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98" r:id="rId2"/>
    <p:sldId id="321" r:id="rId3"/>
    <p:sldId id="300" r:id="rId4"/>
    <p:sldId id="325" r:id="rId5"/>
    <p:sldId id="302" r:id="rId6"/>
    <p:sldId id="304" r:id="rId7"/>
    <p:sldId id="327" r:id="rId8"/>
    <p:sldId id="328" r:id="rId9"/>
    <p:sldId id="329" r:id="rId10"/>
    <p:sldId id="330" r:id="rId11"/>
    <p:sldId id="309" r:id="rId12"/>
    <p:sldId id="326" r:id="rId13"/>
    <p:sldId id="312" r:id="rId14"/>
    <p:sldId id="301" r:id="rId15"/>
    <p:sldId id="332" r:id="rId16"/>
    <p:sldId id="333" r:id="rId17"/>
    <p:sldId id="334" r:id="rId18"/>
    <p:sldId id="335" r:id="rId19"/>
    <p:sldId id="336" r:id="rId20"/>
    <p:sldId id="337" r:id="rId21"/>
    <p:sldId id="344" r:id="rId22"/>
    <p:sldId id="331" r:id="rId23"/>
    <p:sldId id="343" r:id="rId24"/>
    <p:sldId id="294" r:id="rId25"/>
    <p:sldId id="345" r:id="rId26"/>
    <p:sldId id="566" r:id="rId27"/>
    <p:sldId id="338" r:id="rId28"/>
    <p:sldId id="266" r:id="rId29"/>
    <p:sldId id="341" r:id="rId30"/>
    <p:sldId id="339" r:id="rId31"/>
    <p:sldId id="340" r:id="rId32"/>
  </p:sldIdLst>
  <p:sldSz cx="18288000" cy="10287000"/>
  <p:notesSz cx="6858000" cy="9144000"/>
  <p:embeddedFontLst>
    <p:embeddedFont>
      <p:font typeface="等线" charset="-122"/>
      <p:regular r:id="rId34"/>
      <p:bold r:id="rId35"/>
    </p:embeddedFont>
    <p:embeddedFont>
      <p:font typeface="iCiel Cadena" charset="0"/>
      <p:bold r:id="rId36"/>
    </p:embeddedFont>
    <p:embeddedFont>
      <p:font typeface="VNI-Cooper" pitchFamily="2" charset="0"/>
      <p:bold r:id="rId37"/>
    </p:embeddedFont>
    <p:embeddedFont>
      <p:font typeface="#9Slide05 SVNHaptic Script" charset="0"/>
      <p:regular r:id="rId38"/>
    </p:embeddedFont>
    <p:embeddedFont>
      <p:font typeface="SimSun" pitchFamily="2" charset="-122"/>
      <p:regular r:id="rId39"/>
    </p:embeddedFont>
    <p:embeddedFont>
      <p:font typeface="微软雅黑" pitchFamily="34" charset="-122"/>
      <p:regular r:id="rId40"/>
      <p:bold r:id="rId41"/>
    </p:embeddedFont>
    <p:embeddedFont>
      <p:font typeface="Open Sans Extrabold" charset="0"/>
      <p:bold r:id="rId42"/>
      <p:boldItalic r:id="rId43"/>
    </p:embeddedFont>
    <p:embeddedFont>
      <p:font typeface="Calibri" pitchFamily="34" charset="0"/>
      <p:regular r:id="rId44"/>
      <p:bold r:id="rId45"/>
      <p:italic r:id="rId46"/>
      <p:boldItalic r:id="rId47"/>
    </p:embeddedFont>
    <p:embeddedFont>
      <p:font typeface="Prompt Bold" charset="-34"/>
      <p:regular r:id="rId48"/>
    </p:embeddedFont>
    <p:embeddedFont>
      <p:font typeface="iCiel Zitrone FY" charset="0"/>
      <p:regular r:id="rId49"/>
    </p:embeddedFont>
    <p:embeddedFont>
      <p:font typeface="Pattaya" charset="-34"/>
      <p:regular r:id="rId50"/>
    </p:embeddedFont>
    <p:embeddedFont>
      <p:font typeface="#9Slide03 Arima Madurai ExtraBo" charset="0"/>
      <p:bold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6480" userDrawn="1">
          <p15:clr>
            <a:srgbClr val="A4A3A4"/>
          </p15:clr>
        </p15:guide>
        <p15:guide id="2" userDrawn="1">
          <p15:clr>
            <a:srgbClr val="A4A3A4"/>
          </p15:clr>
        </p15:guide>
        <p15:guide id="3" orient="horz" userDrawn="1">
          <p15:clr>
            <a:srgbClr val="A4A3A4"/>
          </p15:clr>
        </p15:guide>
        <p15:guide id="4"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2E8"/>
    <a:srgbClr val="FBA597"/>
    <a:srgbClr val="FBA89B"/>
    <a:srgbClr val="F6CAD6"/>
    <a:srgbClr val="F0A3B7"/>
    <a:srgbClr val="215968"/>
    <a:srgbClr val="6A020E"/>
    <a:srgbClr val="D4041F"/>
    <a:srgbClr val="FB2D46"/>
    <a:srgbClr val="D604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p:cViewPr>
        <p:scale>
          <a:sx n="50" d="100"/>
          <a:sy n="50" d="100"/>
        </p:scale>
        <p:origin x="-528" y="-60"/>
      </p:cViewPr>
      <p:guideLst>
        <p:guide orient="horz" pos="6480"/>
        <p:guide orient="horz"/>
        <p:guide/>
        <p:guide pos="1152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78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D86EC-89A0-412D-93DA-F52CE56FE8D2}"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E11F0-1E0A-4931-93B6-A808E6D2E23D}" type="slidenum">
              <a:rPr lang="en-US" smtClean="0"/>
              <a:t>‹#›</a:t>
            </a:fld>
            <a:endParaRPr lang="en-US"/>
          </a:p>
        </p:txBody>
      </p:sp>
    </p:spTree>
    <p:extLst>
      <p:ext uri="{BB962C8B-B14F-4D97-AF65-F5344CB8AC3E}">
        <p14:creationId xmlns:p14="http://schemas.microsoft.com/office/powerpoint/2010/main" val="1731477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4</a:t>
            </a:fld>
            <a:endParaRPr lang="zh-CN" altLang="en-US"/>
          </a:p>
        </p:txBody>
      </p:sp>
    </p:spTree>
    <p:extLst>
      <p:ext uri="{BB962C8B-B14F-4D97-AF65-F5344CB8AC3E}">
        <p14:creationId xmlns:p14="http://schemas.microsoft.com/office/powerpoint/2010/main" val="3052203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15</a:t>
            </a:fld>
            <a:endParaRPr lang="en-US"/>
          </a:p>
        </p:txBody>
      </p:sp>
    </p:spTree>
    <p:extLst>
      <p:ext uri="{BB962C8B-B14F-4D97-AF65-F5344CB8AC3E}">
        <p14:creationId xmlns:p14="http://schemas.microsoft.com/office/powerpoint/2010/main" val="4200218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16</a:t>
            </a:fld>
            <a:endParaRPr lang="en-US"/>
          </a:p>
        </p:txBody>
      </p:sp>
    </p:spTree>
    <p:extLst>
      <p:ext uri="{BB962C8B-B14F-4D97-AF65-F5344CB8AC3E}">
        <p14:creationId xmlns:p14="http://schemas.microsoft.com/office/powerpoint/2010/main" val="1558591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Nhấp</a:t>
            </a:r>
            <a:r>
              <a:rPr lang="en-US" baseline="0"/>
              <a:t> chọn vào đáp án đúng sẽ hiện lên màu xanh, con yêu tinh sẽ biến mất</a:t>
            </a: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17</a:t>
            </a:fld>
            <a:endParaRPr lang="en-US"/>
          </a:p>
        </p:txBody>
      </p:sp>
    </p:spTree>
    <p:extLst>
      <p:ext uri="{BB962C8B-B14F-4D97-AF65-F5344CB8AC3E}">
        <p14:creationId xmlns:p14="http://schemas.microsoft.com/office/powerpoint/2010/main" val="842218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18</a:t>
            </a:fld>
            <a:endParaRPr lang="en-US"/>
          </a:p>
        </p:txBody>
      </p:sp>
    </p:spTree>
    <p:extLst>
      <p:ext uri="{BB962C8B-B14F-4D97-AF65-F5344CB8AC3E}">
        <p14:creationId xmlns:p14="http://schemas.microsoft.com/office/powerpoint/2010/main" val="1386519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19</a:t>
            </a:fld>
            <a:endParaRPr lang="en-US"/>
          </a:p>
        </p:txBody>
      </p:sp>
    </p:spTree>
    <p:extLst>
      <p:ext uri="{BB962C8B-B14F-4D97-AF65-F5344CB8AC3E}">
        <p14:creationId xmlns:p14="http://schemas.microsoft.com/office/powerpoint/2010/main" val="1499191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20</a:t>
            </a:fld>
            <a:endParaRPr lang="en-US"/>
          </a:p>
        </p:txBody>
      </p:sp>
    </p:spTree>
    <p:extLst>
      <p:ext uri="{BB962C8B-B14F-4D97-AF65-F5344CB8AC3E}">
        <p14:creationId xmlns:p14="http://schemas.microsoft.com/office/powerpoint/2010/main" val="989013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23</a:t>
            </a:fld>
            <a:endParaRPr lang="zh-CN" altLang="en-US"/>
          </a:p>
        </p:txBody>
      </p:sp>
    </p:spTree>
    <p:extLst>
      <p:ext uri="{BB962C8B-B14F-4D97-AF65-F5344CB8AC3E}">
        <p14:creationId xmlns:p14="http://schemas.microsoft.com/office/powerpoint/2010/main" val="4183558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0986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3988826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27</a:t>
            </a:fld>
            <a:endParaRPr lang="zh-CN" altLang="en-US"/>
          </a:p>
        </p:txBody>
      </p:sp>
    </p:spTree>
    <p:extLst>
      <p:ext uri="{BB962C8B-B14F-4D97-AF65-F5344CB8AC3E}">
        <p14:creationId xmlns:p14="http://schemas.microsoft.com/office/powerpoint/2010/main" val="229211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10"/>
          </p:nvPr>
        </p:nvSpPr>
        <p:spPr/>
        <p:txBody>
          <a:bodyPr/>
          <a:lstStyle/>
          <a:p>
            <a:fld id="{72BE11F0-1E0A-4931-93B6-A808E6D2E23D}" type="slidenum">
              <a:rPr lang="en-US" smtClean="0"/>
              <a:t>5</a:t>
            </a:fld>
            <a:endParaRPr lang="en-US"/>
          </a:p>
        </p:txBody>
      </p:sp>
    </p:spTree>
    <p:extLst>
      <p:ext uri="{BB962C8B-B14F-4D97-AF65-F5344CB8AC3E}">
        <p14:creationId xmlns:p14="http://schemas.microsoft.com/office/powerpoint/2010/main" val="73114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6</a:t>
            </a:fld>
            <a:endParaRPr lang="en-US"/>
          </a:p>
        </p:txBody>
      </p:sp>
    </p:spTree>
    <p:extLst>
      <p:ext uri="{BB962C8B-B14F-4D97-AF65-F5344CB8AC3E}">
        <p14:creationId xmlns:p14="http://schemas.microsoft.com/office/powerpoint/2010/main" val="265217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7</a:t>
            </a:fld>
            <a:endParaRPr lang="en-US"/>
          </a:p>
        </p:txBody>
      </p:sp>
    </p:spTree>
    <p:extLst>
      <p:ext uri="{BB962C8B-B14F-4D97-AF65-F5344CB8AC3E}">
        <p14:creationId xmlns:p14="http://schemas.microsoft.com/office/powerpoint/2010/main" val="184348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8</a:t>
            </a:fld>
            <a:endParaRPr lang="en-US"/>
          </a:p>
        </p:txBody>
      </p:sp>
    </p:spTree>
    <p:extLst>
      <p:ext uri="{BB962C8B-B14F-4D97-AF65-F5344CB8AC3E}">
        <p14:creationId xmlns:p14="http://schemas.microsoft.com/office/powerpoint/2010/main" val="295844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9</a:t>
            </a:fld>
            <a:endParaRPr lang="en-US"/>
          </a:p>
        </p:txBody>
      </p:sp>
    </p:spTree>
    <p:extLst>
      <p:ext uri="{BB962C8B-B14F-4D97-AF65-F5344CB8AC3E}">
        <p14:creationId xmlns:p14="http://schemas.microsoft.com/office/powerpoint/2010/main" val="402450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10</a:t>
            </a:fld>
            <a:endParaRPr lang="en-US"/>
          </a:p>
        </p:txBody>
      </p:sp>
    </p:spTree>
    <p:extLst>
      <p:ext uri="{BB962C8B-B14F-4D97-AF65-F5344CB8AC3E}">
        <p14:creationId xmlns:p14="http://schemas.microsoft.com/office/powerpoint/2010/main" val="4151283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12</a:t>
            </a:fld>
            <a:endParaRPr lang="zh-CN" altLang="en-US"/>
          </a:p>
        </p:txBody>
      </p:sp>
    </p:spTree>
    <p:extLst>
      <p:ext uri="{BB962C8B-B14F-4D97-AF65-F5344CB8AC3E}">
        <p14:creationId xmlns:p14="http://schemas.microsoft.com/office/powerpoint/2010/main" val="601294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14</a:t>
            </a:fld>
            <a:endParaRPr lang="en-US"/>
          </a:p>
        </p:txBody>
      </p:sp>
    </p:spTree>
    <p:extLst>
      <p:ext uri="{BB962C8B-B14F-4D97-AF65-F5344CB8AC3E}">
        <p14:creationId xmlns:p14="http://schemas.microsoft.com/office/powerpoint/2010/main" val="160560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11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10.wdp"/><Relationship Id="rId11" Type="http://schemas.openxmlformats.org/officeDocument/2006/relationships/slide" Target="slide5.xml"/><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16.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49.png"/><Relationship Id="rId18" Type="http://schemas.microsoft.com/office/2007/relationships/hdphoto" Target="../media/hdphoto18.wdp"/><Relationship Id="rId3" Type="http://schemas.openxmlformats.org/officeDocument/2006/relationships/image" Target="../media/image44.png"/><Relationship Id="rId7" Type="http://schemas.openxmlformats.org/officeDocument/2006/relationships/image" Target="../media/image46.png"/><Relationship Id="rId12" Type="http://schemas.microsoft.com/office/2007/relationships/hdphoto" Target="../media/hdphoto15.wdp"/><Relationship Id="rId17" Type="http://schemas.openxmlformats.org/officeDocument/2006/relationships/image" Target="../media/image51.png"/><Relationship Id="rId2" Type="http://schemas.openxmlformats.org/officeDocument/2006/relationships/image" Target="../media/image43.png"/><Relationship Id="rId16" Type="http://schemas.microsoft.com/office/2007/relationships/hdphoto" Target="../media/hdphoto17.wdp"/><Relationship Id="rId1" Type="http://schemas.openxmlformats.org/officeDocument/2006/relationships/slideLayout" Target="../slideLayouts/slideLayout7.xml"/><Relationship Id="rId6" Type="http://schemas.microsoft.com/office/2007/relationships/hdphoto" Target="../media/hdphoto12.wdp"/><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image" Target="../media/image50.png"/><Relationship Id="rId10" Type="http://schemas.microsoft.com/office/2007/relationships/hdphoto" Target="../media/hdphoto14.wdp"/><Relationship Id="rId19" Type="http://schemas.openxmlformats.org/officeDocument/2006/relationships/image" Target="../media/image52.png"/><Relationship Id="rId4" Type="http://schemas.microsoft.com/office/2007/relationships/hdphoto" Target="../media/hdphoto11.wdp"/><Relationship Id="rId9" Type="http://schemas.openxmlformats.org/officeDocument/2006/relationships/image" Target="../media/image47.png"/><Relationship Id="rId14" Type="http://schemas.microsoft.com/office/2007/relationships/hdphoto" Target="../media/hdphoto16.wdp"/></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3.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4.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microsoft.com/office/2007/relationships/hdphoto" Target="../media/hdphoto16.wdp"/><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5.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8.png"/><Relationship Id="rId5" Type="http://schemas.microsoft.com/office/2007/relationships/hdphoto" Target="../media/hdphoto13.wdp"/><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1.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17.wdp"/><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8.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1.png"/><Relationship Id="rId5" Type="http://schemas.microsoft.com/office/2007/relationships/hdphoto" Target="../media/hdphoto13.wdp"/><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2.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5.png"/><Relationship Id="rId5" Type="http://schemas.microsoft.com/office/2007/relationships/hdphoto" Target="../media/hdphoto18.wdp"/><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3.wdp"/><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image" Target="../media/image43.png"/><Relationship Id="rId1" Type="http://schemas.openxmlformats.org/officeDocument/2006/relationships/slideLayout" Target="../slideLayouts/slideLayout7.xml"/><Relationship Id="rId6" Type="http://schemas.microsoft.com/office/2007/relationships/hdphoto" Target="../media/hdphoto16.wdp"/><Relationship Id="rId11" Type="http://schemas.openxmlformats.org/officeDocument/2006/relationships/image" Target="../media/image52.png"/><Relationship Id="rId5" Type="http://schemas.openxmlformats.org/officeDocument/2006/relationships/image" Target="../media/image49.png"/><Relationship Id="rId10" Type="http://schemas.microsoft.com/office/2007/relationships/hdphoto" Target="../media/hdphoto18.wdp"/><Relationship Id="rId4" Type="http://schemas.microsoft.com/office/2007/relationships/hdphoto" Target="../media/hdphoto15.wdp"/><Relationship Id="rId9" Type="http://schemas.openxmlformats.org/officeDocument/2006/relationships/image" Target="../media/image51.png"/></Relationships>
</file>

<file path=ppt/slides/_rels/slide22.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17.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microsoft.com/office/2007/relationships/hdphoto" Target="../media/hdphoto23.wdp"/><Relationship Id="rId3" Type="http://schemas.openxmlformats.org/officeDocument/2006/relationships/image" Target="../media/image57.png"/><Relationship Id="rId7" Type="http://schemas.microsoft.com/office/2007/relationships/hdphoto" Target="../media/hdphoto20.wdp"/><Relationship Id="rId12"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9.png"/><Relationship Id="rId11" Type="http://schemas.microsoft.com/office/2007/relationships/hdphoto" Target="../media/hdphoto22.wdp"/><Relationship Id="rId5" Type="http://schemas.microsoft.com/office/2007/relationships/hdphoto" Target="../media/hdphoto19.wdp"/><Relationship Id="rId15" Type="http://schemas.microsoft.com/office/2007/relationships/hdphoto" Target="../media/hdphoto24.wdp"/><Relationship Id="rId10" Type="http://schemas.openxmlformats.org/officeDocument/2006/relationships/image" Target="../media/image61.png"/><Relationship Id="rId4" Type="http://schemas.openxmlformats.org/officeDocument/2006/relationships/image" Target="../media/image58.png"/><Relationship Id="rId9" Type="http://schemas.microsoft.com/office/2007/relationships/hdphoto" Target="../media/hdphoto21.wdp"/><Relationship Id="rId14" Type="http://schemas.openxmlformats.org/officeDocument/2006/relationships/image" Target="../media/image6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vecteezy.com/vector-art/367481-many-children-reading-books" TargetMode="External"/><Relationship Id="rId7" Type="http://schemas.openxmlformats.org/officeDocument/2006/relationships/image" Target="../media/image9.png"/><Relationship Id="rId2" Type="http://schemas.openxmlformats.org/officeDocument/2006/relationships/image" Target="../media/image65.jpeg"/><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4.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microsoft.com/office/2007/relationships/hdphoto" Target="../media/hdphoto25.wdp"/><Relationship Id="rId7" Type="http://schemas.openxmlformats.org/officeDocument/2006/relationships/image" Target="../media/image15.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8.png"/><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4.wdp"/><Relationship Id="rId1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slide" Target="slide10.xml"/><Relationship Id="rId12" Type="http://schemas.openxmlformats.org/officeDocument/2006/relationships/image" Target="../media/image22.png"/><Relationship Id="rId17" Type="http://schemas.openxmlformats.org/officeDocument/2006/relationships/slide" Target="slide11.xml"/><Relationship Id="rId2" Type="http://schemas.openxmlformats.org/officeDocument/2006/relationships/notesSlide" Target="../notesSlides/notesSlide2.xml"/><Relationship Id="rId16" Type="http://schemas.microsoft.com/office/2007/relationships/hdphoto" Target="../media/hdphoto5.wdp"/><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slide" Target="slide8.xml"/><Relationship Id="rId5" Type="http://schemas.openxmlformats.org/officeDocument/2006/relationships/image" Target="../media/image19.png"/><Relationship Id="rId15" Type="http://schemas.openxmlformats.org/officeDocument/2006/relationships/image" Target="../media/image23.png"/><Relationship Id="rId10" Type="http://schemas.openxmlformats.org/officeDocument/2006/relationships/image" Target="../media/image21.png"/><Relationship Id="rId19" Type="http://schemas.microsoft.com/office/2007/relationships/hdphoto" Target="../media/hdphoto6.wdp"/><Relationship Id="rId4" Type="http://schemas.openxmlformats.org/officeDocument/2006/relationships/slide" Target="slide6.xml"/><Relationship Id="rId9" Type="http://schemas.openxmlformats.org/officeDocument/2006/relationships/slide" Target="slide9.xml"/><Relationship Id="rId14"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5.xml"/><Relationship Id="rId5" Type="http://schemas.microsoft.com/office/2007/relationships/hdphoto" Target="../media/hdphoto7.wdp"/><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5.png"/><Relationship Id="rId7"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6.png"/><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slide" Target="slide5.xml"/><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16.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slide" Target="slide5.xml"/><Relationship Id="rId5" Type="http://schemas.openxmlformats.org/officeDocument/2006/relationships/image" Target="../media/image34.png"/><Relationship Id="rId10" Type="http://schemas.openxmlformats.org/officeDocument/2006/relationships/image" Target="../media/image37.jpeg"/><Relationship Id="rId4" Type="http://schemas.openxmlformats.org/officeDocument/2006/relationships/image" Target="../media/image16.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1" y="0"/>
            <a:ext cx="18288000" cy="10285714"/>
          </a:xfrm>
          <a:prstGeom prst="rect">
            <a:avLst/>
          </a:prstGeom>
        </p:spPr>
      </p:pic>
      <p:sp>
        <p:nvSpPr>
          <p:cNvPr id="14" name="Rectangle: Rounded Corners 18">
            <a:extLst>
              <a:ext uri="{FF2B5EF4-FFF2-40B4-BE49-F238E27FC236}">
                <a16:creationId xmlns:a16="http://schemas.microsoft.com/office/drawing/2014/main" xmlns="" id="{C12AF386-10E7-4C03-91B5-7499842FAE72}"/>
              </a:ext>
            </a:extLst>
          </p:cNvPr>
          <p:cNvSpPr/>
          <p:nvPr/>
        </p:nvSpPr>
        <p:spPr>
          <a:xfrm>
            <a:off x="2971800" y="2171700"/>
            <a:ext cx="12039600" cy="496628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sp>
        <p:nvSpPr>
          <p:cNvPr id="8" name="TextBox 8"/>
          <p:cNvSpPr txBox="1"/>
          <p:nvPr/>
        </p:nvSpPr>
        <p:spPr>
          <a:xfrm>
            <a:off x="3723937" y="3357073"/>
            <a:ext cx="10433564" cy="786754"/>
          </a:xfrm>
          <a:prstGeom prst="rect">
            <a:avLst/>
          </a:prstGeom>
        </p:spPr>
        <p:txBody>
          <a:bodyPr lIns="0" tIns="0" rIns="0" bIns="0" rtlCol="0" anchor="t">
            <a:spAutoFit/>
          </a:bodyPr>
          <a:lstStyle/>
          <a:p>
            <a:pPr algn="ctr">
              <a:lnSpc>
                <a:spcPts val="5283"/>
              </a:lnSpc>
            </a:pPr>
            <a:r>
              <a:rPr lang="en-US" sz="7200" b="1" u="sng" spc="644" dirty="0" err="1" smtClean="0">
                <a:latin typeface="#9Slide03 Arima Madurai ExtraBo" panose="00000900000000000000" pitchFamily="2" charset="0"/>
                <a:cs typeface="#9Slide03 Arima Madurai ExtraBo" panose="00000900000000000000" pitchFamily="2" charset="0"/>
              </a:rPr>
              <a:t>Tập</a:t>
            </a:r>
            <a:r>
              <a:rPr lang="en-US" sz="7200" b="1" u="sng" spc="644" dirty="0" smtClean="0">
                <a:latin typeface="#9Slide03 Arima Madurai ExtraBo" panose="00000900000000000000" pitchFamily="2" charset="0"/>
                <a:cs typeface="#9Slide03 Arima Madurai ExtraBo" panose="00000900000000000000" pitchFamily="2" charset="0"/>
              </a:rPr>
              <a:t> </a:t>
            </a:r>
            <a:r>
              <a:rPr lang="en-US" sz="7200" b="1" u="sng" spc="644" dirty="0" err="1" smtClean="0">
                <a:latin typeface="#9Slide03 Arima Madurai ExtraBo" panose="00000900000000000000" pitchFamily="2" charset="0"/>
                <a:cs typeface="#9Slide03 Arima Madurai ExtraBo" panose="00000900000000000000" pitchFamily="2" charset="0"/>
              </a:rPr>
              <a:t>làm</a:t>
            </a:r>
            <a:r>
              <a:rPr lang="en-US" sz="7200" b="1" u="sng" spc="644" dirty="0" smtClean="0">
                <a:latin typeface="#9Slide03 Arima Madurai ExtraBo" panose="00000900000000000000" pitchFamily="2" charset="0"/>
                <a:cs typeface="#9Slide03 Arima Madurai ExtraBo" panose="00000900000000000000" pitchFamily="2" charset="0"/>
              </a:rPr>
              <a:t> </a:t>
            </a:r>
            <a:r>
              <a:rPr lang="en-US" sz="7200" b="1" u="sng" spc="644" dirty="0" err="1" smtClean="0">
                <a:latin typeface="#9Slide03 Arima Madurai ExtraBo" panose="00000900000000000000" pitchFamily="2" charset="0"/>
                <a:cs typeface="#9Slide03 Arima Madurai ExtraBo" panose="00000900000000000000" pitchFamily="2" charset="0"/>
              </a:rPr>
              <a:t>văn</a:t>
            </a:r>
            <a:endParaRPr lang="en-US" sz="7200" b="1" u="sng" spc="644" dirty="0">
              <a:latin typeface="#9Slide03 Arima Madurai ExtraBo" panose="00000900000000000000" pitchFamily="2" charset="0"/>
              <a:cs typeface="#9Slide03 Arima Madurai ExtraBo" panose="00000900000000000000" pitchFamily="2" charset="0"/>
            </a:endParaRPr>
          </a:p>
        </p:txBody>
      </p:sp>
      <p:sp>
        <p:nvSpPr>
          <p:cNvPr id="15" name="Rectangle 14">
            <a:extLst>
              <a:ext uri="{FF2B5EF4-FFF2-40B4-BE49-F238E27FC236}">
                <a16:creationId xmlns:a16="http://schemas.microsoft.com/office/drawing/2014/main" xmlns="" id="{4AFF80F7-5BB8-4DD7-BBAD-497F71D9A9F9}"/>
              </a:ext>
            </a:extLst>
          </p:cNvPr>
          <p:cNvSpPr/>
          <p:nvPr/>
        </p:nvSpPr>
        <p:spPr>
          <a:xfrm>
            <a:off x="7848600" y="5753100"/>
            <a:ext cx="3657600" cy="84557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UTM Azuki" panose="02040603050506020204" pitchFamily="18" charset="0"/>
                <a:cs typeface="Calibri" panose="020F0502020204030204" pitchFamily="34" charset="0"/>
              </a:rPr>
              <a:t>(Trang 66)</a:t>
            </a:r>
            <a:endParaRPr kumimoji="0" lang="en-US" sz="4000" b="0" i="0" u="none" strike="noStrike" kern="1200" cap="none" spc="0" normalizeH="0" baseline="0" noProof="0" dirty="0">
              <a:ln>
                <a:noFill/>
              </a:ln>
              <a:solidFill>
                <a:prstClr val="black"/>
              </a:solidFill>
              <a:effectLst/>
              <a:uLnTx/>
              <a:uFillTx/>
              <a:latin typeface="UTM Azuki" panose="02040603050506020204" pitchFamily="18" charset="0"/>
              <a:cs typeface="Calibri" panose="020F0502020204030204" pitchFamily="34" charset="0"/>
            </a:endParaRPr>
          </a:p>
        </p:txBody>
      </p:sp>
      <p:sp>
        <p:nvSpPr>
          <p:cNvPr id="10" name="Hộp Văn bản 1">
            <a:extLst>
              <a:ext uri="{FF2B5EF4-FFF2-40B4-BE49-F238E27FC236}">
                <a16:creationId xmlns:a16="http://schemas.microsoft.com/office/drawing/2014/main" xmlns="" id="{90E90819-BB3F-49AD-A4DE-31F824902EAB}"/>
              </a:ext>
            </a:extLst>
          </p:cNvPr>
          <p:cNvSpPr txBox="1"/>
          <p:nvPr/>
        </p:nvSpPr>
        <p:spPr>
          <a:xfrm>
            <a:off x="2240002" y="4048309"/>
            <a:ext cx="13503196" cy="1569660"/>
          </a:xfrm>
          <a:prstGeom prst="rect">
            <a:avLst/>
          </a:prstGeom>
          <a:noFill/>
        </p:spPr>
        <p:txBody>
          <a:bodyPr wrap="square" rtlCol="0">
            <a:spAutoFit/>
          </a:bodyPr>
          <a:lstStyle/>
          <a:p>
            <a:pPr algn="ctr"/>
            <a:r>
              <a:rPr lang="en-US" sz="9600" dirty="0" err="1" smtClean="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Tiết</a:t>
            </a:r>
            <a:r>
              <a:rPr lang="en-US" sz="9600" dirty="0" smtClean="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smtClean="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48. </a:t>
            </a:r>
            <a:r>
              <a:rPr lang="en-US" sz="9600" dirty="0" err="1" smtClean="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Ôn</a:t>
            </a:r>
            <a:r>
              <a:rPr lang="en-US" sz="9600" dirty="0" smtClean="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err="1">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tập</a:t>
            </a:r>
            <a:r>
              <a:rPr lang="en-US" sz="9600" dirty="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err="1">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về</a:t>
            </a:r>
            <a:r>
              <a:rPr lang="en-US" sz="9600" dirty="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err="1">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tả</a:t>
            </a:r>
            <a:r>
              <a:rPr lang="en-US" sz="9600" dirty="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err="1">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đồ</a:t>
            </a:r>
            <a:r>
              <a:rPr lang="en-US" sz="9600" dirty="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 </a:t>
            </a:r>
            <a:r>
              <a:rPr lang="en-US" sz="9600" dirty="0" err="1">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rPr>
              <a:t>vật</a:t>
            </a:r>
            <a:endParaRPr lang="en-US" sz="9600" dirty="0">
              <a:solidFill>
                <a:srgbClr val="FF0000"/>
              </a:solidFill>
              <a:effectLst>
                <a:glow rad="101600">
                  <a:schemeClr val="accent5">
                    <a:lumMod val="60000"/>
                    <a:lumOff val="40000"/>
                    <a:alpha val="35000"/>
                  </a:schemeClr>
                </a:glow>
              </a:effectLst>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2394474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257293" y="2248793"/>
            <a:ext cx="11761124" cy="1938992"/>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Miệng tròn chứa nước quanh năm</a:t>
            </a:r>
          </a:p>
          <a:p>
            <a:pPr algn="ctr"/>
            <a:r>
              <a:rPr lang="en-US" sz="4000" b="1">
                <a:solidFill>
                  <a:srgbClr val="002060"/>
                </a:solidFill>
                <a:latin typeface="Arial" panose="020B0604020202020204" pitchFamily="34" charset="0"/>
                <a:cs typeface="Arial" panose="020B0604020202020204" pitchFamily="34" charset="0"/>
              </a:rPr>
              <a:t>Thích ở trên bàn ôm bó hoa tươi?</a:t>
            </a:r>
          </a:p>
          <a:p>
            <a:pPr algn="ctr"/>
            <a:endParaRPr lang="en-US" sz="4000" b="1"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854805" y="972165"/>
            <a:ext cx="8530798" cy="1054135"/>
          </a:xfrm>
          <a:prstGeom prst="rect">
            <a:avLst/>
          </a:prstGeom>
        </p:spPr>
        <p:txBody>
          <a:bodyPr wrap="square" lIns="0" tIns="0" rIns="0" bIns="0" rtlCol="0" anchor="t">
            <a:spAutoFit/>
          </a:bodyPr>
          <a:lstStyle/>
          <a:p>
            <a:pPr algn="ctr">
              <a:lnSpc>
                <a:spcPts val="8800"/>
              </a:lnSpc>
            </a:pPr>
            <a:r>
              <a:rPr lang="en-US" sz="5400" spc="159">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Lọ hoa</a:t>
            </a:r>
            <a:endParaRPr lang="en-US" sz="5400" spc="160" dirty="0">
              <a:solidFill>
                <a:srgbClr val="C00000"/>
              </a:solidFill>
              <a:latin typeface="Prompt Bold"/>
            </a:endParaRPr>
          </a:p>
        </p:txBody>
      </p:sp>
      <p:pic>
        <p:nvPicPr>
          <p:cNvPr id="10" name="Picture 2" descr="Bảo vật Quốc gia : Bình gốm hoa lam vẽ thiên nga"/>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5000" l="6720" r="100000"/>
                    </a14:imgEffect>
                  </a14:imgLayer>
                </a14:imgProps>
              </a:ext>
              <a:ext uri="{28A0092B-C50C-407E-A947-70E740481C1C}">
                <a14:useLocalDpi xmlns:a14="http://schemas.microsoft.com/office/drawing/2010/main" val="0"/>
              </a:ext>
            </a:extLst>
          </a:blip>
          <a:srcRect/>
          <a:stretch>
            <a:fillRect/>
          </a:stretch>
        </p:blipFill>
        <p:spPr bwMode="auto">
          <a:xfrm>
            <a:off x="7086600" y="4402458"/>
            <a:ext cx="35433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a:extLst>
              <a:ext uri="{FF2B5EF4-FFF2-40B4-BE49-F238E27FC236}">
                <a16:creationId xmlns:a16="http://schemas.microsoft.com/office/drawing/2014/main" xmlns=""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895601" y="979215"/>
            <a:ext cx="12733071" cy="2518415"/>
          </a:xfrm>
          <a:prstGeom prst="rect">
            <a:avLst/>
          </a:prstGeom>
        </p:spPr>
      </p:pic>
      <p:sp>
        <p:nvSpPr>
          <p:cNvPr id="12" name="TextBox 11"/>
          <p:cNvSpPr txBox="1"/>
          <p:nvPr/>
        </p:nvSpPr>
        <p:spPr>
          <a:xfrm>
            <a:off x="3093128" y="1291090"/>
            <a:ext cx="12299271" cy="132343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Hãy kể tên một đồ vật trong viện bảo tàng hoặc trong nhà truyền thống mà em đã có dịp quan sát. </a:t>
            </a:r>
            <a:endParaRPr lang="en-US" sz="4000" b="1" dirty="0">
              <a:solidFill>
                <a:srgbClr val="002060"/>
              </a:solidFill>
              <a:latin typeface="Arial" panose="020B0604020202020204" pitchFamily="34" charset="0"/>
              <a:cs typeface="Arial" panose="020B0604020202020204" pitchFamily="34" charset="0"/>
            </a:endParaRPr>
          </a:p>
        </p:txBody>
      </p:sp>
      <p:pic>
        <p:nvPicPr>
          <p:cNvPr id="13" name="Picture 5">
            <a:extLst>
              <a:ext uri="{FF2B5EF4-FFF2-40B4-BE49-F238E27FC236}">
                <a16:creationId xmlns:a16="http://schemas.microsoft.com/office/drawing/2014/main" xmlns="" id="{6E046C50-C4BC-40A3-B3C2-7497FDB1DB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4768" y="3936076"/>
            <a:ext cx="4332161" cy="42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a:extLst>
              <a:ext uri="{FF2B5EF4-FFF2-40B4-BE49-F238E27FC236}">
                <a16:creationId xmlns:a16="http://schemas.microsoft.com/office/drawing/2014/main" xmlns="" id="{FAF08BF3-0BC9-4240-8A9A-9EF4C55349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0256" y="3924300"/>
            <a:ext cx="4235344" cy="42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a:extLst>
              <a:ext uri="{FF2B5EF4-FFF2-40B4-BE49-F238E27FC236}">
                <a16:creationId xmlns:a16="http://schemas.microsoft.com/office/drawing/2014/main" xmlns="" id="{9E035AEA-2EB1-4FA8-B3D5-106E9B7AA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76726" y="3936076"/>
            <a:ext cx="4125672" cy="425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366050" y="5515421"/>
            <a:ext cx="3540950" cy="3999948"/>
          </a:xfrm>
          <a:prstGeom prst="rect">
            <a:avLst/>
          </a:prstGeom>
        </p:spPr>
      </p:pic>
    </p:spTree>
    <p:extLst>
      <p:ext uri="{BB962C8B-B14F-4D97-AF65-F5344CB8AC3E}">
        <p14:creationId xmlns:p14="http://schemas.microsoft.com/office/powerpoint/2010/main" val="39884585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14" presetClass="exit" presetSubtype="10" fill="hold" grpId="1" nodeType="withEffect">
                                  <p:stCondLst>
                                    <p:cond delay="0"/>
                                  </p:stCondLst>
                                  <p:childTnLst>
                                    <p:animEffect transition="out" filter="randombar(horizontal)">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4" presetClass="exit" presetSubtype="10" fill="hold" nodeType="withEffect">
                                  <p:stCondLst>
                                    <p:cond delay="0"/>
                                  </p:stCondLst>
                                  <p:childTnLst>
                                    <p:animEffect transition="out" filter="randombar(horizontal)">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8318773" cy="10287000"/>
          </a:xfrm>
          <a:prstGeom prst="rect">
            <a:avLst/>
          </a:prstGeom>
        </p:spPr>
      </p:pic>
      <p:sp>
        <p:nvSpPr>
          <p:cNvPr id="4" name="Rectangle: Rounded Corners 18">
            <a:extLst>
              <a:ext uri="{FF2B5EF4-FFF2-40B4-BE49-F238E27FC236}">
                <a16:creationId xmlns:a16="http://schemas.microsoft.com/office/drawing/2014/main" xmlns="" id="{C12AF386-10E7-4C03-91B5-7499842FAE72}"/>
              </a:ext>
            </a:extLst>
          </p:cNvPr>
          <p:cNvSpPr/>
          <p:nvPr/>
        </p:nvSpPr>
        <p:spPr>
          <a:xfrm>
            <a:off x="1295400" y="6477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 Box 5">
            <a:extLst>
              <a:ext uri="{FF2B5EF4-FFF2-40B4-BE49-F238E27FC236}">
                <a16:creationId xmlns:a16="http://schemas.microsoft.com/office/drawing/2014/main" xmlns="" id="{05F8E10B-62FC-4CAF-AE51-2E6B680B1D01}"/>
              </a:ext>
            </a:extLst>
          </p:cNvPr>
          <p:cNvSpPr txBox="1">
            <a:spLocks noChangeArrowheads="1"/>
          </p:cNvSpPr>
          <p:nvPr/>
        </p:nvSpPr>
        <p:spPr bwMode="auto">
          <a:xfrm>
            <a:off x="3353593" y="2367141"/>
            <a:ext cx="12573000" cy="8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b="1">
                <a:latin typeface="+mn-lt"/>
                <a:cs typeface="Times New Roman" panose="02020603050405020304" pitchFamily="18" charset="0"/>
              </a:rPr>
              <a:t>a) Quyển sách Tiếng Việt 5, tập hai.</a:t>
            </a:r>
          </a:p>
        </p:txBody>
      </p:sp>
      <p:sp>
        <p:nvSpPr>
          <p:cNvPr id="5" name="Hộp Văn bản 1">
            <a:extLst>
              <a:ext uri="{FF2B5EF4-FFF2-40B4-BE49-F238E27FC236}">
                <a16:creationId xmlns:a16="http://schemas.microsoft.com/office/drawing/2014/main" xmlns="" id="{90E90819-BB3F-49AD-A4DE-31F824902EAB}"/>
              </a:ext>
            </a:extLst>
          </p:cNvPr>
          <p:cNvSpPr txBox="1"/>
          <p:nvPr/>
        </p:nvSpPr>
        <p:spPr>
          <a:xfrm>
            <a:off x="1866899" y="794402"/>
            <a:ext cx="14706600" cy="1200329"/>
          </a:xfrm>
          <a:prstGeom prst="rect">
            <a:avLst/>
          </a:prstGeom>
          <a:noFill/>
        </p:spPr>
        <p:txBody>
          <a:bodyPr wrap="square" rtlCol="0">
            <a:spAutoFit/>
          </a:bodyPr>
          <a:lstStyle/>
          <a:p>
            <a:pPr algn="ctr"/>
            <a:r>
              <a:rPr lang="en-US" sz="7200">
                <a:solidFill>
                  <a:srgbClr val="FF0000"/>
                </a:solidFill>
                <a:effectLst>
                  <a:glow rad="101600">
                    <a:schemeClr val="accent5">
                      <a:lumMod val="60000"/>
                      <a:lumOff val="40000"/>
                      <a:alpha val="35000"/>
                    </a:schemeClr>
                  </a:glow>
                </a:effectLst>
                <a:latin typeface="#9Slide05 SVNHaptic Script" panose="00000500000000000000" pitchFamily="2" charset="0"/>
              </a:rPr>
              <a:t>Lập dàn ý miêu tả một trong những đồ vật sau:</a:t>
            </a:r>
          </a:p>
        </p:txBody>
      </p:sp>
      <p:pic>
        <p:nvPicPr>
          <p:cNvPr id="6"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2141433"/>
            <a:ext cx="1494610" cy="1385894"/>
          </a:xfrm>
          <a:prstGeom prst="rect">
            <a:avLst/>
          </a:prstGeom>
        </p:spPr>
      </p:pic>
      <p:pic>
        <p:nvPicPr>
          <p:cNvPr id="7"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3314700"/>
            <a:ext cx="1494610" cy="1385894"/>
          </a:xfrm>
          <a:prstGeom prst="rect">
            <a:avLst/>
          </a:prstGeom>
        </p:spPr>
      </p:pic>
      <p:pic>
        <p:nvPicPr>
          <p:cNvPr id="8"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4762500"/>
            <a:ext cx="1494610" cy="1385894"/>
          </a:xfrm>
          <a:prstGeom prst="rect">
            <a:avLst/>
          </a:prstGeom>
        </p:spPr>
      </p:pic>
      <p:pic>
        <p:nvPicPr>
          <p:cNvPr id="9"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6057900"/>
            <a:ext cx="1494610" cy="1385894"/>
          </a:xfrm>
          <a:prstGeom prst="rect">
            <a:avLst/>
          </a:prstGeom>
        </p:spPr>
      </p:pic>
      <p:pic>
        <p:nvPicPr>
          <p:cNvPr id="10"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7357044"/>
            <a:ext cx="1494610" cy="1385894"/>
          </a:xfrm>
          <a:prstGeom prst="rect">
            <a:avLst/>
          </a:prstGeom>
        </p:spPr>
      </p:pic>
      <p:sp>
        <p:nvSpPr>
          <p:cNvPr id="11" name="Text Box 5">
            <a:extLst>
              <a:ext uri="{FF2B5EF4-FFF2-40B4-BE49-F238E27FC236}">
                <a16:creationId xmlns:a16="http://schemas.microsoft.com/office/drawing/2014/main" xmlns="" id="{05F8E10B-62FC-4CAF-AE51-2E6B680B1D01}"/>
              </a:ext>
            </a:extLst>
          </p:cNvPr>
          <p:cNvSpPr txBox="1">
            <a:spLocks noChangeArrowheads="1"/>
          </p:cNvSpPr>
          <p:nvPr/>
        </p:nvSpPr>
        <p:spPr bwMode="auto">
          <a:xfrm>
            <a:off x="3325884" y="4931980"/>
            <a:ext cx="12573000" cy="8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b="1">
                <a:latin typeface="+mn-lt"/>
                <a:cs typeface="Times New Roman" panose="02020603050405020304" pitchFamily="18" charset="0"/>
              </a:rPr>
              <a:t>c) Một đồ vật trong nhà mà em yêu thích.</a:t>
            </a:r>
          </a:p>
        </p:txBody>
      </p:sp>
      <p:sp>
        <p:nvSpPr>
          <p:cNvPr id="12" name="Text Box 5">
            <a:extLst>
              <a:ext uri="{FF2B5EF4-FFF2-40B4-BE49-F238E27FC236}">
                <a16:creationId xmlns:a16="http://schemas.microsoft.com/office/drawing/2014/main" xmlns="" id="{05F8E10B-62FC-4CAF-AE51-2E6B680B1D01}"/>
              </a:ext>
            </a:extLst>
          </p:cNvPr>
          <p:cNvSpPr txBox="1">
            <a:spLocks noChangeArrowheads="1"/>
          </p:cNvSpPr>
          <p:nvPr/>
        </p:nvSpPr>
        <p:spPr bwMode="auto">
          <a:xfrm>
            <a:off x="3280060" y="6221187"/>
            <a:ext cx="12573000" cy="8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b="1">
                <a:latin typeface="+mn-lt"/>
                <a:cs typeface="Times New Roman" panose="02020603050405020304" pitchFamily="18" charset="0"/>
              </a:rPr>
              <a:t>d) Một đồ vật hoặc món quà có ý nghĩa sâu sắc với em. </a:t>
            </a:r>
          </a:p>
        </p:txBody>
      </p:sp>
      <p:sp>
        <p:nvSpPr>
          <p:cNvPr id="13" name="Text Box 5">
            <a:extLst>
              <a:ext uri="{FF2B5EF4-FFF2-40B4-BE49-F238E27FC236}">
                <a16:creationId xmlns:a16="http://schemas.microsoft.com/office/drawing/2014/main" xmlns="" id="{05F8E10B-62FC-4CAF-AE51-2E6B680B1D01}"/>
              </a:ext>
            </a:extLst>
          </p:cNvPr>
          <p:cNvSpPr txBox="1">
            <a:spLocks noChangeArrowheads="1"/>
          </p:cNvSpPr>
          <p:nvPr/>
        </p:nvSpPr>
        <p:spPr bwMode="auto">
          <a:xfrm>
            <a:off x="3325884" y="3710536"/>
            <a:ext cx="12573000" cy="8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b="1">
                <a:latin typeface="+mn-lt"/>
                <a:cs typeface="Times New Roman" panose="02020603050405020304" pitchFamily="18" charset="0"/>
              </a:rPr>
              <a:t>b) Cái đồng hồ báo thức.</a:t>
            </a:r>
          </a:p>
        </p:txBody>
      </p:sp>
      <p:sp>
        <p:nvSpPr>
          <p:cNvPr id="14" name="Text Box 5">
            <a:extLst>
              <a:ext uri="{FF2B5EF4-FFF2-40B4-BE49-F238E27FC236}">
                <a16:creationId xmlns:a16="http://schemas.microsoft.com/office/drawing/2014/main" xmlns="" id="{05F8E10B-62FC-4CAF-AE51-2E6B680B1D01}"/>
              </a:ext>
            </a:extLst>
          </p:cNvPr>
          <p:cNvSpPr txBox="1">
            <a:spLocks noChangeArrowheads="1"/>
          </p:cNvSpPr>
          <p:nvPr/>
        </p:nvSpPr>
        <p:spPr bwMode="auto">
          <a:xfrm>
            <a:off x="3325884" y="7494252"/>
            <a:ext cx="12573000" cy="162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b="1">
                <a:latin typeface="+mn-lt"/>
                <a:cs typeface="Times New Roman" panose="02020603050405020304" pitchFamily="18" charset="0"/>
              </a:rPr>
              <a:t>e) Một đồ vật trong viện bảo tàng hoặc trong nhà truyền thống mà em đã có dịp quan sát.</a:t>
            </a:r>
          </a:p>
        </p:txBody>
      </p:sp>
    </p:spTree>
    <p:extLst>
      <p:ext uri="{BB962C8B-B14F-4D97-AF65-F5344CB8AC3E}">
        <p14:creationId xmlns:p14="http://schemas.microsoft.com/office/powerpoint/2010/main" val="12682053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ppt_w</p:attrName>
                                        </p:attrNameLst>
                                      </p:cBhvr>
                                      <p:tavLst>
                                        <p:tav tm="0">
                                          <p:val>
                                            <p:fltVal val="0"/>
                                          </p:val>
                                        </p:tav>
                                        <p:tav tm="100000">
                                          <p:val>
                                            <p:strVal val="#ppt_w"/>
                                          </p:val>
                                        </p:tav>
                                      </p:tavLst>
                                    </p:anim>
                                    <p:anim calcmode="lin" valueType="num">
                                      <p:cBhvr>
                                        <p:cTn id="8" dur="1250" fill="hold"/>
                                        <p:tgtEl>
                                          <p:spTgt spid="5"/>
                                        </p:tgtEl>
                                        <p:attrNameLst>
                                          <p:attrName>ppt_h</p:attrName>
                                        </p:attrNameLst>
                                      </p:cBhvr>
                                      <p:tavLst>
                                        <p:tav tm="0">
                                          <p:val>
                                            <p:fltVal val="0"/>
                                          </p:val>
                                        </p:tav>
                                        <p:tav tm="100000">
                                          <p:val>
                                            <p:strVal val="#ppt_h"/>
                                          </p:val>
                                        </p:tav>
                                      </p:tavLst>
                                    </p:anim>
                                    <p:animEffect transition="in" filter="fade">
                                      <p:cBhvr>
                                        <p:cTn id="9" dur="1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1000"/>
                                        <p:tgtEl>
                                          <p:spTgt spid="10"/>
                                        </p:tgtEl>
                                      </p:cBhvr>
                                    </p:animEffect>
                                    <p:anim calcmode="lin" valueType="num">
                                      <p:cBhvr>
                                        <p:cTn id="63" dur="1000" fill="hold"/>
                                        <p:tgtEl>
                                          <p:spTgt spid="10"/>
                                        </p:tgtEl>
                                        <p:attrNameLst>
                                          <p:attrName>ppt_x</p:attrName>
                                        </p:attrNameLst>
                                      </p:cBhvr>
                                      <p:tavLst>
                                        <p:tav tm="0">
                                          <p:val>
                                            <p:strVal val="#ppt_x"/>
                                          </p:val>
                                        </p:tav>
                                        <p:tav tm="100000">
                                          <p:val>
                                            <p:strVal val="#ppt_x"/>
                                          </p:val>
                                        </p:tav>
                                      </p:tavLst>
                                    </p:anim>
                                    <p:anim calcmode="lin" valueType="num">
                                      <p:cBhvr>
                                        <p:cTn id="64" dur="1000" fill="hold"/>
                                        <p:tgtEl>
                                          <p:spTgt spid="10"/>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E2E8"/>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xmlns=""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xmlns=""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xmlns=""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xmlns=""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xmlns=""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xmlns=""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xmlns=""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xmlns=""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xmlns=""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xmlns=""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xmlns=""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xmlns=""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a:solidFill>
                  <a:srgbClr val="C00000"/>
                </a:solidFill>
                <a:latin typeface="Prompt Bold"/>
              </a:rPr>
              <a:t>Lập dàn ý</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a:solidFill>
                  <a:srgbClr val="002060"/>
                </a:solidFill>
                <a:latin typeface="Prompt Bold"/>
              </a:rPr>
              <a:t>2:</a:t>
            </a:r>
            <a:endParaRPr lang="en-US" sz="8000" spc="160" dirty="0">
              <a:solidFill>
                <a:srgbClr val="002060"/>
              </a:solidFill>
              <a:latin typeface="Prompt Bold"/>
            </a:endParaRPr>
          </a:p>
        </p:txBody>
      </p:sp>
    </p:spTree>
    <p:extLst>
      <p:ext uri="{BB962C8B-B14F-4D97-AF65-F5344CB8AC3E}">
        <p14:creationId xmlns:p14="http://schemas.microsoft.com/office/powerpoint/2010/main" val="50890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circle(in)">
                                      <p:cBhvr>
                                        <p:cTn id="1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18" y="-1"/>
            <a:ext cx="18305418" cy="10300063"/>
          </a:xfrm>
          <a:prstGeom prst="rect">
            <a:avLst/>
          </a:prstGeom>
        </p:spPr>
      </p:pic>
      <p:sp>
        <p:nvSpPr>
          <p:cNvPr id="2" name="Hộp Văn bản 1">
            <a:extLst>
              <a:ext uri="{FF2B5EF4-FFF2-40B4-BE49-F238E27FC236}">
                <a16:creationId xmlns:a16="http://schemas.microsoft.com/office/drawing/2014/main" xmlns="" id="{90E90819-BB3F-49AD-A4DE-31F824902EAB}"/>
              </a:ext>
            </a:extLst>
          </p:cNvPr>
          <p:cNvSpPr txBox="1"/>
          <p:nvPr/>
        </p:nvSpPr>
        <p:spPr>
          <a:xfrm>
            <a:off x="1981200" y="-1"/>
            <a:ext cx="13878656" cy="1862048"/>
          </a:xfrm>
          <a:prstGeom prst="rect">
            <a:avLst/>
          </a:prstGeom>
          <a:noFill/>
        </p:spPr>
        <p:txBody>
          <a:bodyPr wrap="square" rtlCol="0">
            <a:spAutoFit/>
          </a:bodyPr>
          <a:lstStyle/>
          <a:p>
            <a:pPr algn="ctr"/>
            <a:r>
              <a:rPr lang="en-US" sz="11500" b="1">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rPr>
              <a:t>Đại chiến khu rừng nấm</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8243378" y="4764846"/>
            <a:ext cx="2371552" cy="3320173"/>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0" b="98039" l="1205" r="100000"/>
                    </a14:imgEffect>
                  </a14:imgLayer>
                </a14:imgProps>
              </a:ext>
            </a:extLst>
          </a:blip>
          <a:stretch>
            <a:fillRect/>
          </a:stretch>
        </p:blipFill>
        <p:spPr>
          <a:xfrm>
            <a:off x="22514772" y="3472305"/>
            <a:ext cx="2402628" cy="2952628"/>
          </a:xfrm>
          <a:prstGeom prst="rect">
            <a:avLst/>
          </a:prstGeom>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backgroundRemoval t="0" b="100000" l="1667" r="100000"/>
                    </a14:imgEffect>
                  </a14:imgLayer>
                </a14:imgProps>
              </a:ext>
            </a:extLst>
          </a:blip>
          <a:stretch>
            <a:fillRect/>
          </a:stretch>
        </p:blipFill>
        <p:spPr>
          <a:xfrm>
            <a:off x="20900536" y="6089951"/>
            <a:ext cx="2265111" cy="2617461"/>
          </a:xfrm>
          <a:prstGeom prst="rect">
            <a:avLst/>
          </a:prstGeom>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backgroundRemoval t="0" b="97101" l="0" r="100000"/>
                    </a14:imgEffect>
                  </a14:imgLayer>
                </a14:imgProps>
              </a:ext>
            </a:extLst>
          </a:blip>
          <a:stretch>
            <a:fillRect/>
          </a:stretch>
        </p:blipFill>
        <p:spPr>
          <a:xfrm>
            <a:off x="19429154" y="1834760"/>
            <a:ext cx="3055404" cy="2668644"/>
          </a:xfrm>
          <a:prstGeom prst="rect">
            <a:avLst/>
          </a:prstGeom>
        </p:spPr>
      </p:pic>
      <p:pic>
        <p:nvPicPr>
          <p:cNvPr id="8" name="Picture 7"/>
          <p:cNvPicPr>
            <a:picLocks noChangeAspect="1"/>
          </p:cNvPicPr>
          <p:nvPr/>
        </p:nvPicPr>
        <p:blipFill>
          <a:blip r:embed="rId11">
            <a:extLst>
              <a:ext uri="{BEBA8EAE-BF5A-486C-A8C5-ECC9F3942E4B}">
                <a14:imgProps xmlns:a14="http://schemas.microsoft.com/office/drawing/2010/main">
                  <a14:imgLayer r:embed="rId12">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1188736" y="1537523"/>
            <a:ext cx="2404618" cy="3029021"/>
          </a:xfrm>
          <a:prstGeom prst="rect">
            <a:avLst/>
          </a:prstGeom>
        </p:spPr>
      </p:pic>
      <p:pic>
        <p:nvPicPr>
          <p:cNvPr id="9" name="Picture 8"/>
          <p:cNvPicPr>
            <a:picLocks noChangeAspect="1"/>
          </p:cNvPicPr>
          <p:nvPr/>
        </p:nvPicPr>
        <p:blipFill>
          <a:blip r:embed="rId13">
            <a:extLst>
              <a:ext uri="{BEBA8EAE-BF5A-486C-A8C5-ECC9F3942E4B}">
                <a14:imgProps xmlns:a14="http://schemas.microsoft.com/office/drawing/2010/main">
                  <a14:imgLayer r:embed="rId14">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3096791" y="3851856"/>
            <a:ext cx="2618655" cy="3676524"/>
          </a:xfrm>
          <a:prstGeom prst="rect">
            <a:avLst/>
          </a:prstGeom>
        </p:spPr>
      </p:pic>
      <p:pic>
        <p:nvPicPr>
          <p:cNvPr id="10" name="Picture 9"/>
          <p:cNvPicPr>
            <a:picLocks noChangeAspect="1"/>
          </p:cNvPicPr>
          <p:nvPr/>
        </p:nvPicPr>
        <p:blipFill>
          <a:blip r:embed="rId15">
            <a:extLst>
              <a:ext uri="{BEBA8EAE-BF5A-486C-A8C5-ECC9F3942E4B}">
                <a14:imgProps xmlns:a14="http://schemas.microsoft.com/office/drawing/2010/main">
                  <a14:imgLayer r:embed="rId16">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7208" y="4764846"/>
            <a:ext cx="2343057" cy="3796117"/>
          </a:xfrm>
          <a:prstGeom prst="rect">
            <a:avLst/>
          </a:prstGeom>
        </p:spPr>
      </p:pic>
      <p:pic>
        <p:nvPicPr>
          <p:cNvPr id="11" name="Picture 10"/>
          <p:cNvPicPr>
            <a:picLocks noChangeAspect="1"/>
          </p:cNvPicPr>
          <p:nvPr/>
        </p:nvPicPr>
        <p:blipFill rotWithShape="1">
          <a:blip r:embed="rId17">
            <a:extLst>
              <a:ext uri="{BEBA8EAE-BF5A-486C-A8C5-ECC9F3942E4B}">
                <a14:imgProps xmlns:a14="http://schemas.microsoft.com/office/drawing/2010/main">
                  <a14:imgLayer r:embed="rId18">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6642074" y="5380355"/>
            <a:ext cx="2425726" cy="2893343"/>
          </a:xfrm>
          <a:prstGeom prst="rect">
            <a:avLst/>
          </a:prstGeom>
        </p:spPr>
      </p:pic>
      <p:pic>
        <p:nvPicPr>
          <p:cNvPr id="13" name="Picture 12"/>
          <p:cNvPicPr>
            <a:picLocks noChangeAspect="1"/>
          </p:cNvPicPr>
          <p:nvPr/>
        </p:nvPicPr>
        <p:blipFill rotWithShape="1">
          <a:blip r:embed="rId19">
            <a:extLst>
              <a:ext uri="{BEBA8EAE-BF5A-486C-A8C5-ECC9F3942E4B}">
                <a14:imgProps xmlns:a14="http://schemas.microsoft.com/office/drawing/2010/main">
                  <a14:imgLayer r:embed="rId18">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3866897" y="6903194"/>
            <a:ext cx="3978167" cy="3447313"/>
          </a:xfrm>
          <a:prstGeom prst="rect">
            <a:avLst/>
          </a:prstGeom>
        </p:spPr>
      </p:pic>
      <p:sp>
        <p:nvSpPr>
          <p:cNvPr id="14" name="Hộp Văn bản 18">
            <a:extLst>
              <a:ext uri="{FF2B5EF4-FFF2-40B4-BE49-F238E27FC236}">
                <a16:creationId xmlns:a16="http://schemas.microsoft.com/office/drawing/2014/main" xmlns="" id="{9CC676F1-D841-49BC-B395-036AA697A40E}"/>
              </a:ext>
            </a:extLst>
          </p:cNvPr>
          <p:cNvSpPr txBox="1"/>
          <p:nvPr/>
        </p:nvSpPr>
        <p:spPr>
          <a:xfrm>
            <a:off x="3124500" y="1661256"/>
            <a:ext cx="9654737" cy="2190600"/>
          </a:xfrm>
          <a:prstGeom prst="rect">
            <a:avLst/>
          </a:prstGeom>
          <a:noFill/>
        </p:spPr>
        <p:txBody>
          <a:bodyPr wrap="square" rtlCol="0">
            <a:spAutoFit/>
          </a:bodyPr>
          <a:lstStyle/>
          <a:p>
            <a:pPr algn="ctr">
              <a:lnSpc>
                <a:spcPct val="130000"/>
              </a:lnSpc>
            </a:pPr>
            <a:r>
              <a:rPr lang="en-US" sz="5400" b="1">
                <a:solidFill>
                  <a:srgbClr val="FFFF00"/>
                </a:solidFill>
                <a:latin typeface="#9Slide05 SVNHaptic Script" panose="00000500000000000000" pitchFamily="2" charset="0"/>
              </a:rPr>
              <a:t>Hãy giúp những chú lùn tiêu diệt các yêu tinh để bảo vệ khu rừng nấm nhé. </a:t>
            </a:r>
          </a:p>
        </p:txBody>
      </p:sp>
    </p:spTree>
    <p:extLst>
      <p:ext uri="{BB962C8B-B14F-4D97-AF65-F5344CB8AC3E}">
        <p14:creationId xmlns:p14="http://schemas.microsoft.com/office/powerpoint/2010/main" val="1257963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3.19444E-6 2.96296E-6 L -0.41241 2.96296E-6 " pathEditMode="relative" rAng="0" ptsTypes="AA">
                                      <p:cBhvr>
                                        <p:cTn id="13" dur="2000" fill="hold"/>
                                        <p:tgtEl>
                                          <p:spTgt spid="4"/>
                                        </p:tgtEl>
                                        <p:attrNameLst>
                                          <p:attrName>ppt_x</p:attrName>
                                          <p:attrName>ppt_y</p:attrName>
                                        </p:attrNameLst>
                                      </p:cBhvr>
                                      <p:rCtr x="-20625" y="0"/>
                                    </p:animMotion>
                                  </p:childTnLst>
                                </p:cTn>
                              </p:par>
                              <p:par>
                                <p:cTn id="14" presetID="42" presetClass="path" presetSubtype="0" accel="50000" decel="50000" fill="hold" nodeType="withEffect">
                                  <p:stCondLst>
                                    <p:cond delay="0"/>
                                  </p:stCondLst>
                                  <p:childTnLst>
                                    <p:animMotion origin="layout" path="M -4.30556E-6 4.19753E-6 L -0.36727 0.01049 " pathEditMode="relative" rAng="0" ptsTypes="AA">
                                      <p:cBhvr>
                                        <p:cTn id="15" dur="2000" fill="hold"/>
                                        <p:tgtEl>
                                          <p:spTgt spid="6"/>
                                        </p:tgtEl>
                                        <p:attrNameLst>
                                          <p:attrName>ppt_x</p:attrName>
                                          <p:attrName>ppt_y</p:attrName>
                                        </p:attrNameLst>
                                      </p:cBhvr>
                                      <p:rCtr x="-18368" y="525"/>
                                    </p:animMotion>
                                  </p:childTnLst>
                                </p:cTn>
                              </p:par>
                              <p:par>
                                <p:cTn id="16" presetID="42" presetClass="path" presetSubtype="0" accel="50000" decel="50000" fill="hold" nodeType="withEffect">
                                  <p:stCondLst>
                                    <p:cond delay="0"/>
                                  </p:stCondLst>
                                  <p:childTnLst>
                                    <p:animMotion origin="layout" path="M 1.80556E-6 1.48148E-6 L -0.4296 -0.0179 " pathEditMode="relative" rAng="0" ptsTypes="AA">
                                      <p:cBhvr>
                                        <p:cTn id="17" dur="2000" fill="hold"/>
                                        <p:tgtEl>
                                          <p:spTgt spid="5"/>
                                        </p:tgtEl>
                                        <p:attrNameLst>
                                          <p:attrName>ppt_x</p:attrName>
                                          <p:attrName>ppt_y</p:attrName>
                                        </p:attrNameLst>
                                      </p:cBhvr>
                                      <p:rCtr x="-21484" y="-895"/>
                                    </p:animMotion>
                                  </p:childTnLst>
                                </p:cTn>
                              </p:par>
                              <p:par>
                                <p:cTn id="18" presetID="42" presetClass="path" presetSubtype="0" accel="50000" decel="50000" fill="hold" nodeType="withEffect">
                                  <p:stCondLst>
                                    <p:cond delay="0"/>
                                  </p:stCondLst>
                                  <p:childTnLst>
                                    <p:animMotion origin="layout" path="M -1.38889E-7 -4.69136E-6 L -0.42509 -0.00061 " pathEditMode="relative" rAng="0" ptsTypes="AA">
                                      <p:cBhvr>
                                        <p:cTn id="19" dur="2000" fill="hold"/>
                                        <p:tgtEl>
                                          <p:spTgt spid="7"/>
                                        </p:tgtEl>
                                        <p:attrNameLst>
                                          <p:attrName>ppt_x</p:attrName>
                                          <p:attrName>ppt_y</p:attrName>
                                        </p:attrNameLst>
                                      </p:cBhvr>
                                      <p:rCtr x="-21259" y="-31"/>
                                    </p:animMotion>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par>
                                <p:cTn id="35" presetID="53" presetClass="entr" presetSubtype="16"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750" fill="hold"/>
                                        <p:tgtEl>
                                          <p:spTgt spid="14"/>
                                        </p:tgtEl>
                                        <p:attrNameLst>
                                          <p:attrName>ppt_w</p:attrName>
                                        </p:attrNameLst>
                                      </p:cBhvr>
                                      <p:tavLst>
                                        <p:tav tm="0">
                                          <p:val>
                                            <p:fltVal val="0"/>
                                          </p:val>
                                        </p:tav>
                                        <p:tav tm="100000">
                                          <p:val>
                                            <p:strVal val="#ppt_w"/>
                                          </p:val>
                                        </p:tav>
                                      </p:tavLst>
                                    </p:anim>
                                    <p:anim calcmode="lin" valueType="num">
                                      <p:cBhvr>
                                        <p:cTn id="50" dur="1750" fill="hold"/>
                                        <p:tgtEl>
                                          <p:spTgt spid="14"/>
                                        </p:tgtEl>
                                        <p:attrNameLst>
                                          <p:attrName>ppt_h</p:attrName>
                                        </p:attrNameLst>
                                      </p:cBhvr>
                                      <p:tavLst>
                                        <p:tav tm="0">
                                          <p:val>
                                            <p:fltVal val="0"/>
                                          </p:val>
                                        </p:tav>
                                        <p:tav tm="100000">
                                          <p:val>
                                            <p:strVal val="#ppt_h"/>
                                          </p:val>
                                        </p:tav>
                                      </p:tavLst>
                                    </p:anim>
                                    <p:animEffect transition="in" filter="fade">
                                      <p:cBhvr>
                                        <p:cTn id="51" dur="1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38600" y="917294"/>
            <a:ext cx="10134600" cy="2123658"/>
          </a:xfrm>
          <a:prstGeom prst="rect">
            <a:avLst/>
          </a:prstGeom>
        </p:spPr>
        <p:txBody>
          <a:bodyPr wrap="square">
            <a:spAutoFit/>
          </a:bodyPr>
          <a:lstStyle/>
          <a:p>
            <a:pPr indent="457200" algn="ctr"/>
            <a:r>
              <a:rPr lang="en-US" sz="6600" b="1">
                <a:latin typeface="#9Slide05 SVNHaptic Script" panose="00000500000000000000" pitchFamily="2" charset="0"/>
              </a:rPr>
              <a:t>Bài văn miêu tả đồ vật gồm có mấy phần? Đó là những phần nào?</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1088910"/>
            <a:ext cx="10287000" cy="1785499"/>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143000" y="5899578"/>
            <a:ext cx="2343057" cy="3796117"/>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1667" r="100000"/>
                    </a14:imgEffect>
                  </a14:imgLayer>
                </a14:imgProps>
              </a:ext>
            </a:extLst>
          </a:blip>
          <a:stretch>
            <a:fillRect/>
          </a:stretch>
        </p:blipFill>
        <p:spPr>
          <a:xfrm flipH="1">
            <a:off x="14674758" y="5894135"/>
            <a:ext cx="2944733" cy="3553410"/>
          </a:xfrm>
          <a:prstGeom prst="rect">
            <a:avLst/>
          </a:prstGeom>
        </p:spPr>
      </p:pic>
      <p:sp>
        <p:nvSpPr>
          <p:cNvPr id="9" name="Hình chữ nhật: Góc Tròn 14">
            <a:extLst>
              <a:ext uri="{FF2B5EF4-FFF2-40B4-BE49-F238E27FC236}">
                <a16:creationId xmlns:a16="http://schemas.microsoft.com/office/drawing/2014/main" xmlns="" id="{A30804C3-648D-4689-B1B8-A61270528B4E}"/>
              </a:ext>
            </a:extLst>
          </p:cNvPr>
          <p:cNvSpPr/>
          <p:nvPr/>
        </p:nvSpPr>
        <p:spPr>
          <a:xfrm>
            <a:off x="3486057" y="4851179"/>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 3 phần: Mở bài, thân bài, kết bài. </a:t>
            </a:r>
          </a:p>
        </p:txBody>
      </p:sp>
      <p:sp>
        <p:nvSpPr>
          <p:cNvPr id="10" name="Hình chữ nhật: Góc Tròn 15">
            <a:extLst>
              <a:ext uri="{FF2B5EF4-FFF2-40B4-BE49-F238E27FC236}">
                <a16:creationId xmlns:a16="http://schemas.microsoft.com/office/drawing/2014/main" xmlns="" id="{335D6B1E-8446-4FC7-B37C-D2BA597733F9}"/>
              </a:ext>
            </a:extLst>
          </p:cNvPr>
          <p:cNvSpPr/>
          <p:nvPr/>
        </p:nvSpPr>
        <p:spPr>
          <a:xfrm>
            <a:off x="3496943" y="361616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A. 2 phần: Mở bài, thân bài. </a:t>
            </a:r>
          </a:p>
        </p:txBody>
      </p:sp>
      <p:sp>
        <p:nvSpPr>
          <p:cNvPr id="11" name="Hình chữ nhật: Góc Tròn 16">
            <a:extLst>
              <a:ext uri="{FF2B5EF4-FFF2-40B4-BE49-F238E27FC236}">
                <a16:creationId xmlns:a16="http://schemas.microsoft.com/office/drawing/2014/main" xmlns="" id="{D9253029-A5DD-4220-848C-90A666E8B9A1}"/>
              </a:ext>
            </a:extLst>
          </p:cNvPr>
          <p:cNvSpPr/>
          <p:nvPr/>
        </p:nvSpPr>
        <p:spPr>
          <a:xfrm>
            <a:off x="3486057" y="611426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4 phần: Giới thiệu, mở bài, thân bài, kết bài. </a:t>
            </a:r>
          </a:p>
        </p:txBody>
      </p:sp>
    </p:spTree>
    <p:extLst>
      <p:ext uri="{BB962C8B-B14F-4D97-AF65-F5344CB8AC3E}">
        <p14:creationId xmlns:p14="http://schemas.microsoft.com/office/powerpoint/2010/main" val="7010357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50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37" presetClass="entr" presetSubtype="0" fill="hold" grpId="0" nodeType="withEffect">
                                  <p:stCondLst>
                                    <p:cond delay="5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900" decel="100000" fill="hold"/>
                                        <p:tgtEl>
                                          <p:spTgt spid="10"/>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29" fill="hold">
                            <p:stCondLst>
                              <p:cond delay="1500"/>
                            </p:stCondLst>
                            <p:childTnLst>
                              <p:par>
                                <p:cTn id="30" presetID="37"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900" decel="100000" fill="hold"/>
                                        <p:tgtEl>
                                          <p:spTgt spid="9"/>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900" decel="100000" fill="hold"/>
                                        <p:tgtEl>
                                          <p:spTgt spid="11"/>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95EF57"/>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par>
                                <p:cTn id="49" presetID="42" presetClass="path" presetSubtype="0" accel="50000" decel="50000" fill="hold" nodeType="withEffect">
                                  <p:stCondLst>
                                    <p:cond delay="0"/>
                                  </p:stCondLst>
                                  <p:childTnLst>
                                    <p:animMotion origin="layout" path="M 4.58333E-6 -2.46914E-7 L 0.39513 0.00355 " pathEditMode="relative" rAng="0" ptsTypes="AA">
                                      <p:cBhvr>
                                        <p:cTn id="50"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9"/>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1000" fill="hold"/>
                                        <p:tgtEl>
                                          <p:spTgt spid="11"/>
                                        </p:tgtEl>
                                        <p:attrNameLst>
                                          <p:attrName>fillcolor</p:attrName>
                                        </p:attrNameLst>
                                      </p:cBhvr>
                                      <p:to>
                                        <a:srgbClr val="FF5D5D"/>
                                      </p:to>
                                    </p:animClr>
                                    <p:set>
                                      <p:cBhvr>
                                        <p:cTn id="56" dur="1000" fill="hold"/>
                                        <p:tgtEl>
                                          <p:spTgt spid="11"/>
                                        </p:tgtEl>
                                        <p:attrNameLst>
                                          <p:attrName>fill.type</p:attrName>
                                        </p:attrNameLst>
                                      </p:cBhvr>
                                      <p:to>
                                        <p:strVal val="solid"/>
                                      </p:to>
                                    </p:set>
                                    <p:set>
                                      <p:cBhvr>
                                        <p:cTn id="57"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8" restart="whenNotActive" fill="hold" evtFilter="cancelBubble" nodeType="interactiveSeq">
                <p:stCondLst>
                  <p:cond evt="onClick" delay="0">
                    <p:tgtEl>
                      <p:spTgt spid="10"/>
                    </p:tgtEl>
                  </p:cond>
                </p:stCondLst>
                <p:endSync evt="end" delay="0">
                  <p:rtn val="all"/>
                </p:endSync>
                <p:childTnLst>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10"/>
                                        </p:tgtEl>
                                        <p:attrNameLst>
                                          <p:attrName>fillcolor</p:attrName>
                                        </p:attrNameLst>
                                      </p:cBhvr>
                                      <p:to>
                                        <a:srgbClr val="FF5D5D"/>
                                      </p:to>
                                    </p:animClr>
                                    <p:set>
                                      <p:cBhvr>
                                        <p:cTn id="63" dur="1000" fill="hold"/>
                                        <p:tgtEl>
                                          <p:spTgt spid="10"/>
                                        </p:tgtEl>
                                        <p:attrNameLst>
                                          <p:attrName>fill.type</p:attrName>
                                        </p:attrNameLst>
                                      </p:cBhvr>
                                      <p:to>
                                        <p:strVal val="solid"/>
                                      </p:to>
                                    </p:set>
                                    <p:set>
                                      <p:cBhvr>
                                        <p:cTn id="64"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2" grpId="0"/>
      <p:bldP spid="5"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10891" y="858984"/>
            <a:ext cx="10134600" cy="1488869"/>
          </a:xfrm>
          <a:prstGeom prst="rect">
            <a:avLst/>
          </a:prstGeom>
        </p:spPr>
        <p:txBody>
          <a:bodyPr wrap="square">
            <a:spAutoFit/>
          </a:bodyPr>
          <a:lstStyle/>
          <a:p>
            <a:pPr indent="457200" algn="ctr">
              <a:lnSpc>
                <a:spcPct val="150000"/>
              </a:lnSpc>
            </a:pPr>
            <a:r>
              <a:rPr lang="en-US" sz="6600" b="1">
                <a:latin typeface="#9Slide05 SVNHaptic Script" panose="00000500000000000000" pitchFamily="2" charset="0"/>
              </a:rPr>
              <a:t>Mở bài ta cần nêu ý gì?</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1186542" y="5820520"/>
            <a:ext cx="2618655" cy="3676524"/>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97101" l="0" r="100000"/>
                    </a14:imgEffect>
                  </a14:imgLayer>
                </a14:imgProps>
              </a:ext>
            </a:extLst>
          </a:blip>
          <a:stretch>
            <a:fillRect/>
          </a:stretch>
        </p:blipFill>
        <p:spPr>
          <a:xfrm>
            <a:off x="13605237" y="6404855"/>
            <a:ext cx="3615962" cy="3158245"/>
          </a:xfrm>
          <a:prstGeom prst="rect">
            <a:avLst/>
          </a:prstGeom>
        </p:spPr>
      </p:pic>
      <p:sp>
        <p:nvSpPr>
          <p:cNvPr id="8" name="Hình chữ nhật: Góc Tròn 14">
            <a:extLst>
              <a:ext uri="{FF2B5EF4-FFF2-40B4-BE49-F238E27FC236}">
                <a16:creationId xmlns:a16="http://schemas.microsoft.com/office/drawing/2014/main" xmlns="" id="{A30804C3-648D-4689-B1B8-A61270528B4E}"/>
              </a:ext>
            </a:extLst>
          </p:cNvPr>
          <p:cNvSpPr/>
          <p:nvPr/>
        </p:nvSpPr>
        <p:spPr>
          <a:xfrm>
            <a:off x="3805199" y="3826822"/>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A. Đồ vật em định tả là gì?</a:t>
            </a:r>
          </a:p>
        </p:txBody>
      </p:sp>
      <p:sp>
        <p:nvSpPr>
          <p:cNvPr id="11" name="Hình chữ nhật: Góc Tròn 15">
            <a:extLst>
              <a:ext uri="{FF2B5EF4-FFF2-40B4-BE49-F238E27FC236}">
                <a16:creationId xmlns:a16="http://schemas.microsoft.com/office/drawing/2014/main" xmlns="" id="{335D6B1E-8446-4FC7-B37C-D2BA597733F9}"/>
              </a:ext>
            </a:extLst>
          </p:cNvPr>
          <p:cNvSpPr/>
          <p:nvPr/>
        </p:nvSpPr>
        <p:spPr>
          <a:xfrm>
            <a:off x="3805198" y="4999954"/>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 Em thấy nó hoặc có nó khi nào?</a:t>
            </a:r>
          </a:p>
        </p:txBody>
      </p:sp>
      <p:sp>
        <p:nvSpPr>
          <p:cNvPr id="12" name="Hình chữ nhật: Góc Tròn 16">
            <a:extLst>
              <a:ext uri="{FF2B5EF4-FFF2-40B4-BE49-F238E27FC236}">
                <a16:creationId xmlns:a16="http://schemas.microsoft.com/office/drawing/2014/main" xmlns="" id="{D9253029-A5DD-4220-848C-90A666E8B9A1}"/>
              </a:ext>
            </a:extLst>
          </p:cNvPr>
          <p:cNvSpPr/>
          <p:nvPr/>
        </p:nvSpPr>
        <p:spPr>
          <a:xfrm>
            <a:off x="3805197" y="6173086"/>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Cả A và B đều đúng. </a:t>
            </a:r>
          </a:p>
        </p:txBody>
      </p:sp>
    </p:spTree>
    <p:extLst>
      <p:ext uri="{BB962C8B-B14F-4D97-AF65-F5344CB8AC3E}">
        <p14:creationId xmlns:p14="http://schemas.microsoft.com/office/powerpoint/2010/main" val="12544659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par>
                          <p:cTn id="23" fill="hold">
                            <p:stCondLst>
                              <p:cond delay="1000"/>
                            </p:stCondLst>
                            <p:childTnLst>
                              <p:par>
                                <p:cTn id="24" presetID="37"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900" decel="100000" fill="hold"/>
                                        <p:tgtEl>
                                          <p:spTgt spid="8"/>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25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900" decel="100000" fill="hold"/>
                                        <p:tgtEl>
                                          <p:spTgt spid="11"/>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50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900" decel="100000" fill="hold"/>
                                        <p:tgtEl>
                                          <p:spTgt spid="12"/>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8"/>
                                        </p:tgtEl>
                                        <p:attrNameLst>
                                          <p:attrName>fillcolor</p:attrName>
                                        </p:attrNameLst>
                                      </p:cBhvr>
                                      <p:to>
                                        <a:srgbClr val="FF5D5D"/>
                                      </p:to>
                                    </p:animClr>
                                    <p:set>
                                      <p:cBhvr>
                                        <p:cTn id="47" dur="1000" fill="hold"/>
                                        <p:tgtEl>
                                          <p:spTgt spid="8"/>
                                        </p:tgtEl>
                                        <p:attrNameLst>
                                          <p:attrName>fill.type</p:attrName>
                                        </p:attrNameLst>
                                      </p:cBhvr>
                                      <p:to>
                                        <p:strVal val="solid"/>
                                      </p:to>
                                    </p:set>
                                    <p:set>
                                      <p:cBhvr>
                                        <p:cTn id="48"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1"/>
                                        </p:tgtEl>
                                        <p:attrNameLst>
                                          <p:attrName>fillcolor</p:attrName>
                                        </p:attrNameLst>
                                      </p:cBhvr>
                                      <p:to>
                                        <a:srgbClr val="FF5D5D"/>
                                      </p:to>
                                    </p:animClr>
                                    <p:set>
                                      <p:cBhvr>
                                        <p:cTn id="54" dur="1000" fill="hold"/>
                                        <p:tgtEl>
                                          <p:spTgt spid="11"/>
                                        </p:tgtEl>
                                        <p:attrNameLst>
                                          <p:attrName>fill.type</p:attrName>
                                        </p:attrNameLst>
                                      </p:cBhvr>
                                      <p:to>
                                        <p:strVal val="solid"/>
                                      </p:to>
                                    </p:set>
                                    <p:set>
                                      <p:cBhvr>
                                        <p:cTn id="55"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2"/>
                                        </p:tgtEl>
                                        <p:attrNameLst>
                                          <p:attrName>fillcolor</p:attrName>
                                        </p:attrNameLst>
                                      </p:cBhvr>
                                      <p:to>
                                        <a:srgbClr val="95EF57"/>
                                      </p:to>
                                    </p:animClr>
                                    <p:set>
                                      <p:cBhvr>
                                        <p:cTn id="61" dur="1000" fill="hold"/>
                                        <p:tgtEl>
                                          <p:spTgt spid="12"/>
                                        </p:tgtEl>
                                        <p:attrNameLst>
                                          <p:attrName>fill.type</p:attrName>
                                        </p:attrNameLst>
                                      </p:cBhvr>
                                      <p:to>
                                        <p:strVal val="solid"/>
                                      </p:to>
                                    </p:set>
                                    <p:set>
                                      <p:cBhvr>
                                        <p:cTn id="62" dur="1000" fill="hold"/>
                                        <p:tgtEl>
                                          <p:spTgt spid="12"/>
                                        </p:tgtEl>
                                        <p:attrNameLst>
                                          <p:attrName>fill.on</p:attrName>
                                        </p:attrNameLst>
                                      </p:cBhvr>
                                      <p:to>
                                        <p:strVal val="true"/>
                                      </p:to>
                                    </p:set>
                                  </p:childTnLst>
                                </p:cTn>
                              </p:par>
                              <p:par>
                                <p:cTn id="63" presetID="14" presetClass="exit" presetSubtype="10" fill="hold" nodeType="withEffect">
                                  <p:stCondLst>
                                    <p:cond delay="0"/>
                                  </p:stCondLst>
                                  <p:childTnLst>
                                    <p:animEffect transition="out" filter="randombar(horizontal)">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34883" y="968399"/>
            <a:ext cx="10134600" cy="1488869"/>
          </a:xfrm>
          <a:prstGeom prst="rect">
            <a:avLst/>
          </a:prstGeom>
        </p:spPr>
        <p:txBody>
          <a:bodyPr wrap="square">
            <a:spAutoFit/>
          </a:bodyPr>
          <a:lstStyle/>
          <a:p>
            <a:pPr indent="457200" algn="ctr">
              <a:lnSpc>
                <a:spcPct val="150000"/>
              </a:lnSpc>
            </a:pPr>
            <a:r>
              <a:rPr lang="en-US" sz="6600" b="1">
                <a:latin typeface="#9Slide05 SVNHaptic Script" panose="00000500000000000000" pitchFamily="2" charset="0"/>
              </a:rPr>
              <a:t>Có mấy cách mở bài?</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0" b="100000" l="1667" r="100000"/>
                    </a14:imgEffect>
                  </a14:imgLayer>
                </a14:imgProps>
              </a:ext>
            </a:extLst>
          </a:blip>
          <a:stretch>
            <a:fillRect/>
          </a:stretch>
        </p:blipFill>
        <p:spPr>
          <a:xfrm flipH="1">
            <a:off x="14053975" y="5946344"/>
            <a:ext cx="2944733" cy="3553410"/>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1356732" y="6247209"/>
            <a:ext cx="2404618" cy="3029021"/>
          </a:xfrm>
          <a:prstGeom prst="rect">
            <a:avLst/>
          </a:prstGeom>
        </p:spPr>
      </p:pic>
      <p:sp>
        <p:nvSpPr>
          <p:cNvPr id="9" name="Hình chữ nhật: Góc Tròn 14">
            <a:extLst>
              <a:ext uri="{FF2B5EF4-FFF2-40B4-BE49-F238E27FC236}">
                <a16:creationId xmlns:a16="http://schemas.microsoft.com/office/drawing/2014/main" xmlns="" id="{A30804C3-648D-4689-B1B8-A61270528B4E}"/>
              </a:ext>
            </a:extLst>
          </p:cNvPr>
          <p:cNvSpPr/>
          <p:nvPr/>
        </p:nvSpPr>
        <p:spPr>
          <a:xfrm>
            <a:off x="3805198" y="382682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a:solidFill>
                  <a:schemeClr val="accent5">
                    <a:lumMod val="50000"/>
                  </a:schemeClr>
                </a:solidFill>
                <a:latin typeface="+mj-lt"/>
                <a:cs typeface="#9Slide03 Arima Madurai" panose="00000500000000000000" pitchFamily="2" charset="0"/>
              </a:rPr>
              <a:t>A. 1 cách: Mở bài trực tiếp</a:t>
            </a:r>
          </a:p>
        </p:txBody>
      </p:sp>
      <p:sp>
        <p:nvSpPr>
          <p:cNvPr id="11" name="Hình chữ nhật: Góc Tròn 15">
            <a:extLst>
              <a:ext uri="{FF2B5EF4-FFF2-40B4-BE49-F238E27FC236}">
                <a16:creationId xmlns:a16="http://schemas.microsoft.com/office/drawing/2014/main" xmlns="" id="{335D6B1E-8446-4FC7-B37C-D2BA597733F9}"/>
              </a:ext>
            </a:extLst>
          </p:cNvPr>
          <p:cNvSpPr/>
          <p:nvPr/>
        </p:nvSpPr>
        <p:spPr>
          <a:xfrm>
            <a:off x="3805197" y="4999954"/>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a:solidFill>
                  <a:schemeClr val="accent5">
                    <a:lumMod val="50000"/>
                  </a:schemeClr>
                </a:solidFill>
                <a:latin typeface="+mj-lt"/>
                <a:cs typeface="#9Slide03 Arima Madurai" panose="00000500000000000000" pitchFamily="2" charset="0"/>
              </a:rPr>
              <a:t>B. </a:t>
            </a:r>
            <a:r>
              <a:rPr lang="en-US" sz="4400" b="1">
                <a:solidFill>
                  <a:schemeClr val="accent5">
                    <a:lumMod val="50000"/>
                  </a:schemeClr>
                </a:solidFill>
                <a:cs typeface="#9Slide03 Arima Madurai" panose="00000500000000000000" pitchFamily="2" charset="0"/>
              </a:rPr>
              <a:t>1 cách: Mở bài gián tiếp</a:t>
            </a:r>
            <a:endParaRPr lang="en-US" sz="4400" b="1">
              <a:solidFill>
                <a:schemeClr val="accent5">
                  <a:lumMod val="50000"/>
                </a:schemeClr>
              </a:solidFill>
              <a:latin typeface="+mj-lt"/>
              <a:cs typeface="#9Slide03 Arima Madurai" panose="00000500000000000000" pitchFamily="2" charset="0"/>
            </a:endParaRPr>
          </a:p>
        </p:txBody>
      </p:sp>
      <p:sp>
        <p:nvSpPr>
          <p:cNvPr id="12" name="Hình chữ nhật: Góc Tròn 16">
            <a:extLst>
              <a:ext uri="{FF2B5EF4-FFF2-40B4-BE49-F238E27FC236}">
                <a16:creationId xmlns:a16="http://schemas.microsoft.com/office/drawing/2014/main" xmlns="" id="{D9253029-A5DD-4220-848C-90A666E8B9A1}"/>
              </a:ext>
            </a:extLst>
          </p:cNvPr>
          <p:cNvSpPr/>
          <p:nvPr/>
        </p:nvSpPr>
        <p:spPr>
          <a:xfrm>
            <a:off x="3805196" y="6173086"/>
            <a:ext cx="11130003"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b="1">
                <a:solidFill>
                  <a:schemeClr val="accent5">
                    <a:lumMod val="50000"/>
                  </a:schemeClr>
                </a:solidFill>
                <a:latin typeface="+mj-lt"/>
                <a:cs typeface="#9Slide03 Arima Madurai" panose="00000500000000000000" pitchFamily="2" charset="0"/>
              </a:rPr>
              <a:t>C. </a:t>
            </a:r>
            <a:r>
              <a:rPr lang="en-US" sz="4400" b="1">
                <a:solidFill>
                  <a:schemeClr val="accent5">
                    <a:lumMod val="50000"/>
                  </a:schemeClr>
                </a:solidFill>
                <a:cs typeface="#9Slide03 Arima Madurai" panose="00000500000000000000" pitchFamily="2" charset="0"/>
              </a:rPr>
              <a:t>2 cách: Mở bài trực tiếp và mở bài gián tiếp</a:t>
            </a:r>
            <a:r>
              <a:rPr lang="en-US" sz="4400" b="1">
                <a:solidFill>
                  <a:schemeClr val="accent5">
                    <a:lumMod val="50000"/>
                  </a:schemeClr>
                </a:solidFill>
                <a:latin typeface="+mj-lt"/>
                <a:cs typeface="#9Slide03 Arima Madurai" panose="00000500000000000000" pitchFamily="2" charset="0"/>
              </a:rPr>
              <a:t> </a:t>
            </a:r>
          </a:p>
        </p:txBody>
      </p:sp>
    </p:spTree>
    <p:extLst>
      <p:ext uri="{BB962C8B-B14F-4D97-AF65-F5344CB8AC3E}">
        <p14:creationId xmlns:p14="http://schemas.microsoft.com/office/powerpoint/2010/main" val="428187485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1000"/>
                            </p:stCondLst>
                            <p:childTnLst>
                              <p:par>
                                <p:cTn id="19" presetID="37"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900" decel="100000" fill="hold"/>
                                        <p:tgtEl>
                                          <p:spTgt spid="9"/>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900" decel="100000" fill="hold"/>
                                        <p:tgtEl>
                                          <p:spTgt spid="11"/>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900" decel="100000" fill="hold"/>
                                        <p:tgtEl>
                                          <p:spTgt spid="12"/>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7" presetID="53" presetClass="entr" presetSubtype="16" fill="hold" nodeType="withEffect">
                                  <p:stCondLst>
                                    <p:cond delay="50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FF5D5D"/>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1"/>
                                        </p:tgtEl>
                                        <p:attrNameLst>
                                          <p:attrName>fillcolor</p:attrName>
                                        </p:attrNameLst>
                                      </p:cBhvr>
                                      <p:to>
                                        <a:srgbClr val="FF5D5D"/>
                                      </p:to>
                                    </p:animClr>
                                    <p:set>
                                      <p:cBhvr>
                                        <p:cTn id="54" dur="1000" fill="hold"/>
                                        <p:tgtEl>
                                          <p:spTgt spid="11"/>
                                        </p:tgtEl>
                                        <p:attrNameLst>
                                          <p:attrName>fill.type</p:attrName>
                                        </p:attrNameLst>
                                      </p:cBhvr>
                                      <p:to>
                                        <p:strVal val="solid"/>
                                      </p:to>
                                    </p:set>
                                    <p:set>
                                      <p:cBhvr>
                                        <p:cTn id="55"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2"/>
                                        </p:tgtEl>
                                        <p:attrNameLst>
                                          <p:attrName>fillcolor</p:attrName>
                                        </p:attrNameLst>
                                      </p:cBhvr>
                                      <p:to>
                                        <a:srgbClr val="95EF57"/>
                                      </p:to>
                                    </p:animClr>
                                    <p:set>
                                      <p:cBhvr>
                                        <p:cTn id="61" dur="1000" fill="hold"/>
                                        <p:tgtEl>
                                          <p:spTgt spid="12"/>
                                        </p:tgtEl>
                                        <p:attrNameLst>
                                          <p:attrName>fill.type</p:attrName>
                                        </p:attrNameLst>
                                      </p:cBhvr>
                                      <p:to>
                                        <p:strVal val="solid"/>
                                      </p:to>
                                    </p:set>
                                    <p:set>
                                      <p:cBhvr>
                                        <p:cTn id="62" dur="1000" fill="hold"/>
                                        <p:tgtEl>
                                          <p:spTgt spid="12"/>
                                        </p:tgtEl>
                                        <p:attrNameLst>
                                          <p:attrName>fill.on</p:attrName>
                                        </p:attrNameLst>
                                      </p:cBhvr>
                                      <p:to>
                                        <p:strVal val="true"/>
                                      </p:to>
                                    </p:set>
                                  </p:childTnLst>
                                </p:cTn>
                              </p:par>
                              <p:par>
                                <p:cTn id="63" presetID="42" presetClass="path" presetSubtype="0" accel="50000" decel="50000" fill="hold" nodeType="withEffect">
                                  <p:stCondLst>
                                    <p:cond delay="0"/>
                                  </p:stCondLst>
                                  <p:childTnLst>
                                    <p:animMotion origin="layout" path="M 1.66667E-6 -1.60494E-6 L 0.39514 0.00355 " pathEditMode="relative" rAng="0" ptsTypes="AA">
                                      <p:cBhvr>
                                        <p:cTn id="64"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2"/>
                  </p:tgtEl>
                </p:cond>
              </p:nextCondLst>
            </p:seq>
          </p:childTnLst>
        </p:cTn>
      </p:par>
    </p:tnLst>
    <p:bldLst>
      <p:bldP spid="2" grpId="0"/>
      <p:bldP spid="5" grpId="0" animBg="1"/>
      <p:bldP spid="9"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73886" y="606631"/>
            <a:ext cx="10134600" cy="1488869"/>
          </a:xfrm>
          <a:prstGeom prst="rect">
            <a:avLst/>
          </a:prstGeom>
        </p:spPr>
        <p:txBody>
          <a:bodyPr wrap="square">
            <a:spAutoFit/>
          </a:bodyPr>
          <a:lstStyle/>
          <a:p>
            <a:pPr indent="457200" algn="ctr">
              <a:lnSpc>
                <a:spcPct val="150000"/>
              </a:lnSpc>
            </a:pPr>
            <a:r>
              <a:rPr lang="en-US" sz="6600" b="1">
                <a:latin typeface="#9Slide05 SVNHaptic Script" panose="00000500000000000000" pitchFamily="2" charset="0"/>
              </a:rPr>
              <a:t>Thân bài ta cần tả những gì?</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995010"/>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295145" y="6091550"/>
            <a:ext cx="2095823" cy="339556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4325600" y="6157985"/>
            <a:ext cx="2371552" cy="3320173"/>
          </a:xfrm>
          <a:prstGeom prst="rect">
            <a:avLst/>
          </a:prstGeom>
        </p:spPr>
      </p:pic>
      <p:sp>
        <p:nvSpPr>
          <p:cNvPr id="8" name="Hình chữ nhật: Góc Tròn 14">
            <a:extLst>
              <a:ext uri="{FF2B5EF4-FFF2-40B4-BE49-F238E27FC236}">
                <a16:creationId xmlns:a16="http://schemas.microsoft.com/office/drawing/2014/main" xmlns="" id="{A30804C3-648D-4689-B1B8-A61270528B4E}"/>
              </a:ext>
            </a:extLst>
          </p:cNvPr>
          <p:cNvSpPr/>
          <p:nvPr/>
        </p:nvSpPr>
        <p:spPr>
          <a:xfrm>
            <a:off x="3548739" y="2307082"/>
            <a:ext cx="10942269" cy="1456477"/>
          </a:xfrm>
          <a:prstGeom prst="roundRect">
            <a:avLst>
              <a:gd name="adj" fmla="val 33097"/>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rgbClr val="215968"/>
                </a:solidFill>
                <a:latin typeface="+mj-lt"/>
                <a:cs typeface="#9Slide03 Arima Madurai" panose="00000500000000000000" pitchFamily="2" charset="0"/>
              </a:rPr>
              <a:t>A. </a:t>
            </a:r>
            <a:r>
              <a:rPr lang="en-US" altLang="en-US" sz="4000" b="1">
                <a:solidFill>
                  <a:srgbClr val="215968"/>
                </a:solidFill>
                <a:cs typeface="Times New Roman" panose="02020603050405020304" pitchFamily="18" charset="0"/>
              </a:rPr>
              <a:t>Bao quát hình dáng của đồ vật (nhìn từ xa, nhìn gần có gì đặc biệt về kích thước, màu sắc,..)</a:t>
            </a:r>
          </a:p>
        </p:txBody>
      </p:sp>
      <p:sp>
        <p:nvSpPr>
          <p:cNvPr id="10" name="Hình chữ nhật: Góc Tròn 15">
            <a:extLst>
              <a:ext uri="{FF2B5EF4-FFF2-40B4-BE49-F238E27FC236}">
                <a16:creationId xmlns:a16="http://schemas.microsoft.com/office/drawing/2014/main" xmlns="" id="{335D6B1E-8446-4FC7-B37C-D2BA597733F9}"/>
              </a:ext>
            </a:extLst>
          </p:cNvPr>
          <p:cNvSpPr/>
          <p:nvPr/>
        </p:nvSpPr>
        <p:spPr>
          <a:xfrm>
            <a:off x="3535731" y="3991470"/>
            <a:ext cx="10987934" cy="2654412"/>
          </a:xfrm>
          <a:prstGeom prst="roundRect">
            <a:avLst>
              <a:gd name="adj" fmla="val 22618"/>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rgbClr val="215968"/>
                </a:solidFill>
                <a:latin typeface="+mj-lt"/>
                <a:cs typeface="#9Slide03 Arima Madurai" panose="00000500000000000000" pitchFamily="2" charset="0"/>
              </a:rPr>
              <a:t>B. </a:t>
            </a:r>
            <a:r>
              <a:rPr lang="en-US" altLang="en-US" sz="4000" b="1">
                <a:solidFill>
                  <a:srgbClr val="215968"/>
                </a:solidFill>
                <a:cs typeface="Times New Roman" panose="02020603050405020304" pitchFamily="18" charset="0"/>
              </a:rPr>
              <a:t>Tả các bộ phận của đồ vật (hình thù, màu sắc, kích thước của từng bộ phận; có thể tả từ ngoài vào trong, từ trên xuống dưới hoặc từ trong ra ngoài, từ đưới lên trên)</a:t>
            </a:r>
          </a:p>
        </p:txBody>
      </p:sp>
      <p:sp>
        <p:nvSpPr>
          <p:cNvPr id="11" name="Hình chữ nhật: Góc Tròn 16">
            <a:extLst>
              <a:ext uri="{FF2B5EF4-FFF2-40B4-BE49-F238E27FC236}">
                <a16:creationId xmlns:a16="http://schemas.microsoft.com/office/drawing/2014/main" xmlns="" id="{D9253029-A5DD-4220-848C-90A666E8B9A1}"/>
              </a:ext>
            </a:extLst>
          </p:cNvPr>
          <p:cNvSpPr/>
          <p:nvPr/>
        </p:nvSpPr>
        <p:spPr>
          <a:xfrm>
            <a:off x="3581396" y="7995484"/>
            <a:ext cx="10942272"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000" b="1">
                <a:solidFill>
                  <a:srgbClr val="215968"/>
                </a:solidFill>
                <a:latin typeface="+mj-lt"/>
                <a:cs typeface="#9Slide03 Arima Madurai" panose="00000500000000000000" pitchFamily="2" charset="0"/>
              </a:rPr>
              <a:t>D. </a:t>
            </a:r>
            <a:r>
              <a:rPr lang="en-US" sz="4000" b="1">
                <a:solidFill>
                  <a:srgbClr val="215968"/>
                </a:solidFill>
                <a:cs typeface="#9Slide03 Arima Madurai" panose="00000500000000000000" pitchFamily="2" charset="0"/>
              </a:rPr>
              <a:t>Cả 3 ý trên đều đúng. </a:t>
            </a:r>
            <a:endParaRPr lang="en-US" sz="4000" b="1">
              <a:solidFill>
                <a:srgbClr val="215968"/>
              </a:solidFill>
              <a:latin typeface="+mj-lt"/>
              <a:cs typeface="#9Slide03 Arima Madurai" panose="00000500000000000000" pitchFamily="2" charset="0"/>
            </a:endParaRPr>
          </a:p>
        </p:txBody>
      </p:sp>
      <p:sp>
        <p:nvSpPr>
          <p:cNvPr id="12" name="Hình chữ nhật: Góc Tròn 15">
            <a:extLst>
              <a:ext uri="{FF2B5EF4-FFF2-40B4-BE49-F238E27FC236}">
                <a16:creationId xmlns:a16="http://schemas.microsoft.com/office/drawing/2014/main" xmlns="" id="{335D6B1E-8446-4FC7-B37C-D2BA597733F9}"/>
              </a:ext>
            </a:extLst>
          </p:cNvPr>
          <p:cNvSpPr/>
          <p:nvPr/>
        </p:nvSpPr>
        <p:spPr>
          <a:xfrm>
            <a:off x="3581396" y="698433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rgbClr val="215968"/>
                </a:solidFill>
                <a:latin typeface="+mj-lt"/>
                <a:cs typeface="#9Slide03 Arima Madurai" panose="00000500000000000000" pitchFamily="2" charset="0"/>
              </a:rPr>
              <a:t>C. </a:t>
            </a:r>
            <a:r>
              <a:rPr lang="en-US" altLang="en-US" sz="4000" b="1">
                <a:solidFill>
                  <a:srgbClr val="215968"/>
                </a:solidFill>
                <a:cs typeface="Times New Roman" panose="02020603050405020304" pitchFamily="18" charset="0"/>
              </a:rPr>
              <a:t>Nêu công dụng của đồ vật </a:t>
            </a:r>
          </a:p>
        </p:txBody>
      </p:sp>
    </p:spTree>
    <p:extLst>
      <p:ext uri="{BB962C8B-B14F-4D97-AF65-F5344CB8AC3E}">
        <p14:creationId xmlns:p14="http://schemas.microsoft.com/office/powerpoint/2010/main" val="2179290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6" presetClass="entr" presetSubtype="16"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par>
                          <p:cTn id="21" fill="hold">
                            <p:stCondLst>
                              <p:cond delay="2000"/>
                            </p:stCondLst>
                            <p:childTnLst>
                              <p:par>
                                <p:cTn id="22" presetID="37"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25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900" decel="100000" fill="hold"/>
                                        <p:tgtEl>
                                          <p:spTgt spid="1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25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25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900" decel="100000" fill="hold"/>
                                        <p:tgtEl>
                                          <p:spTgt spid="11"/>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8"/>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1000" fill="hold"/>
                                        <p:tgtEl>
                                          <p:spTgt spid="8"/>
                                        </p:tgtEl>
                                        <p:attrNameLst>
                                          <p:attrName>fillcolor</p:attrName>
                                        </p:attrNameLst>
                                      </p:cBhvr>
                                      <p:to>
                                        <a:srgbClr val="FF5D5D"/>
                                      </p:to>
                                    </p:animClr>
                                    <p:set>
                                      <p:cBhvr>
                                        <p:cTn id="51" dur="1000" fill="hold"/>
                                        <p:tgtEl>
                                          <p:spTgt spid="8"/>
                                        </p:tgtEl>
                                        <p:attrNameLst>
                                          <p:attrName>fill.type</p:attrName>
                                        </p:attrNameLst>
                                      </p:cBhvr>
                                      <p:to>
                                        <p:strVal val="solid"/>
                                      </p:to>
                                    </p:set>
                                    <p:set>
                                      <p:cBhvr>
                                        <p:cTn id="52"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1000" fill="hold"/>
                                        <p:tgtEl>
                                          <p:spTgt spid="10"/>
                                        </p:tgtEl>
                                        <p:attrNameLst>
                                          <p:attrName>fillcolor</p:attrName>
                                        </p:attrNameLst>
                                      </p:cBhvr>
                                      <p:to>
                                        <a:srgbClr val="FF5D5D"/>
                                      </p:to>
                                    </p:animClr>
                                    <p:set>
                                      <p:cBhvr>
                                        <p:cTn id="58" dur="1000" fill="hold"/>
                                        <p:tgtEl>
                                          <p:spTgt spid="10"/>
                                        </p:tgtEl>
                                        <p:attrNameLst>
                                          <p:attrName>fill.type</p:attrName>
                                        </p:attrNameLst>
                                      </p:cBhvr>
                                      <p:to>
                                        <p:strVal val="solid"/>
                                      </p:to>
                                    </p:set>
                                    <p:set>
                                      <p:cBhvr>
                                        <p:cTn id="59"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11"/>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1000" fill="hold"/>
                                        <p:tgtEl>
                                          <p:spTgt spid="11"/>
                                        </p:tgtEl>
                                        <p:attrNameLst>
                                          <p:attrName>fillcolor</p:attrName>
                                        </p:attrNameLst>
                                      </p:cBhvr>
                                      <p:to>
                                        <a:srgbClr val="95EF57"/>
                                      </p:to>
                                    </p:animClr>
                                    <p:set>
                                      <p:cBhvr>
                                        <p:cTn id="65" dur="1000" fill="hold"/>
                                        <p:tgtEl>
                                          <p:spTgt spid="11"/>
                                        </p:tgtEl>
                                        <p:attrNameLst>
                                          <p:attrName>fill.type</p:attrName>
                                        </p:attrNameLst>
                                      </p:cBhvr>
                                      <p:to>
                                        <p:strVal val="solid"/>
                                      </p:to>
                                    </p:set>
                                    <p:set>
                                      <p:cBhvr>
                                        <p:cTn id="66" dur="1000" fill="hold"/>
                                        <p:tgtEl>
                                          <p:spTgt spid="11"/>
                                        </p:tgtEl>
                                        <p:attrNameLst>
                                          <p:attrName>fill.on</p:attrName>
                                        </p:attrNameLst>
                                      </p:cBhvr>
                                      <p:to>
                                        <p:strVal val="true"/>
                                      </p:to>
                                    </p:set>
                                  </p:childTnLst>
                                </p:cTn>
                              </p:par>
                              <p:par>
                                <p:cTn id="67" presetID="42" presetClass="path" presetSubtype="0" accel="50000" decel="50000" fill="hold" nodeType="withEffect">
                                  <p:stCondLst>
                                    <p:cond delay="0"/>
                                  </p:stCondLst>
                                  <p:childTnLst>
                                    <p:animMotion origin="layout" path="M 2.91667E-6 3.45679E-6 L 0.00599 0.45756 " pathEditMode="relative" rAng="0" ptsTypes="AA">
                                      <p:cBhvr>
                                        <p:cTn id="68" dur="2000" fill="hold"/>
                                        <p:tgtEl>
                                          <p:spTgt spid="9"/>
                                        </p:tgtEl>
                                        <p:attrNameLst>
                                          <p:attrName>ppt_x</p:attrName>
                                          <p:attrName>ppt_y</p:attrName>
                                        </p:attrNameLst>
                                      </p:cBhvr>
                                      <p:rCtr x="295" y="22870"/>
                                    </p:animMotion>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1000" fill="hold"/>
                                        <p:tgtEl>
                                          <p:spTgt spid="12"/>
                                        </p:tgtEl>
                                        <p:attrNameLst>
                                          <p:attrName>fillcolor</p:attrName>
                                        </p:attrNameLst>
                                      </p:cBhvr>
                                      <p:to>
                                        <a:srgbClr val="FF5D5D"/>
                                      </p:to>
                                    </p:animClr>
                                    <p:set>
                                      <p:cBhvr>
                                        <p:cTn id="74" dur="1000" fill="hold"/>
                                        <p:tgtEl>
                                          <p:spTgt spid="12"/>
                                        </p:tgtEl>
                                        <p:attrNameLst>
                                          <p:attrName>fill.type</p:attrName>
                                        </p:attrNameLst>
                                      </p:cBhvr>
                                      <p:to>
                                        <p:strVal val="solid"/>
                                      </p:to>
                                    </p:set>
                                    <p:set>
                                      <p:cBhvr>
                                        <p:cTn id="75" dur="1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10891" y="993125"/>
            <a:ext cx="10134600" cy="1488869"/>
          </a:xfrm>
          <a:prstGeom prst="rect">
            <a:avLst/>
          </a:prstGeom>
        </p:spPr>
        <p:txBody>
          <a:bodyPr wrap="square">
            <a:spAutoFit/>
          </a:bodyPr>
          <a:lstStyle/>
          <a:p>
            <a:pPr indent="457200" algn="ctr">
              <a:lnSpc>
                <a:spcPct val="150000"/>
              </a:lnSpc>
            </a:pPr>
            <a:r>
              <a:rPr lang="en-US" sz="6600" b="1">
                <a:latin typeface="#9Slide05 SVNHaptic Script" panose="00000500000000000000" pitchFamily="2" charset="0"/>
              </a:rPr>
              <a:t>Kết bài ta cần nêu ý gì?</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0" b="100000" l="1667" r="100000"/>
                    </a14:imgEffect>
                  </a14:imgLayer>
                </a14:imgProps>
              </a:ext>
            </a:extLst>
          </a:blip>
          <a:stretch>
            <a:fillRect/>
          </a:stretch>
        </p:blipFill>
        <p:spPr>
          <a:xfrm flipH="1">
            <a:off x="14188642" y="5982741"/>
            <a:ext cx="2944733" cy="355341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1104029" y="6068921"/>
            <a:ext cx="2906862" cy="3467230"/>
          </a:xfrm>
          <a:prstGeom prst="rect">
            <a:avLst/>
          </a:prstGeom>
        </p:spPr>
      </p:pic>
      <p:sp>
        <p:nvSpPr>
          <p:cNvPr id="13" name="Hình chữ nhật: Góc Tròn 14">
            <a:extLst>
              <a:ext uri="{FF2B5EF4-FFF2-40B4-BE49-F238E27FC236}">
                <a16:creationId xmlns:a16="http://schemas.microsoft.com/office/drawing/2014/main" xmlns="" id="{A30804C3-648D-4689-B1B8-A61270528B4E}"/>
              </a:ext>
            </a:extLst>
          </p:cNvPr>
          <p:cNvSpPr/>
          <p:nvPr/>
        </p:nvSpPr>
        <p:spPr>
          <a:xfrm>
            <a:off x="3483841" y="4270641"/>
            <a:ext cx="11188699" cy="1448247"/>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a:solidFill>
                  <a:srgbClr val="215968"/>
                </a:solidFill>
                <a:latin typeface="+mj-lt"/>
                <a:cs typeface="#9Slide03 Arima Madurai" panose="00000500000000000000" pitchFamily="2" charset="0"/>
              </a:rPr>
              <a:t>B. </a:t>
            </a:r>
            <a:r>
              <a:rPr lang="en-US" altLang="en-US" sz="4400" b="1">
                <a:solidFill>
                  <a:srgbClr val="215968"/>
                </a:solidFill>
                <a:cs typeface="Times New Roman" panose="02020603050405020304" pitchFamily="18" charset="0"/>
              </a:rPr>
              <a:t>Em có cảm nghĩ gì trước vẻ đẹp và công dụng của đồ vật?</a:t>
            </a:r>
            <a:endParaRPr lang="en-US" sz="4400" b="1">
              <a:solidFill>
                <a:srgbClr val="215968"/>
              </a:solidFill>
              <a:latin typeface="+mj-lt"/>
              <a:cs typeface="#9Slide03 Arima Madurai" panose="00000500000000000000" pitchFamily="2" charset="0"/>
            </a:endParaRPr>
          </a:p>
        </p:txBody>
      </p:sp>
      <p:sp>
        <p:nvSpPr>
          <p:cNvPr id="14" name="Hình chữ nhật: Góc Tròn 15">
            <a:extLst>
              <a:ext uri="{FF2B5EF4-FFF2-40B4-BE49-F238E27FC236}">
                <a16:creationId xmlns:a16="http://schemas.microsoft.com/office/drawing/2014/main" xmlns="" id="{335D6B1E-8446-4FC7-B37C-D2BA597733F9}"/>
              </a:ext>
            </a:extLst>
          </p:cNvPr>
          <p:cNvSpPr/>
          <p:nvPr/>
        </p:nvSpPr>
        <p:spPr>
          <a:xfrm>
            <a:off x="3506501" y="301429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a:solidFill>
                  <a:schemeClr val="accent5">
                    <a:lumMod val="50000"/>
                  </a:schemeClr>
                </a:solidFill>
                <a:latin typeface="+mj-lt"/>
                <a:cs typeface="#9Slide03 Arima Madurai" panose="00000500000000000000" pitchFamily="2" charset="0"/>
              </a:rPr>
              <a:t>A. Hình dáng bên ngoài của đồ vật đó. </a:t>
            </a:r>
          </a:p>
        </p:txBody>
      </p:sp>
      <p:sp>
        <p:nvSpPr>
          <p:cNvPr id="15" name="Hình chữ nhật: Góc Tròn 16">
            <a:extLst>
              <a:ext uri="{FF2B5EF4-FFF2-40B4-BE49-F238E27FC236}">
                <a16:creationId xmlns:a16="http://schemas.microsoft.com/office/drawing/2014/main" xmlns="" id="{D9253029-A5DD-4220-848C-90A666E8B9A1}"/>
              </a:ext>
            </a:extLst>
          </p:cNvPr>
          <p:cNvSpPr/>
          <p:nvPr/>
        </p:nvSpPr>
        <p:spPr>
          <a:xfrm>
            <a:off x="3483841" y="6225268"/>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b="1">
                <a:solidFill>
                  <a:schemeClr val="accent5">
                    <a:lumMod val="50000"/>
                  </a:schemeClr>
                </a:solidFill>
                <a:latin typeface="+mj-lt"/>
                <a:cs typeface="#9Slide03 Arima Madurai" panose="00000500000000000000" pitchFamily="2" charset="0"/>
              </a:rPr>
              <a:t>C. Giới thiệu về đồ vật định tả. </a:t>
            </a:r>
          </a:p>
        </p:txBody>
      </p:sp>
    </p:spTree>
    <p:extLst>
      <p:ext uri="{BB962C8B-B14F-4D97-AF65-F5344CB8AC3E}">
        <p14:creationId xmlns:p14="http://schemas.microsoft.com/office/powerpoint/2010/main" val="18952203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37" presetClass="entr" presetSubtype="0" fill="hold" grpId="0" nodeType="withEffect">
                                  <p:stCondLst>
                                    <p:cond delay="5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900" decel="100000" fill="hold"/>
                                        <p:tgtEl>
                                          <p:spTgt spid="14"/>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9" fill="hold">
                            <p:stCondLst>
                              <p:cond delay="2000"/>
                            </p:stCondLst>
                            <p:childTnLst>
                              <p:par>
                                <p:cTn id="30" presetID="37" presetClass="entr" presetSubtype="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900" decel="100000" fill="hold"/>
                                        <p:tgtEl>
                                          <p:spTgt spid="13"/>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900" decel="100000" fill="hold"/>
                                        <p:tgtEl>
                                          <p:spTgt spid="15"/>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13"/>
                                        </p:tgtEl>
                                        <p:attrNameLst>
                                          <p:attrName>fillcolor</p:attrName>
                                        </p:attrNameLst>
                                      </p:cBhvr>
                                      <p:to>
                                        <a:srgbClr val="95EF57"/>
                                      </p:to>
                                    </p:animClr>
                                    <p:set>
                                      <p:cBhvr>
                                        <p:cTn id="47" dur="1000" fill="hold"/>
                                        <p:tgtEl>
                                          <p:spTgt spid="13"/>
                                        </p:tgtEl>
                                        <p:attrNameLst>
                                          <p:attrName>fill.type</p:attrName>
                                        </p:attrNameLst>
                                      </p:cBhvr>
                                      <p:to>
                                        <p:strVal val="solid"/>
                                      </p:to>
                                    </p:set>
                                    <p:set>
                                      <p:cBhvr>
                                        <p:cTn id="48" dur="1000" fill="hold"/>
                                        <p:tgtEl>
                                          <p:spTgt spid="13"/>
                                        </p:tgtEl>
                                        <p:attrNameLst>
                                          <p:attrName>fill.on</p:attrName>
                                        </p:attrNameLst>
                                      </p:cBhvr>
                                      <p:to>
                                        <p:strVal val="true"/>
                                      </p:to>
                                    </p:set>
                                  </p:childTnLst>
                                </p:cTn>
                              </p:par>
                              <p:par>
                                <p:cTn id="49" presetID="42" presetClass="path" presetSubtype="0" accel="50000" decel="50000" fill="hold" nodeType="withEffect">
                                  <p:stCondLst>
                                    <p:cond delay="0"/>
                                  </p:stCondLst>
                                  <p:childTnLst>
                                    <p:animMotion origin="layout" path="M 3.19444E-6 -9.87654E-7 L 0.39514 0.00355 " pathEditMode="relative" rAng="0" ptsTypes="AA">
                                      <p:cBhvr>
                                        <p:cTn id="50"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3"/>
                  </p:tgtEl>
                </p:cond>
              </p:nextCondLst>
            </p:seq>
            <p:seq concurrent="1" nextAc="seek">
              <p:cTn id="51" restart="whenNotActive" fill="hold" evtFilter="cancelBubble" nodeType="interactiveSeq">
                <p:stCondLst>
                  <p:cond evt="onClick" delay="0">
                    <p:tgtEl>
                      <p:spTgt spid="15"/>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1000" fill="hold"/>
                                        <p:tgtEl>
                                          <p:spTgt spid="15"/>
                                        </p:tgtEl>
                                        <p:attrNameLst>
                                          <p:attrName>fillcolor</p:attrName>
                                        </p:attrNameLst>
                                      </p:cBhvr>
                                      <p:to>
                                        <a:srgbClr val="FF5D5D"/>
                                      </p:to>
                                    </p:animClr>
                                    <p:set>
                                      <p:cBhvr>
                                        <p:cTn id="56" dur="1000" fill="hold"/>
                                        <p:tgtEl>
                                          <p:spTgt spid="15"/>
                                        </p:tgtEl>
                                        <p:attrNameLst>
                                          <p:attrName>fill.type</p:attrName>
                                        </p:attrNameLst>
                                      </p:cBhvr>
                                      <p:to>
                                        <p:strVal val="solid"/>
                                      </p:to>
                                    </p:set>
                                    <p:set>
                                      <p:cBhvr>
                                        <p:cTn id="57" dur="1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58" restart="whenNotActive" fill="hold" evtFilter="cancelBubble" nodeType="interactiveSeq">
                <p:stCondLst>
                  <p:cond evt="onClick" delay="0">
                    <p:tgtEl>
                      <p:spTgt spid="14"/>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14"/>
                                        </p:tgtEl>
                                        <p:attrNameLst>
                                          <p:attrName>fillcolor</p:attrName>
                                        </p:attrNameLst>
                                      </p:cBhvr>
                                      <p:to>
                                        <a:srgbClr val="FF5D5D"/>
                                      </p:to>
                                    </p:animClr>
                                    <p:set>
                                      <p:cBhvr>
                                        <p:cTn id="63" dur="1000" fill="hold"/>
                                        <p:tgtEl>
                                          <p:spTgt spid="14"/>
                                        </p:tgtEl>
                                        <p:attrNameLst>
                                          <p:attrName>fill.type</p:attrName>
                                        </p:attrNameLst>
                                      </p:cBhvr>
                                      <p:to>
                                        <p:strVal val="solid"/>
                                      </p:to>
                                    </p:set>
                                    <p:set>
                                      <p:cBhvr>
                                        <p:cTn id="64" dur="1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2" grpId="0"/>
      <p:bldP spid="5"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4010891" y="866167"/>
            <a:ext cx="10134600" cy="1488869"/>
          </a:xfrm>
          <a:prstGeom prst="rect">
            <a:avLst/>
          </a:prstGeom>
        </p:spPr>
        <p:txBody>
          <a:bodyPr wrap="square">
            <a:spAutoFit/>
          </a:bodyPr>
          <a:lstStyle/>
          <a:p>
            <a:pPr indent="457200" algn="ctr">
              <a:lnSpc>
                <a:spcPct val="150000"/>
              </a:lnSpc>
            </a:pPr>
            <a:r>
              <a:rPr lang="en-US" sz="6600" b="1">
                <a:latin typeface="#9Slide05 SVNHaptic Script" panose="00000500000000000000" pitchFamily="2" charset="0"/>
              </a:rPr>
              <a:t>Có mấy cách kết bài?</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1066800" y="5870963"/>
            <a:ext cx="3978167" cy="3447313"/>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98039" l="1205" r="100000"/>
                    </a14:imgEffect>
                  </a14:imgLayer>
                </a14:imgProps>
              </a:ext>
            </a:extLst>
          </a:blip>
          <a:stretch>
            <a:fillRect/>
          </a:stretch>
        </p:blipFill>
        <p:spPr>
          <a:xfrm>
            <a:off x="14163147" y="5807948"/>
            <a:ext cx="2805166" cy="3447313"/>
          </a:xfrm>
          <a:prstGeom prst="rect">
            <a:avLst/>
          </a:prstGeom>
        </p:spPr>
      </p:pic>
      <p:sp>
        <p:nvSpPr>
          <p:cNvPr id="8" name="Hình chữ nhật: Góc Tròn 14">
            <a:extLst>
              <a:ext uri="{FF2B5EF4-FFF2-40B4-BE49-F238E27FC236}">
                <a16:creationId xmlns:a16="http://schemas.microsoft.com/office/drawing/2014/main" xmlns="" id="{A30804C3-648D-4689-B1B8-A61270528B4E}"/>
              </a:ext>
            </a:extLst>
          </p:cNvPr>
          <p:cNvSpPr/>
          <p:nvPr/>
        </p:nvSpPr>
        <p:spPr>
          <a:xfrm>
            <a:off x="3825264" y="3032231"/>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a:solidFill>
                  <a:schemeClr val="accent5">
                    <a:lumMod val="50000"/>
                  </a:schemeClr>
                </a:solidFill>
                <a:latin typeface="+mj-lt"/>
                <a:cs typeface="#9Slide03 Arima Madurai" panose="00000500000000000000" pitchFamily="2" charset="0"/>
              </a:rPr>
              <a:t>A. 1 cách: Kết bài mở rộng</a:t>
            </a:r>
          </a:p>
        </p:txBody>
      </p:sp>
      <p:sp>
        <p:nvSpPr>
          <p:cNvPr id="11" name="Hình chữ nhật: Góc Tròn 15">
            <a:extLst>
              <a:ext uri="{FF2B5EF4-FFF2-40B4-BE49-F238E27FC236}">
                <a16:creationId xmlns:a16="http://schemas.microsoft.com/office/drawing/2014/main" xmlns="" id="{335D6B1E-8446-4FC7-B37C-D2BA597733F9}"/>
              </a:ext>
            </a:extLst>
          </p:cNvPr>
          <p:cNvSpPr/>
          <p:nvPr/>
        </p:nvSpPr>
        <p:spPr>
          <a:xfrm>
            <a:off x="3825263" y="424113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a:solidFill>
                  <a:schemeClr val="accent5">
                    <a:lumMod val="50000"/>
                  </a:schemeClr>
                </a:solidFill>
                <a:latin typeface="+mj-lt"/>
                <a:cs typeface="#9Slide03 Arima Madurai" panose="00000500000000000000" pitchFamily="2" charset="0"/>
              </a:rPr>
              <a:t>B. </a:t>
            </a:r>
            <a:r>
              <a:rPr lang="en-US" sz="4400" b="1">
                <a:solidFill>
                  <a:schemeClr val="accent5">
                    <a:lumMod val="50000"/>
                  </a:schemeClr>
                </a:solidFill>
                <a:cs typeface="#9Slide03 Arima Madurai" panose="00000500000000000000" pitchFamily="2" charset="0"/>
              </a:rPr>
              <a:t>1 cách: Mở bài không mở rộng</a:t>
            </a:r>
            <a:endParaRPr lang="en-US" sz="4400" b="1">
              <a:solidFill>
                <a:schemeClr val="accent5">
                  <a:lumMod val="50000"/>
                </a:schemeClr>
              </a:solidFill>
              <a:latin typeface="+mj-lt"/>
              <a:cs typeface="#9Slide03 Arima Madurai" panose="00000500000000000000" pitchFamily="2" charset="0"/>
            </a:endParaRPr>
          </a:p>
        </p:txBody>
      </p:sp>
      <p:sp>
        <p:nvSpPr>
          <p:cNvPr id="12" name="Hình chữ nhật: Góc Tròn 16">
            <a:extLst>
              <a:ext uri="{FF2B5EF4-FFF2-40B4-BE49-F238E27FC236}">
                <a16:creationId xmlns:a16="http://schemas.microsoft.com/office/drawing/2014/main" xmlns="" id="{D9253029-A5DD-4220-848C-90A666E8B9A1}"/>
              </a:ext>
            </a:extLst>
          </p:cNvPr>
          <p:cNvSpPr/>
          <p:nvPr/>
        </p:nvSpPr>
        <p:spPr>
          <a:xfrm>
            <a:off x="3710964" y="5390419"/>
            <a:ext cx="11056568" cy="1665600"/>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b="1">
                <a:solidFill>
                  <a:schemeClr val="accent5">
                    <a:lumMod val="50000"/>
                  </a:schemeClr>
                </a:solidFill>
                <a:latin typeface="+mj-lt"/>
                <a:cs typeface="#9Slide03 Arima Madurai" panose="00000500000000000000" pitchFamily="2" charset="0"/>
              </a:rPr>
              <a:t>C. </a:t>
            </a:r>
            <a:r>
              <a:rPr lang="en-US" sz="4400" b="1">
                <a:solidFill>
                  <a:schemeClr val="accent5">
                    <a:lumMod val="50000"/>
                  </a:schemeClr>
                </a:solidFill>
                <a:cs typeface="#9Slide03 Arima Madurai" panose="00000500000000000000" pitchFamily="2" charset="0"/>
              </a:rPr>
              <a:t>2 cách: Kết bài mở rộng và kết bài không mở rộng</a:t>
            </a:r>
            <a:endParaRPr lang="en-US" sz="4400" b="1">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42089235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6"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par>
                          <p:cTn id="21" fill="hold">
                            <p:stCondLst>
                              <p:cond delay="2000"/>
                            </p:stCondLst>
                            <p:childTnLst>
                              <p:par>
                                <p:cTn id="22" presetID="37"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900" decel="100000" fill="hold"/>
                                        <p:tgtEl>
                                          <p:spTgt spid="11"/>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5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1000" fill="hold"/>
                                        <p:tgtEl>
                                          <p:spTgt spid="8"/>
                                        </p:tgtEl>
                                        <p:attrNameLst>
                                          <p:attrName>fillcolor</p:attrName>
                                        </p:attrNameLst>
                                      </p:cBhvr>
                                      <p:to>
                                        <a:srgbClr val="FF5D5D"/>
                                      </p:to>
                                    </p:animClr>
                                    <p:set>
                                      <p:cBhvr>
                                        <p:cTn id="45" dur="1000" fill="hold"/>
                                        <p:tgtEl>
                                          <p:spTgt spid="8"/>
                                        </p:tgtEl>
                                        <p:attrNameLst>
                                          <p:attrName>fill.type</p:attrName>
                                        </p:attrNameLst>
                                      </p:cBhvr>
                                      <p:to>
                                        <p:strVal val="solid"/>
                                      </p:to>
                                    </p:set>
                                    <p:set>
                                      <p:cBhvr>
                                        <p:cTn id="46"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1000" fill="hold"/>
                                        <p:tgtEl>
                                          <p:spTgt spid="11"/>
                                        </p:tgtEl>
                                        <p:attrNameLst>
                                          <p:attrName>fillcolor</p:attrName>
                                        </p:attrNameLst>
                                      </p:cBhvr>
                                      <p:to>
                                        <a:srgbClr val="FF5D5D"/>
                                      </p:to>
                                    </p:animClr>
                                    <p:set>
                                      <p:cBhvr>
                                        <p:cTn id="52" dur="1000" fill="hold"/>
                                        <p:tgtEl>
                                          <p:spTgt spid="11"/>
                                        </p:tgtEl>
                                        <p:attrNameLst>
                                          <p:attrName>fill.type</p:attrName>
                                        </p:attrNameLst>
                                      </p:cBhvr>
                                      <p:to>
                                        <p:strVal val="solid"/>
                                      </p:to>
                                    </p:set>
                                    <p:set>
                                      <p:cBhvr>
                                        <p:cTn id="53"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1000" fill="hold"/>
                                        <p:tgtEl>
                                          <p:spTgt spid="12"/>
                                        </p:tgtEl>
                                        <p:attrNameLst>
                                          <p:attrName>fillcolor</p:attrName>
                                        </p:attrNameLst>
                                      </p:cBhvr>
                                      <p:to>
                                        <a:srgbClr val="95EF57"/>
                                      </p:to>
                                    </p:animClr>
                                    <p:set>
                                      <p:cBhvr>
                                        <p:cTn id="59" dur="1000" fill="hold"/>
                                        <p:tgtEl>
                                          <p:spTgt spid="12"/>
                                        </p:tgtEl>
                                        <p:attrNameLst>
                                          <p:attrName>fill.type</p:attrName>
                                        </p:attrNameLst>
                                      </p:cBhvr>
                                      <p:to>
                                        <p:strVal val="solid"/>
                                      </p:to>
                                    </p:set>
                                    <p:set>
                                      <p:cBhvr>
                                        <p:cTn id="60" dur="1000" fill="hold"/>
                                        <p:tgtEl>
                                          <p:spTgt spid="12"/>
                                        </p:tgtEl>
                                        <p:attrNameLst>
                                          <p:attrName>fill.on</p:attrName>
                                        </p:attrNameLst>
                                      </p:cBhvr>
                                      <p:to>
                                        <p:strVal val="true"/>
                                      </p:to>
                                    </p:set>
                                  </p:childTnLst>
                                </p:cTn>
                              </p:par>
                              <p:par>
                                <p:cTn id="61" presetID="42" presetClass="path" presetSubtype="0" accel="50000" decel="50000" fill="hold" nodeType="withEffect">
                                  <p:stCondLst>
                                    <p:cond delay="0"/>
                                  </p:stCondLst>
                                  <p:childTnLst>
                                    <p:animMotion origin="layout" path="M 1.52778E-6 1.23457E-6 L -0.00582 0.50494 " pathEditMode="relative" rAng="0" ptsTypes="AA">
                                      <p:cBhvr>
                                        <p:cTn id="62" dur="2000" fill="hold"/>
                                        <p:tgtEl>
                                          <p:spTgt spid="10"/>
                                        </p:tgtEl>
                                        <p:attrNameLst>
                                          <p:attrName>ppt_x</p:attrName>
                                          <p:attrName>ppt_y</p:attrName>
                                        </p:attrNameLst>
                                      </p:cBhvr>
                                      <p:rCtr x="-295" y="25247"/>
                                    </p:animMotion>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1" y="0"/>
            <a:ext cx="18288000" cy="10285714"/>
          </a:xfrm>
          <a:prstGeom prst="rect">
            <a:avLst/>
          </a:prstGeom>
        </p:spPr>
      </p:pic>
      <p:sp>
        <p:nvSpPr>
          <p:cNvPr id="11" name="Rectangle: Rounded Corners 18">
            <a:extLst>
              <a:ext uri="{FF2B5EF4-FFF2-40B4-BE49-F238E27FC236}">
                <a16:creationId xmlns:a16="http://schemas.microsoft.com/office/drawing/2014/main" xmlns="" id="{C12AF386-10E7-4C03-91B5-7499842FAE72}"/>
              </a:ext>
            </a:extLst>
          </p:cNvPr>
          <p:cNvSpPr/>
          <p:nvPr/>
        </p:nvSpPr>
        <p:spPr>
          <a:xfrm>
            <a:off x="2819400" y="3395824"/>
            <a:ext cx="11658600"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3074" name="Picture 2" descr="Những lưu ý khi ăn nấm là gì? - Dinh Dưỡ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81401" y="3726563"/>
            <a:ext cx="1371600" cy="10287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12">
            <a:extLst>
              <a:ext uri="{FF2B5EF4-FFF2-40B4-BE49-F238E27FC236}">
                <a16:creationId xmlns:a16="http://schemas.microsoft.com/office/drawing/2014/main" xmlns="" id="{2543E227-6D98-4DB8-A886-7DE1574FC611}"/>
              </a:ext>
            </a:extLst>
          </p:cNvPr>
          <p:cNvSpPr/>
          <p:nvPr/>
        </p:nvSpPr>
        <p:spPr>
          <a:xfrm>
            <a:off x="4324120" y="3838559"/>
            <a:ext cx="11178229" cy="804707"/>
          </a:xfrm>
          <a:prstGeom prst="rect">
            <a:avLst/>
          </a:prstGeom>
        </p:spPr>
        <p:txBody>
          <a:bodyPr wrap="square">
            <a:spAutoFit/>
          </a:bodyPr>
          <a:lstStyle/>
          <a:p>
            <a:pPr algn="just">
              <a:lnSpc>
                <a:spcPts val="6024"/>
              </a:lnSpc>
            </a:pPr>
            <a:r>
              <a:rPr lang="en-US" sz="4000" b="1">
                <a:solidFill>
                  <a:schemeClr val="tx2">
                    <a:lumMod val="50000"/>
                  </a:schemeClr>
                </a:solidFill>
                <a:latin typeface="Arial" panose="020B0604020202020204" pitchFamily="34" charset="0"/>
                <a:cs typeface="Arial" panose="020B0604020202020204" pitchFamily="34" charset="0"/>
              </a:rPr>
              <a:t>Lập được dàn ý cho bài văn tả đồ vật. </a:t>
            </a:r>
            <a:endParaRPr lang="en-US" sz="4000" b="1" dirty="0">
              <a:solidFill>
                <a:schemeClr val="tx2">
                  <a:lumMod val="50000"/>
                </a:schemeClr>
              </a:solidFill>
              <a:latin typeface="Arial" panose="020B0604020202020204" pitchFamily="34" charset="0"/>
              <a:cs typeface="Arial" panose="020B0604020202020204" pitchFamily="34" charset="0"/>
            </a:endParaRPr>
          </a:p>
        </p:txBody>
      </p:sp>
      <p:sp>
        <p:nvSpPr>
          <p:cNvPr id="12" name="Rectangle: Rounded Corners 18">
            <a:extLst>
              <a:ext uri="{FF2B5EF4-FFF2-40B4-BE49-F238E27FC236}">
                <a16:creationId xmlns:a16="http://schemas.microsoft.com/office/drawing/2014/main" xmlns="" id="{C12AF386-10E7-4C03-91B5-7499842FAE72}"/>
              </a:ext>
            </a:extLst>
          </p:cNvPr>
          <p:cNvSpPr/>
          <p:nvPr/>
        </p:nvSpPr>
        <p:spPr>
          <a:xfrm>
            <a:off x="2819399" y="5870815"/>
            <a:ext cx="11658601"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9" name="矩形 12">
            <a:extLst>
              <a:ext uri="{FF2B5EF4-FFF2-40B4-BE49-F238E27FC236}">
                <a16:creationId xmlns:a16="http://schemas.microsoft.com/office/drawing/2014/main" xmlns="" id="{2543E227-6D98-4DB8-A886-7DE1574FC611}"/>
              </a:ext>
            </a:extLst>
          </p:cNvPr>
          <p:cNvSpPr/>
          <p:nvPr/>
        </p:nvSpPr>
        <p:spPr>
          <a:xfrm>
            <a:off x="4216400" y="5928829"/>
            <a:ext cx="9652000" cy="1555619"/>
          </a:xfrm>
          <a:prstGeom prst="rect">
            <a:avLst/>
          </a:prstGeom>
        </p:spPr>
        <p:txBody>
          <a:bodyPr wrap="square">
            <a:spAutoFit/>
          </a:bodyPr>
          <a:lstStyle/>
          <a:p>
            <a:pPr algn="just">
              <a:lnSpc>
                <a:spcPts val="6024"/>
              </a:lnSpc>
            </a:pPr>
            <a:r>
              <a:rPr lang="en-US" sz="4000" b="1">
                <a:solidFill>
                  <a:schemeClr val="tx2">
                    <a:lumMod val="50000"/>
                  </a:schemeClr>
                </a:solidFill>
                <a:latin typeface="Arial" panose="020B0604020202020204" pitchFamily="34" charset="0"/>
                <a:cs typeface="Arial" panose="020B0604020202020204" pitchFamily="34" charset="0"/>
              </a:rPr>
              <a:t>Trình bày bài văn miêu tả đồ vật theo dàn ý đã lập một cách rõ ràng, đúng ý. </a:t>
            </a:r>
            <a:endParaRPr lang="en-US" sz="4000" b="1" dirty="0">
              <a:solidFill>
                <a:schemeClr val="tx2">
                  <a:lumMod val="50000"/>
                </a:schemeClr>
              </a:solidFill>
              <a:latin typeface="Arial" panose="020B0604020202020204" pitchFamily="34" charset="0"/>
              <a:cs typeface="Arial" panose="020B0604020202020204" pitchFamily="34" charset="0"/>
            </a:endParaRPr>
          </a:p>
        </p:txBody>
      </p:sp>
      <p:pic>
        <p:nvPicPr>
          <p:cNvPr id="5" name="Picture 2" descr="Những lưu ý khi ăn nấm là gì? - Dinh Dưỡ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09239" y="6201554"/>
            <a:ext cx="1371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2">
            <a:extLst>
              <a:ext uri="{FF2B5EF4-FFF2-40B4-BE49-F238E27FC236}">
                <a16:creationId xmlns:a16="http://schemas.microsoft.com/office/drawing/2014/main" xmlns="" id="{E1FCCD75-6058-4B7F-AF4B-1A837886FC9A}"/>
              </a:ext>
            </a:extLst>
          </p:cNvPr>
          <p:cNvPicPr>
            <a:picLocks noChangeAspect="1"/>
          </p:cNvPicPr>
          <p:nvPr/>
        </p:nvPicPr>
        <p:blipFill>
          <a:blip r:embed="rId7"/>
          <a:stretch>
            <a:fillRect/>
          </a:stretch>
        </p:blipFill>
        <p:spPr>
          <a:xfrm>
            <a:off x="5781039" y="406820"/>
            <a:ext cx="6172200" cy="2528846"/>
          </a:xfrm>
          <a:prstGeom prst="rect">
            <a:avLst/>
          </a:prstGeom>
        </p:spPr>
      </p:pic>
      <p:sp>
        <p:nvSpPr>
          <p:cNvPr id="3" name="TextBox 8"/>
          <p:cNvSpPr txBox="1"/>
          <p:nvPr/>
        </p:nvSpPr>
        <p:spPr>
          <a:xfrm>
            <a:off x="3643402" y="1145333"/>
            <a:ext cx="10447475" cy="1077218"/>
          </a:xfrm>
          <a:prstGeom prst="rect">
            <a:avLst/>
          </a:prstGeom>
        </p:spPr>
        <p:txBody>
          <a:bodyPr lIns="0" tIns="0" rIns="0" bIns="0" rtlCol="0" anchor="t">
            <a:spAutoFit/>
          </a:bodyPr>
          <a:lstStyle/>
          <a:p>
            <a:pPr algn="ctr">
              <a:lnSpc>
                <a:spcPts val="8800"/>
              </a:lnSpc>
            </a:pPr>
            <a:r>
              <a:rPr lang="en-US" sz="5400" spc="160">
                <a:solidFill>
                  <a:srgbClr val="FE7D6C"/>
                </a:solidFill>
                <a:latin typeface="Prompt Bold"/>
              </a:rPr>
              <a:t>MỤC TIÊU</a:t>
            </a:r>
          </a:p>
        </p:txBody>
      </p:sp>
    </p:spTree>
    <p:extLst>
      <p:ext uri="{BB962C8B-B14F-4D97-AF65-F5344CB8AC3E}">
        <p14:creationId xmlns:p14="http://schemas.microsoft.com/office/powerpoint/2010/main" val="2741710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Effect transition="in" filter="fade">
                                      <p:cBhvr>
                                        <p:cTn id="19" dur="1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circle(in)">
                                      <p:cBhvr>
                                        <p:cTn id="25" dur="2000"/>
                                        <p:tgtEl>
                                          <p:spTgt spid="307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Effect transition="in" filter="fade">
                                      <p:cBhvr>
                                        <p:cTn id="35" dur="1000"/>
                                        <p:tgtEl>
                                          <p:spTgt spid="9"/>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12" grpId="0" animBg="1"/>
      <p:bldP spid="9"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xmlns=""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xmlns="" id="{2543E227-6D98-4DB8-A886-7DE1574FC611}"/>
              </a:ext>
            </a:extLst>
          </p:cNvPr>
          <p:cNvSpPr/>
          <p:nvPr/>
        </p:nvSpPr>
        <p:spPr>
          <a:xfrm>
            <a:off x="3555381" y="851852"/>
            <a:ext cx="11150881" cy="2123658"/>
          </a:xfrm>
          <a:prstGeom prst="rect">
            <a:avLst/>
          </a:prstGeom>
        </p:spPr>
        <p:txBody>
          <a:bodyPr wrap="square">
            <a:spAutoFit/>
          </a:bodyPr>
          <a:lstStyle/>
          <a:p>
            <a:pPr indent="457200" algn="ctr"/>
            <a:r>
              <a:rPr lang="en-US" altLang="zh-CN" sz="6600" b="1">
                <a:latin typeface="#9Slide05 SVNHaptic Script" panose="00000500000000000000" pitchFamily="2" charset="0"/>
              </a:rPr>
              <a:t>Để bài văn tả đồ vật hay, sinh động, ta cần chú ý điều gì? </a:t>
            </a:r>
            <a:endParaRPr lang="zh-CN" altLang="en-US" sz="5400" b="1"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xmlns="" id="{D9D8269C-97E5-4751-9590-CC8AA306B05A}"/>
              </a:ext>
            </a:extLst>
          </p:cNvPr>
          <p:cNvSpPr/>
          <p:nvPr/>
        </p:nvSpPr>
        <p:spPr>
          <a:xfrm>
            <a:off x="3505198" y="992809"/>
            <a:ext cx="11430000" cy="1905572"/>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180726" y="5885699"/>
            <a:ext cx="2343057" cy="3796117"/>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1667" r="100000"/>
                    </a14:imgEffect>
                  </a14:imgLayer>
                </a14:imgProps>
              </a:ext>
            </a:extLst>
          </a:blip>
          <a:stretch>
            <a:fillRect/>
          </a:stretch>
        </p:blipFill>
        <p:spPr>
          <a:xfrm flipH="1">
            <a:off x="14602544" y="5885699"/>
            <a:ext cx="2944733" cy="3553410"/>
          </a:xfrm>
          <a:prstGeom prst="rect">
            <a:avLst/>
          </a:prstGeom>
        </p:spPr>
      </p:pic>
      <p:sp>
        <p:nvSpPr>
          <p:cNvPr id="9" name="Hình chữ nhật: Góc Tròn 14">
            <a:extLst>
              <a:ext uri="{FF2B5EF4-FFF2-40B4-BE49-F238E27FC236}">
                <a16:creationId xmlns:a16="http://schemas.microsoft.com/office/drawing/2014/main" xmlns="" id="{A30804C3-648D-4689-B1B8-A61270528B4E}"/>
              </a:ext>
            </a:extLst>
          </p:cNvPr>
          <p:cNvSpPr/>
          <p:nvPr/>
        </p:nvSpPr>
        <p:spPr>
          <a:xfrm>
            <a:off x="3334770" y="3195227"/>
            <a:ext cx="11371492" cy="1797100"/>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rgbClr val="215968"/>
                </a:solidFill>
                <a:latin typeface="+mj-lt"/>
                <a:cs typeface="#9Slide03 Arima Madurai" panose="00000500000000000000" pitchFamily="2" charset="0"/>
              </a:rPr>
              <a:t>A. </a:t>
            </a:r>
            <a:r>
              <a:rPr lang="en-US" altLang="en-US" sz="4000" b="1">
                <a:solidFill>
                  <a:srgbClr val="215968"/>
                </a:solidFill>
                <a:cs typeface="Times New Roman" panose="02020603050405020304" pitchFamily="18" charset="0"/>
              </a:rPr>
              <a:t>Tả lần lượt từng bộ phận nh</a:t>
            </a:r>
            <a:r>
              <a:rPr lang="vi-VN" altLang="en-US" sz="4000" b="1">
                <a:solidFill>
                  <a:srgbClr val="215968"/>
                </a:solidFill>
                <a:cs typeface="Times New Roman" panose="02020603050405020304" pitchFamily="18" charset="0"/>
              </a:rPr>
              <a:t>ư</a:t>
            </a:r>
            <a:r>
              <a:rPr lang="en-US" altLang="en-US" sz="4000" b="1">
                <a:solidFill>
                  <a:srgbClr val="215968"/>
                </a:solidFill>
                <a:cs typeface="Times New Roman" panose="02020603050405020304" pitchFamily="18" charset="0"/>
              </a:rPr>
              <a:t>ng tập trung tả kĩ bộ phận nào yêu thích có cảm xúc, có ấn tượng. </a:t>
            </a:r>
          </a:p>
        </p:txBody>
      </p:sp>
      <p:sp>
        <p:nvSpPr>
          <p:cNvPr id="10" name="Hình chữ nhật: Góc Tròn 15">
            <a:extLst>
              <a:ext uri="{FF2B5EF4-FFF2-40B4-BE49-F238E27FC236}">
                <a16:creationId xmlns:a16="http://schemas.microsoft.com/office/drawing/2014/main" xmlns="" id="{335D6B1E-8446-4FC7-B37C-D2BA597733F9}"/>
              </a:ext>
            </a:extLst>
          </p:cNvPr>
          <p:cNvSpPr/>
          <p:nvPr/>
        </p:nvSpPr>
        <p:spPr>
          <a:xfrm>
            <a:off x="3276261" y="5324237"/>
            <a:ext cx="11430001" cy="223770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rgbClr val="215968"/>
                </a:solidFill>
                <a:latin typeface="+mj-lt"/>
                <a:cs typeface="#9Slide03 Arima Madurai" panose="00000500000000000000" pitchFamily="2" charset="0"/>
              </a:rPr>
              <a:t>B. </a:t>
            </a:r>
            <a:r>
              <a:rPr lang="en-US" altLang="en-US" sz="4000" b="1">
                <a:solidFill>
                  <a:srgbClr val="215968"/>
                </a:solidFill>
                <a:cs typeface="Times New Roman" panose="02020603050405020304" pitchFamily="18" charset="0"/>
              </a:rPr>
              <a:t>Sử dụng biện pháp nhân hóa, so sánh để miêu tả. Sử dụng các từ ngữ gợi tả gợi cảm để bài văn sinh động, giàu hình ảnh.</a:t>
            </a:r>
            <a:endParaRPr lang="en-US" sz="4000" b="1">
              <a:solidFill>
                <a:srgbClr val="215968"/>
              </a:solidFill>
              <a:latin typeface="+mj-lt"/>
              <a:cs typeface="#9Slide03 Arima Madurai" panose="00000500000000000000" pitchFamily="2" charset="0"/>
            </a:endParaRPr>
          </a:p>
        </p:txBody>
      </p:sp>
      <p:sp>
        <p:nvSpPr>
          <p:cNvPr id="11" name="Hình chữ nhật: Góc Tròn 16">
            <a:extLst>
              <a:ext uri="{FF2B5EF4-FFF2-40B4-BE49-F238E27FC236}">
                <a16:creationId xmlns:a16="http://schemas.microsoft.com/office/drawing/2014/main" xmlns="" id="{D9253029-A5DD-4220-848C-90A666E8B9A1}"/>
              </a:ext>
            </a:extLst>
          </p:cNvPr>
          <p:cNvSpPr/>
          <p:nvPr/>
        </p:nvSpPr>
        <p:spPr>
          <a:xfrm>
            <a:off x="3505198" y="7936750"/>
            <a:ext cx="11097345"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000" b="1">
                <a:solidFill>
                  <a:schemeClr val="accent5">
                    <a:lumMod val="50000"/>
                  </a:schemeClr>
                </a:solidFill>
                <a:latin typeface="+mj-lt"/>
                <a:cs typeface="#9Slide03 Arima Madurai" panose="00000500000000000000" pitchFamily="2" charset="0"/>
              </a:rPr>
              <a:t>C. Cả A và B đều đúng. </a:t>
            </a:r>
          </a:p>
        </p:txBody>
      </p:sp>
    </p:spTree>
    <p:extLst>
      <p:ext uri="{BB962C8B-B14F-4D97-AF65-F5344CB8AC3E}">
        <p14:creationId xmlns:p14="http://schemas.microsoft.com/office/powerpoint/2010/main" val="329254776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par>
                          <p:cTn id="23" fill="hold">
                            <p:stCondLst>
                              <p:cond delay="2000"/>
                            </p:stCondLst>
                            <p:childTnLst>
                              <p:par>
                                <p:cTn id="24" presetID="37"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900" decel="100000" fill="hold"/>
                                        <p:tgtEl>
                                          <p:spTgt spid="9"/>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25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900" decel="100000" fill="hold"/>
                                        <p:tgtEl>
                                          <p:spTgt spid="10"/>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50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900" decel="100000" fill="hold"/>
                                        <p:tgtEl>
                                          <p:spTgt spid="11"/>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FF5D5D"/>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49" restart="whenNotActive" fill="hold" evtFilter="cancelBubble" nodeType="interactiveSeq">
                <p:stCondLst>
                  <p:cond evt="onClick" delay="0">
                    <p:tgtEl>
                      <p:spTgt spid="10"/>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0"/>
                                        </p:tgtEl>
                                        <p:attrNameLst>
                                          <p:attrName>fillcolor</p:attrName>
                                        </p:attrNameLst>
                                      </p:cBhvr>
                                      <p:to>
                                        <a:srgbClr val="FF5D5D"/>
                                      </p:to>
                                    </p:animClr>
                                    <p:set>
                                      <p:cBhvr>
                                        <p:cTn id="54" dur="1000" fill="hold"/>
                                        <p:tgtEl>
                                          <p:spTgt spid="10"/>
                                        </p:tgtEl>
                                        <p:attrNameLst>
                                          <p:attrName>fill.type</p:attrName>
                                        </p:attrNameLst>
                                      </p:cBhvr>
                                      <p:to>
                                        <p:strVal val="solid"/>
                                      </p:to>
                                    </p:set>
                                    <p:set>
                                      <p:cBhvr>
                                        <p:cTn id="55"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56" restart="whenNotActive" fill="hold" evtFilter="cancelBubble" nodeType="interactiveSeq">
                <p:stCondLst>
                  <p:cond evt="onClick" delay="0">
                    <p:tgtEl>
                      <p:spTgt spid="11"/>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1"/>
                                        </p:tgtEl>
                                        <p:attrNameLst>
                                          <p:attrName>fillcolor</p:attrName>
                                        </p:attrNameLst>
                                      </p:cBhvr>
                                      <p:to>
                                        <a:srgbClr val="95EF57"/>
                                      </p:to>
                                    </p:animClr>
                                    <p:set>
                                      <p:cBhvr>
                                        <p:cTn id="61" dur="1000" fill="hold"/>
                                        <p:tgtEl>
                                          <p:spTgt spid="11"/>
                                        </p:tgtEl>
                                        <p:attrNameLst>
                                          <p:attrName>fill.type</p:attrName>
                                        </p:attrNameLst>
                                      </p:cBhvr>
                                      <p:to>
                                        <p:strVal val="solid"/>
                                      </p:to>
                                    </p:set>
                                    <p:set>
                                      <p:cBhvr>
                                        <p:cTn id="62" dur="1000" fill="hold"/>
                                        <p:tgtEl>
                                          <p:spTgt spid="11"/>
                                        </p:tgtEl>
                                        <p:attrNameLst>
                                          <p:attrName>fill.on</p:attrName>
                                        </p:attrNameLst>
                                      </p:cBhvr>
                                      <p:to>
                                        <p:strVal val="true"/>
                                      </p:to>
                                    </p:set>
                                  </p:childTnLst>
                                </p:cTn>
                              </p:par>
                              <p:par>
                                <p:cTn id="63" presetID="42" presetClass="path" presetSubtype="0" accel="50000" decel="50000" fill="hold" nodeType="withEffect">
                                  <p:stCondLst>
                                    <p:cond delay="0"/>
                                  </p:stCondLst>
                                  <p:childTnLst>
                                    <p:animMotion origin="layout" path="M 3.75E-6 2.59259E-6 L 0.39514 0.00355 " pathEditMode="relative" rAng="0" ptsTypes="AA">
                                      <p:cBhvr>
                                        <p:cTn id="64"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1"/>
                  </p:tgtEl>
                </p:cond>
              </p:nextCondLst>
            </p:seq>
          </p:childTnLst>
        </p:cTn>
      </p:par>
    </p:tnLst>
    <p:bldLst>
      <p:bldP spid="2" grpId="0"/>
      <p:bldP spid="5"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18" y="-1"/>
            <a:ext cx="18305418" cy="10300063"/>
          </a:xfrm>
          <a:prstGeom prst="rect">
            <a:avLst/>
          </a:prstGeom>
        </p:spPr>
      </p:pic>
      <p:sp>
        <p:nvSpPr>
          <p:cNvPr id="2" name="Hộp Văn bản 1">
            <a:extLst>
              <a:ext uri="{FF2B5EF4-FFF2-40B4-BE49-F238E27FC236}">
                <a16:creationId xmlns:a16="http://schemas.microsoft.com/office/drawing/2014/main" xmlns="" id="{90E90819-BB3F-49AD-A4DE-31F824902EAB}"/>
              </a:ext>
            </a:extLst>
          </p:cNvPr>
          <p:cNvSpPr txBox="1"/>
          <p:nvPr/>
        </p:nvSpPr>
        <p:spPr>
          <a:xfrm>
            <a:off x="4333723" y="242538"/>
            <a:ext cx="9603135" cy="3631763"/>
          </a:xfrm>
          <a:prstGeom prst="rect">
            <a:avLst/>
          </a:prstGeom>
          <a:noFill/>
        </p:spPr>
        <p:txBody>
          <a:bodyPr wrap="square" rtlCol="0">
            <a:spAutoFit/>
          </a:bodyPr>
          <a:lstStyle/>
          <a:p>
            <a:pPr algn="ctr"/>
            <a:r>
              <a:rPr lang="en-US" sz="11500" b="1">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rPr>
              <a:t>Cảm ơn các bạn đã giúp đỡ nhé. </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6515910" y="3839338"/>
            <a:ext cx="2404618" cy="3029021"/>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8506545" y="6230334"/>
            <a:ext cx="2618655" cy="3676524"/>
          </a:xfrm>
          <a:prstGeom prst="rect">
            <a:avLst/>
          </a:prstGeom>
        </p:spPr>
      </p:pic>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7208" y="4764846"/>
            <a:ext cx="2343057" cy="3796117"/>
          </a:xfrm>
          <a:prstGeom prst="rect">
            <a:avLst/>
          </a:prstGeom>
        </p:spPr>
      </p:pic>
      <p:pic>
        <p:nvPicPr>
          <p:cNvPr id="11" name="Picture 10"/>
          <p:cNvPicPr>
            <a:picLocks noChangeAspect="1"/>
          </p:cNvPicPr>
          <p:nvPr/>
        </p:nvPicPr>
        <p:blipFill rotWithShape="1">
          <a:blip r:embed="rId9">
            <a:extLst>
              <a:ext uri="{BEBA8EAE-BF5A-486C-A8C5-ECC9F3942E4B}">
                <a14:imgProps xmlns:a14="http://schemas.microsoft.com/office/drawing/2010/main">
                  <a14:imgLayer r:embed="rId10">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11125200" y="5150030"/>
            <a:ext cx="2425726" cy="2893343"/>
          </a:xfrm>
          <a:prstGeom prst="rect">
            <a:avLst/>
          </a:prstGeom>
        </p:spPr>
      </p:pic>
      <p:pic>
        <p:nvPicPr>
          <p:cNvPr id="13" name="Picture 12"/>
          <p:cNvPicPr>
            <a:picLocks noChangeAspect="1"/>
          </p:cNvPicPr>
          <p:nvPr/>
        </p:nvPicPr>
        <p:blipFill rotWithShape="1">
          <a:blip r:embed="rId11">
            <a:extLst>
              <a:ext uri="{BEBA8EAE-BF5A-486C-A8C5-ECC9F3942E4B}">
                <a14:imgProps xmlns:a14="http://schemas.microsoft.com/office/drawing/2010/main">
                  <a14:imgLayer r:embed="rId10">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3866897" y="6903194"/>
            <a:ext cx="3978167" cy="3447313"/>
          </a:xfrm>
          <a:prstGeom prst="rect">
            <a:avLst/>
          </a:prstGeom>
        </p:spPr>
      </p:pic>
    </p:spTree>
    <p:extLst>
      <p:ext uri="{BB962C8B-B14F-4D97-AF65-F5344CB8AC3E}">
        <p14:creationId xmlns:p14="http://schemas.microsoft.com/office/powerpoint/2010/main" val="35471073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3" name="AutoShape 5">
            <a:hlinkClick r:id="rId2" action="ppaction://hlinksldjump"/>
            <a:extLst>
              <a:ext uri="{FF2B5EF4-FFF2-40B4-BE49-F238E27FC236}">
                <a16:creationId xmlns:a16="http://schemas.microsoft.com/office/drawing/2014/main" xmlns="" id="{64587993-CC6D-4205-A5B1-B6C6BC5FE2D5}"/>
              </a:ext>
            </a:extLst>
          </p:cNvPr>
          <p:cNvSpPr>
            <a:spLocks noChangeArrowheads="1"/>
          </p:cNvSpPr>
          <p:nvPr/>
        </p:nvSpPr>
        <p:spPr bwMode="auto">
          <a:xfrm>
            <a:off x="549872" y="1503966"/>
            <a:ext cx="1885950" cy="7436645"/>
          </a:xfrm>
          <a:prstGeom prst="roundRect">
            <a:avLst>
              <a:gd name="adj" fmla="val 16667"/>
            </a:avLst>
          </a:prstGeom>
          <a:solidFill>
            <a:schemeClr val="accent2">
              <a:lumMod val="40000"/>
              <a:lumOff val="60000"/>
            </a:schemeClr>
          </a:solidFill>
          <a:ln w="53975" cmpd="dbl">
            <a:noFill/>
            <a:round/>
          </a:ln>
          <a:effectLst/>
        </p:spPr>
        <p:txBody>
          <a:bodyPr wrap="none" anchor="ctr"/>
          <a:lstStyle/>
          <a:p>
            <a:pPr algn="ctr" eaLnBrk="0" hangingPunct="0">
              <a:defRPr/>
            </a:pPr>
            <a:r>
              <a:rPr lang="en-US" altLang="zh-CN" sz="5400" dirty="0">
                <a:solidFill>
                  <a:srgbClr val="000000"/>
                </a:solidFill>
                <a:effectLst>
                  <a:outerShdw blurRad="38100" dist="38100" dir="2700000" algn="tl">
                    <a:srgbClr val="FFFFFF"/>
                  </a:outerShdw>
                </a:effectLst>
                <a:latin typeface="iCiel Cadena" panose="02000503000000020004" pitchFamily="2" charset="0"/>
                <a:ea typeface="SimSun" pitchFamily="2" charset="-122"/>
              </a:rPr>
              <a:t>Bài</a:t>
            </a:r>
          </a:p>
          <a:p>
            <a:pPr algn="ctr" eaLnBrk="0" hangingPunct="0">
              <a:defRPr/>
            </a:pPr>
            <a:r>
              <a:rPr lang="en-US" altLang="zh-CN" sz="5400" dirty="0">
                <a:solidFill>
                  <a:srgbClr val="000000"/>
                </a:solidFill>
                <a:effectLst>
                  <a:outerShdw blurRad="38100" dist="38100" dir="2700000" algn="tl">
                    <a:srgbClr val="FFFFFF"/>
                  </a:outerShdw>
                </a:effectLst>
                <a:latin typeface="iCiel Cadena" panose="02000503000000020004" pitchFamily="2" charset="0"/>
                <a:ea typeface="SimSun" pitchFamily="2" charset="-122"/>
              </a:rPr>
              <a:t> văn</a:t>
            </a:r>
          </a:p>
          <a:p>
            <a:pPr algn="ctr" eaLnBrk="0" hangingPunct="0">
              <a:defRPr/>
            </a:pPr>
            <a:r>
              <a:rPr lang="en-US" altLang="zh-CN" sz="5400" dirty="0">
                <a:solidFill>
                  <a:srgbClr val="000000"/>
                </a:solidFill>
                <a:effectLst>
                  <a:outerShdw blurRad="38100" dist="38100" dir="2700000" algn="tl">
                    <a:srgbClr val="FFFFFF"/>
                  </a:outerShdw>
                </a:effectLst>
                <a:latin typeface="iCiel Cadena" panose="02000503000000020004" pitchFamily="2" charset="0"/>
                <a:ea typeface="SimSun" pitchFamily="2" charset="-122"/>
              </a:rPr>
              <a:t>miêu</a:t>
            </a:r>
          </a:p>
          <a:p>
            <a:pPr algn="ctr" eaLnBrk="0" hangingPunct="0">
              <a:defRPr/>
            </a:pPr>
            <a:r>
              <a:rPr lang="en-US" altLang="zh-CN" sz="5400" dirty="0">
                <a:solidFill>
                  <a:srgbClr val="000000"/>
                </a:solidFill>
                <a:effectLst>
                  <a:outerShdw blurRad="38100" dist="38100" dir="2700000" algn="tl">
                    <a:srgbClr val="FFFFFF"/>
                  </a:outerShdw>
                </a:effectLst>
                <a:latin typeface="iCiel Cadena" panose="02000503000000020004" pitchFamily="2" charset="0"/>
                <a:ea typeface="SimSun" pitchFamily="2" charset="-122"/>
              </a:rPr>
              <a:t> tả</a:t>
            </a:r>
          </a:p>
          <a:p>
            <a:pPr algn="ctr" eaLnBrk="0" hangingPunct="0">
              <a:defRPr/>
            </a:pPr>
            <a:r>
              <a:rPr lang="en-US" altLang="zh-CN" sz="5400" dirty="0">
                <a:solidFill>
                  <a:srgbClr val="000000"/>
                </a:solidFill>
                <a:effectLst>
                  <a:outerShdw blurRad="38100" dist="38100" dir="2700000" algn="tl">
                    <a:srgbClr val="FFFFFF"/>
                  </a:outerShdw>
                </a:effectLst>
                <a:latin typeface="iCiel Cadena" panose="02000503000000020004" pitchFamily="2" charset="0"/>
                <a:ea typeface="SimSun" pitchFamily="2" charset="-122"/>
              </a:rPr>
              <a:t> đồ vật</a:t>
            </a:r>
          </a:p>
        </p:txBody>
      </p:sp>
      <p:sp>
        <p:nvSpPr>
          <p:cNvPr id="130054" name="Oval 6">
            <a:extLst>
              <a:ext uri="{FF2B5EF4-FFF2-40B4-BE49-F238E27FC236}">
                <a16:creationId xmlns:a16="http://schemas.microsoft.com/office/drawing/2014/main" xmlns="" id="{807D87F7-5F0C-4E59-BBAA-C311230AB35B}"/>
              </a:ext>
            </a:extLst>
          </p:cNvPr>
          <p:cNvSpPr>
            <a:spLocks noChangeArrowheads="1"/>
          </p:cNvSpPr>
          <p:nvPr/>
        </p:nvSpPr>
        <p:spPr bwMode="auto">
          <a:xfrm>
            <a:off x="3892498" y="1187053"/>
            <a:ext cx="2283620" cy="1621632"/>
          </a:xfrm>
          <a:prstGeom prst="ellipse">
            <a:avLst/>
          </a:prstGeom>
          <a:solidFill>
            <a:srgbClr val="92D050"/>
          </a:solidFill>
          <a:ln w="38100" cmpd="dbl">
            <a:solidFill>
              <a:srgbClr val="92D050"/>
            </a:solidFill>
            <a:round/>
          </a:ln>
          <a:effectLst/>
        </p:spPr>
        <p:txBody>
          <a:bodyPr wrap="none" anchor="ctr"/>
          <a:lstStyle/>
          <a:p>
            <a:pPr algn="ctr" eaLnBrk="0" hangingPunct="0">
              <a:defRPr/>
            </a:pPr>
            <a:r>
              <a:rPr lang="en-US" altLang="zh-CN" sz="4200" b="1" dirty="0">
                <a:solidFill>
                  <a:srgbClr val="000000"/>
                </a:solidFill>
                <a:effectLst>
                  <a:outerShdw blurRad="38100" dist="38100" dir="2700000" algn="tl">
                    <a:srgbClr val="FFFFFF"/>
                  </a:outerShdw>
                </a:effectLst>
                <a:latin typeface="iCiel Nabila" pitchFamily="2" charset="0"/>
                <a:ea typeface="SimSun" pitchFamily="2" charset="-122"/>
              </a:rPr>
              <a:t>Mở bài</a:t>
            </a:r>
          </a:p>
        </p:txBody>
      </p:sp>
      <p:sp>
        <p:nvSpPr>
          <p:cNvPr id="130055" name="Oval 7">
            <a:extLst>
              <a:ext uri="{FF2B5EF4-FFF2-40B4-BE49-F238E27FC236}">
                <a16:creationId xmlns:a16="http://schemas.microsoft.com/office/drawing/2014/main" xmlns="" id="{21A995B1-0C95-4B0D-BA76-EF7CB6A2FA19}"/>
              </a:ext>
            </a:extLst>
          </p:cNvPr>
          <p:cNvSpPr>
            <a:spLocks noChangeArrowheads="1"/>
          </p:cNvSpPr>
          <p:nvPr/>
        </p:nvSpPr>
        <p:spPr bwMode="auto">
          <a:xfrm>
            <a:off x="4012474" y="4272546"/>
            <a:ext cx="2171700" cy="1624013"/>
          </a:xfrm>
          <a:prstGeom prst="ellipse">
            <a:avLst/>
          </a:prstGeom>
          <a:solidFill>
            <a:srgbClr val="FFC000"/>
          </a:solidFill>
          <a:ln w="38100" cmpd="dbl">
            <a:noFill/>
            <a:round/>
          </a:ln>
          <a:effectLst/>
        </p:spPr>
        <p:txBody>
          <a:bodyPr wrap="none" anchor="ctr"/>
          <a:lstStyle/>
          <a:p>
            <a:pPr algn="ctr" eaLnBrk="0" hangingPunct="0">
              <a:defRPr/>
            </a:pPr>
            <a:r>
              <a:rPr lang="en-US" altLang="zh-CN" sz="4200" b="1" dirty="0">
                <a:solidFill>
                  <a:srgbClr val="000000"/>
                </a:solidFill>
                <a:effectLst>
                  <a:outerShdw blurRad="38100" dist="38100" dir="2700000" algn="tl">
                    <a:srgbClr val="FFFFFF"/>
                  </a:outerShdw>
                </a:effectLst>
                <a:latin typeface="iCiel Nabila" pitchFamily="2" charset="0"/>
                <a:ea typeface="SimSun" pitchFamily="2" charset="-122"/>
              </a:rPr>
              <a:t>Thân bài</a:t>
            </a:r>
          </a:p>
        </p:txBody>
      </p:sp>
      <p:sp>
        <p:nvSpPr>
          <p:cNvPr id="130056" name="Oval 8">
            <a:extLst>
              <a:ext uri="{FF2B5EF4-FFF2-40B4-BE49-F238E27FC236}">
                <a16:creationId xmlns:a16="http://schemas.microsoft.com/office/drawing/2014/main" xmlns="" id="{1C0A66A6-369B-405A-9B67-A87D4E080C70}"/>
              </a:ext>
            </a:extLst>
          </p:cNvPr>
          <p:cNvSpPr>
            <a:spLocks noChangeArrowheads="1"/>
          </p:cNvSpPr>
          <p:nvPr/>
        </p:nvSpPr>
        <p:spPr bwMode="auto">
          <a:xfrm>
            <a:off x="3962437" y="7360420"/>
            <a:ext cx="2162175" cy="1626393"/>
          </a:xfrm>
          <a:prstGeom prst="ellipse">
            <a:avLst/>
          </a:prstGeom>
          <a:solidFill>
            <a:srgbClr val="92D050"/>
          </a:solidFill>
          <a:ln w="38100" cmpd="dbl">
            <a:noFill/>
            <a:round/>
          </a:ln>
          <a:effectLst/>
        </p:spPr>
        <p:txBody>
          <a:bodyPr wrap="none" anchor="ctr"/>
          <a:lstStyle/>
          <a:p>
            <a:pPr algn="ctr" eaLnBrk="0" hangingPunct="0">
              <a:defRPr/>
            </a:pPr>
            <a:r>
              <a:rPr lang="en-US" altLang="zh-CN" sz="4200" b="1" dirty="0">
                <a:solidFill>
                  <a:srgbClr val="000000"/>
                </a:solidFill>
                <a:effectLst>
                  <a:outerShdw blurRad="38100" dist="38100" dir="2700000" algn="tl">
                    <a:srgbClr val="FFFFFF"/>
                  </a:outerShdw>
                </a:effectLst>
                <a:latin typeface="iCiel Nabila" pitchFamily="2" charset="0"/>
                <a:ea typeface="SimSun" pitchFamily="2" charset="-122"/>
              </a:rPr>
              <a:t>Kết bài</a:t>
            </a:r>
          </a:p>
        </p:txBody>
      </p:sp>
      <p:sp>
        <p:nvSpPr>
          <p:cNvPr id="130057" name="Line 9">
            <a:extLst>
              <a:ext uri="{FF2B5EF4-FFF2-40B4-BE49-F238E27FC236}">
                <a16:creationId xmlns:a16="http://schemas.microsoft.com/office/drawing/2014/main" xmlns="" id="{5B55B965-6BF8-4C72-AF4B-BB4F639A03F7}"/>
              </a:ext>
            </a:extLst>
          </p:cNvPr>
          <p:cNvSpPr>
            <a:spLocks noChangeShapeType="1"/>
          </p:cNvSpPr>
          <p:nvPr/>
        </p:nvSpPr>
        <p:spPr bwMode="auto">
          <a:xfrm flipV="1">
            <a:off x="2435823" y="2244803"/>
            <a:ext cx="1614218" cy="2907506"/>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58" name="Line 10">
            <a:extLst>
              <a:ext uri="{FF2B5EF4-FFF2-40B4-BE49-F238E27FC236}">
                <a16:creationId xmlns:a16="http://schemas.microsoft.com/office/drawing/2014/main" xmlns="" id="{DB726B52-3955-46ED-8592-02596C7850F6}"/>
              </a:ext>
            </a:extLst>
          </p:cNvPr>
          <p:cNvSpPr>
            <a:spLocks noChangeShapeType="1"/>
          </p:cNvSpPr>
          <p:nvPr/>
        </p:nvSpPr>
        <p:spPr bwMode="auto">
          <a:xfrm flipV="1">
            <a:off x="2426296" y="5152309"/>
            <a:ext cx="1716847" cy="1"/>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59" name="Line 11">
            <a:extLst>
              <a:ext uri="{FF2B5EF4-FFF2-40B4-BE49-F238E27FC236}">
                <a16:creationId xmlns:a16="http://schemas.microsoft.com/office/drawing/2014/main" xmlns="" id="{3D3D23C7-C42E-4BFE-B1C8-1294C2DA02FD}"/>
              </a:ext>
            </a:extLst>
          </p:cNvPr>
          <p:cNvSpPr>
            <a:spLocks noChangeShapeType="1"/>
          </p:cNvSpPr>
          <p:nvPr/>
        </p:nvSpPr>
        <p:spPr bwMode="auto">
          <a:xfrm>
            <a:off x="2435822" y="5152309"/>
            <a:ext cx="1707321" cy="2448643"/>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4" name="Line 16">
            <a:extLst>
              <a:ext uri="{FF2B5EF4-FFF2-40B4-BE49-F238E27FC236}">
                <a16:creationId xmlns:a16="http://schemas.microsoft.com/office/drawing/2014/main" xmlns="" id="{467F5A7E-8A26-4D10-8552-AA5C5F1273A3}"/>
              </a:ext>
            </a:extLst>
          </p:cNvPr>
          <p:cNvSpPr>
            <a:spLocks noChangeShapeType="1"/>
          </p:cNvSpPr>
          <p:nvPr/>
        </p:nvSpPr>
        <p:spPr bwMode="auto">
          <a:xfrm flipV="1">
            <a:off x="5955987" y="1187053"/>
            <a:ext cx="1581827" cy="364366"/>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5" name="Line 17">
            <a:extLst>
              <a:ext uri="{FF2B5EF4-FFF2-40B4-BE49-F238E27FC236}">
                <a16:creationId xmlns:a16="http://schemas.microsoft.com/office/drawing/2014/main" xmlns="" id="{F19B42C7-7B56-4C51-8975-C70D6311A7BB}"/>
              </a:ext>
            </a:extLst>
          </p:cNvPr>
          <p:cNvSpPr>
            <a:spLocks noChangeShapeType="1"/>
          </p:cNvSpPr>
          <p:nvPr/>
        </p:nvSpPr>
        <p:spPr bwMode="auto">
          <a:xfrm>
            <a:off x="5761449" y="8815389"/>
            <a:ext cx="1786402" cy="595311"/>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6" name="Line 18">
            <a:extLst>
              <a:ext uri="{FF2B5EF4-FFF2-40B4-BE49-F238E27FC236}">
                <a16:creationId xmlns:a16="http://schemas.microsoft.com/office/drawing/2014/main" xmlns="" id="{A1D5993C-A8E9-4998-A259-3BB95FE8C466}"/>
              </a:ext>
            </a:extLst>
          </p:cNvPr>
          <p:cNvSpPr>
            <a:spLocks noChangeShapeType="1"/>
          </p:cNvSpPr>
          <p:nvPr/>
        </p:nvSpPr>
        <p:spPr bwMode="auto">
          <a:xfrm flipV="1">
            <a:off x="5978947" y="3684394"/>
            <a:ext cx="1535906" cy="9667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7" name="Line 19">
            <a:extLst>
              <a:ext uri="{FF2B5EF4-FFF2-40B4-BE49-F238E27FC236}">
                <a16:creationId xmlns:a16="http://schemas.microsoft.com/office/drawing/2014/main" xmlns="" id="{13AAFB8E-15F1-40E3-8F04-EE3C0569A9B4}"/>
              </a:ext>
            </a:extLst>
          </p:cNvPr>
          <p:cNvSpPr>
            <a:spLocks noChangeShapeType="1"/>
          </p:cNvSpPr>
          <p:nvPr/>
        </p:nvSpPr>
        <p:spPr bwMode="auto">
          <a:xfrm>
            <a:off x="6042684" y="5461390"/>
            <a:ext cx="1472169" cy="1141792"/>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31" name="AutoShape 12">
            <a:extLst>
              <a:ext uri="{FF2B5EF4-FFF2-40B4-BE49-F238E27FC236}">
                <a16:creationId xmlns:a16="http://schemas.microsoft.com/office/drawing/2014/main" xmlns="" id="{9EB62471-FD10-46CE-A499-E1C3315DF14E}"/>
              </a:ext>
            </a:extLst>
          </p:cNvPr>
          <p:cNvSpPr>
            <a:spLocks noChangeArrowheads="1"/>
          </p:cNvSpPr>
          <p:nvPr/>
        </p:nvSpPr>
        <p:spPr bwMode="auto">
          <a:xfrm>
            <a:off x="15451931" y="598299"/>
            <a:ext cx="2444794" cy="742950"/>
          </a:xfrm>
          <a:prstGeom prst="roundRect">
            <a:avLst>
              <a:gd name="adj" fmla="val 16667"/>
            </a:avLst>
          </a:prstGeom>
          <a:solidFill>
            <a:schemeClr val="accent3">
              <a:lumMod val="95000"/>
            </a:schemeClr>
          </a:solidFill>
          <a:ln w="57150" cmpd="thickThin" algn="ctr">
            <a:noFill/>
            <a:round/>
          </a:ln>
        </p:spPr>
        <p:txBody>
          <a:bodyPr wrap="none" anchor="ctr"/>
          <a:lstStyle/>
          <a:p>
            <a:pPr algn="ctr">
              <a:defRPr/>
            </a:pPr>
            <a:r>
              <a:rPr lang="en-US" altLang="zh-CN" sz="3600" dirty="0">
                <a:solidFill>
                  <a:srgbClr val="000000"/>
                </a:solidFill>
                <a:latin typeface="Pattaya" panose="00000500000000000000" pitchFamily="2" charset="-34"/>
                <a:ea typeface="SimSun" pitchFamily="2" charset="-122"/>
                <a:cs typeface="Pattaya" panose="00000500000000000000" pitchFamily="2" charset="-34"/>
              </a:rPr>
              <a:t>Trực tiếp </a:t>
            </a:r>
          </a:p>
        </p:txBody>
      </p:sp>
      <p:sp>
        <p:nvSpPr>
          <p:cNvPr id="33" name="AutoShape 12">
            <a:extLst>
              <a:ext uri="{FF2B5EF4-FFF2-40B4-BE49-F238E27FC236}">
                <a16:creationId xmlns:a16="http://schemas.microsoft.com/office/drawing/2014/main" xmlns="" id="{356DD85D-96A2-46B4-A701-FE423D6779FE}"/>
              </a:ext>
            </a:extLst>
          </p:cNvPr>
          <p:cNvSpPr>
            <a:spLocks noChangeArrowheads="1"/>
          </p:cNvSpPr>
          <p:nvPr/>
        </p:nvSpPr>
        <p:spPr bwMode="auto">
          <a:xfrm>
            <a:off x="15095553" y="8196263"/>
            <a:ext cx="2801171" cy="742950"/>
          </a:xfrm>
          <a:prstGeom prst="roundRect">
            <a:avLst>
              <a:gd name="adj" fmla="val 16667"/>
            </a:avLst>
          </a:prstGeom>
          <a:solidFill>
            <a:schemeClr val="accent3">
              <a:lumMod val="95000"/>
            </a:schemeClr>
          </a:solidFill>
          <a:ln w="57150" cmpd="thickThin" algn="ctr">
            <a:noFill/>
            <a:round/>
          </a:ln>
        </p:spPr>
        <p:txBody>
          <a:bodyPr wrap="none" anchor="ctr"/>
          <a:lstStyle/>
          <a:p>
            <a:pPr algn="ctr">
              <a:defRPr/>
            </a:pPr>
            <a:r>
              <a:rPr lang="en-US" altLang="zh-CN" sz="3600" dirty="0">
                <a:solidFill>
                  <a:srgbClr val="000000"/>
                </a:solidFill>
                <a:latin typeface="Pattaya" panose="00000500000000000000" pitchFamily="2" charset="-34"/>
                <a:ea typeface="SimSun" pitchFamily="2" charset="-122"/>
                <a:cs typeface="Pattaya" panose="00000500000000000000" pitchFamily="2" charset="-34"/>
              </a:rPr>
              <a:t>Mở rộng  </a:t>
            </a:r>
          </a:p>
        </p:txBody>
      </p:sp>
      <p:sp>
        <p:nvSpPr>
          <p:cNvPr id="34" name="AutoShape 12">
            <a:extLst>
              <a:ext uri="{FF2B5EF4-FFF2-40B4-BE49-F238E27FC236}">
                <a16:creationId xmlns:a16="http://schemas.microsoft.com/office/drawing/2014/main" xmlns="" id="{265CB7E7-F9E5-4201-8A31-080DAE43FEC7}"/>
              </a:ext>
            </a:extLst>
          </p:cNvPr>
          <p:cNvSpPr>
            <a:spLocks noChangeArrowheads="1"/>
          </p:cNvSpPr>
          <p:nvPr/>
        </p:nvSpPr>
        <p:spPr bwMode="auto">
          <a:xfrm>
            <a:off x="15095553" y="9263063"/>
            <a:ext cx="2801171" cy="921543"/>
          </a:xfrm>
          <a:prstGeom prst="roundRect">
            <a:avLst>
              <a:gd name="adj" fmla="val 16667"/>
            </a:avLst>
          </a:prstGeom>
          <a:solidFill>
            <a:schemeClr val="accent3">
              <a:lumMod val="95000"/>
            </a:schemeClr>
          </a:solidFill>
          <a:ln w="57150" cmpd="thickThin" algn="ctr">
            <a:noFill/>
            <a:round/>
          </a:ln>
        </p:spPr>
        <p:txBody>
          <a:bodyPr wrap="none" anchor="ctr"/>
          <a:lstStyle/>
          <a:p>
            <a:pPr algn="ctr">
              <a:defRPr/>
            </a:pPr>
            <a:r>
              <a:rPr lang="en-US" altLang="zh-CN" sz="3600" dirty="0" err="1">
                <a:solidFill>
                  <a:srgbClr val="000000"/>
                </a:solidFill>
                <a:latin typeface="Pattaya" panose="00000500000000000000" pitchFamily="2" charset="-34"/>
                <a:ea typeface="SimSun" pitchFamily="2" charset="-122"/>
                <a:cs typeface="Pattaya" panose="00000500000000000000" pitchFamily="2" charset="-34"/>
              </a:rPr>
              <a:t>Không</a:t>
            </a:r>
            <a:r>
              <a:rPr lang="en-US" altLang="zh-CN" sz="3600" dirty="0">
                <a:solidFill>
                  <a:srgbClr val="000000"/>
                </a:solidFill>
                <a:latin typeface="Pattaya" panose="00000500000000000000" pitchFamily="2" charset="-34"/>
                <a:ea typeface="SimSun" pitchFamily="2" charset="-122"/>
                <a:cs typeface="Pattaya" panose="00000500000000000000" pitchFamily="2" charset="-34"/>
              </a:rPr>
              <a:t> </a:t>
            </a:r>
          </a:p>
          <a:p>
            <a:pPr algn="ctr">
              <a:defRPr/>
            </a:pPr>
            <a:r>
              <a:rPr lang="en-US" altLang="zh-CN" sz="3600" dirty="0" err="1">
                <a:solidFill>
                  <a:srgbClr val="000000"/>
                </a:solidFill>
                <a:latin typeface="Pattaya" panose="00000500000000000000" pitchFamily="2" charset="-34"/>
                <a:ea typeface="SimSun" pitchFamily="2" charset="-122"/>
                <a:cs typeface="Pattaya" panose="00000500000000000000" pitchFamily="2" charset="-34"/>
              </a:rPr>
              <a:t>mở</a:t>
            </a:r>
            <a:r>
              <a:rPr lang="en-US" altLang="zh-CN" sz="3600" dirty="0">
                <a:solidFill>
                  <a:srgbClr val="000000"/>
                </a:solidFill>
                <a:latin typeface="Pattaya" panose="00000500000000000000" pitchFamily="2" charset="-34"/>
                <a:ea typeface="SimSun" pitchFamily="2" charset="-122"/>
                <a:cs typeface="Pattaya" panose="00000500000000000000" pitchFamily="2" charset="-34"/>
              </a:rPr>
              <a:t> rộng  </a:t>
            </a:r>
          </a:p>
        </p:txBody>
      </p:sp>
      <p:sp>
        <p:nvSpPr>
          <p:cNvPr id="22" name="AutoShape 12">
            <a:extLst>
              <a:ext uri="{FF2B5EF4-FFF2-40B4-BE49-F238E27FC236}">
                <a16:creationId xmlns:a16="http://schemas.microsoft.com/office/drawing/2014/main" xmlns="" id="{E1E3B923-B80E-4E98-848F-B0085FC0B52A}"/>
              </a:ext>
            </a:extLst>
          </p:cNvPr>
          <p:cNvSpPr>
            <a:spLocks noChangeArrowheads="1"/>
          </p:cNvSpPr>
          <p:nvPr/>
        </p:nvSpPr>
        <p:spPr bwMode="auto">
          <a:xfrm>
            <a:off x="15394781" y="1786542"/>
            <a:ext cx="2444794" cy="742950"/>
          </a:xfrm>
          <a:prstGeom prst="roundRect">
            <a:avLst>
              <a:gd name="adj" fmla="val 16667"/>
            </a:avLst>
          </a:prstGeom>
          <a:solidFill>
            <a:schemeClr val="accent3">
              <a:lumMod val="95000"/>
            </a:schemeClr>
          </a:solidFill>
          <a:ln w="57150" cmpd="thickThin" algn="ctr">
            <a:noFill/>
            <a:round/>
          </a:ln>
        </p:spPr>
        <p:txBody>
          <a:bodyPr wrap="none" anchor="ctr"/>
          <a:lstStyle/>
          <a:p>
            <a:pPr algn="ctr">
              <a:defRPr/>
            </a:pPr>
            <a:r>
              <a:rPr lang="en-US" altLang="zh-CN" sz="3600" dirty="0" err="1">
                <a:solidFill>
                  <a:srgbClr val="000000"/>
                </a:solidFill>
                <a:latin typeface="Pattaya" panose="00000500000000000000" pitchFamily="2" charset="-34"/>
                <a:ea typeface="SimSun" pitchFamily="2" charset="-122"/>
                <a:cs typeface="Pattaya" panose="00000500000000000000" pitchFamily="2" charset="-34"/>
              </a:rPr>
              <a:t>Gián</a:t>
            </a:r>
            <a:r>
              <a:rPr lang="en-US" altLang="zh-CN" sz="3600" dirty="0">
                <a:solidFill>
                  <a:srgbClr val="000000"/>
                </a:solidFill>
                <a:latin typeface="Pattaya" panose="00000500000000000000" pitchFamily="2" charset="-34"/>
                <a:ea typeface="SimSun" pitchFamily="2" charset="-122"/>
                <a:cs typeface="Pattaya" panose="00000500000000000000" pitchFamily="2" charset="-34"/>
              </a:rPr>
              <a:t> </a:t>
            </a:r>
            <a:r>
              <a:rPr lang="en-US" altLang="zh-CN" sz="3600" dirty="0" err="1">
                <a:solidFill>
                  <a:srgbClr val="000000"/>
                </a:solidFill>
                <a:latin typeface="Pattaya" panose="00000500000000000000" pitchFamily="2" charset="-34"/>
                <a:ea typeface="SimSun" pitchFamily="2" charset="-122"/>
                <a:cs typeface="Pattaya" panose="00000500000000000000" pitchFamily="2" charset="-34"/>
              </a:rPr>
              <a:t>tiếp</a:t>
            </a:r>
            <a:r>
              <a:rPr lang="en-US" altLang="zh-CN" sz="3600" dirty="0">
                <a:solidFill>
                  <a:srgbClr val="000000"/>
                </a:solidFill>
                <a:latin typeface="Pattaya" panose="00000500000000000000" pitchFamily="2" charset="-34"/>
                <a:ea typeface="SimSun" pitchFamily="2" charset="-122"/>
                <a:cs typeface="Pattaya" panose="00000500000000000000" pitchFamily="2" charset="-34"/>
              </a:rPr>
              <a:t>  </a:t>
            </a:r>
          </a:p>
        </p:txBody>
      </p:sp>
      <p:sp>
        <p:nvSpPr>
          <p:cNvPr id="23" name="Line 18">
            <a:extLst>
              <a:ext uri="{FF2B5EF4-FFF2-40B4-BE49-F238E27FC236}">
                <a16:creationId xmlns:a16="http://schemas.microsoft.com/office/drawing/2014/main" xmlns="" id="{5E1CEE9F-E58D-4D81-9613-88699084E527}"/>
              </a:ext>
            </a:extLst>
          </p:cNvPr>
          <p:cNvSpPr>
            <a:spLocks noChangeShapeType="1"/>
          </p:cNvSpPr>
          <p:nvPr/>
        </p:nvSpPr>
        <p:spPr bwMode="auto">
          <a:xfrm flipV="1">
            <a:off x="14630400" y="885825"/>
            <a:ext cx="764381" cy="371475"/>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4" name="Line 18">
            <a:extLst>
              <a:ext uri="{FF2B5EF4-FFF2-40B4-BE49-F238E27FC236}">
                <a16:creationId xmlns:a16="http://schemas.microsoft.com/office/drawing/2014/main" xmlns="" id="{BEAF91A7-4A62-411D-A58C-8AC411B9B4B4}"/>
              </a:ext>
            </a:extLst>
          </p:cNvPr>
          <p:cNvSpPr>
            <a:spLocks noChangeShapeType="1"/>
          </p:cNvSpPr>
          <p:nvPr/>
        </p:nvSpPr>
        <p:spPr bwMode="auto">
          <a:xfrm>
            <a:off x="14630400" y="1322200"/>
            <a:ext cx="731043" cy="7762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5" name="Line 18">
            <a:extLst>
              <a:ext uri="{FF2B5EF4-FFF2-40B4-BE49-F238E27FC236}">
                <a16:creationId xmlns:a16="http://schemas.microsoft.com/office/drawing/2014/main" xmlns="" id="{87C0ED00-5BC2-43CE-BD48-71264BFE1379}"/>
              </a:ext>
            </a:extLst>
          </p:cNvPr>
          <p:cNvSpPr>
            <a:spLocks noChangeShapeType="1"/>
          </p:cNvSpPr>
          <p:nvPr/>
        </p:nvSpPr>
        <p:spPr bwMode="auto">
          <a:xfrm flipV="1">
            <a:off x="14362129" y="8567738"/>
            <a:ext cx="733425" cy="53101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6" name="Line 18">
            <a:extLst>
              <a:ext uri="{FF2B5EF4-FFF2-40B4-BE49-F238E27FC236}">
                <a16:creationId xmlns:a16="http://schemas.microsoft.com/office/drawing/2014/main" xmlns="" id="{F48E1990-8940-499D-A54D-8429D15E7076}"/>
              </a:ext>
            </a:extLst>
          </p:cNvPr>
          <p:cNvSpPr>
            <a:spLocks noChangeShapeType="1"/>
          </p:cNvSpPr>
          <p:nvPr/>
        </p:nvSpPr>
        <p:spPr bwMode="auto">
          <a:xfrm>
            <a:off x="14281167" y="9098756"/>
            <a:ext cx="814388" cy="6238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8" name="Hình chữ nhật: Góc Tròn 14">
            <a:extLst>
              <a:ext uri="{FF2B5EF4-FFF2-40B4-BE49-F238E27FC236}">
                <a16:creationId xmlns:a16="http://schemas.microsoft.com/office/drawing/2014/main" xmlns="" id="{A30804C3-648D-4689-B1B8-A61270528B4E}"/>
              </a:ext>
            </a:extLst>
          </p:cNvPr>
          <p:cNvSpPr/>
          <p:nvPr/>
        </p:nvSpPr>
        <p:spPr>
          <a:xfrm>
            <a:off x="7363386" y="381540"/>
            <a:ext cx="7267014" cy="21812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b="1">
                <a:solidFill>
                  <a:schemeClr val="tx1"/>
                </a:solidFill>
                <a:latin typeface="iCiel Zitrone FY" panose="02000506000000020004" pitchFamily="2" charset="0"/>
                <a:ea typeface="SimSun" pitchFamily="2" charset="-122"/>
              </a:rPr>
              <a:t>- </a:t>
            </a:r>
            <a:r>
              <a:rPr lang="en-US" altLang="zh-CN" sz="3600" b="1">
                <a:solidFill>
                  <a:schemeClr val="tx1"/>
                </a:solidFill>
                <a:latin typeface="iCiel Zitrone FY" panose="02000506000000020004" pitchFamily="2" charset="0"/>
                <a:ea typeface="SimSun" pitchFamily="2" charset="-122"/>
                <a:cs typeface="Times New Roman" pitchFamily="18" charset="0"/>
              </a:rPr>
              <a:t>Đồ vật em định tả là gì?</a:t>
            </a:r>
          </a:p>
          <a:p>
            <a:pPr algn="just">
              <a:defRPr/>
            </a:pPr>
            <a:r>
              <a:rPr lang="en-US" altLang="zh-CN" sz="3600" b="1">
                <a:solidFill>
                  <a:schemeClr val="tx1"/>
                </a:solidFill>
                <a:latin typeface="iCiel Zitrone FY" panose="02000506000000020004" pitchFamily="2" charset="0"/>
                <a:ea typeface="SimSun" pitchFamily="2" charset="-122"/>
                <a:cs typeface="Times New Roman" pitchFamily="18" charset="0"/>
              </a:rPr>
              <a:t>- Em thấy nó hoặc có nó khi nào?</a:t>
            </a:r>
            <a:endParaRPr lang="en-US" altLang="zh-CN" sz="3600" b="1" dirty="0">
              <a:solidFill>
                <a:schemeClr val="tx1"/>
              </a:solidFill>
              <a:latin typeface="iCiel Zitrone FY" panose="02000506000000020004" pitchFamily="2" charset="0"/>
              <a:ea typeface="SimSun" pitchFamily="2" charset="-122"/>
              <a:cs typeface="Times New Roman" pitchFamily="18" charset="0"/>
            </a:endParaRPr>
          </a:p>
        </p:txBody>
      </p:sp>
      <p:sp>
        <p:nvSpPr>
          <p:cNvPr id="29" name="Hình chữ nhật: Góc Tròn 14">
            <a:extLst>
              <a:ext uri="{FF2B5EF4-FFF2-40B4-BE49-F238E27FC236}">
                <a16:creationId xmlns:a16="http://schemas.microsoft.com/office/drawing/2014/main" xmlns="" id="{A30804C3-648D-4689-B1B8-A61270528B4E}"/>
              </a:ext>
            </a:extLst>
          </p:cNvPr>
          <p:cNvSpPr/>
          <p:nvPr/>
        </p:nvSpPr>
        <p:spPr>
          <a:xfrm>
            <a:off x="7461671" y="2754611"/>
            <a:ext cx="9835730" cy="21812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b="1">
                <a:solidFill>
                  <a:schemeClr val="tx1"/>
                </a:solidFill>
                <a:latin typeface="iCiel Zitrone FY" panose="02000506000000020004" pitchFamily="2" charset="0"/>
                <a:ea typeface="SimSun" pitchFamily="2" charset="-122"/>
                <a:cs typeface="Times New Roman" panose="02020603050405020304" pitchFamily="18" charset="0"/>
              </a:rPr>
              <a:t>Tả bao quát hình dáng của đồ vật (nhìn từ xa, </a:t>
            </a:r>
          </a:p>
          <a:p>
            <a:pPr algn="just">
              <a:defRPr/>
            </a:pPr>
            <a:r>
              <a:rPr lang="en-US" altLang="zh-CN" sz="3600" b="1">
                <a:solidFill>
                  <a:schemeClr val="tx1"/>
                </a:solidFill>
                <a:latin typeface="iCiel Zitrone FY" panose="02000506000000020004" pitchFamily="2" charset="0"/>
                <a:ea typeface="SimSun" pitchFamily="2" charset="-122"/>
                <a:cs typeface="Times New Roman" panose="02020603050405020304" pitchFamily="18" charset="0"/>
              </a:rPr>
              <a:t>nhìn gần có gì đặc biệt về hình thù, kích thước, màu sắc,..)</a:t>
            </a:r>
            <a:endParaRPr lang="en-US" altLang="zh-CN" sz="3600" b="1" dirty="0">
              <a:solidFill>
                <a:schemeClr val="tx1"/>
              </a:solidFill>
              <a:latin typeface="iCiel Zitrone FY" panose="02000506000000020004" pitchFamily="2" charset="0"/>
              <a:ea typeface="SimSun" pitchFamily="2" charset="-122"/>
              <a:cs typeface="Times New Roman" panose="02020603050405020304" pitchFamily="18" charset="0"/>
            </a:endParaRPr>
          </a:p>
        </p:txBody>
      </p:sp>
      <p:sp>
        <p:nvSpPr>
          <p:cNvPr id="30" name="Hình chữ nhật: Góc Tròn 14">
            <a:extLst>
              <a:ext uri="{FF2B5EF4-FFF2-40B4-BE49-F238E27FC236}">
                <a16:creationId xmlns:a16="http://schemas.microsoft.com/office/drawing/2014/main" xmlns="" id="{A30804C3-648D-4689-B1B8-A61270528B4E}"/>
              </a:ext>
            </a:extLst>
          </p:cNvPr>
          <p:cNvSpPr/>
          <p:nvPr/>
        </p:nvSpPr>
        <p:spPr>
          <a:xfrm>
            <a:off x="7467524" y="5152309"/>
            <a:ext cx="9829877" cy="2609949"/>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b="1">
                <a:solidFill>
                  <a:schemeClr val="tx1"/>
                </a:solidFill>
                <a:latin typeface="iCiel Zitrone FY" panose="02000506000000020004" pitchFamily="2" charset="0"/>
                <a:ea typeface="SimSun" pitchFamily="2" charset="-122"/>
                <a:cs typeface="Times New Roman" panose="02020603050405020304" pitchFamily="18" charset="0"/>
              </a:rPr>
              <a:t>Tả bộ phận nổi bật của đồ vật (có thể tả từ ngoài vào trong, từ trên xuống dưới từ trong ra ngoài hoặc từ dưới lên trên. </a:t>
            </a:r>
            <a:endParaRPr lang="en-US" altLang="zh-CN" sz="3600" b="1" dirty="0">
              <a:solidFill>
                <a:schemeClr val="tx1"/>
              </a:solidFill>
              <a:latin typeface="iCiel Zitrone FY" panose="02000506000000020004" pitchFamily="2" charset="0"/>
              <a:ea typeface="SimSun" pitchFamily="2" charset="-122"/>
              <a:cs typeface="Times New Roman" panose="02020603050405020304" pitchFamily="18" charset="0"/>
            </a:endParaRPr>
          </a:p>
        </p:txBody>
      </p:sp>
      <p:sp>
        <p:nvSpPr>
          <p:cNvPr id="32" name="Hình chữ nhật: Góc Tròn 14">
            <a:extLst>
              <a:ext uri="{FF2B5EF4-FFF2-40B4-BE49-F238E27FC236}">
                <a16:creationId xmlns:a16="http://schemas.microsoft.com/office/drawing/2014/main" xmlns="" id="{A30804C3-648D-4689-B1B8-A61270528B4E}"/>
              </a:ext>
            </a:extLst>
          </p:cNvPr>
          <p:cNvSpPr/>
          <p:nvPr/>
        </p:nvSpPr>
        <p:spPr>
          <a:xfrm>
            <a:off x="7632630" y="8339070"/>
            <a:ext cx="6729498" cy="19145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b="1">
                <a:solidFill>
                  <a:schemeClr val="tx1"/>
                </a:solidFill>
                <a:latin typeface="iCiel Zitrone FY" panose="02000506000000020004" pitchFamily="2" charset="0"/>
                <a:ea typeface="SimSun" pitchFamily="2" charset="-122"/>
                <a:cs typeface="Times New Roman" panose="02020603050405020304" pitchFamily="18" charset="0"/>
              </a:rPr>
              <a:t>Em có cảm nghĩ gì trước vẻ đẹp và công dụng của đồ vật?</a:t>
            </a:r>
            <a:endParaRPr lang="en-US" altLang="zh-CN" sz="3600" b="1" dirty="0">
              <a:solidFill>
                <a:schemeClr val="tx1"/>
              </a:solidFill>
              <a:latin typeface="iCiel Zitrone FY" panose="02000506000000020004" pitchFamily="2" charset="0"/>
              <a:ea typeface="SimSun" pitchFamily="2" charset="-122"/>
              <a:cs typeface="Times New Roman" panose="02020603050405020304" pitchFamily="18" charset="0"/>
            </a:endParaRPr>
          </a:p>
        </p:txBody>
      </p:sp>
    </p:spTree>
    <p:extLst>
      <p:ext uri="{BB962C8B-B14F-4D97-AF65-F5344CB8AC3E}">
        <p14:creationId xmlns:p14="http://schemas.microsoft.com/office/powerpoint/2010/main" val="262416057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0053"/>
                                        </p:tgtEl>
                                        <p:attrNameLst>
                                          <p:attrName>style.visibility</p:attrName>
                                        </p:attrNameLst>
                                      </p:cBhvr>
                                      <p:to>
                                        <p:strVal val="visible"/>
                                      </p:to>
                                    </p:set>
                                    <p:animEffect transition="in" filter="randombar(horizontal)">
                                      <p:cBhvr>
                                        <p:cTn id="7" dur="500"/>
                                        <p:tgtEl>
                                          <p:spTgt spid="1300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randombar(horizontal)">
                                      <p:cBhvr>
                                        <p:cTn id="12" dur="500"/>
                                        <p:tgtEl>
                                          <p:spTgt spid="2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30057"/>
                                        </p:tgtEl>
                                        <p:attrNameLst>
                                          <p:attrName>style.visibility</p:attrName>
                                        </p:attrNameLst>
                                      </p:cBhvr>
                                      <p:to>
                                        <p:strVal val="visible"/>
                                      </p:to>
                                    </p:set>
                                    <p:animEffect transition="in" filter="randombar(horizontal)">
                                      <p:cBhvr>
                                        <p:cTn id="15" dur="500"/>
                                        <p:tgtEl>
                                          <p:spTgt spid="13005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30064"/>
                                        </p:tgtEl>
                                        <p:attrNameLst>
                                          <p:attrName>style.visibility</p:attrName>
                                        </p:attrNameLst>
                                      </p:cBhvr>
                                      <p:to>
                                        <p:strVal val="visible"/>
                                      </p:to>
                                    </p:set>
                                    <p:animEffect transition="in" filter="randombar(horizontal)">
                                      <p:cBhvr>
                                        <p:cTn id="18" dur="500"/>
                                        <p:tgtEl>
                                          <p:spTgt spid="13006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30054"/>
                                        </p:tgtEl>
                                        <p:attrNameLst>
                                          <p:attrName>style.visibility</p:attrName>
                                        </p:attrNameLst>
                                      </p:cBhvr>
                                      <p:to>
                                        <p:strVal val="visible"/>
                                      </p:to>
                                    </p:set>
                                    <p:animEffect transition="in" filter="randombar(horizontal)">
                                      <p:cBhvr>
                                        <p:cTn id="24" dur="500"/>
                                        <p:tgtEl>
                                          <p:spTgt spid="13005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randombar(horizontal)">
                                      <p:cBhvr>
                                        <p:cTn id="27" dur="500"/>
                                        <p:tgtEl>
                                          <p:spTgt spid="31"/>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randombar(horizontal)">
                                      <p:cBhvr>
                                        <p:cTn id="30" dur="500"/>
                                        <p:tgtEl>
                                          <p:spTgt spid="23"/>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randombar(horizontal)">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30055"/>
                                        </p:tgtEl>
                                        <p:attrNameLst>
                                          <p:attrName>style.visibility</p:attrName>
                                        </p:attrNameLst>
                                      </p:cBhvr>
                                      <p:to>
                                        <p:strVal val="visible"/>
                                      </p:to>
                                    </p:set>
                                    <p:animEffect transition="in" filter="randombar(horizontal)">
                                      <p:cBhvr>
                                        <p:cTn id="38" dur="500"/>
                                        <p:tgtEl>
                                          <p:spTgt spid="13005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30058"/>
                                        </p:tgtEl>
                                        <p:attrNameLst>
                                          <p:attrName>style.visibility</p:attrName>
                                        </p:attrNameLst>
                                      </p:cBhvr>
                                      <p:to>
                                        <p:strVal val="visible"/>
                                      </p:to>
                                    </p:set>
                                    <p:animEffect transition="in" filter="randombar(horizontal)">
                                      <p:cBhvr>
                                        <p:cTn id="41" dur="500"/>
                                        <p:tgtEl>
                                          <p:spTgt spid="130058"/>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30066"/>
                                        </p:tgtEl>
                                        <p:attrNameLst>
                                          <p:attrName>style.visibility</p:attrName>
                                        </p:attrNameLst>
                                      </p:cBhvr>
                                      <p:to>
                                        <p:strVal val="visible"/>
                                      </p:to>
                                    </p:set>
                                    <p:animEffect transition="in" filter="randombar(horizontal)">
                                      <p:cBhvr>
                                        <p:cTn id="44" dur="500"/>
                                        <p:tgtEl>
                                          <p:spTgt spid="13006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130067"/>
                                        </p:tgtEl>
                                        <p:attrNameLst>
                                          <p:attrName>style.visibility</p:attrName>
                                        </p:attrNameLst>
                                      </p:cBhvr>
                                      <p:to>
                                        <p:strVal val="visible"/>
                                      </p:to>
                                    </p:set>
                                    <p:animEffect transition="in" filter="randombar(horizontal)">
                                      <p:cBhvr>
                                        <p:cTn id="47" dur="500"/>
                                        <p:tgtEl>
                                          <p:spTgt spid="130067"/>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randombar(horizontal)">
                                      <p:cBhvr>
                                        <p:cTn id="50" dur="500"/>
                                        <p:tgtEl>
                                          <p:spTgt spid="2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randombar(horizontal)">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30056"/>
                                        </p:tgtEl>
                                        <p:attrNameLst>
                                          <p:attrName>style.visibility</p:attrName>
                                        </p:attrNameLst>
                                      </p:cBhvr>
                                      <p:to>
                                        <p:strVal val="visible"/>
                                      </p:to>
                                    </p:set>
                                    <p:animEffect transition="in" filter="randombar(horizontal)">
                                      <p:cBhvr>
                                        <p:cTn id="58" dur="500"/>
                                        <p:tgtEl>
                                          <p:spTgt spid="130056"/>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130059"/>
                                        </p:tgtEl>
                                        <p:attrNameLst>
                                          <p:attrName>style.visibility</p:attrName>
                                        </p:attrNameLst>
                                      </p:cBhvr>
                                      <p:to>
                                        <p:strVal val="visible"/>
                                      </p:to>
                                    </p:set>
                                    <p:animEffect transition="in" filter="randombar(horizontal)">
                                      <p:cBhvr>
                                        <p:cTn id="61" dur="500"/>
                                        <p:tgtEl>
                                          <p:spTgt spid="130059"/>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130065"/>
                                        </p:tgtEl>
                                        <p:attrNameLst>
                                          <p:attrName>style.visibility</p:attrName>
                                        </p:attrNameLst>
                                      </p:cBhvr>
                                      <p:to>
                                        <p:strVal val="visible"/>
                                      </p:to>
                                    </p:set>
                                    <p:animEffect transition="in" filter="randombar(horizontal)">
                                      <p:cBhvr>
                                        <p:cTn id="64" dur="500"/>
                                        <p:tgtEl>
                                          <p:spTgt spid="130065"/>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randombar(horizontal)">
                                      <p:cBhvr>
                                        <p:cTn id="67" dur="500"/>
                                        <p:tgtEl>
                                          <p:spTgt spid="32"/>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randombar(horizontal)">
                                      <p:cBhvr>
                                        <p:cTn id="70" dur="500"/>
                                        <p:tgtEl>
                                          <p:spTgt spid="25"/>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randombar(horizontal)">
                                      <p:cBhvr>
                                        <p:cTn id="73" dur="500"/>
                                        <p:tgtEl>
                                          <p:spTgt spid="26"/>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randombar(horizontal)">
                                      <p:cBhvr>
                                        <p:cTn id="76" dur="500"/>
                                        <p:tgtEl>
                                          <p:spTgt spid="33"/>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randombar(horizontal)">
                                      <p:cBhvr>
                                        <p:cTn id="7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3" grpId="0" animBg="1"/>
      <p:bldP spid="130054" grpId="0" animBg="1"/>
      <p:bldP spid="130055" grpId="0" animBg="1"/>
      <p:bldP spid="130056" grpId="0" animBg="1"/>
      <p:bldP spid="130057" grpId="0" animBg="1"/>
      <p:bldP spid="130058" grpId="0" animBg="1"/>
      <p:bldP spid="130059" grpId="0" animBg="1"/>
      <p:bldP spid="130064" grpId="0" animBg="1"/>
      <p:bldP spid="130065" grpId="0" animBg="1"/>
      <p:bldP spid="130066" grpId="0" animBg="1"/>
      <p:bldP spid="130067" grpId="0" animBg="1"/>
      <p:bldP spid="31" grpId="0" animBg="1"/>
      <p:bldP spid="33" grpId="0" animBg="1"/>
      <p:bldP spid="34" grpId="0" animBg="1"/>
      <p:bldP spid="22" grpId="0" animBg="1"/>
      <p:bldP spid="23" grpId="0" animBg="1"/>
      <p:bldP spid="24" grpId="0" animBg="1"/>
      <p:bldP spid="25" grpId="0" animBg="1"/>
      <p:bldP spid="26" grpId="0" animBg="1"/>
      <p:bldP spid="28" grpId="0" animBg="1"/>
      <p:bldP spid="29" grpId="0" animBg="1"/>
      <p:bldP spid="30"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tretch>
            <a:fillRect/>
          </a:stretch>
        </p:blipFill>
        <p:spPr>
          <a:xfrm>
            <a:off x="1" y="0"/>
            <a:ext cx="18288000" cy="10285714"/>
          </a:xfrm>
          <a:prstGeom prst="rect">
            <a:avLst/>
          </a:prstGeom>
        </p:spPr>
      </p:pic>
      <p:sp>
        <p:nvSpPr>
          <p:cNvPr id="27" name="矩形 11">
            <a:extLst>
              <a:ext uri="{FF2B5EF4-FFF2-40B4-BE49-F238E27FC236}">
                <a16:creationId xmlns:a16="http://schemas.microsoft.com/office/drawing/2014/main" xmlns="" id="{C528A021-8A48-4CFA-9413-BFFC15831944}"/>
              </a:ext>
            </a:extLst>
          </p:cNvPr>
          <p:cNvSpPr/>
          <p:nvPr/>
        </p:nvSpPr>
        <p:spPr>
          <a:xfrm>
            <a:off x="2895600" y="2933700"/>
            <a:ext cx="119634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28" name="图片 9">
            <a:extLst>
              <a:ext uri="{FF2B5EF4-FFF2-40B4-BE49-F238E27FC236}">
                <a16:creationId xmlns:a16="http://schemas.microsoft.com/office/drawing/2014/main" xmlns="" id="{DB1FFCFE-B600-48CF-9C12-7475B448247F}"/>
              </a:ext>
            </a:extLst>
          </p:cNvPr>
          <p:cNvPicPr>
            <a:picLocks noChangeAspect="1"/>
          </p:cNvPicPr>
          <p:nvPr/>
        </p:nvPicPr>
        <p:blipFill rotWithShape="1">
          <a:blip r:embed="rId4" cstate="screen">
            <a:clrChange>
              <a:clrFrom>
                <a:srgbClr val="F0EEE1"/>
              </a:clrFrom>
              <a:clrTo>
                <a:srgbClr val="F0EEE1">
                  <a:alpha val="0"/>
                </a:srgbClr>
              </a:clrTo>
            </a:clrChange>
            <a:extLst>
              <a:ext uri="{28A0092B-C50C-407E-A947-70E740481C1C}">
                <a14:useLocalDpi xmlns:a14="http://schemas.microsoft.com/office/drawing/2010/main"/>
              </a:ext>
            </a:extLst>
          </a:blip>
          <a:srcRect/>
          <a:stretch/>
        </p:blipFill>
        <p:spPr>
          <a:xfrm>
            <a:off x="2137775" y="2933700"/>
            <a:ext cx="2437649" cy="5278271"/>
          </a:xfrm>
          <a:prstGeom prst="rect">
            <a:avLst/>
          </a:prstGeom>
        </p:spPr>
      </p:pic>
      <p:pic>
        <p:nvPicPr>
          <p:cNvPr id="29" name="图片 16">
            <a:extLst>
              <a:ext uri="{FF2B5EF4-FFF2-40B4-BE49-F238E27FC236}">
                <a16:creationId xmlns:a16="http://schemas.microsoft.com/office/drawing/2014/main" xmlns="" id="{16238C86-8D81-4ACE-ADF2-DDA86FCD5175}"/>
              </a:ext>
            </a:extLst>
          </p:cNvPr>
          <p:cNvPicPr>
            <a:picLocks noChangeAspect="1"/>
          </p:cNvPicPr>
          <p:nvPr/>
        </p:nvPicPr>
        <p:blipFill rotWithShape="1">
          <a:blip r:embed="rId5"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3149645" y="3685214"/>
            <a:ext cx="790072" cy="732603"/>
          </a:xfrm>
          <a:prstGeom prst="rect">
            <a:avLst/>
          </a:prstGeom>
        </p:spPr>
      </p:pic>
      <p:pic>
        <p:nvPicPr>
          <p:cNvPr id="30" name="图片 19">
            <a:extLst>
              <a:ext uri="{FF2B5EF4-FFF2-40B4-BE49-F238E27FC236}">
                <a16:creationId xmlns:a16="http://schemas.microsoft.com/office/drawing/2014/main" xmlns="" id="{60C48AC3-E64F-46DE-B375-CC083D6CEC07}"/>
              </a:ext>
            </a:extLst>
          </p:cNvPr>
          <p:cNvPicPr>
            <a:picLocks noChangeAspect="1"/>
          </p:cNvPicPr>
          <p:nvPr/>
        </p:nvPicPr>
        <p:blipFill>
          <a:blip r:embed="rId6">
            <a:clrChange>
              <a:clrFrom>
                <a:srgbClr val="FEE5EA"/>
              </a:clrFrom>
              <a:clrTo>
                <a:srgbClr val="FEE5EA">
                  <a:alpha val="0"/>
                </a:srgbClr>
              </a:clrTo>
            </a:clrChange>
            <a:extLst>
              <a:ext uri="{28A0092B-C50C-407E-A947-70E740481C1C}">
                <a14:useLocalDpi xmlns:a14="http://schemas.microsoft.com/office/drawing/2010/main"/>
              </a:ext>
            </a:extLst>
          </a:blip>
          <a:stretch>
            <a:fillRect/>
          </a:stretch>
        </p:blipFill>
        <p:spPr>
          <a:xfrm>
            <a:off x="5105400" y="1638300"/>
            <a:ext cx="10683558" cy="1667434"/>
          </a:xfrm>
          <a:prstGeom prst="rect">
            <a:avLst/>
          </a:prstGeom>
        </p:spPr>
      </p:pic>
      <p:sp>
        <p:nvSpPr>
          <p:cNvPr id="24" name="TextBox 23"/>
          <p:cNvSpPr txBox="1"/>
          <p:nvPr/>
        </p:nvSpPr>
        <p:spPr>
          <a:xfrm>
            <a:off x="4498893" y="3934080"/>
            <a:ext cx="10436638" cy="2431371"/>
          </a:xfrm>
          <a:prstGeom prst="rect">
            <a:avLst/>
          </a:prstGeom>
          <a:noFill/>
        </p:spPr>
        <p:txBody>
          <a:bodyPr wrap="square" rtlCol="0">
            <a:spAutoFit/>
          </a:bodyPr>
          <a:lstStyle/>
          <a:p>
            <a:pPr algn="ctr">
              <a:lnSpc>
                <a:spcPct val="150000"/>
              </a:lnSpc>
            </a:pPr>
            <a:r>
              <a:rPr lang="en-US" sz="5400" b="1" err="1">
                <a:latin typeface="iCiel Nabila" pitchFamily="2" charset="0"/>
                <a:cs typeface="Arial" panose="020B0604020202020204" pitchFamily="34" charset="0"/>
              </a:rPr>
              <a:t>Em</a:t>
            </a:r>
            <a:r>
              <a:rPr lang="en-US" sz="5400" b="1">
                <a:latin typeface="iCiel Nabila" pitchFamily="2" charset="0"/>
                <a:cs typeface="Arial" panose="020B0604020202020204" pitchFamily="34" charset="0"/>
              </a:rPr>
              <a:t> hãy chọn và </a:t>
            </a:r>
            <a:r>
              <a:rPr lang="en-US" sz="5400" b="1" dirty="0" err="1">
                <a:latin typeface="iCiel Nabila" pitchFamily="2" charset="0"/>
                <a:cs typeface="Arial" panose="020B0604020202020204" pitchFamily="34" charset="0"/>
              </a:rPr>
              <a:t>lập</a:t>
            </a:r>
            <a:r>
              <a:rPr lang="en-US" sz="5400" b="1" dirty="0">
                <a:latin typeface="iCiel Nabila" pitchFamily="2" charset="0"/>
                <a:cs typeface="Arial" panose="020B0604020202020204" pitchFamily="34" charset="0"/>
              </a:rPr>
              <a:t> </a:t>
            </a:r>
            <a:r>
              <a:rPr lang="en-US" sz="5400" b="1" err="1">
                <a:latin typeface="iCiel Nabila" pitchFamily="2" charset="0"/>
                <a:cs typeface="Arial" panose="020B0604020202020204" pitchFamily="34" charset="0"/>
              </a:rPr>
              <a:t>dàn</a:t>
            </a:r>
            <a:r>
              <a:rPr lang="en-US" sz="5400" b="1">
                <a:latin typeface="iCiel Nabila" pitchFamily="2" charset="0"/>
                <a:cs typeface="Arial" panose="020B0604020202020204" pitchFamily="34" charset="0"/>
              </a:rPr>
              <a:t> ý bài văn tả đồ vật mà em yêu thích. </a:t>
            </a:r>
            <a:endParaRPr lang="en-US" sz="5400" b="1" dirty="0">
              <a:latin typeface="iCiel Nabila" pitchFamily="2" charset="0"/>
              <a:cs typeface="Arial" panose="020B0604020202020204" pitchFamily="34" charset="0"/>
            </a:endParaRPr>
          </a:p>
        </p:txBody>
      </p:sp>
    </p:spTree>
    <p:extLst>
      <p:ext uri="{BB962C8B-B14F-4D97-AF65-F5344CB8AC3E}">
        <p14:creationId xmlns:p14="http://schemas.microsoft.com/office/powerpoint/2010/main" val="20155798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heel(1)">
                                      <p:cBhvr>
                                        <p:cTn id="10"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E8E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38400" y="2436539"/>
            <a:ext cx="6905275" cy="1381055"/>
          </a:xfrm>
          <a:prstGeom prst="rect">
            <a:avLst/>
          </a:prstGeom>
        </p:spPr>
      </p:pic>
      <p:sp>
        <p:nvSpPr>
          <p:cNvPr id="4" name="TextBox 4"/>
          <p:cNvSpPr txBox="1"/>
          <p:nvPr/>
        </p:nvSpPr>
        <p:spPr>
          <a:xfrm>
            <a:off x="838198" y="114300"/>
            <a:ext cx="16882800" cy="1128514"/>
          </a:xfrm>
          <a:prstGeom prst="rect">
            <a:avLst/>
          </a:prstGeom>
        </p:spPr>
        <p:txBody>
          <a:bodyPr wrap="square" lIns="0" tIns="0" rIns="0" bIns="0" rtlCol="0" anchor="t">
            <a:spAutoFit/>
          </a:bodyPr>
          <a:lstStyle/>
          <a:p>
            <a:pPr algn="ctr">
              <a:lnSpc>
                <a:spcPts val="8800"/>
              </a:lnSpc>
            </a:pPr>
            <a:r>
              <a:rPr lang="en-US" sz="7200" spc="159" dirty="0" err="1">
                <a:solidFill>
                  <a:srgbClr val="FE7D6C"/>
                </a:solidFill>
                <a:latin typeface="Prompt Bold"/>
              </a:rPr>
              <a:t>DÀN</a:t>
            </a:r>
            <a:r>
              <a:rPr lang="en-US" sz="7200" spc="159" dirty="0">
                <a:solidFill>
                  <a:srgbClr val="FE7D6C"/>
                </a:solidFill>
                <a:latin typeface="Prompt Bold"/>
              </a:rPr>
              <a:t> Ý </a:t>
            </a:r>
            <a:r>
              <a:rPr lang="en-US" sz="7200" spc="159" dirty="0" err="1">
                <a:solidFill>
                  <a:srgbClr val="FE7D6C"/>
                </a:solidFill>
                <a:latin typeface="Prompt Bold"/>
              </a:rPr>
              <a:t>THAM</a:t>
            </a:r>
            <a:r>
              <a:rPr lang="en-US" sz="7200" spc="159" dirty="0">
                <a:solidFill>
                  <a:srgbClr val="FE7D6C"/>
                </a:solidFill>
                <a:latin typeface="Prompt Bold"/>
              </a:rPr>
              <a:t> </a:t>
            </a:r>
            <a:r>
              <a:rPr lang="en-US" sz="6600" spc="159" dirty="0" err="1">
                <a:solidFill>
                  <a:srgbClr val="FE7D6C"/>
                </a:solidFill>
                <a:latin typeface="Prompt Bold"/>
              </a:rPr>
              <a:t>KHẢO</a:t>
            </a:r>
            <a:r>
              <a:rPr lang="en-US" sz="7200" spc="159" dirty="0">
                <a:solidFill>
                  <a:srgbClr val="FE7D6C"/>
                </a:solidFill>
                <a:latin typeface="Prompt Bold"/>
              </a:rPr>
              <a:t>                                                                                            </a:t>
            </a:r>
          </a:p>
        </p:txBody>
      </p:sp>
      <p:sp>
        <p:nvSpPr>
          <p:cNvPr id="34" name="Freeform 33"/>
          <p:cNvSpPr/>
          <p:nvPr/>
        </p:nvSpPr>
        <p:spPr>
          <a:xfrm>
            <a:off x="857249" y="5273309"/>
            <a:ext cx="16863749" cy="3146791"/>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92D050">
              <a:alpha val="40000"/>
            </a:srgbClr>
          </a:solidFill>
          <a:ln>
            <a:solidFill>
              <a:srgbClr val="5A90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b) </a:t>
            </a:r>
            <a:r>
              <a:rPr lang="en-US" sz="3600" b="1" kern="1200" err="1">
                <a:solidFill>
                  <a:schemeClr val="tx2">
                    <a:lumMod val="50000"/>
                  </a:schemeClr>
                </a:solidFill>
                <a:latin typeface="Arial" panose="020B0604020202020204" pitchFamily="34" charset="0"/>
                <a:cs typeface="Arial" panose="020B0604020202020204" pitchFamily="34" charset="0"/>
              </a:rPr>
              <a:t>Tả</a:t>
            </a:r>
            <a:r>
              <a:rPr lang="en-US" sz="3600" b="1" kern="1200">
                <a:solidFill>
                  <a:schemeClr val="tx2">
                    <a:lumMod val="50000"/>
                  </a:schemeClr>
                </a:solidFill>
                <a:latin typeface="Arial" panose="020B0604020202020204" pitchFamily="34" charset="0"/>
                <a:cs typeface="Arial" panose="020B0604020202020204" pitchFamily="34" charset="0"/>
              </a:rPr>
              <a:t> chi tiết</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defTabSz="1422400">
              <a:lnSpc>
                <a:spcPct val="90000"/>
              </a:lnSpc>
              <a:spcBef>
                <a:spcPct val="0"/>
              </a:spcBef>
              <a:spcAft>
                <a:spcPct val="35000"/>
              </a:spcAft>
            </a:pPr>
            <a:r>
              <a:rPr lang="en-US" sz="3600" b="1">
                <a:solidFill>
                  <a:schemeClr val="tx2">
                    <a:lumMod val="50000"/>
                  </a:schemeClr>
                </a:solidFill>
                <a:latin typeface="Arial" panose="020B0604020202020204" pitchFamily="34" charset="0"/>
                <a:cs typeface="Arial" panose="020B0604020202020204" pitchFamily="34" charset="0"/>
              </a:rPr>
              <a:t>- Tả chi tiết bên ngoài đồng hồ (mặt đồng hồ, các kim đồng hồ, nút điều khiển,...)</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b="1" kern="1200">
                <a:solidFill>
                  <a:schemeClr val="tx2">
                    <a:lumMod val="50000"/>
                  </a:schemeClr>
                </a:solidFill>
                <a:latin typeface="Arial" panose="020B0604020202020204" pitchFamily="34" charset="0"/>
                <a:cs typeface="Arial" panose="020B0604020202020204" pitchFamily="34" charset="0"/>
              </a:rPr>
              <a:t>- Tả chi tiết bên trong đồng hồ (chỗ để pin,…)</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b="1" kern="1200">
                <a:solidFill>
                  <a:schemeClr val="tx2">
                    <a:lumMod val="50000"/>
                  </a:schemeClr>
                </a:solidFill>
                <a:latin typeface="Arial" panose="020B0604020202020204" pitchFamily="34" charset="0"/>
                <a:cs typeface="Arial" panose="020B0604020202020204" pitchFamily="34" charset="0"/>
              </a:rPr>
              <a:t>- Tả hoạt động của đồng hồ (tiếng kim, tiếng chuông báo thức).</a:t>
            </a:r>
            <a:endParaRPr lang="en-US" sz="3600" b="1" kern="1200" dirty="0">
              <a:solidFill>
                <a:schemeClr val="tx2">
                  <a:lumMod val="50000"/>
                </a:schemeClr>
              </a:solidFill>
              <a:latin typeface="Arial" panose="020B0604020202020204" pitchFamily="34" charset="0"/>
              <a:cs typeface="Arial" panose="020B0604020202020204" pitchFamily="34" charset="0"/>
            </a:endParaRPr>
          </a:p>
        </p:txBody>
      </p:sp>
      <p:grpSp>
        <p:nvGrpSpPr>
          <p:cNvPr id="6" name="Group 5"/>
          <p:cNvGrpSpPr/>
          <p:nvPr/>
        </p:nvGrpSpPr>
        <p:grpSpPr>
          <a:xfrm>
            <a:off x="-764249" y="1242814"/>
            <a:ext cx="18466200" cy="1609602"/>
            <a:chOff x="-764249" y="1587575"/>
            <a:chExt cx="18466200" cy="1609602"/>
          </a:xfrm>
        </p:grpSpPr>
        <p:sp>
          <p:nvSpPr>
            <p:cNvPr id="2" name="Flowchart: Delay 1"/>
            <p:cNvSpPr/>
            <p:nvPr/>
          </p:nvSpPr>
          <p:spPr>
            <a:xfrm rot="16200000">
              <a:off x="8465275" y="-6039500"/>
              <a:ext cx="1609602" cy="16863751"/>
            </a:xfrm>
            <a:prstGeom prst="flowChartDelay">
              <a:avLst/>
            </a:prstGeom>
            <a:solidFill>
              <a:srgbClr val="E7822A">
                <a:alpha val="40000"/>
              </a:srgbClr>
            </a:solidFill>
            <a:ln>
              <a:solidFill>
                <a:srgbClr val="E67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2" name="Freeform 31"/>
            <p:cNvSpPr/>
            <p:nvPr/>
          </p:nvSpPr>
          <p:spPr>
            <a:xfrm>
              <a:off x="-764249" y="1905179"/>
              <a:ext cx="15544802" cy="1291998"/>
            </a:xfrm>
            <a:custGeom>
              <a:avLst/>
              <a:gdLst>
                <a:gd name="connsiteX0" fmla="*/ 0 w 12192000"/>
                <a:gd name="connsiteY0" fmla="*/ 129200 h 1291998"/>
                <a:gd name="connsiteX1" fmla="*/ 129200 w 12192000"/>
                <a:gd name="connsiteY1" fmla="*/ 0 h 1291998"/>
                <a:gd name="connsiteX2" fmla="*/ 12062800 w 12192000"/>
                <a:gd name="connsiteY2" fmla="*/ 0 h 1291998"/>
                <a:gd name="connsiteX3" fmla="*/ 12192000 w 12192000"/>
                <a:gd name="connsiteY3" fmla="*/ 129200 h 1291998"/>
                <a:gd name="connsiteX4" fmla="*/ 12192000 w 12192000"/>
                <a:gd name="connsiteY4" fmla="*/ 1162798 h 1291998"/>
                <a:gd name="connsiteX5" fmla="*/ 12062800 w 12192000"/>
                <a:gd name="connsiteY5" fmla="*/ 1291998 h 1291998"/>
                <a:gd name="connsiteX6" fmla="*/ 129200 w 12192000"/>
                <a:gd name="connsiteY6" fmla="*/ 1291998 h 1291998"/>
                <a:gd name="connsiteX7" fmla="*/ 0 w 12192000"/>
                <a:gd name="connsiteY7" fmla="*/ 1162798 h 1291998"/>
                <a:gd name="connsiteX8" fmla="*/ 0 w 12192000"/>
                <a:gd name="connsiteY8" fmla="*/ 129200 h 12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291998">
                  <a:moveTo>
                    <a:pt x="0" y="129200"/>
                  </a:moveTo>
                  <a:cubicBezTo>
                    <a:pt x="0" y="57845"/>
                    <a:pt x="57845" y="0"/>
                    <a:pt x="129200" y="0"/>
                  </a:cubicBezTo>
                  <a:lnTo>
                    <a:pt x="12062800" y="0"/>
                  </a:lnTo>
                  <a:cubicBezTo>
                    <a:pt x="12134155" y="0"/>
                    <a:pt x="12192000" y="57845"/>
                    <a:pt x="12192000" y="129200"/>
                  </a:cubicBezTo>
                  <a:lnTo>
                    <a:pt x="12192000" y="1162798"/>
                  </a:lnTo>
                  <a:cubicBezTo>
                    <a:pt x="12192000" y="1234153"/>
                    <a:pt x="12134155" y="1291998"/>
                    <a:pt x="12062800" y="1291998"/>
                  </a:cubicBezTo>
                  <a:lnTo>
                    <a:pt x="129200" y="1291998"/>
                  </a:lnTo>
                  <a:cubicBezTo>
                    <a:pt x="57845" y="1291998"/>
                    <a:pt x="0" y="1234153"/>
                    <a:pt x="0" y="1162798"/>
                  </a:cubicBezTo>
                  <a:lnTo>
                    <a:pt x="0" y="12920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37643" tIns="114300" rIns="114301" bIns="114300" numCol="1" spcCol="1270" anchor="ctr" anchorCtr="0">
              <a:noAutofit/>
            </a:bodyPr>
            <a:lstStyle/>
            <a:p>
              <a:pPr lvl="0" defTabSz="13335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 </a:t>
              </a:r>
              <a:r>
                <a:rPr lang="en-US" sz="3600" b="1" kern="1200" dirty="0" err="1">
                  <a:solidFill>
                    <a:schemeClr val="tx2">
                      <a:lumMod val="50000"/>
                    </a:schemeClr>
                  </a:solidFill>
                  <a:latin typeface="Arial" panose="020B0604020202020204" pitchFamily="34" charset="0"/>
                  <a:cs typeface="Arial" panose="020B0604020202020204" pitchFamily="34" charset="0"/>
                </a:rPr>
                <a:t>Mở</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defTabSz="1333500">
                <a:lnSpc>
                  <a:spcPct val="90000"/>
                </a:lnSpc>
                <a:spcBef>
                  <a:spcPct val="0"/>
                </a:spcBef>
                <a:spcAft>
                  <a:spcPct val="35000"/>
                </a:spcAft>
              </a:pPr>
              <a:r>
                <a:rPr lang="en-US" sz="3600" b="1" kern="1200" dirty="0" err="1">
                  <a:solidFill>
                    <a:schemeClr val="tx2">
                      <a:lumMod val="50000"/>
                    </a:schemeClr>
                  </a:solidFill>
                  <a:latin typeface="Arial" panose="020B0604020202020204" pitchFamily="34" charset="0"/>
                  <a:cs typeface="Arial" panose="020B0604020202020204" pitchFamily="34" charset="0"/>
                </a:rPr>
                <a:t>Giới</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err="1">
                  <a:solidFill>
                    <a:schemeClr val="tx2">
                      <a:lumMod val="50000"/>
                    </a:schemeClr>
                  </a:solidFill>
                  <a:latin typeface="Arial" panose="020B0604020202020204" pitchFamily="34" charset="0"/>
                  <a:cs typeface="Arial" panose="020B0604020202020204" pitchFamily="34" charset="0"/>
                </a:rPr>
                <a:t>thiệu</a:t>
              </a:r>
              <a:r>
                <a:rPr lang="en-US" sz="3600" b="1" kern="1200">
                  <a:solidFill>
                    <a:schemeClr val="tx2">
                      <a:lumMod val="50000"/>
                    </a:schemeClr>
                  </a:solidFill>
                  <a:latin typeface="Arial" panose="020B0604020202020204" pitchFamily="34" charset="0"/>
                  <a:cs typeface="Arial" panose="020B0604020202020204" pitchFamily="34" charset="0"/>
                </a:rPr>
                <a:t> chiếc đồng hồ báo thức là vật gần gũi với em</a:t>
              </a:r>
              <a:r>
                <a:rPr lang="en-US" sz="3600" kern="1200">
                  <a:solidFill>
                    <a:schemeClr val="tx2">
                      <a:lumMod val="50000"/>
                    </a:schemeClr>
                  </a:solidFill>
                  <a:latin typeface="Arial" panose="020B0604020202020204" pitchFamily="34" charset="0"/>
                  <a:cs typeface="Arial" panose="020B0604020202020204" pitchFamily="34" charset="0"/>
                </a:rPr>
                <a:t>.</a:t>
              </a:r>
              <a:endParaRPr lang="en-US" sz="3600" kern="1200" dirty="0">
                <a:solidFill>
                  <a:schemeClr val="tx2">
                    <a:lumMod val="50000"/>
                  </a:schemeClr>
                </a:solidFill>
                <a:latin typeface="Arial" panose="020B0604020202020204" pitchFamily="34" charset="0"/>
                <a:cs typeface="Arial" panose="020B0604020202020204" pitchFamily="34" charset="0"/>
              </a:endParaRPr>
            </a:p>
          </p:txBody>
        </p:sp>
      </p:grpSp>
      <p:sp>
        <p:nvSpPr>
          <p:cNvPr id="9" name="Freeform 8"/>
          <p:cNvSpPr/>
          <p:nvPr/>
        </p:nvSpPr>
        <p:spPr>
          <a:xfrm>
            <a:off x="838200" y="2992580"/>
            <a:ext cx="16882798" cy="2150920"/>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0A3B7">
              <a:alpha val="40000"/>
            </a:srgbClr>
          </a:solidFill>
          <a:ln/>
        </p:spPr>
        <p:style>
          <a:lnRef idx="2">
            <a:schemeClr val="accent2"/>
          </a:lnRef>
          <a:fillRef idx="1">
            <a:schemeClr val="lt1"/>
          </a:fillRef>
          <a:effectRef idx="0">
            <a:schemeClr val="accent2"/>
          </a:effectRef>
          <a:fontRef idx="minor">
            <a:schemeClr val="dk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II. </a:t>
            </a:r>
            <a:r>
              <a:rPr lang="en-US" sz="3600" b="1" kern="1200" dirty="0" err="1">
                <a:solidFill>
                  <a:schemeClr val="tx2">
                    <a:lumMod val="50000"/>
                  </a:schemeClr>
                </a:solidFill>
                <a:latin typeface="Arial" panose="020B0604020202020204" pitchFamily="34" charset="0"/>
                <a:cs typeface="Arial" panose="020B0604020202020204" pitchFamily="34" charset="0"/>
              </a:rPr>
              <a:t>Thân</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a) </a:t>
            </a:r>
            <a:r>
              <a:rPr lang="en-US" sz="3600" b="1" kern="1200" err="1">
                <a:solidFill>
                  <a:schemeClr val="tx2">
                    <a:lumMod val="50000"/>
                  </a:schemeClr>
                </a:solidFill>
                <a:latin typeface="Arial" panose="020B0604020202020204" pitchFamily="34" charset="0"/>
                <a:cs typeface="Arial" panose="020B0604020202020204" pitchFamily="34" charset="0"/>
              </a:rPr>
              <a:t>Tả</a:t>
            </a:r>
            <a:r>
              <a:rPr lang="en-US" sz="3600" b="1" kern="1200">
                <a:solidFill>
                  <a:schemeClr val="tx2">
                    <a:lumMod val="50000"/>
                  </a:schemeClr>
                </a:solidFill>
                <a:latin typeface="Arial" panose="020B0604020202020204" pitchFamily="34" charset="0"/>
                <a:cs typeface="Arial" panose="020B0604020202020204" pitchFamily="34" charset="0"/>
              </a:rPr>
              <a:t> bao quát</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b="1" kern="1200">
                <a:solidFill>
                  <a:schemeClr val="tx2">
                    <a:lumMod val="50000"/>
                  </a:schemeClr>
                </a:solidFill>
                <a:latin typeface="Arial" panose="020B0604020202020204" pitchFamily="34" charset="0"/>
                <a:cs typeface="Arial" panose="020B0604020202020204" pitchFamily="34" charset="0"/>
              </a:rPr>
              <a:t>- Hình dáng, kích thước và chất liệu của cái đồng hồ</a:t>
            </a:r>
            <a:endParaRPr lang="en-US" sz="3600" b="1" kern="1200" dirty="0">
              <a:solidFill>
                <a:schemeClr val="tx2">
                  <a:lumMod val="50000"/>
                </a:schemeClr>
              </a:solidFill>
              <a:latin typeface="Arial" panose="020B0604020202020204" pitchFamily="34" charset="0"/>
              <a:cs typeface="Arial" panose="020B0604020202020204" pitchFamily="34" charset="0"/>
            </a:endParaRPr>
          </a:p>
        </p:txBody>
      </p:sp>
      <p:grpSp>
        <p:nvGrpSpPr>
          <p:cNvPr id="7" name="Group 6"/>
          <p:cNvGrpSpPr/>
          <p:nvPr/>
        </p:nvGrpSpPr>
        <p:grpSpPr>
          <a:xfrm>
            <a:off x="-764249" y="8534399"/>
            <a:ext cx="18447148" cy="1638301"/>
            <a:chOff x="-764249" y="8648700"/>
            <a:chExt cx="18447148" cy="1638301"/>
          </a:xfrm>
        </p:grpSpPr>
        <p:sp>
          <p:nvSpPr>
            <p:cNvPr id="5" name="Flowchart: Delay 4"/>
            <p:cNvSpPr/>
            <p:nvPr/>
          </p:nvSpPr>
          <p:spPr>
            <a:xfrm rot="5400000">
              <a:off x="8441398" y="1045500"/>
              <a:ext cx="1638301" cy="16844701"/>
            </a:xfrm>
            <a:prstGeom prst="flowChartDelay">
              <a:avLst/>
            </a:prstGeom>
            <a:solidFill>
              <a:srgbClr val="E67F29">
                <a:alpha val="40000"/>
              </a:srgbClr>
            </a:solidFill>
            <a:ln>
              <a:solidFill>
                <a:srgbClr val="E37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764249" y="8863744"/>
              <a:ext cx="17682899" cy="895602"/>
            </a:xfrm>
            <a:custGeom>
              <a:avLst/>
              <a:gdLst>
                <a:gd name="connsiteX0" fmla="*/ 0 w 12192000"/>
                <a:gd name="connsiteY0" fmla="*/ 132568 h 1325676"/>
                <a:gd name="connsiteX1" fmla="*/ 132568 w 12192000"/>
                <a:gd name="connsiteY1" fmla="*/ 0 h 1325676"/>
                <a:gd name="connsiteX2" fmla="*/ 12059432 w 12192000"/>
                <a:gd name="connsiteY2" fmla="*/ 0 h 1325676"/>
                <a:gd name="connsiteX3" fmla="*/ 12192000 w 12192000"/>
                <a:gd name="connsiteY3" fmla="*/ 132568 h 1325676"/>
                <a:gd name="connsiteX4" fmla="*/ 12192000 w 12192000"/>
                <a:gd name="connsiteY4" fmla="*/ 1193108 h 1325676"/>
                <a:gd name="connsiteX5" fmla="*/ 12059432 w 12192000"/>
                <a:gd name="connsiteY5" fmla="*/ 1325676 h 1325676"/>
                <a:gd name="connsiteX6" fmla="*/ 132568 w 12192000"/>
                <a:gd name="connsiteY6" fmla="*/ 1325676 h 1325676"/>
                <a:gd name="connsiteX7" fmla="*/ 0 w 12192000"/>
                <a:gd name="connsiteY7" fmla="*/ 1193108 h 1325676"/>
                <a:gd name="connsiteX8" fmla="*/ 0 w 12192000"/>
                <a:gd name="connsiteY8" fmla="*/ 132568 h 132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325676">
                  <a:moveTo>
                    <a:pt x="0" y="132568"/>
                  </a:moveTo>
                  <a:cubicBezTo>
                    <a:pt x="0" y="59353"/>
                    <a:pt x="59353" y="0"/>
                    <a:pt x="132568" y="0"/>
                  </a:cubicBezTo>
                  <a:lnTo>
                    <a:pt x="12059432" y="0"/>
                  </a:lnTo>
                  <a:cubicBezTo>
                    <a:pt x="12132647" y="0"/>
                    <a:pt x="12192000" y="59353"/>
                    <a:pt x="12192000" y="132568"/>
                  </a:cubicBezTo>
                  <a:lnTo>
                    <a:pt x="12192000" y="1193108"/>
                  </a:lnTo>
                  <a:cubicBezTo>
                    <a:pt x="12192000" y="1266323"/>
                    <a:pt x="12132647" y="1325676"/>
                    <a:pt x="12059432" y="1325676"/>
                  </a:cubicBezTo>
                  <a:lnTo>
                    <a:pt x="132568" y="1325676"/>
                  </a:lnTo>
                  <a:cubicBezTo>
                    <a:pt x="59353" y="1325676"/>
                    <a:pt x="0" y="1266323"/>
                    <a:pt x="0" y="1193108"/>
                  </a:cubicBezTo>
                  <a:lnTo>
                    <a:pt x="0" y="132568"/>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III. </a:t>
              </a:r>
              <a:r>
                <a:rPr lang="en-US" sz="3600" b="1" kern="1200" dirty="0" err="1">
                  <a:solidFill>
                    <a:schemeClr val="tx2">
                      <a:lumMod val="50000"/>
                    </a:schemeClr>
                  </a:solidFill>
                  <a:latin typeface="Arial" panose="020B0604020202020204" pitchFamily="34" charset="0"/>
                  <a:cs typeface="Arial" panose="020B0604020202020204" pitchFamily="34" charset="0"/>
                </a:rPr>
                <a:t>Kết</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b="1" kern="1200">
                  <a:solidFill>
                    <a:schemeClr val="tx2">
                      <a:lumMod val="50000"/>
                    </a:schemeClr>
                  </a:solidFill>
                  <a:latin typeface="Arial" panose="020B0604020202020204" pitchFamily="34" charset="0"/>
                  <a:cs typeface="Arial" panose="020B0604020202020204" pitchFamily="34" charset="0"/>
                </a:rPr>
                <a:t>Nêu công dụng và tình cảm của em đối với chiếc đồng hồ báo thức.</a:t>
              </a:r>
              <a:endParaRPr lang="en-US" sz="3600" b="1" kern="1200" dirty="0">
                <a:solidFill>
                  <a:schemeClr val="tx2">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996003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up)">
                                      <p:cBhvr>
                                        <p:cTn id="17" dur="1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A85067F-BBBC-45B0-9C18-4D6B4FF677D4}"/>
              </a:ext>
            </a:extLst>
          </p:cNvPr>
          <p:cNvPicPr>
            <a:picLocks noChangeAspect="1"/>
          </p:cNvPicPr>
          <p:nvPr/>
        </p:nvPicPr>
        <p:blipFill rotWithShape="1">
          <a:blip r:embed="rId3"/>
          <a:srcRect r="65456"/>
          <a:stretch/>
        </p:blipFill>
        <p:spPr>
          <a:xfrm>
            <a:off x="30832" y="17070"/>
            <a:ext cx="5341544" cy="10287000"/>
          </a:xfrm>
          <a:prstGeom prst="rect">
            <a:avLst/>
          </a:prstGeom>
        </p:spPr>
      </p:pic>
      <p:grpSp>
        <p:nvGrpSpPr>
          <p:cNvPr id="17" name="Group 16">
            <a:extLst>
              <a:ext uri="{FF2B5EF4-FFF2-40B4-BE49-F238E27FC236}">
                <a16:creationId xmlns:a16="http://schemas.microsoft.com/office/drawing/2014/main" xmlns="" id="{FBD9B2FD-095D-42BC-B03C-1F9C86B0140C}"/>
              </a:ext>
            </a:extLst>
          </p:cNvPr>
          <p:cNvGrpSpPr/>
          <p:nvPr/>
        </p:nvGrpSpPr>
        <p:grpSpPr>
          <a:xfrm>
            <a:off x="5191870" y="-13690"/>
            <a:ext cx="13096130" cy="10300689"/>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xmlns=""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xmlns=""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xmlns=""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xmlns=""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xmlns=""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xmlns="" id="{B09235CC-62A4-4A63-91E4-88565A975391}"/>
              </a:ext>
            </a:extLst>
          </p:cNvPr>
          <p:cNvSpPr txBox="1"/>
          <p:nvPr/>
        </p:nvSpPr>
        <p:spPr>
          <a:xfrm>
            <a:off x="1033392" y="6667500"/>
            <a:ext cx="3386208" cy="2308324"/>
          </a:xfrm>
          <a:prstGeom prst="rect">
            <a:avLst/>
          </a:prstGeom>
          <a:noFill/>
        </p:spPr>
        <p:txBody>
          <a:bodyPr wrap="square">
            <a:spAutoFit/>
          </a:bodyPr>
          <a:lstStyle/>
          <a:p>
            <a:pPr defTabSz="1828755">
              <a:buClr>
                <a:srgbClr val="000000"/>
              </a:buClr>
              <a:defRPr/>
            </a:pPr>
            <a:r>
              <a:rPr lang="en-US" sz="4800" b="1" kern="0">
                <a:solidFill>
                  <a:srgbClr val="000000"/>
                </a:solidFill>
                <a:latin typeface="Arial"/>
                <a:cs typeface="Arial"/>
                <a:sym typeface="Arial"/>
              </a:rPr>
              <a:t>Tả đồ vật mà em yêu thích</a:t>
            </a:r>
            <a:endParaRPr lang="en-US" sz="4800" b="1" kern="0" dirty="0">
              <a:solidFill>
                <a:srgbClr val="000000"/>
              </a:solidFill>
              <a:latin typeface="Arial"/>
              <a:cs typeface="Arial"/>
              <a:sym typeface="Arial"/>
            </a:endParaRPr>
          </a:p>
        </p:txBody>
      </p:sp>
      <p:sp>
        <p:nvSpPr>
          <p:cNvPr id="22" name="TextBox 21">
            <a:extLst>
              <a:ext uri="{FF2B5EF4-FFF2-40B4-BE49-F238E27FC236}">
                <a16:creationId xmlns:a16="http://schemas.microsoft.com/office/drawing/2014/main" xmlns="" id="{479F1859-7265-4F97-BCD2-9266AD22DA0B}"/>
              </a:ext>
            </a:extLst>
          </p:cNvPr>
          <p:cNvSpPr txBox="1"/>
          <p:nvPr/>
        </p:nvSpPr>
        <p:spPr>
          <a:xfrm>
            <a:off x="6971282" y="1065137"/>
            <a:ext cx="10097518" cy="1107996"/>
          </a:xfrm>
          <a:prstGeom prst="rect">
            <a:avLst/>
          </a:prstGeom>
          <a:solidFill>
            <a:srgbClr val="FEC06D"/>
          </a:solidFill>
        </p:spPr>
        <p:txBody>
          <a:bodyPr wrap="square">
            <a:spAutoFit/>
          </a:bodyPr>
          <a:lstStyle/>
          <a:p>
            <a:pPr algn="ctr" defTabSz="1828755">
              <a:buClr>
                <a:srgbClr val="000000"/>
              </a:buClr>
              <a:defRPr/>
            </a:pPr>
            <a:r>
              <a:rPr lang="en-US" sz="3300" b="1" kern="0">
                <a:solidFill>
                  <a:srgbClr val="000000"/>
                </a:solidFill>
                <a:latin typeface="Arial"/>
                <a:cs typeface="Arial"/>
                <a:sym typeface="Arial"/>
              </a:rPr>
              <a:t>Chiếc đồng hồ báo thức em được tặng nhân ngày sinh nhật và là vật gần gũi với em nhất. </a:t>
            </a:r>
            <a:endParaRPr lang="vi-VN" sz="3300" b="1" kern="0" dirty="0">
              <a:solidFill>
                <a:srgbClr val="000000"/>
              </a:solidFill>
              <a:latin typeface="Arial"/>
              <a:cs typeface="Arial"/>
              <a:sym typeface="Arial"/>
            </a:endParaRPr>
          </a:p>
        </p:txBody>
      </p:sp>
      <p:sp>
        <p:nvSpPr>
          <p:cNvPr id="23" name="TextBox 22">
            <a:extLst>
              <a:ext uri="{FF2B5EF4-FFF2-40B4-BE49-F238E27FC236}">
                <a16:creationId xmlns:a16="http://schemas.microsoft.com/office/drawing/2014/main" xmlns="" id="{E9CE0C44-5129-4359-B010-EF3E3564E9DD}"/>
              </a:ext>
            </a:extLst>
          </p:cNvPr>
          <p:cNvSpPr txBox="1"/>
          <p:nvPr/>
        </p:nvSpPr>
        <p:spPr>
          <a:xfrm>
            <a:off x="6019800" y="2990147"/>
            <a:ext cx="12240650" cy="1107996"/>
          </a:xfrm>
          <a:prstGeom prst="rect">
            <a:avLst/>
          </a:prstGeom>
          <a:noFill/>
        </p:spPr>
        <p:txBody>
          <a:bodyPr wrap="square">
            <a:spAutoFit/>
          </a:bodyPr>
          <a:lstStyle/>
          <a:p>
            <a:pPr algn="ctr" defTabSz="1828755">
              <a:buClr>
                <a:srgbClr val="000000"/>
              </a:buClr>
              <a:defRPr/>
            </a:pPr>
            <a:r>
              <a:rPr lang="en-US" sz="3300" b="1" kern="0">
                <a:solidFill>
                  <a:srgbClr val="000000"/>
                </a:solidFill>
                <a:latin typeface="Arial"/>
                <a:cs typeface="Arial"/>
                <a:sym typeface="Arial"/>
              </a:rPr>
              <a:t>Đồng hồ là một khối hình hộp chữ nhật, vở được làm bằng nhựa, màu trắng sữa, đế nhựa màu cánh gián bóng loáng. </a:t>
            </a:r>
            <a:endParaRPr lang="vi-VN" sz="3300" b="1" kern="0" dirty="0">
              <a:solidFill>
                <a:srgbClr val="000000"/>
              </a:solidFill>
              <a:latin typeface="Arial"/>
              <a:cs typeface="Arial"/>
              <a:sym typeface="Arial"/>
            </a:endParaRPr>
          </a:p>
        </p:txBody>
      </p:sp>
      <p:sp>
        <p:nvSpPr>
          <p:cNvPr id="33" name="Rectangle 32">
            <a:extLst>
              <a:ext uri="{FF2B5EF4-FFF2-40B4-BE49-F238E27FC236}">
                <a16:creationId xmlns:a16="http://schemas.microsoft.com/office/drawing/2014/main" xmlns="" id="{3DA80653-0AD2-4DB1-9CC1-48354527D464}"/>
              </a:ext>
            </a:extLst>
          </p:cNvPr>
          <p:cNvSpPr/>
          <p:nvPr/>
        </p:nvSpPr>
        <p:spPr>
          <a:xfrm>
            <a:off x="6111239" y="5160570"/>
            <a:ext cx="11871960" cy="113262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755">
              <a:buClr>
                <a:srgbClr val="000000"/>
              </a:buClr>
              <a:defRPr/>
            </a:pPr>
            <a:endParaRPr lang="en-US" sz="2801" kern="0">
              <a:solidFill>
                <a:srgbClr val="FCACB4"/>
              </a:solidFill>
              <a:latin typeface="Arial"/>
              <a:sym typeface="Arial"/>
            </a:endParaRPr>
          </a:p>
        </p:txBody>
      </p:sp>
      <p:sp>
        <p:nvSpPr>
          <p:cNvPr id="36" name="Rectangle 35">
            <a:extLst>
              <a:ext uri="{FF2B5EF4-FFF2-40B4-BE49-F238E27FC236}">
                <a16:creationId xmlns:a16="http://schemas.microsoft.com/office/drawing/2014/main" xmlns="" id="{1D06309E-E96E-4654-9CC2-462B859EF8BF}"/>
              </a:ext>
            </a:extLst>
          </p:cNvPr>
          <p:cNvSpPr/>
          <p:nvPr/>
        </p:nvSpPr>
        <p:spPr>
          <a:xfrm>
            <a:off x="6705600" y="9045602"/>
            <a:ext cx="9572532" cy="1027511"/>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755">
              <a:buClr>
                <a:srgbClr val="000000"/>
              </a:buClr>
              <a:defRPr/>
            </a:pPr>
            <a:endParaRPr lang="en-US" sz="2801" kern="0">
              <a:solidFill>
                <a:srgbClr val="FCACB4"/>
              </a:solidFill>
              <a:latin typeface="Arial"/>
              <a:sym typeface="Arial"/>
            </a:endParaRPr>
          </a:p>
        </p:txBody>
      </p:sp>
      <p:sp>
        <p:nvSpPr>
          <p:cNvPr id="25" name="TextBox 24">
            <a:extLst>
              <a:ext uri="{FF2B5EF4-FFF2-40B4-BE49-F238E27FC236}">
                <a16:creationId xmlns:a16="http://schemas.microsoft.com/office/drawing/2014/main" xmlns="" id="{01639F1C-18CD-42CD-8A7E-587747628A2D}"/>
              </a:ext>
            </a:extLst>
          </p:cNvPr>
          <p:cNvSpPr txBox="1"/>
          <p:nvPr/>
        </p:nvSpPr>
        <p:spPr>
          <a:xfrm>
            <a:off x="6195316" y="4977705"/>
            <a:ext cx="11886027" cy="1384995"/>
          </a:xfrm>
          <a:prstGeom prst="rect">
            <a:avLst/>
          </a:prstGeom>
          <a:noFill/>
        </p:spPr>
        <p:txBody>
          <a:bodyPr wrap="square">
            <a:spAutoFit/>
          </a:bodyPr>
          <a:lstStyle/>
          <a:p>
            <a:pPr algn="ctr" defTabSz="1828755">
              <a:buClr>
                <a:srgbClr val="000000"/>
              </a:buClr>
              <a:defRPr/>
            </a:pPr>
            <a:r>
              <a:rPr lang="en-US" sz="2800" b="1" kern="0">
                <a:solidFill>
                  <a:srgbClr val="000000"/>
                </a:solidFill>
                <a:latin typeface="Arial"/>
                <a:cs typeface="Arial"/>
                <a:sym typeface="Arial"/>
              </a:rPr>
              <a:t>Đồng hồ rất đẹp, mặt số màu đen, có 4 kim: kim giờ to, ngắn; kim phút nhỏ, dài; kim giây mảnh mai; kim báo thức gầy màu vàng. Đồng hồ chạy bằng pin và hoạt động nhờ 2 nút điều khiển phía sau lưng. </a:t>
            </a:r>
            <a:endParaRPr lang="vi-VN" sz="2800" b="1" kern="0" dirty="0">
              <a:solidFill>
                <a:srgbClr val="000000"/>
              </a:solidFill>
              <a:latin typeface="Arial"/>
              <a:cs typeface="Arial"/>
              <a:sym typeface="Arial"/>
            </a:endParaRPr>
          </a:p>
        </p:txBody>
      </p:sp>
      <p:sp>
        <p:nvSpPr>
          <p:cNvPr id="27" name="TextBox 26">
            <a:extLst>
              <a:ext uri="{FF2B5EF4-FFF2-40B4-BE49-F238E27FC236}">
                <a16:creationId xmlns:a16="http://schemas.microsoft.com/office/drawing/2014/main" xmlns="" id="{4A0D4FD7-06D3-4612-9390-547F24E4486E}"/>
              </a:ext>
            </a:extLst>
          </p:cNvPr>
          <p:cNvSpPr txBox="1"/>
          <p:nvPr/>
        </p:nvSpPr>
        <p:spPr>
          <a:xfrm>
            <a:off x="6121059" y="7090528"/>
            <a:ext cx="11834772" cy="1107996"/>
          </a:xfrm>
          <a:prstGeom prst="rect">
            <a:avLst/>
          </a:prstGeom>
          <a:noFill/>
        </p:spPr>
        <p:txBody>
          <a:bodyPr wrap="square">
            <a:spAutoFit/>
          </a:bodyPr>
          <a:lstStyle/>
          <a:p>
            <a:pPr algn="ctr" defTabSz="1828755">
              <a:buClr>
                <a:srgbClr val="000000"/>
              </a:buClr>
              <a:defRPr/>
            </a:pPr>
            <a:r>
              <a:rPr lang="en-US" sz="3200" b="1" kern="0">
                <a:solidFill>
                  <a:srgbClr val="000000"/>
                </a:solidFill>
                <a:latin typeface="Arial"/>
                <a:cs typeface="Arial"/>
                <a:sym typeface="Arial"/>
              </a:rPr>
              <a:t>Tiếng kim chạy rất êm, đến gần nghe tích tắc, tích tắc. Tiếng nhạc chuông báo thức trong trẻo, ngân vang.  </a:t>
            </a:r>
            <a:endParaRPr lang="vi-VN" sz="3200" b="1" kern="0" dirty="0">
              <a:solidFill>
                <a:srgbClr val="000000"/>
              </a:solidFill>
              <a:latin typeface="Arial"/>
              <a:cs typeface="Arial"/>
              <a:sym typeface="Arial"/>
            </a:endParaRPr>
          </a:p>
        </p:txBody>
      </p:sp>
      <p:sp>
        <p:nvSpPr>
          <p:cNvPr id="31" name="TextBox 30">
            <a:extLst>
              <a:ext uri="{FF2B5EF4-FFF2-40B4-BE49-F238E27FC236}">
                <a16:creationId xmlns:a16="http://schemas.microsoft.com/office/drawing/2014/main" xmlns="" id="{D343D015-C583-436E-A32E-EB6E05A0CAE6}"/>
              </a:ext>
            </a:extLst>
          </p:cNvPr>
          <p:cNvSpPr txBox="1"/>
          <p:nvPr/>
        </p:nvSpPr>
        <p:spPr>
          <a:xfrm>
            <a:off x="6705600" y="8930295"/>
            <a:ext cx="10978001" cy="1384995"/>
          </a:xfrm>
          <a:prstGeom prst="rect">
            <a:avLst/>
          </a:prstGeom>
          <a:noFill/>
        </p:spPr>
        <p:txBody>
          <a:bodyPr wrap="square">
            <a:spAutoFit/>
          </a:bodyPr>
          <a:lstStyle/>
          <a:p>
            <a:pPr algn="ctr" defTabSz="1828755">
              <a:buClr>
                <a:srgbClr val="000000"/>
              </a:buClr>
              <a:defRPr/>
            </a:pPr>
            <a:r>
              <a:rPr lang="en-US" sz="2800" b="1" kern="0">
                <a:solidFill>
                  <a:srgbClr val="000000"/>
                </a:solidFill>
                <a:latin typeface="Arial"/>
                <a:cs typeface="Arial"/>
                <a:sym typeface="Arial"/>
              </a:rPr>
              <a:t>Chiếc đồng hồ lặng lẽ đếm thời gian. Đồng hồ giúp em làm việc đúng giờ. Em rất yêu quý chiếc đồng hồ và sẽ không để thời gian trôi qua vô ích. </a:t>
            </a:r>
            <a:endParaRPr lang="en-US" sz="3600" b="1" kern="0" dirty="0">
              <a:solidFill>
                <a:srgbClr val="000000"/>
              </a:solidFill>
              <a:latin typeface="Arial"/>
              <a:cs typeface="Arial"/>
              <a:sym typeface="Arial"/>
            </a:endParaRPr>
          </a:p>
        </p:txBody>
      </p:sp>
    </p:spTree>
    <p:extLst>
      <p:ext uri="{BB962C8B-B14F-4D97-AF65-F5344CB8AC3E}">
        <p14:creationId xmlns:p14="http://schemas.microsoft.com/office/powerpoint/2010/main" val="9150408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0A3B7"/>
            </a:gs>
            <a:gs pos="74000">
              <a:srgbClr val="F6CAD6"/>
            </a:gs>
            <a:gs pos="83000">
              <a:srgbClr val="FBA89B"/>
            </a:gs>
            <a:gs pos="30118">
              <a:srgbClr val="FAE2E8"/>
            </a:gs>
            <a:gs pos="100000">
              <a:srgbClr val="FBA597"/>
            </a:gs>
          </a:gsLst>
          <a:lin ang="5400000" scaled="1"/>
        </a:gradFill>
        <a:effectLst/>
      </p:bgPr>
    </p:bg>
    <p:spTree>
      <p:nvGrpSpPr>
        <p:cNvPr id="1" name=""/>
        <p:cNvGrpSpPr/>
        <p:nvPr/>
      </p:nvGrpSpPr>
      <p:grpSpPr>
        <a:xfrm>
          <a:off x="0" y="0"/>
          <a:ext cx="0" cy="0"/>
          <a:chOff x="0" y="0"/>
          <a:chExt cx="0" cy="0"/>
        </a:xfrm>
      </p:grpSpPr>
      <p:sp>
        <p:nvSpPr>
          <p:cNvPr id="3" name="Rectangle: Rounded Corners 15">
            <a:extLst>
              <a:ext uri="{FF2B5EF4-FFF2-40B4-BE49-F238E27FC236}">
                <a16:creationId xmlns:a16="http://schemas.microsoft.com/office/drawing/2014/main" xmlns="" id="{A6C57726-F5D3-4BD8-8388-109986B91669}"/>
              </a:ext>
            </a:extLst>
          </p:cNvPr>
          <p:cNvSpPr/>
          <p:nvPr/>
        </p:nvSpPr>
        <p:spPr>
          <a:xfrm>
            <a:off x="800100" y="228600"/>
            <a:ext cx="17030700" cy="9486900"/>
          </a:xfrm>
          <a:prstGeom prst="roundRect">
            <a:avLst/>
          </a:prstGeom>
          <a:solidFill>
            <a:schemeClr val="bg1"/>
          </a:solidFill>
          <a:ln w="38100" cap="flat" cmpd="sng" algn="ctr">
            <a:solidFill>
              <a:srgbClr val="155C10"/>
            </a:solidFill>
            <a:prstDash val="sysDash"/>
          </a:ln>
          <a:effectLst/>
        </p:spPr>
        <p:txBody>
          <a:bodyPr rtlCol="0" anchor="ctr"/>
          <a:lstStyle/>
          <a:p>
            <a:pPr algn="ctr"/>
            <a:r>
              <a:rPr lang="vi-VN" sz="2850" b="1">
                <a:solidFill>
                  <a:srgbClr val="003399"/>
                </a:solidFill>
                <a:latin typeface="+mj-lt"/>
                <a:cs typeface="Pattaya" panose="00000500000000000000" pitchFamily="2" charset="-34"/>
              </a:rPr>
              <a:t>Dàn ý Tả quyển sách Tiếng Việt lớp 5 tập 2</a:t>
            </a:r>
          </a:p>
          <a:p>
            <a:pPr algn="just"/>
            <a:r>
              <a:rPr lang="vi-VN" sz="2850" b="1">
                <a:latin typeface="Pattaya" panose="00000500000000000000" pitchFamily="2" charset="-34"/>
                <a:cs typeface="Pattaya" panose="00000500000000000000" pitchFamily="2" charset="-34"/>
              </a:rPr>
              <a:t>1. Mở bài:</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Học kì 2 đã đến, em được dùng bộ sách giáo khoa mới</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Trong các cuốn sách, em yêu thích nhất sách Tiếng Việt 5, tập hai.</a:t>
            </a:r>
          </a:p>
          <a:p>
            <a:pPr algn="just"/>
            <a:r>
              <a:rPr lang="vi-VN" sz="2850" b="1">
                <a:latin typeface="Pattaya" panose="00000500000000000000" pitchFamily="2" charset="-34"/>
                <a:cs typeface="Pattaya" panose="00000500000000000000" pitchFamily="2" charset="-34"/>
              </a:rPr>
              <a:t>2. Thân bài:</a:t>
            </a:r>
          </a:p>
          <a:p>
            <a:pPr algn="just"/>
            <a:r>
              <a:rPr lang="vi-VN" sz="2850" b="1">
                <a:latin typeface="Pattaya" panose="00000500000000000000" pitchFamily="2" charset="-34"/>
                <a:cs typeface="Pattaya" panose="00000500000000000000" pitchFamily="2" charset="-34"/>
              </a:rPr>
              <a:t>- Tả bao quát: Sách hình chữ nhật, dài khoảng 27cm, rộng khoảng 19 cm, màu chủ đạo là màu vàng cam.</a:t>
            </a:r>
          </a:p>
          <a:p>
            <a:pPr algn="just"/>
            <a:r>
              <a:rPr lang="vi-VN" sz="2850" b="1">
                <a:latin typeface="Pattaya" panose="00000500000000000000" pitchFamily="2" charset="-34"/>
                <a:cs typeface="Pattaya" panose="00000500000000000000" pitchFamily="2" charset="-34"/>
              </a:rPr>
              <a:t>- Tả chi tiết:</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Bìa sách: in bằng giấy cứng, có màu vàng cam. Bìa trước có chữ "TIẾNG VIỆT”cỡ chữ to, màu vàng đất cùng với chữ số 5 màu xanh.</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Mặt sau bìa sách: giới thiệu tên các quyển sách có trong bộ sách giáo khoa lớp 5, góc dưới bên phải của bìa có in giá tiền của quyển sách Tiếng Việt 5, tập hai.</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Bài học được bố trí trong sách:</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Sách có 187 trang, in chữ đen đều tăm tắp</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Sách được ghép các bức tranh minh hoạ dễ hiểu, phù hợp với nội dung bài học giúp em hứng thú hơn trong học tập.</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Nội dung cuốn sách gồm có 7 chủ điểm: Mỗi chủ điểm có 9 bài (trừ chủ điểm ôn tập)</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Các bài học có thông tin và hình ảnh đầy đủ, có phần thực hành và ứng dụng cụ thể.</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Công dụng của sách tiếng việt 5: giúp em học được nhiều bài đọc, nhiều dạng câu và dạng tập làm văn mới.</a:t>
            </a:r>
          </a:p>
          <a:p>
            <a:pPr algn="just"/>
            <a:r>
              <a:rPr lang="vi-VN" sz="2850" b="1">
                <a:latin typeface="Pattaya" panose="00000500000000000000" pitchFamily="2" charset="-34"/>
                <a:cs typeface="Pattaya" panose="00000500000000000000" pitchFamily="2" charset="-34"/>
              </a:rPr>
              <a:t>3. Kết bài:</a:t>
            </a:r>
          </a:p>
          <a:p>
            <a:pPr algn="just"/>
            <a:r>
              <a:rPr lang="en-US" sz="2850" b="1">
                <a:latin typeface="Pattaya" panose="00000500000000000000" pitchFamily="2" charset="-34"/>
                <a:cs typeface="Pattaya" panose="00000500000000000000" pitchFamily="2" charset="-34"/>
              </a:rPr>
              <a:t>      </a:t>
            </a:r>
            <a:r>
              <a:rPr lang="vi-VN" sz="2850" b="1">
                <a:latin typeface="Pattaya" panose="00000500000000000000" pitchFamily="2" charset="-34"/>
                <a:cs typeface="Pattaya" panose="00000500000000000000" pitchFamily="2" charset="-34"/>
              </a:rPr>
              <a:t>Em rất quý cuốn sách, em xem đó là người bạn đồng hành của em trong chặng đường tiếp theo.</a:t>
            </a:r>
          </a:p>
        </p:txBody>
      </p:sp>
    </p:spTree>
    <p:extLst>
      <p:ext uri="{BB962C8B-B14F-4D97-AF65-F5344CB8AC3E}">
        <p14:creationId xmlns:p14="http://schemas.microsoft.com/office/powerpoint/2010/main" val="3252306686"/>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E2E8"/>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xmlns=""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xmlns=""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xmlns=""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xmlns=""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xmlns=""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xmlns=""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xmlns=""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xmlns=""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xmlns=""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xmlns=""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xmlns=""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xmlns=""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a:solidFill>
                  <a:srgbClr val="C00000"/>
                </a:solidFill>
                <a:latin typeface="Prompt Bold"/>
              </a:rPr>
              <a:t>Trình bày miệng</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a:solidFill>
                  <a:srgbClr val="002060"/>
                </a:solidFill>
                <a:latin typeface="Prompt Bold"/>
              </a:rPr>
              <a:t>3:</a:t>
            </a:r>
            <a:endParaRPr lang="en-US" sz="8000" spc="160" dirty="0">
              <a:solidFill>
                <a:srgbClr val="002060"/>
              </a:solidFill>
              <a:latin typeface="Prompt Bold"/>
            </a:endParaRPr>
          </a:p>
        </p:txBody>
      </p:sp>
    </p:spTree>
    <p:extLst>
      <p:ext uri="{BB962C8B-B14F-4D97-AF65-F5344CB8AC3E}">
        <p14:creationId xmlns:p14="http://schemas.microsoft.com/office/powerpoint/2010/main" val="62305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circle(in)">
                                      <p:cBhvr>
                                        <p:cTn id="1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1"/>
          <p:cNvSpPr txBox="1"/>
          <p:nvPr/>
        </p:nvSpPr>
        <p:spPr>
          <a:xfrm>
            <a:off x="3377023" y="419100"/>
            <a:ext cx="11020997" cy="1143000"/>
          </a:xfrm>
          <a:prstGeom prst="rect">
            <a:avLst/>
          </a:prstGeom>
        </p:spPr>
        <p:txBody>
          <a:bodyPr lIns="0" tIns="0" rIns="0" bIns="0" rtlCol="0" anchor="t">
            <a:spAutoFit/>
          </a:bodyPr>
          <a:lstStyle/>
          <a:p>
            <a:pPr algn="ctr">
              <a:lnSpc>
                <a:spcPts val="8800"/>
              </a:lnSpc>
            </a:pPr>
            <a:r>
              <a:rPr lang="en-US" sz="7999" spc="159" dirty="0" err="1">
                <a:solidFill>
                  <a:srgbClr val="FE7D6C"/>
                </a:solidFill>
                <a:latin typeface="iCiel Cadena" panose="02000503000000020004" pitchFamily="2" charset="0"/>
              </a:rPr>
              <a:t>TIÊU</a:t>
            </a:r>
            <a:r>
              <a:rPr lang="en-US" sz="7999" spc="159" dirty="0">
                <a:solidFill>
                  <a:srgbClr val="FE7D6C"/>
                </a:solidFill>
                <a:latin typeface="iCiel Cadena" panose="02000503000000020004" pitchFamily="2" charset="0"/>
              </a:rPr>
              <a:t> </a:t>
            </a:r>
            <a:r>
              <a:rPr lang="en-US" sz="7999" spc="159" dirty="0" err="1">
                <a:solidFill>
                  <a:srgbClr val="FE7D6C"/>
                </a:solidFill>
                <a:latin typeface="iCiel Cadena" panose="02000503000000020004" pitchFamily="2" charset="0"/>
              </a:rPr>
              <a:t>CHÍ</a:t>
            </a:r>
            <a:r>
              <a:rPr lang="en-US" sz="7999" spc="159" dirty="0">
                <a:solidFill>
                  <a:srgbClr val="FE7D6C"/>
                </a:solidFill>
                <a:latin typeface="iCiel Cadena" panose="02000503000000020004" pitchFamily="2" charset="0"/>
              </a:rPr>
              <a:t> </a:t>
            </a:r>
            <a:r>
              <a:rPr lang="en-US" sz="7999" spc="159" dirty="0" err="1">
                <a:solidFill>
                  <a:srgbClr val="FE7D6C"/>
                </a:solidFill>
                <a:latin typeface="iCiel Cadena" panose="02000503000000020004" pitchFamily="2" charset="0"/>
              </a:rPr>
              <a:t>ĐÁNH</a:t>
            </a:r>
            <a:r>
              <a:rPr lang="en-US" sz="7999" spc="159" dirty="0">
                <a:solidFill>
                  <a:srgbClr val="FE7D6C"/>
                </a:solidFill>
                <a:latin typeface="iCiel Cadena" panose="02000503000000020004" pitchFamily="2" charset="0"/>
              </a:rPr>
              <a:t> </a:t>
            </a:r>
            <a:r>
              <a:rPr lang="en-US" sz="7999" spc="159" dirty="0" err="1">
                <a:solidFill>
                  <a:srgbClr val="FE7D6C"/>
                </a:solidFill>
                <a:latin typeface="iCiel Cadena" panose="02000503000000020004" pitchFamily="2" charset="0"/>
              </a:rPr>
              <a:t>GIÁ</a:t>
            </a:r>
            <a:r>
              <a:rPr lang="en-US" sz="7999" spc="159" dirty="0">
                <a:solidFill>
                  <a:srgbClr val="FE7D6C"/>
                </a:solidFill>
                <a:latin typeface="iCiel Cadena" panose="02000503000000020004" pitchFamily="2" charset="0"/>
              </a:rPr>
              <a:t> </a:t>
            </a:r>
          </a:p>
        </p:txBody>
      </p:sp>
      <p:grpSp>
        <p:nvGrpSpPr>
          <p:cNvPr id="27" name="Group 26"/>
          <p:cNvGrpSpPr/>
          <p:nvPr/>
        </p:nvGrpSpPr>
        <p:grpSpPr>
          <a:xfrm>
            <a:off x="2278721" y="2224303"/>
            <a:ext cx="5665928" cy="7715115"/>
            <a:chOff x="194458" y="2205254"/>
            <a:chExt cx="5665928" cy="7715115"/>
          </a:xfrm>
        </p:grpSpPr>
        <p:sp>
          <p:nvSpPr>
            <p:cNvPr id="19" name="Freeform 18"/>
            <p:cNvSpPr/>
            <p:nvPr/>
          </p:nvSpPr>
          <p:spPr>
            <a:xfrm>
              <a:off x="194458" y="2205254"/>
              <a:ext cx="5665928" cy="2236918"/>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5000" b="1" kern="1200">
                  <a:solidFill>
                    <a:srgbClr val="002060"/>
                  </a:solidFill>
                  <a:latin typeface="iCiel Amerigraf" pitchFamily="2" charset="0"/>
                </a:rPr>
                <a:t>Nội dung</a:t>
              </a:r>
              <a:endParaRPr lang="en-US" sz="5000" b="1" kern="1200" dirty="0">
                <a:solidFill>
                  <a:srgbClr val="002060"/>
                </a:solidFill>
                <a:latin typeface="iCiel Amerigraf" pitchFamily="2" charset="0"/>
              </a:endParaRPr>
            </a:p>
          </p:txBody>
        </p:sp>
        <p:sp>
          <p:nvSpPr>
            <p:cNvPr id="20" name="Freeform 19"/>
            <p:cNvSpPr/>
            <p:nvPr/>
          </p:nvSpPr>
          <p:spPr>
            <a:xfrm>
              <a:off x="194458" y="49903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500" kern="1200" dirty="0" err="1">
                  <a:solidFill>
                    <a:srgbClr val="191715"/>
                  </a:solidFill>
                  <a:latin typeface="iCiel Nabila" pitchFamily="2" charset="0"/>
                </a:rPr>
                <a:t>Bố</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cục</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đủ</a:t>
              </a:r>
              <a:r>
                <a:rPr lang="en-US" sz="4500" kern="1200" dirty="0">
                  <a:solidFill>
                    <a:srgbClr val="191715"/>
                  </a:solidFill>
                  <a:latin typeface="iCiel Nabila" pitchFamily="2" charset="0"/>
                </a:rPr>
                <a:t> 3 </a:t>
              </a:r>
              <a:r>
                <a:rPr lang="en-US" sz="4500" kern="1200" dirty="0" err="1">
                  <a:solidFill>
                    <a:srgbClr val="191715"/>
                  </a:solidFill>
                  <a:latin typeface="iCiel Nabila" pitchFamily="2" charset="0"/>
                </a:rPr>
                <a:t>phần</a:t>
              </a:r>
              <a:r>
                <a:rPr lang="en-US" sz="4500" kern="1200" dirty="0">
                  <a:solidFill>
                    <a:srgbClr val="191715"/>
                  </a:solidFill>
                  <a:latin typeface="iCiel Nabila" pitchFamily="2" charset="0"/>
                </a:rPr>
                <a:t>.</a:t>
              </a:r>
              <a:endParaRPr lang="en-US" sz="4500" kern="1200" dirty="0">
                <a:latin typeface="iCiel Nabila" pitchFamily="2" charset="0"/>
              </a:endParaRPr>
            </a:p>
          </p:txBody>
        </p:sp>
        <p:sp>
          <p:nvSpPr>
            <p:cNvPr id="21" name="Freeform 20"/>
            <p:cNvSpPr/>
            <p:nvPr/>
          </p:nvSpPr>
          <p:spPr>
            <a:xfrm>
              <a:off x="3141610" y="49522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500" kern="1200" dirty="0" err="1">
                  <a:solidFill>
                    <a:srgbClr val="191715"/>
                  </a:solidFill>
                  <a:latin typeface="iCiel Nabila" pitchFamily="2" charset="0"/>
                </a:rPr>
                <a:t>Trình</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tự</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miêu</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tả</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hợp</a:t>
              </a:r>
              <a:r>
                <a:rPr lang="en-US" sz="4500" kern="1200" dirty="0">
                  <a:solidFill>
                    <a:srgbClr val="191715"/>
                  </a:solidFill>
                  <a:latin typeface="iCiel Nabila" pitchFamily="2" charset="0"/>
                </a:rPr>
                <a:t> </a:t>
              </a:r>
              <a:r>
                <a:rPr lang="en-US" sz="4500" kern="1200" dirty="0" err="1">
                  <a:solidFill>
                    <a:srgbClr val="191715"/>
                  </a:solidFill>
                  <a:latin typeface="iCiel Nabila" pitchFamily="2" charset="0"/>
                </a:rPr>
                <a:t>lý</a:t>
              </a:r>
              <a:r>
                <a:rPr lang="en-US" sz="4500" kern="1200" dirty="0">
                  <a:solidFill>
                    <a:srgbClr val="191715"/>
                  </a:solidFill>
                  <a:latin typeface="iCiel Nabila" pitchFamily="2" charset="0"/>
                </a:rPr>
                <a:t>.</a:t>
              </a:r>
              <a:endParaRPr lang="en-US" sz="4500" kern="1200" dirty="0">
                <a:latin typeface="iCiel Nabila" pitchFamily="2" charset="0"/>
              </a:endParaRPr>
            </a:p>
          </p:txBody>
        </p:sp>
      </p:grpSp>
      <p:grpSp>
        <p:nvGrpSpPr>
          <p:cNvPr id="28" name="Group 27"/>
          <p:cNvGrpSpPr/>
          <p:nvPr/>
        </p:nvGrpSpPr>
        <p:grpSpPr>
          <a:xfrm>
            <a:off x="9220200" y="2224303"/>
            <a:ext cx="5879243" cy="7734164"/>
            <a:chOff x="12298081" y="2205254"/>
            <a:chExt cx="5879243" cy="7734164"/>
          </a:xfrm>
          <a:solidFill>
            <a:schemeClr val="accent3">
              <a:lumMod val="40000"/>
              <a:lumOff val="60000"/>
            </a:schemeClr>
          </a:solidFill>
        </p:grpSpPr>
        <p:sp>
          <p:nvSpPr>
            <p:cNvPr id="22" name="Freeform 21"/>
            <p:cNvSpPr/>
            <p:nvPr/>
          </p:nvSpPr>
          <p:spPr>
            <a:xfrm>
              <a:off x="12298081" y="2205254"/>
              <a:ext cx="5782036" cy="2237053"/>
            </a:xfrm>
            <a:custGeom>
              <a:avLst/>
              <a:gdLst>
                <a:gd name="connsiteX0" fmla="*/ 0 w 11560231"/>
                <a:gd name="connsiteY0" fmla="*/ 361511 h 3615109"/>
                <a:gd name="connsiteX1" fmla="*/ 361511 w 11560231"/>
                <a:gd name="connsiteY1" fmla="*/ 0 h 3615109"/>
                <a:gd name="connsiteX2" fmla="*/ 11198720 w 11560231"/>
                <a:gd name="connsiteY2" fmla="*/ 0 h 3615109"/>
                <a:gd name="connsiteX3" fmla="*/ 11560231 w 11560231"/>
                <a:gd name="connsiteY3" fmla="*/ 361511 h 3615109"/>
                <a:gd name="connsiteX4" fmla="*/ 11560231 w 11560231"/>
                <a:gd name="connsiteY4" fmla="*/ 3253598 h 3615109"/>
                <a:gd name="connsiteX5" fmla="*/ 11198720 w 11560231"/>
                <a:gd name="connsiteY5" fmla="*/ 3615109 h 3615109"/>
                <a:gd name="connsiteX6" fmla="*/ 361511 w 11560231"/>
                <a:gd name="connsiteY6" fmla="*/ 3615109 h 3615109"/>
                <a:gd name="connsiteX7" fmla="*/ 0 w 11560231"/>
                <a:gd name="connsiteY7" fmla="*/ 3253598 h 3615109"/>
                <a:gd name="connsiteX8" fmla="*/ 0 w 11560231"/>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0231" h="3615109">
                  <a:moveTo>
                    <a:pt x="0" y="361511"/>
                  </a:moveTo>
                  <a:cubicBezTo>
                    <a:pt x="0" y="161854"/>
                    <a:pt x="161854" y="0"/>
                    <a:pt x="361511" y="0"/>
                  </a:cubicBezTo>
                  <a:lnTo>
                    <a:pt x="11198720" y="0"/>
                  </a:lnTo>
                  <a:cubicBezTo>
                    <a:pt x="11398377" y="0"/>
                    <a:pt x="11560231" y="161854"/>
                    <a:pt x="11560231" y="361511"/>
                  </a:cubicBezTo>
                  <a:lnTo>
                    <a:pt x="11560231" y="3253598"/>
                  </a:lnTo>
                  <a:cubicBezTo>
                    <a:pt x="11560231" y="3453255"/>
                    <a:pt x="11398377" y="3615109"/>
                    <a:pt x="11198720" y="3615109"/>
                  </a:cubicBezTo>
                  <a:lnTo>
                    <a:pt x="361511" y="3615109"/>
                  </a:lnTo>
                  <a:cubicBezTo>
                    <a:pt x="161854" y="3615109"/>
                    <a:pt x="0" y="3453255"/>
                    <a:pt x="0" y="3253598"/>
                  </a:cubicBezTo>
                  <a:lnTo>
                    <a:pt x="0" y="361511"/>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5000" b="1" kern="1200">
                  <a:solidFill>
                    <a:srgbClr val="002060"/>
                  </a:solidFill>
                  <a:latin typeface="iCiel Amerigraf" pitchFamily="2" charset="0"/>
                </a:rPr>
                <a:t>Cách trình bày</a:t>
              </a:r>
              <a:endParaRPr lang="en-US" sz="5000" b="1" kern="1200" dirty="0">
                <a:solidFill>
                  <a:srgbClr val="002060"/>
                </a:solidFill>
                <a:latin typeface="iCiel Amerigraf" pitchFamily="2" charset="0"/>
              </a:endParaRPr>
            </a:p>
          </p:txBody>
        </p:sp>
        <p:sp>
          <p:nvSpPr>
            <p:cNvPr id="25" name="Freeform 24"/>
            <p:cNvSpPr/>
            <p:nvPr/>
          </p:nvSpPr>
          <p:spPr>
            <a:xfrm>
              <a:off x="12298081" y="4952249"/>
              <a:ext cx="2718775"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kern="1200" dirty="0" err="1">
                  <a:solidFill>
                    <a:srgbClr val="191715"/>
                  </a:solidFill>
                  <a:latin typeface="iCiel Nabila" pitchFamily="2" charset="0"/>
                </a:rPr>
                <a:t>Diễn</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đạt</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trôi</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chảy</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lời</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văn</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tự</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nhiên</a:t>
              </a:r>
              <a:r>
                <a:rPr lang="en-US" sz="4000" kern="1200" dirty="0">
                  <a:solidFill>
                    <a:srgbClr val="191715"/>
                  </a:solidFill>
                  <a:latin typeface="iCiel Nabila" pitchFamily="2" charset="0"/>
                </a:rPr>
                <a:t>.</a:t>
              </a:r>
              <a:endParaRPr lang="en-US" sz="4000" kern="1200" dirty="0">
                <a:latin typeface="iCiel Nabila" pitchFamily="2" charset="0"/>
              </a:endParaRPr>
            </a:p>
          </p:txBody>
        </p:sp>
        <p:sp>
          <p:nvSpPr>
            <p:cNvPr id="26" name="Freeform 25"/>
            <p:cNvSpPr/>
            <p:nvPr/>
          </p:nvSpPr>
          <p:spPr>
            <a:xfrm>
              <a:off x="15245233" y="5009399"/>
              <a:ext cx="2932091"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kern="1200" dirty="0" err="1">
                  <a:solidFill>
                    <a:srgbClr val="191715"/>
                  </a:solidFill>
                  <a:latin typeface="iCiel Nabila" pitchFamily="2" charset="0"/>
                </a:rPr>
                <a:t>Tình</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cảm</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chân</a:t>
              </a:r>
              <a:r>
                <a:rPr lang="en-US" sz="4000" kern="1200" dirty="0">
                  <a:solidFill>
                    <a:srgbClr val="191715"/>
                  </a:solidFill>
                  <a:latin typeface="iCiel Nabila" pitchFamily="2" charset="0"/>
                </a:rPr>
                <a:t> </a:t>
              </a:r>
              <a:r>
                <a:rPr lang="en-US" sz="4000" kern="1200" dirty="0" err="1">
                  <a:solidFill>
                    <a:srgbClr val="191715"/>
                  </a:solidFill>
                  <a:latin typeface="iCiel Nabila" pitchFamily="2" charset="0"/>
                </a:rPr>
                <a:t>thành</a:t>
              </a:r>
              <a:r>
                <a:rPr lang="en-US" sz="4000" kern="1200" dirty="0">
                  <a:solidFill>
                    <a:srgbClr val="191715"/>
                  </a:solidFill>
                  <a:latin typeface="iCiel Nabila" pitchFamily="2" charset="0"/>
                </a:rPr>
                <a:t>.</a:t>
              </a:r>
              <a:endParaRPr lang="en-US" sz="4000" kern="1200" dirty="0">
                <a:latin typeface="iCiel Nabila" pitchFamily="2" charset="0"/>
              </a:endParaRPr>
            </a:p>
          </p:txBody>
        </p:sp>
      </p:grpSp>
      <p:sp>
        <p:nvSpPr>
          <p:cNvPr id="17" name="矩形: 圆角 9">
            <a:extLst>
              <a:ext uri="{FF2B5EF4-FFF2-40B4-BE49-F238E27FC236}">
                <a16:creationId xmlns:a16="http://schemas.microsoft.com/office/drawing/2014/main" xmlns="" id="{D9D8269C-97E5-4751-9590-CC8AA306B05A}"/>
              </a:ext>
            </a:extLst>
          </p:cNvPr>
          <p:cNvSpPr/>
          <p:nvPr/>
        </p:nvSpPr>
        <p:spPr>
          <a:xfrm>
            <a:off x="3348720" y="254616"/>
            <a:ext cx="11020998" cy="1459610"/>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1000"/>
                                        <p:tgtEl>
                                          <p:spTgt spid="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up)">
                                      <p:cBhvr>
                                        <p:cTn id="17" dur="2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vector graphics&#10;&#10;Description automatically generated">
            <a:extLst>
              <a:ext uri="{FF2B5EF4-FFF2-40B4-BE49-F238E27FC236}">
                <a16:creationId xmlns:a16="http://schemas.microsoft.com/office/drawing/2014/main" xmlns="" id="{DA16C8ED-BFA8-4F76-A673-B18FE988712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4724400" y="2670092"/>
            <a:ext cx="9522909" cy="6688102"/>
          </a:xfrm>
          <a:prstGeom prst="rect">
            <a:avLst/>
          </a:prstGeom>
        </p:spPr>
      </p:pic>
      <p:sp>
        <p:nvSpPr>
          <p:cNvPr id="9" name="TextBox 8">
            <a:extLst>
              <a:ext uri="{FF2B5EF4-FFF2-40B4-BE49-F238E27FC236}">
                <a16:creationId xmlns:a16="http://schemas.microsoft.com/office/drawing/2014/main" xmlns="" id="{9261978E-9995-49EC-AF91-342B96D6700C}"/>
              </a:ext>
            </a:extLst>
          </p:cNvPr>
          <p:cNvSpPr txBox="1"/>
          <p:nvPr/>
        </p:nvSpPr>
        <p:spPr>
          <a:xfrm>
            <a:off x="5192521" y="3587397"/>
            <a:ext cx="184731" cy="2746906"/>
          </a:xfrm>
          <a:prstGeom prst="rect">
            <a:avLst/>
          </a:prstGeom>
          <a:noFill/>
        </p:spPr>
        <p:txBody>
          <a:bodyPr wrap="none" rtlCol="0">
            <a:spAutoFit/>
          </a:bodyPr>
          <a:lstStyle/>
          <a:p>
            <a:pPr defTabSz="1371600">
              <a:defRPr/>
            </a:pPr>
            <a:endParaRPr lang="en-US" sz="17250" dirty="0">
              <a:solidFill>
                <a:prstClr val="black"/>
              </a:solidFill>
              <a:latin typeface="LNTH-TraiTimBongBongLNTH" panose="02000509000000000000" pitchFamily="49" charset="0"/>
            </a:endParaRPr>
          </a:p>
        </p:txBody>
      </p:sp>
      <p:sp>
        <p:nvSpPr>
          <p:cNvPr id="16" name="矩形: 圆角 14">
            <a:extLst>
              <a:ext uri="{FF2B5EF4-FFF2-40B4-BE49-F238E27FC236}">
                <a16:creationId xmlns:a16="http://schemas.microsoft.com/office/drawing/2014/main" xmlns="" id="{DD05D831-968F-4672-A5F7-9CEEFF8BB4AA}"/>
              </a:ext>
            </a:extLst>
          </p:cNvPr>
          <p:cNvSpPr/>
          <p:nvPr/>
        </p:nvSpPr>
        <p:spPr bwMode="auto">
          <a:xfrm>
            <a:off x="4977301" y="1046167"/>
            <a:ext cx="6945011" cy="1423984"/>
          </a:xfrm>
          <a:prstGeom prst="roundRect">
            <a:avLst/>
          </a:prstGeom>
          <a:solidFill>
            <a:srgbClr val="FFBF8B"/>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7" name="图片 11">
            <a:extLst>
              <a:ext uri="{FF2B5EF4-FFF2-40B4-BE49-F238E27FC236}">
                <a16:creationId xmlns:a16="http://schemas.microsoft.com/office/drawing/2014/main" xmlns="" id="{9573762D-1087-49E4-93F6-9AC74C56A4E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787413" y="-274655"/>
            <a:ext cx="4972628" cy="375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15">
            <a:extLst>
              <a:ext uri="{FF2B5EF4-FFF2-40B4-BE49-F238E27FC236}">
                <a16:creationId xmlns:a16="http://schemas.microsoft.com/office/drawing/2014/main" xmlns="" id="{9921A916-85D0-41A7-85F2-88A1FC899D40}"/>
              </a:ext>
            </a:extLst>
          </p:cNvPr>
          <p:cNvSpPr txBox="1">
            <a:spLocks noChangeArrowheads="1"/>
          </p:cNvSpPr>
          <p:nvPr/>
        </p:nvSpPr>
        <p:spPr bwMode="auto">
          <a:xfrm>
            <a:off x="6477000" y="1046167"/>
            <a:ext cx="40386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zh-CN" sz="10000" b="1">
                <a:effectLst>
                  <a:outerShdw blurRad="38100" dist="38100" dir="2700000" algn="tl">
                    <a:srgbClr val="000000">
                      <a:alpha val="43137"/>
                    </a:srgbClr>
                  </a:outerShdw>
                </a:effectLst>
                <a:latin typeface="Pattaya" panose="00000500000000000000" pitchFamily="2" charset="-34"/>
                <a:ea typeface="字魂7号-温暖童稚体" panose="00000500000000000000" pitchFamily="2" charset="-122"/>
                <a:cs typeface="Pattaya" panose="00000500000000000000" pitchFamily="2" charset="-34"/>
              </a:rPr>
              <a:t>Chia sẻ</a:t>
            </a:r>
            <a:endParaRPr lang="zh-CN" altLang="en-US" sz="10000" b="1" dirty="0">
              <a:effectLst>
                <a:outerShdw blurRad="38100" dist="38100" dir="2700000" algn="tl">
                  <a:srgbClr val="000000">
                    <a:alpha val="43137"/>
                  </a:srgbClr>
                </a:outerShdw>
              </a:effectLst>
              <a:latin typeface="Pattaya" panose="00000500000000000000" pitchFamily="2" charset="-34"/>
              <a:ea typeface="字魂7号-温暖童稚体" panose="00000500000000000000" pitchFamily="2" charset="-122"/>
              <a:cs typeface="Pattaya" panose="00000500000000000000" pitchFamily="2" charset="-34"/>
            </a:endParaRPr>
          </a:p>
        </p:txBody>
      </p:sp>
      <p:pic>
        <p:nvPicPr>
          <p:cNvPr id="19" name="图片 28">
            <a:extLst>
              <a:ext uri="{FF2B5EF4-FFF2-40B4-BE49-F238E27FC236}">
                <a16:creationId xmlns:a16="http://schemas.microsoft.com/office/drawing/2014/main" xmlns="" id="{7EB7B2DB-71F5-4F16-B770-C55DAD16CF7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38223" y="1046167"/>
            <a:ext cx="1469124" cy="16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7">
            <a:extLst>
              <a:ext uri="{FF2B5EF4-FFF2-40B4-BE49-F238E27FC236}">
                <a16:creationId xmlns:a16="http://schemas.microsoft.com/office/drawing/2014/main" xmlns="" id="{E30E0A23-1D3A-4F07-B97E-CDF8CB5FFC7A}"/>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700231" y="3203557"/>
            <a:ext cx="1577473" cy="1462729"/>
          </a:xfrm>
          <a:prstGeom prst="rect">
            <a:avLst/>
          </a:prstGeom>
        </p:spPr>
      </p:pic>
      <p:pic>
        <p:nvPicPr>
          <p:cNvPr id="22"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6243466" y="287942"/>
            <a:ext cx="1751268" cy="1623882"/>
          </a:xfrm>
          <a:prstGeom prst="rect">
            <a:avLst/>
          </a:prstGeom>
        </p:spPr>
      </p:pic>
      <p:pic>
        <p:nvPicPr>
          <p:cNvPr id="23"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148019" y="3174396"/>
            <a:ext cx="1751268" cy="1623882"/>
          </a:xfrm>
          <a:prstGeom prst="rect">
            <a:avLst/>
          </a:prstGeom>
        </p:spPr>
      </p:pic>
      <p:pic>
        <p:nvPicPr>
          <p:cNvPr id="24"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102084" y="6580281"/>
            <a:ext cx="1751268" cy="1623882"/>
          </a:xfrm>
          <a:prstGeom prst="rect">
            <a:avLst/>
          </a:prstGeom>
        </p:spPr>
      </p:pic>
      <p:pic>
        <p:nvPicPr>
          <p:cNvPr id="25"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2755124" y="462693"/>
            <a:ext cx="1751268" cy="1623882"/>
          </a:xfrm>
          <a:prstGeom prst="rect">
            <a:avLst/>
          </a:prstGeom>
        </p:spPr>
      </p:pic>
      <p:pic>
        <p:nvPicPr>
          <p:cNvPr id="26"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6125685" y="7212741"/>
            <a:ext cx="1751268" cy="1623882"/>
          </a:xfrm>
          <a:prstGeom prst="rect">
            <a:avLst/>
          </a:prstGeom>
        </p:spPr>
      </p:pic>
      <p:pic>
        <p:nvPicPr>
          <p:cNvPr id="27" name="图片 17">
            <a:extLst>
              <a:ext uri="{FF2B5EF4-FFF2-40B4-BE49-F238E27FC236}">
                <a16:creationId xmlns:a16="http://schemas.microsoft.com/office/drawing/2014/main" xmlns="" id="{E57FF7B6-909D-42EE-86DC-ABA8B20E4169}"/>
              </a:ext>
            </a:extLst>
          </p:cNvPr>
          <p:cNvPicPr>
            <a:picLocks noChangeAspect="1"/>
          </p:cNvPicPr>
          <p:nvPr/>
        </p:nvPicPr>
        <p:blipFill>
          <a:blip r:embed="rId7"/>
          <a:stretch>
            <a:fillRect/>
          </a:stretch>
        </p:blipFill>
        <p:spPr>
          <a:xfrm>
            <a:off x="-519799" y="7788970"/>
            <a:ext cx="12854292" cy="2688530"/>
          </a:xfrm>
          <a:prstGeom prst="rect">
            <a:avLst/>
          </a:prstGeom>
        </p:spPr>
      </p:pic>
      <p:pic>
        <p:nvPicPr>
          <p:cNvPr id="28" name="图片 17">
            <a:extLst>
              <a:ext uri="{FF2B5EF4-FFF2-40B4-BE49-F238E27FC236}">
                <a16:creationId xmlns:a16="http://schemas.microsoft.com/office/drawing/2014/main" xmlns="" id="{E57FF7B6-909D-42EE-86DC-ABA8B20E4169}"/>
              </a:ext>
            </a:extLst>
          </p:cNvPr>
          <p:cNvPicPr>
            <a:picLocks noChangeAspect="1"/>
          </p:cNvPicPr>
          <p:nvPr/>
        </p:nvPicPr>
        <p:blipFill rotWithShape="1">
          <a:blip r:embed="rId7"/>
          <a:srcRect r="44431"/>
          <a:stretch/>
        </p:blipFill>
        <p:spPr>
          <a:xfrm>
            <a:off x="11449807" y="7788970"/>
            <a:ext cx="7142993" cy="2688530"/>
          </a:xfrm>
          <a:prstGeom prst="rect">
            <a:avLst/>
          </a:prstGeom>
        </p:spPr>
      </p:pic>
    </p:spTree>
    <p:extLst>
      <p:ext uri="{BB962C8B-B14F-4D97-AF65-F5344CB8AC3E}">
        <p14:creationId xmlns:p14="http://schemas.microsoft.com/office/powerpoint/2010/main" val="42033788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16712" y="-13732"/>
            <a:ext cx="18304712" cy="10296401"/>
          </a:xfrm>
          <a:prstGeom prst="rect">
            <a:avLst/>
          </a:prstGeom>
        </p:spPr>
      </p:pic>
      <p:sp>
        <p:nvSpPr>
          <p:cNvPr id="16" name="Rectangle: Rounded Corners 18">
            <a:extLst>
              <a:ext uri="{FF2B5EF4-FFF2-40B4-BE49-F238E27FC236}">
                <a16:creationId xmlns:a16="http://schemas.microsoft.com/office/drawing/2014/main" xmlns="" id="{C12AF386-10E7-4C03-91B5-7499842FAE72}"/>
              </a:ext>
            </a:extLst>
          </p:cNvPr>
          <p:cNvSpPr/>
          <p:nvPr/>
        </p:nvSpPr>
        <p:spPr>
          <a:xfrm>
            <a:off x="4382913" y="4989314"/>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7" name="Rectangle: Rounded Corners 18">
            <a:extLst>
              <a:ext uri="{FF2B5EF4-FFF2-40B4-BE49-F238E27FC236}">
                <a16:creationId xmlns:a16="http://schemas.microsoft.com/office/drawing/2014/main" xmlns="" id="{C12AF386-10E7-4C03-91B5-7499842FAE72}"/>
              </a:ext>
            </a:extLst>
          </p:cNvPr>
          <p:cNvSpPr/>
          <p:nvPr/>
        </p:nvSpPr>
        <p:spPr>
          <a:xfrm>
            <a:off x="5905963" y="7338018"/>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4" name="Rectangle: Rounded Corners 18">
            <a:extLst>
              <a:ext uri="{FF2B5EF4-FFF2-40B4-BE49-F238E27FC236}">
                <a16:creationId xmlns:a16="http://schemas.microsoft.com/office/drawing/2014/main" xmlns="" id="{C12AF386-10E7-4C03-91B5-7499842FAE72}"/>
              </a:ext>
            </a:extLst>
          </p:cNvPr>
          <p:cNvSpPr/>
          <p:nvPr/>
        </p:nvSpPr>
        <p:spPr>
          <a:xfrm>
            <a:off x="3165025" y="2577227"/>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12" name="图片 7">
            <a:extLst>
              <a:ext uri="{FF2B5EF4-FFF2-40B4-BE49-F238E27FC236}">
                <a16:creationId xmlns:a16="http://schemas.microsoft.com/office/drawing/2014/main" xmlns="" id="{F5A633E0-8511-4942-B302-C521B434E932}"/>
              </a:ext>
            </a:extLst>
          </p:cNvPr>
          <p:cNvPicPr>
            <a:picLocks noChangeAspect="1"/>
          </p:cNvPicPr>
          <p:nvPr/>
        </p:nvPicPr>
        <p:blipFill rotWithShape="1">
          <a:blip r:embed="rId3"/>
          <a:srcRect r="64926"/>
          <a:stretch/>
        </p:blipFill>
        <p:spPr>
          <a:xfrm>
            <a:off x="3461361" y="2007631"/>
            <a:ext cx="2187855" cy="2526269"/>
          </a:xfrm>
          <a:prstGeom prst="rect">
            <a:avLst/>
          </a:prstGeom>
          <a:effectLst>
            <a:outerShdw blurRad="50800" dist="38100" dir="2700000" algn="tl" rotWithShape="0">
              <a:prstClr val="black">
                <a:alpha val="40000"/>
              </a:prstClr>
            </a:outerShdw>
          </a:effectLst>
        </p:spPr>
      </p:pic>
      <p:sp>
        <p:nvSpPr>
          <p:cNvPr id="3" name="TextBox 9"/>
          <p:cNvSpPr txBox="1"/>
          <p:nvPr/>
        </p:nvSpPr>
        <p:spPr>
          <a:xfrm>
            <a:off x="5905963" y="2996096"/>
            <a:ext cx="14597287" cy="1142620"/>
          </a:xfrm>
          <a:prstGeom prst="rect">
            <a:avLst/>
          </a:prstGeom>
        </p:spPr>
        <p:txBody>
          <a:bodyPr wrap="square" lIns="0" tIns="0" rIns="0" bIns="0" rtlCol="0" anchor="t">
            <a:spAutoFit/>
          </a:bodyPr>
          <a:lstStyle/>
          <a:p>
            <a:pPr>
              <a:lnSpc>
                <a:spcPct val="150000"/>
              </a:lnSpc>
            </a:pPr>
            <a:r>
              <a:rPr lang="en-US" sz="4800">
                <a:solidFill>
                  <a:srgbClr val="002060"/>
                </a:solidFill>
                <a:latin typeface="Prompt Bold"/>
              </a:rPr>
              <a:t>Chọn đề bài</a:t>
            </a:r>
            <a:endParaRPr lang="en-US" sz="4800" dirty="0">
              <a:solidFill>
                <a:srgbClr val="002060"/>
              </a:solidFill>
              <a:latin typeface="Prompt Bold"/>
            </a:endParaRPr>
          </a:p>
        </p:txBody>
      </p:sp>
      <p:sp>
        <p:nvSpPr>
          <p:cNvPr id="4" name="TextBox 4"/>
          <p:cNvSpPr txBox="1"/>
          <p:nvPr/>
        </p:nvSpPr>
        <p:spPr>
          <a:xfrm>
            <a:off x="4661872" y="5776430"/>
            <a:ext cx="8310476" cy="666849"/>
          </a:xfrm>
          <a:prstGeom prst="rect">
            <a:avLst/>
          </a:prstGeom>
        </p:spPr>
        <p:txBody>
          <a:bodyPr lIns="0" tIns="0" rIns="0" bIns="0" rtlCol="0" anchor="t">
            <a:spAutoFit/>
          </a:bodyPr>
          <a:lstStyle/>
          <a:p>
            <a:pPr algn="ctr">
              <a:lnSpc>
                <a:spcPts val="5199"/>
              </a:lnSpc>
            </a:pPr>
            <a:r>
              <a:rPr lang="en-US" sz="4800">
                <a:solidFill>
                  <a:srgbClr val="002060"/>
                </a:solidFill>
                <a:latin typeface="Prompt Bold"/>
              </a:rPr>
              <a:t>Lập </a:t>
            </a:r>
            <a:r>
              <a:rPr lang="en-US" sz="4800" dirty="0" err="1">
                <a:solidFill>
                  <a:srgbClr val="002060"/>
                </a:solidFill>
                <a:latin typeface="Prompt Bold"/>
              </a:rPr>
              <a:t>dàn</a:t>
            </a:r>
            <a:r>
              <a:rPr lang="en-US" sz="4800" dirty="0">
                <a:solidFill>
                  <a:srgbClr val="002060"/>
                </a:solidFill>
                <a:latin typeface="Prompt Bold"/>
              </a:rPr>
              <a:t> ý</a:t>
            </a:r>
          </a:p>
        </p:txBody>
      </p:sp>
      <p:sp>
        <p:nvSpPr>
          <p:cNvPr id="5" name="TextBox 5"/>
          <p:cNvSpPr txBox="1"/>
          <p:nvPr/>
        </p:nvSpPr>
        <p:spPr>
          <a:xfrm>
            <a:off x="8668636" y="8214061"/>
            <a:ext cx="9042703" cy="564257"/>
          </a:xfrm>
          <a:prstGeom prst="rect">
            <a:avLst/>
          </a:prstGeom>
        </p:spPr>
        <p:txBody>
          <a:bodyPr lIns="0" tIns="0" rIns="0" bIns="0" rtlCol="0" anchor="t">
            <a:spAutoFit/>
          </a:bodyPr>
          <a:lstStyle/>
          <a:p>
            <a:pPr>
              <a:lnSpc>
                <a:spcPts val="4420"/>
              </a:lnSpc>
            </a:pPr>
            <a:r>
              <a:rPr lang="en-US" sz="4800">
                <a:solidFill>
                  <a:srgbClr val="002060"/>
                </a:solidFill>
                <a:latin typeface="Prompt Bold"/>
              </a:rPr>
              <a:t>Trình bày miệng</a:t>
            </a:r>
            <a:endParaRPr lang="en-US" sz="4800" dirty="0">
              <a:solidFill>
                <a:srgbClr val="002060"/>
              </a:solidFill>
              <a:latin typeface="Prompt Bold"/>
            </a:endParaRPr>
          </a:p>
        </p:txBody>
      </p:sp>
      <p:pic>
        <p:nvPicPr>
          <p:cNvPr id="6" name="图片 12">
            <a:extLst>
              <a:ext uri="{FF2B5EF4-FFF2-40B4-BE49-F238E27FC236}">
                <a16:creationId xmlns:a16="http://schemas.microsoft.com/office/drawing/2014/main" xmlns="" id="{E1FCCD75-6058-4B7F-AF4B-1A837886FC9A}"/>
              </a:ext>
            </a:extLst>
          </p:cNvPr>
          <p:cNvPicPr>
            <a:picLocks noChangeAspect="1"/>
          </p:cNvPicPr>
          <p:nvPr/>
        </p:nvPicPr>
        <p:blipFill>
          <a:blip r:embed="rId4"/>
          <a:stretch>
            <a:fillRect/>
          </a:stretch>
        </p:blipFill>
        <p:spPr>
          <a:xfrm>
            <a:off x="6237971" y="70509"/>
            <a:ext cx="5420361" cy="2220806"/>
          </a:xfrm>
          <a:prstGeom prst="rect">
            <a:avLst/>
          </a:prstGeom>
        </p:spPr>
      </p:pic>
      <p:sp>
        <p:nvSpPr>
          <p:cNvPr id="2" name="TextBox 8"/>
          <p:cNvSpPr txBox="1"/>
          <p:nvPr/>
        </p:nvSpPr>
        <p:spPr>
          <a:xfrm>
            <a:off x="3724413" y="575614"/>
            <a:ext cx="10447475" cy="948914"/>
          </a:xfrm>
          <a:prstGeom prst="rect">
            <a:avLst/>
          </a:prstGeom>
        </p:spPr>
        <p:txBody>
          <a:bodyPr lIns="0" tIns="0" rIns="0" bIns="0" rtlCol="0" anchor="t">
            <a:spAutoFit/>
          </a:bodyPr>
          <a:lstStyle/>
          <a:p>
            <a:pPr algn="ctr">
              <a:lnSpc>
                <a:spcPts val="8800"/>
              </a:lnSpc>
            </a:pPr>
            <a:r>
              <a:rPr lang="en-US" sz="4400" spc="160" dirty="0" err="1">
                <a:solidFill>
                  <a:srgbClr val="FE7D6C"/>
                </a:solidFill>
                <a:latin typeface="VNI-Cooper" panose="02020500000000000000" pitchFamily="18" charset="0"/>
                <a:ea typeface="Open Sans ExtraBold" panose="020B0906030804020204" pitchFamily="34" charset="0"/>
                <a:cs typeface="VNI-Cooper" panose="02020500000000000000" pitchFamily="18" charset="0"/>
              </a:rPr>
              <a:t>NỘI</a:t>
            </a:r>
            <a:r>
              <a:rPr lang="en-US" sz="4400" spc="160" dirty="0">
                <a:solidFill>
                  <a:srgbClr val="FE7D6C"/>
                </a:solidFill>
                <a:latin typeface="VNI-Cooper" panose="02020500000000000000" pitchFamily="18" charset="0"/>
                <a:ea typeface="Open Sans ExtraBold" panose="020B0906030804020204" pitchFamily="34" charset="0"/>
                <a:cs typeface="VNI-Cooper" panose="02020500000000000000" pitchFamily="18" charset="0"/>
              </a:rPr>
              <a:t> DUNG</a:t>
            </a:r>
          </a:p>
        </p:txBody>
      </p:sp>
      <p:pic>
        <p:nvPicPr>
          <p:cNvPr id="7" name="图片 7">
            <a:extLst>
              <a:ext uri="{FF2B5EF4-FFF2-40B4-BE49-F238E27FC236}">
                <a16:creationId xmlns:a16="http://schemas.microsoft.com/office/drawing/2014/main" xmlns="" id="{F5A633E0-8511-4942-B302-C521B434E932}"/>
              </a:ext>
            </a:extLst>
          </p:cNvPr>
          <p:cNvPicPr>
            <a:picLocks noChangeAspect="1"/>
          </p:cNvPicPr>
          <p:nvPr/>
        </p:nvPicPr>
        <p:blipFill rotWithShape="1">
          <a:blip r:embed="rId3"/>
          <a:srcRect l="26200" r="37620"/>
          <a:stretch/>
        </p:blipFill>
        <p:spPr>
          <a:xfrm>
            <a:off x="4285816" y="4533900"/>
            <a:ext cx="2120924" cy="2374148"/>
          </a:xfrm>
          <a:prstGeom prst="rect">
            <a:avLst/>
          </a:prstGeom>
          <a:effectLst>
            <a:outerShdw blurRad="50800" dist="38100" dir="2700000" algn="tl" rotWithShape="0">
              <a:prstClr val="black">
                <a:alpha val="40000"/>
              </a:prstClr>
            </a:outerShdw>
          </a:effectLst>
        </p:spPr>
      </p:pic>
      <p:sp>
        <p:nvSpPr>
          <p:cNvPr id="8" name="文本框 14">
            <a:extLst>
              <a:ext uri="{FF2B5EF4-FFF2-40B4-BE49-F238E27FC236}">
                <a16:creationId xmlns:a16="http://schemas.microsoft.com/office/drawing/2014/main" xmlns="" id="{72F0915D-8DC6-4D95-B3F8-47D3C4B477AB}"/>
              </a:ext>
            </a:extLst>
          </p:cNvPr>
          <p:cNvSpPr txBox="1"/>
          <p:nvPr/>
        </p:nvSpPr>
        <p:spPr>
          <a:xfrm>
            <a:off x="3502521" y="3350293"/>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01</a:t>
            </a:r>
            <a:endParaRPr lang="zh-CN" altLang="en-US" sz="4400" b="1" dirty="0">
              <a:latin typeface="字魂80号-萌趣小鱼体" panose="00000500000000000000" pitchFamily="2" charset="-122"/>
              <a:ea typeface="字魂80号-萌趣小鱼体" panose="00000500000000000000" pitchFamily="2" charset="-122"/>
            </a:endParaRPr>
          </a:p>
        </p:txBody>
      </p:sp>
      <p:sp>
        <p:nvSpPr>
          <p:cNvPr id="10" name="文本框 16">
            <a:extLst>
              <a:ext uri="{FF2B5EF4-FFF2-40B4-BE49-F238E27FC236}">
                <a16:creationId xmlns:a16="http://schemas.microsoft.com/office/drawing/2014/main" xmlns="" id="{1C2E5AC8-9808-47FC-B899-B443A57BD54F}"/>
              </a:ext>
            </a:extLst>
          </p:cNvPr>
          <p:cNvSpPr txBox="1"/>
          <p:nvPr/>
        </p:nvSpPr>
        <p:spPr>
          <a:xfrm>
            <a:off x="4876800" y="5753100"/>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02</a:t>
            </a:r>
            <a:endParaRPr lang="zh-CN" altLang="en-US" sz="4400" b="1" dirty="0">
              <a:latin typeface="字魂80号-萌趣小鱼体" panose="00000500000000000000" pitchFamily="2" charset="-122"/>
              <a:ea typeface="字魂80号-萌趣小鱼体" panose="00000500000000000000" pitchFamily="2" charset="-122"/>
            </a:endParaRPr>
          </a:p>
        </p:txBody>
      </p:sp>
      <p:pic>
        <p:nvPicPr>
          <p:cNvPr id="11" name="图片 7">
            <a:extLst>
              <a:ext uri="{FF2B5EF4-FFF2-40B4-BE49-F238E27FC236}">
                <a16:creationId xmlns:a16="http://schemas.microsoft.com/office/drawing/2014/main" xmlns="" id="{F5A633E0-8511-4942-B302-C521B434E932}"/>
              </a:ext>
            </a:extLst>
          </p:cNvPr>
          <p:cNvPicPr>
            <a:picLocks noChangeAspect="1"/>
          </p:cNvPicPr>
          <p:nvPr/>
        </p:nvPicPr>
        <p:blipFill rotWithShape="1">
          <a:blip r:embed="rId3"/>
          <a:srcRect l="62079"/>
          <a:stretch/>
        </p:blipFill>
        <p:spPr>
          <a:xfrm>
            <a:off x="5968152" y="7066185"/>
            <a:ext cx="2237290" cy="2389445"/>
          </a:xfrm>
          <a:prstGeom prst="rect">
            <a:avLst/>
          </a:prstGeom>
          <a:effectLst>
            <a:outerShdw blurRad="50800" dist="38100" dir="2700000" algn="tl" rotWithShape="0">
              <a:prstClr val="black">
                <a:alpha val="40000"/>
              </a:prstClr>
            </a:outerShdw>
          </a:effectLst>
        </p:spPr>
      </p:pic>
      <p:sp>
        <p:nvSpPr>
          <p:cNvPr id="9" name="文本框 15">
            <a:extLst>
              <a:ext uri="{FF2B5EF4-FFF2-40B4-BE49-F238E27FC236}">
                <a16:creationId xmlns:a16="http://schemas.microsoft.com/office/drawing/2014/main" xmlns="" id="{9516BDDF-46F8-4C4F-9D80-62E02BF20CF2}"/>
              </a:ext>
            </a:extLst>
          </p:cNvPr>
          <p:cNvSpPr txBox="1"/>
          <p:nvPr/>
        </p:nvSpPr>
        <p:spPr>
          <a:xfrm>
            <a:off x="6484284" y="8093984"/>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03</a:t>
            </a:r>
            <a:endParaRPr lang="zh-CN" altLang="en-US" sz="4400" b="1" dirty="0">
              <a:latin typeface="字魂80号-萌趣小鱼体" panose="00000500000000000000" pitchFamily="2" charset="-122"/>
              <a:ea typeface="字魂80号-萌趣小鱼体" panose="00000500000000000000" pitchFamily="2" charset="-122"/>
            </a:endParaRPr>
          </a:p>
        </p:txBody>
      </p:sp>
    </p:spTree>
    <p:extLst>
      <p:ext uri="{BB962C8B-B14F-4D97-AF65-F5344CB8AC3E}">
        <p14:creationId xmlns:p14="http://schemas.microsoft.com/office/powerpoint/2010/main" val="11814893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par>
                                <p:cTn id="26" presetID="14"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randombar(horizontal)">
                                      <p:cBhvr>
                                        <p:cTn id="36" dur="500"/>
                                        <p:tgtEl>
                                          <p:spTgt spid="10"/>
                                        </p:tgtEl>
                                      </p:cBhvr>
                                    </p:animEffect>
                                  </p:childTnLst>
                                </p:cTn>
                              </p:par>
                              <p:par>
                                <p:cTn id="37" presetID="14" presetClass="entr" presetSubtype="1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randombar(horizontal)">
                                      <p:cBhvr>
                                        <p:cTn id="47" dur="500"/>
                                        <p:tgtEl>
                                          <p:spTgt spid="5"/>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randombar(horizontal)">
                                      <p:cBhvr>
                                        <p:cTn id="50" dur="500"/>
                                        <p:tgtEl>
                                          <p:spTgt spid="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randombar(horizontal)">
                                      <p:cBhvr>
                                        <p:cTn id="53" dur="500"/>
                                        <p:tgtEl>
                                          <p:spTgt spid="17"/>
                                        </p:tgtEl>
                                      </p:cBhvr>
                                    </p:animEffect>
                                  </p:childTnLst>
                                </p:cTn>
                              </p:par>
                              <p:par>
                                <p:cTn id="54" presetID="14" presetClass="entr" presetSubtype="1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randombar(horizontal)">
                                      <p:cBhvr>
                                        <p:cTn id="5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4" grpId="0" animBg="1"/>
      <p:bldP spid="3" grpId="0"/>
      <p:bldP spid="4" grpId="0"/>
      <p:bldP spid="5" grpId="0"/>
      <p:bldP spid="2" grpId="0"/>
      <p:bldP spid="8" grpId="0"/>
      <p:bldP spid="10"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1" y="0"/>
            <a:ext cx="18288000" cy="10285714"/>
          </a:xfrm>
          <a:prstGeom prst="rect">
            <a:avLst/>
          </a:prstGeom>
        </p:spPr>
      </p:pic>
      <p:sp>
        <p:nvSpPr>
          <p:cNvPr id="11" name="Rectangle: Rounded Corners 18">
            <a:extLst>
              <a:ext uri="{FF2B5EF4-FFF2-40B4-BE49-F238E27FC236}">
                <a16:creationId xmlns:a16="http://schemas.microsoft.com/office/drawing/2014/main" xmlns="" id="{C12AF386-10E7-4C03-91B5-7499842FAE72}"/>
              </a:ext>
            </a:extLst>
          </p:cNvPr>
          <p:cNvSpPr/>
          <p:nvPr/>
        </p:nvSpPr>
        <p:spPr>
          <a:xfrm>
            <a:off x="2819400" y="3395824"/>
            <a:ext cx="11658600"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pic>
        <p:nvPicPr>
          <p:cNvPr id="3074" name="Picture 2" descr="Những lưu ý khi ăn nấm là gì? - Dinh Dưỡ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81401" y="3726563"/>
            <a:ext cx="1371600" cy="10287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12">
            <a:extLst>
              <a:ext uri="{FF2B5EF4-FFF2-40B4-BE49-F238E27FC236}">
                <a16:creationId xmlns:a16="http://schemas.microsoft.com/office/drawing/2014/main" xmlns="" id="{2543E227-6D98-4DB8-A886-7DE1574FC611}"/>
              </a:ext>
            </a:extLst>
          </p:cNvPr>
          <p:cNvSpPr/>
          <p:nvPr/>
        </p:nvSpPr>
        <p:spPr>
          <a:xfrm>
            <a:off x="3322247" y="3838559"/>
            <a:ext cx="11178229" cy="804707"/>
          </a:xfrm>
          <a:prstGeom prst="rect">
            <a:avLst/>
          </a:prstGeom>
        </p:spPr>
        <p:txBody>
          <a:bodyPr wrap="square">
            <a:spAutoFit/>
          </a:bodyPr>
          <a:lstStyle/>
          <a:p>
            <a:pPr algn="ctr">
              <a:lnSpc>
                <a:spcPts val="6024"/>
              </a:lnSpc>
            </a:pPr>
            <a:r>
              <a:rPr lang="en-US" sz="4000" b="1" dirty="0" err="1">
                <a:solidFill>
                  <a:schemeClr val="tx2">
                    <a:lumMod val="50000"/>
                  </a:schemeClr>
                </a:solidFill>
                <a:latin typeface="Arial" panose="020B0604020202020204" pitchFamily="34" charset="0"/>
                <a:cs typeface="Arial" panose="020B0604020202020204" pitchFamily="34" charset="0"/>
              </a:rPr>
              <a:t>Lập</a:t>
            </a:r>
            <a:r>
              <a:rPr lang="en-US" sz="4000" b="1">
                <a:solidFill>
                  <a:schemeClr val="tx2">
                    <a:lumMod val="50000"/>
                  </a:schemeClr>
                </a:solidFill>
                <a:latin typeface="Arial" panose="020B0604020202020204" pitchFamily="34" charset="0"/>
                <a:cs typeface="Arial" panose="020B0604020202020204" pitchFamily="34" charset="0"/>
              </a:rPr>
              <a:t> được dàn ý cho bài văn tả đồ vật. </a:t>
            </a:r>
            <a:endParaRPr lang="en-US" sz="4000" b="1" dirty="0">
              <a:solidFill>
                <a:schemeClr val="tx2">
                  <a:lumMod val="50000"/>
                </a:schemeClr>
              </a:solidFill>
              <a:latin typeface="Arial" panose="020B0604020202020204" pitchFamily="34" charset="0"/>
              <a:cs typeface="Arial" panose="020B0604020202020204" pitchFamily="34" charset="0"/>
            </a:endParaRPr>
          </a:p>
        </p:txBody>
      </p:sp>
      <p:sp>
        <p:nvSpPr>
          <p:cNvPr id="12" name="Rectangle: Rounded Corners 18">
            <a:extLst>
              <a:ext uri="{FF2B5EF4-FFF2-40B4-BE49-F238E27FC236}">
                <a16:creationId xmlns:a16="http://schemas.microsoft.com/office/drawing/2014/main" xmlns="" id="{C12AF386-10E7-4C03-91B5-7499842FAE72}"/>
              </a:ext>
            </a:extLst>
          </p:cNvPr>
          <p:cNvSpPr/>
          <p:nvPr/>
        </p:nvSpPr>
        <p:spPr>
          <a:xfrm>
            <a:off x="2819399" y="5870815"/>
            <a:ext cx="11658601"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9" name="矩形 12">
            <a:extLst>
              <a:ext uri="{FF2B5EF4-FFF2-40B4-BE49-F238E27FC236}">
                <a16:creationId xmlns:a16="http://schemas.microsoft.com/office/drawing/2014/main" xmlns="" id="{2543E227-6D98-4DB8-A886-7DE1574FC611}"/>
              </a:ext>
            </a:extLst>
          </p:cNvPr>
          <p:cNvSpPr/>
          <p:nvPr/>
        </p:nvSpPr>
        <p:spPr>
          <a:xfrm>
            <a:off x="4049281" y="5873881"/>
            <a:ext cx="9652000" cy="1555619"/>
          </a:xfrm>
          <a:prstGeom prst="rect">
            <a:avLst/>
          </a:prstGeom>
        </p:spPr>
        <p:txBody>
          <a:bodyPr wrap="square">
            <a:spAutoFit/>
          </a:bodyPr>
          <a:lstStyle/>
          <a:p>
            <a:pPr algn="ctr">
              <a:lnSpc>
                <a:spcPts val="6024"/>
              </a:lnSpc>
            </a:pPr>
            <a:r>
              <a:rPr lang="en-US" sz="4000" b="1">
                <a:solidFill>
                  <a:schemeClr val="tx2">
                    <a:lumMod val="50000"/>
                  </a:schemeClr>
                </a:solidFill>
                <a:latin typeface="Arial" panose="020B0604020202020204" pitchFamily="34" charset="0"/>
                <a:cs typeface="Arial" panose="020B0604020202020204" pitchFamily="34" charset="0"/>
              </a:rPr>
              <a:t>Trình bày bài văn miêu tả đồ vật theo dàn ý đã lập một cách rõ ràng, đúng ý. </a:t>
            </a:r>
            <a:endParaRPr lang="en-US" sz="4000" b="1" dirty="0">
              <a:solidFill>
                <a:schemeClr val="tx2">
                  <a:lumMod val="50000"/>
                </a:schemeClr>
              </a:solidFill>
              <a:latin typeface="Arial" panose="020B0604020202020204" pitchFamily="34" charset="0"/>
              <a:cs typeface="Arial" panose="020B0604020202020204" pitchFamily="34" charset="0"/>
            </a:endParaRPr>
          </a:p>
        </p:txBody>
      </p:sp>
      <p:pic>
        <p:nvPicPr>
          <p:cNvPr id="5" name="Picture 2" descr="Những lưu ý khi ăn nấm là gì? - Dinh Dưỡ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09239" y="6201554"/>
            <a:ext cx="1371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2">
            <a:extLst>
              <a:ext uri="{FF2B5EF4-FFF2-40B4-BE49-F238E27FC236}">
                <a16:creationId xmlns:a16="http://schemas.microsoft.com/office/drawing/2014/main" xmlns="" id="{E1FCCD75-6058-4B7F-AF4B-1A837886FC9A}"/>
              </a:ext>
            </a:extLst>
          </p:cNvPr>
          <p:cNvPicPr>
            <a:picLocks noChangeAspect="1"/>
          </p:cNvPicPr>
          <p:nvPr/>
        </p:nvPicPr>
        <p:blipFill>
          <a:blip r:embed="rId7"/>
          <a:stretch>
            <a:fillRect/>
          </a:stretch>
        </p:blipFill>
        <p:spPr>
          <a:xfrm>
            <a:off x="4180838" y="406820"/>
            <a:ext cx="9306561" cy="2528846"/>
          </a:xfrm>
          <a:prstGeom prst="rect">
            <a:avLst/>
          </a:prstGeom>
        </p:spPr>
      </p:pic>
      <p:sp>
        <p:nvSpPr>
          <p:cNvPr id="3" name="TextBox 8"/>
          <p:cNvSpPr txBox="1"/>
          <p:nvPr/>
        </p:nvSpPr>
        <p:spPr>
          <a:xfrm>
            <a:off x="3643402" y="1145333"/>
            <a:ext cx="10447475" cy="1128514"/>
          </a:xfrm>
          <a:prstGeom prst="rect">
            <a:avLst/>
          </a:prstGeom>
        </p:spPr>
        <p:txBody>
          <a:bodyPr lIns="0" tIns="0" rIns="0" bIns="0" rtlCol="0" anchor="t">
            <a:spAutoFit/>
          </a:bodyPr>
          <a:lstStyle/>
          <a:p>
            <a:pPr algn="ctr">
              <a:lnSpc>
                <a:spcPts val="8800"/>
              </a:lnSpc>
            </a:pPr>
            <a:r>
              <a:rPr lang="en-US" sz="5400" spc="160">
                <a:solidFill>
                  <a:srgbClr val="FE7D6C"/>
                </a:solidFill>
                <a:latin typeface="Prompt Bold"/>
              </a:rPr>
              <a:t>ĐÁNH GIÁ MỤC TIÊU</a:t>
            </a:r>
          </a:p>
        </p:txBody>
      </p:sp>
      <p:sp>
        <p:nvSpPr>
          <p:cNvPr id="13" name="Freeform 46"/>
          <p:cNvSpPr>
            <a:spLocks noEditPoints="1"/>
          </p:cNvSpPr>
          <p:nvPr/>
        </p:nvSpPr>
        <p:spPr bwMode="auto">
          <a:xfrm>
            <a:off x="13569722" y="6532171"/>
            <a:ext cx="755878" cy="91670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Freeform 46"/>
          <p:cNvSpPr>
            <a:spLocks noEditPoints="1"/>
          </p:cNvSpPr>
          <p:nvPr/>
        </p:nvSpPr>
        <p:spPr bwMode="auto">
          <a:xfrm>
            <a:off x="13569722" y="3878963"/>
            <a:ext cx="755878" cy="91670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112913415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Effect transition="in" filter="fade">
                                      <p:cBhvr>
                                        <p:cTn id="19" dur="1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circle(in)">
                                      <p:cBhvr>
                                        <p:cTn id="25" dur="2000"/>
                                        <p:tgtEl>
                                          <p:spTgt spid="3074"/>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circle(in)">
                                      <p:cBhvr>
                                        <p:cTn id="35" dur="2000"/>
                                        <p:tgtEl>
                                          <p:spTgt spid="5"/>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Effect transition="in" filter="fade">
                                      <p:cBhvr>
                                        <p:cTn id="40" dur="1000"/>
                                        <p:tgtEl>
                                          <p:spTgt spid="9"/>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12" grpId="0" animBg="1"/>
      <p:bldP spid="9" grpId="0"/>
      <p:bldP spid="3" grpId="0"/>
      <p:bldP spid="13"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0CC6A731-14D4-4741-9EBB-CB835520273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21069452" flipH="1">
            <a:off x="1152935" y="586796"/>
            <a:ext cx="11306697" cy="10287000"/>
          </a:xfrm>
          <a:prstGeom prst="rect">
            <a:avLst/>
          </a:prstGeom>
          <a:effectLst>
            <a:outerShdw blurRad="12700" dist="12700" dir="2700000" algn="tl" rotWithShape="0">
              <a:prstClr val="black">
                <a:alpha val="40000"/>
              </a:prstClr>
            </a:outerShdw>
          </a:effectLst>
        </p:spPr>
      </p:pic>
      <p:pic>
        <p:nvPicPr>
          <p:cNvPr id="2" name="图片 1">
            <a:extLst>
              <a:ext uri="{FF2B5EF4-FFF2-40B4-BE49-F238E27FC236}">
                <a16:creationId xmlns:a16="http://schemas.microsoft.com/office/drawing/2014/main" xmlns="" id="{4C5CAE8E-E87B-4401-B719-9A57BACEE967}"/>
              </a:ext>
            </a:extLst>
          </p:cNvPr>
          <p:cNvPicPr>
            <a:picLocks noChangeAspect="1"/>
          </p:cNvPicPr>
          <p:nvPr/>
        </p:nvPicPr>
        <p:blipFill>
          <a:blip r:embed="rId4"/>
          <a:stretch>
            <a:fillRect/>
          </a:stretch>
        </p:blipFill>
        <p:spPr>
          <a:xfrm>
            <a:off x="6302231" y="-221095"/>
            <a:ext cx="6255038" cy="2651990"/>
          </a:xfrm>
          <a:prstGeom prst="rect">
            <a:avLst/>
          </a:prstGeom>
          <a:effectLst>
            <a:outerShdw blurRad="25400" dist="25400" dir="2700000" algn="tl" rotWithShape="0">
              <a:prstClr val="black">
                <a:alpha val="40000"/>
              </a:prstClr>
            </a:outerShdw>
          </a:effectLst>
        </p:spPr>
      </p:pic>
      <p:pic>
        <p:nvPicPr>
          <p:cNvPr id="5" name="图片 4">
            <a:extLst>
              <a:ext uri="{FF2B5EF4-FFF2-40B4-BE49-F238E27FC236}">
                <a16:creationId xmlns:a16="http://schemas.microsoft.com/office/drawing/2014/main" xmlns="" id="{FDC9D8FB-3F46-4EE4-AB30-064D74D8B1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325395" y="2812402"/>
            <a:ext cx="6962606" cy="6445898"/>
          </a:xfrm>
          <a:prstGeom prst="rect">
            <a:avLst/>
          </a:prstGeom>
          <a:effectLst>
            <a:outerShdw blurRad="50800" dist="38100" dir="2700000" algn="tl" rotWithShape="0">
              <a:prstClr val="black">
                <a:alpha val="40000"/>
              </a:prstClr>
            </a:outerShdw>
          </a:effectLst>
        </p:spPr>
      </p:pic>
      <p:sp>
        <p:nvSpPr>
          <p:cNvPr id="10" name="Hộp Văn bản 15">
            <a:extLst>
              <a:ext uri="{FF2B5EF4-FFF2-40B4-BE49-F238E27FC236}">
                <a16:creationId xmlns:a16="http://schemas.microsoft.com/office/drawing/2014/main" xmlns="" id="{989E27F6-96E7-4EED-B1F5-B7416308AE7B}"/>
              </a:ext>
            </a:extLst>
          </p:cNvPr>
          <p:cNvSpPr txBox="1"/>
          <p:nvPr/>
        </p:nvSpPr>
        <p:spPr>
          <a:xfrm>
            <a:off x="6775803" y="800100"/>
            <a:ext cx="4427621" cy="1015663"/>
          </a:xfrm>
          <a:prstGeom prst="rect">
            <a:avLst/>
          </a:prstGeom>
          <a:noFill/>
        </p:spPr>
        <p:txBody>
          <a:bodyPr wrap="square" rtlCol="0">
            <a:spAutoFit/>
          </a:bodyPr>
          <a:lstStyle/>
          <a:p>
            <a:pPr algn="ctr"/>
            <a:r>
              <a:rPr lang="en-US" sz="6000" b="1">
                <a:solidFill>
                  <a:schemeClr val="bg1"/>
                </a:solidFill>
                <a:effectLst>
                  <a:glow rad="266700">
                    <a:schemeClr val="accent5">
                      <a:satMod val="175000"/>
                      <a:alpha val="46000"/>
                    </a:schemeClr>
                  </a:glow>
                </a:effectLst>
                <a:latin typeface="Pattaya" panose="00000500000000000000" pitchFamily="2" charset="-34"/>
                <a:cs typeface="Pattaya" panose="00000500000000000000" pitchFamily="2" charset="-34"/>
              </a:rPr>
              <a:t>Dặn dò</a:t>
            </a:r>
          </a:p>
        </p:txBody>
      </p:sp>
      <p:sp>
        <p:nvSpPr>
          <p:cNvPr id="11" name="TextBox 11"/>
          <p:cNvSpPr txBox="1"/>
          <p:nvPr/>
        </p:nvSpPr>
        <p:spPr>
          <a:xfrm>
            <a:off x="2927703" y="4327289"/>
            <a:ext cx="7696200" cy="3635611"/>
          </a:xfrm>
          <a:prstGeom prst="rect">
            <a:avLst/>
          </a:prstGeom>
          <a:noFill/>
        </p:spPr>
        <p:txBody>
          <a:bodyPr wrap="square" lIns="0" tIns="0" rIns="0" bIns="0" rtlCol="0" anchor="t">
            <a:spAutoFit/>
          </a:bodyPr>
          <a:lstStyle/>
          <a:p>
            <a:pPr>
              <a:lnSpc>
                <a:spcPct val="150000"/>
              </a:lnSpc>
            </a:pPr>
            <a:r>
              <a:rPr lang="en-US" sz="5400" b="1">
                <a:latin typeface="Pattaya" panose="00000500000000000000" pitchFamily="2" charset="-34"/>
                <a:cs typeface="Pattaya" panose="00000500000000000000" pitchFamily="2" charset="-34"/>
              </a:rPr>
              <a:t>Em</a:t>
            </a:r>
            <a:r>
              <a:rPr lang="en-US" sz="5400" b="1" dirty="0">
                <a:latin typeface="Pattaya" panose="00000500000000000000" pitchFamily="2" charset="-34"/>
                <a:cs typeface="Pattaya" panose="00000500000000000000" pitchFamily="2" charset="-34"/>
              </a:rPr>
              <a:t> </a:t>
            </a:r>
            <a:r>
              <a:rPr lang="en-US" sz="5400" b="1">
                <a:latin typeface="Pattaya" panose="00000500000000000000" pitchFamily="2" charset="-34"/>
                <a:cs typeface="Pattaya" panose="00000500000000000000" pitchFamily="2" charset="-34"/>
              </a:rPr>
              <a:t>hoàn </a:t>
            </a:r>
            <a:r>
              <a:rPr lang="en-US" sz="5400" b="1" err="1">
                <a:latin typeface="Pattaya" panose="00000500000000000000" pitchFamily="2" charset="-34"/>
                <a:cs typeface="Pattaya" panose="00000500000000000000" pitchFamily="2" charset="-34"/>
              </a:rPr>
              <a:t>chỉnh</a:t>
            </a:r>
            <a:r>
              <a:rPr lang="en-US" sz="5400" b="1">
                <a:latin typeface="Pattaya" panose="00000500000000000000" pitchFamily="2" charset="-34"/>
                <a:cs typeface="Pattaya" panose="00000500000000000000" pitchFamily="2" charset="-34"/>
              </a:rPr>
              <a:t> dàn ý bài văn và chuẩn bị cho tiết kiểm tra viết.</a:t>
            </a:r>
            <a:endParaRPr lang="en-US" sz="5400" b="1" dirty="0">
              <a:latin typeface="Pattaya" panose="00000500000000000000" pitchFamily="2" charset="-34"/>
              <a:cs typeface="Pattaya" panose="00000500000000000000" pitchFamily="2" charset="-34"/>
            </a:endParaRPr>
          </a:p>
        </p:txBody>
      </p:sp>
      <p:pic>
        <p:nvPicPr>
          <p:cNvPr id="12" name="图片 31">
            <a:extLst>
              <a:ext uri="{FF2B5EF4-FFF2-40B4-BE49-F238E27FC236}">
                <a16:creationId xmlns:a16="http://schemas.microsoft.com/office/drawing/2014/main" xmlns="" id="{F551D5D5-1435-45F0-8EB5-FC3C7DA4937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5518" y="7803378"/>
            <a:ext cx="13317118"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31">
            <a:extLst>
              <a:ext uri="{FF2B5EF4-FFF2-40B4-BE49-F238E27FC236}">
                <a16:creationId xmlns:a16="http://schemas.microsoft.com/office/drawing/2014/main" xmlns="" id="{F551D5D5-1435-45F0-8EB5-FC3C7DA4937F}"/>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r="49123"/>
          <a:stretch/>
        </p:blipFill>
        <p:spPr bwMode="auto">
          <a:xfrm>
            <a:off x="11658600" y="7803378"/>
            <a:ext cx="66294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20">
            <a:extLst>
              <a:ext uri="{FF2B5EF4-FFF2-40B4-BE49-F238E27FC236}">
                <a16:creationId xmlns:a16="http://schemas.microsoft.com/office/drawing/2014/main" xmlns="" id="{E1964DA2-048F-4096-BDED-0CA5C5B28A1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66688" y="93663"/>
            <a:ext cx="2593976"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558142"/>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250"/>
                                        <p:tgtEl>
                                          <p:spTgt spid="10"/>
                                        </p:tgtEl>
                                      </p:cBhvr>
                                    </p:animEffect>
                                    <p:anim calcmode="lin" valueType="num">
                                      <p:cBhvr>
                                        <p:cTn id="12" dur="1250" fill="hold"/>
                                        <p:tgtEl>
                                          <p:spTgt spid="10"/>
                                        </p:tgtEl>
                                        <p:attrNameLst>
                                          <p:attrName>ppt_x</p:attrName>
                                        </p:attrNameLst>
                                      </p:cBhvr>
                                      <p:tavLst>
                                        <p:tav tm="0">
                                          <p:val>
                                            <p:strVal val="#ppt_x"/>
                                          </p:val>
                                        </p:tav>
                                        <p:tav tm="100000">
                                          <p:val>
                                            <p:strVal val="#ppt_x"/>
                                          </p:val>
                                        </p:tav>
                                      </p:tavLst>
                                    </p:anim>
                                    <p:anim calcmode="lin" valueType="num">
                                      <p:cBhvr>
                                        <p:cTn id="13" dur="1250" fill="hold"/>
                                        <p:tgtEl>
                                          <p:spTgt spid="10"/>
                                        </p:tgtEl>
                                        <p:attrNameLst>
                                          <p:attrName>ppt_y</p:attrName>
                                        </p:attrNameLst>
                                      </p:cBhvr>
                                      <p:tavLst>
                                        <p:tav tm="0">
                                          <p:val>
                                            <p:strVal val="#ppt_y+.1"/>
                                          </p:val>
                                        </p:tav>
                                        <p:tav tm="100000">
                                          <p:val>
                                            <p:strVal val="#ppt_y"/>
                                          </p:val>
                                        </p:tav>
                                      </p:tavLst>
                                    </p:anim>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E2E8"/>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xmlns=""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xmlns=""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xmlns=""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xmlns=""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xmlns=""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xmlns=""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xmlns=""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xmlns=""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xmlns=""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xmlns=""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xmlns=""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xmlns=""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a:solidFill>
                  <a:srgbClr val="C00000"/>
                </a:solidFill>
                <a:latin typeface="Prompt Bold"/>
              </a:rPr>
              <a:t>Chọn đề bài</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a:solidFill>
                  <a:srgbClr val="002060"/>
                </a:solidFill>
                <a:latin typeface="Prompt Bold"/>
              </a:rPr>
              <a:t>1:</a:t>
            </a:r>
            <a:endParaRPr lang="en-US" sz="8000" spc="160" dirty="0">
              <a:solidFill>
                <a:srgbClr val="002060"/>
              </a:solidFill>
              <a:latin typeface="Prompt Bold"/>
            </a:endParaRPr>
          </a:p>
        </p:txBody>
      </p:sp>
    </p:spTree>
    <p:extLst>
      <p:ext uri="{BB962C8B-B14F-4D97-AF65-F5344CB8AC3E}">
        <p14:creationId xmlns:p14="http://schemas.microsoft.com/office/powerpoint/2010/main" val="24990488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6780" b="20410"/>
          <a:stretch/>
        </p:blipFill>
        <p:spPr>
          <a:xfrm>
            <a:off x="-1" y="0"/>
            <a:ext cx="18288001" cy="10287000"/>
          </a:xfrm>
          <a:prstGeom prst="rect">
            <a:avLst/>
          </a:prstGeom>
        </p:spPr>
      </p:pic>
      <p:sp>
        <p:nvSpPr>
          <p:cNvPr id="10" name="Rectangle: Rounded Corners 18">
            <a:extLst>
              <a:ext uri="{FF2B5EF4-FFF2-40B4-BE49-F238E27FC236}">
                <a16:creationId xmlns:a16="http://schemas.microsoft.com/office/drawing/2014/main" xmlns="" id="{C12AF386-10E7-4C03-91B5-7499842FAE72}"/>
              </a:ext>
            </a:extLst>
          </p:cNvPr>
          <p:cNvSpPr/>
          <p:nvPr/>
        </p:nvSpPr>
        <p:spPr>
          <a:xfrm>
            <a:off x="2362200" y="2188427"/>
            <a:ext cx="12649200" cy="3728135"/>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3" name="Picture 2">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5965" b="83977" l="7895" r="42983"/>
                    </a14:imgEffect>
                  </a14:imgLayer>
                </a14:imgProps>
              </a:ext>
            </a:extLst>
          </a:blip>
          <a:srcRect l="3509" t="18714" r="52631" b="8772"/>
          <a:stretch/>
        </p:blipFill>
        <p:spPr>
          <a:xfrm>
            <a:off x="24581" y="5829300"/>
            <a:ext cx="3810000" cy="4724400"/>
          </a:xfrm>
          <a:prstGeom prst="rect">
            <a:avLst/>
          </a:prstGeom>
        </p:spPr>
      </p:pic>
      <p:pic>
        <p:nvPicPr>
          <p:cNvPr id="4" name="Picture 3">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6">
                    <a14:imgEffect>
                      <a14:backgroundRemoval t="8264" b="58056" l="40990" r="70000">
                        <a14:backgroundMark x1="53542" y1="15069" x2="56615" y2="22778"/>
                        <a14:backgroundMark x1="57604" y1="25972" x2="51146" y2="27292"/>
                        <a14:backgroundMark x1="51510" y1="27778" x2="50469" y2="40417"/>
                        <a14:backgroundMark x1="44688" y1="25486" x2="49479" y2="27292"/>
                      </a14:backgroundRemoval>
                    </a14:imgEffect>
                  </a14:imgLayer>
                </a14:imgProps>
              </a:ext>
            </a:extLst>
          </a:blip>
          <a:srcRect l="33334" t="4679" r="28947" b="41520"/>
          <a:stretch/>
        </p:blipFill>
        <p:spPr>
          <a:xfrm>
            <a:off x="14431297" y="6770739"/>
            <a:ext cx="3276600" cy="3505200"/>
          </a:xfrm>
          <a:prstGeom prst="rect">
            <a:avLst/>
          </a:prstGeom>
        </p:spPr>
      </p:pic>
      <p:pic>
        <p:nvPicPr>
          <p:cNvPr id="5" name="Picture 4">
            <a:hlinkClick r:id="rId9" action="ppaction://hlinksldjump"/>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32917" b="89375" l="67083" r="96406">
                        <a14:backgroundMark x1="88177" y1="37778" x2="90260" y2="46806"/>
                        <a14:backgroundMark x1="77344" y1="59514" x2="78021" y2="67639"/>
                        <a14:backgroundMark x1="73594" y1="47292" x2="78698" y2="53611"/>
                      </a14:backgroundRemoval>
                    </a14:imgEffect>
                  </a14:imgLayer>
                </a14:imgProps>
              </a:ext>
            </a:extLst>
          </a:blip>
          <a:srcRect l="64912" t="26608" b="9065"/>
          <a:stretch/>
        </p:blipFill>
        <p:spPr>
          <a:xfrm>
            <a:off x="11734800" y="5916562"/>
            <a:ext cx="3048000" cy="4191000"/>
          </a:xfrm>
          <a:prstGeom prst="rect">
            <a:avLst/>
          </a:prstGeom>
        </p:spPr>
      </p:pic>
      <p:pic>
        <p:nvPicPr>
          <p:cNvPr id="6" name="Picture 5">
            <a:hlinkClick r:id="rId11" action="ppaction://hlinksldjump"/>
          </p:cNvPr>
          <p:cNvPicPr>
            <a:picLocks noChangeAspect="1"/>
          </p:cNvPicPr>
          <p:nvPr/>
        </p:nvPicPr>
        <p:blipFill>
          <a:blip r:embed="rId12">
            <a:extLst>
              <a:ext uri="{BEBA8EAE-BF5A-486C-A8C5-ECC9F3942E4B}">
                <a14:imgProps xmlns:a14="http://schemas.microsoft.com/office/drawing/2010/main">
                  <a14:imgLayer r:embed="rId13">
                    <a14:imgEffect>
                      <a14:backgroundRemoval t="0" b="100000" l="1071" r="100000">
                        <a14:foregroundMark x1="30835" y1="79074" x2="56103" y2="86111"/>
                        <a14:backgroundMark x1="81263" y1="52870" x2="75696" y2="93519"/>
                        <a14:backgroundMark x1="9957" y1="27778" x2="55675" y2="3333"/>
                        <a14:backgroundMark x1="18951" y1="28519" x2="33833" y2="48426"/>
                        <a14:backgroundMark x1="64133" y1="27407" x2="48394" y2="36574"/>
                        <a14:backgroundMark x1="17666" y1="78704" x2="59101" y2="90185"/>
                        <a14:backgroundMark x1="74411" y1="52500" x2="57388" y2="55463"/>
                      </a14:backgroundRemoval>
                    </a14:imgEffect>
                  </a14:imgLayer>
                </a14:imgProps>
              </a:ext>
            </a:extLst>
          </a:blip>
          <a:stretch>
            <a:fillRect/>
          </a:stretch>
        </p:blipFill>
        <p:spPr>
          <a:xfrm>
            <a:off x="7544563" y="5885836"/>
            <a:ext cx="4010265" cy="4637138"/>
          </a:xfrm>
          <a:prstGeom prst="rect">
            <a:avLst/>
          </a:prstGeom>
        </p:spPr>
      </p:pic>
      <p:pic>
        <p:nvPicPr>
          <p:cNvPr id="7" name="Picture 6">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99222" l="167" r="98500">
                        <a14:foregroundMark x1="13833" y1="65556" x2="333" y2="67889"/>
                        <a14:foregroundMark x1="10167" y1="77222" x2="49500" y2="99222"/>
                        <a14:backgroundMark x1="81500" y1="76889" x2="29833" y2="88889"/>
                        <a14:backgroundMark x1="64333" y1="69333" x2="59167" y2="79667"/>
                        <a14:backgroundMark x1="76333" y1="34889" x2="48833" y2="37000"/>
                        <a14:backgroundMark x1="49500" y1="37333" x2="46333" y2="51444"/>
                        <a14:backgroundMark x1="13833" y1="28333" x2="36000" y2="36556"/>
                        <a14:backgroundMark x1="10167" y1="50000" x2="24667" y2="53444"/>
                        <a14:backgroundMark x1="80833" y1="70667" x2="63333" y2="67222"/>
                        <a14:backgroundMark x1="26167" y1="59000" x2="24167" y2="71000"/>
                        <a14:backgroundMark x1="26667" y1="86889" x2="28333" y2="93667"/>
                        <a14:backgroundMark x1="24167" y1="68111" x2="39000" y2="85333"/>
                        <a14:backgroundMark x1="37500" y1="72556" x2="54000" y2="74333"/>
                        <a14:backgroundMark x1="35000" y1="88333" x2="42667" y2="91444"/>
                        <a14:backgroundMark x1="34500" y1="88778" x2="33833" y2="98667"/>
                        <a14:backgroundMark x1="35500" y1="92556" x2="43167" y2="97667"/>
                        <a14:backgroundMark x1="9667" y1="75667" x2="25167" y2="80444"/>
                        <a14:backgroundMark x1="21500" y1="80444" x2="16833" y2="86333"/>
                        <a14:backgroundMark x1="3000" y1="66000" x2="3000" y2="72222"/>
                        <a14:backgroundMark x1="12167" y1="66000" x2="13833" y2="68111"/>
                        <a14:backgroundMark x1="13833" y1="75667" x2="16333" y2="87000"/>
                        <a14:backgroundMark x1="35500" y1="85000" x2="35500" y2="96667"/>
                        <a14:backgroundMark x1="12833" y1="78111" x2="34500" y2="90444"/>
                        <a14:backgroundMark x1="35500" y1="92889" x2="46333" y2="97667"/>
                        <a14:backgroundMark x1="6500" y1="65333" x2="17333" y2="78444"/>
                        <a14:backgroundMark x1="8667" y1="60556" x2="20000" y2="75333"/>
                        <a14:backgroundMark x1="5500" y1="64667" x2="11167" y2="80111"/>
                        <a14:backgroundMark x1="16833" y1="64667" x2="22000" y2="82556"/>
                        <a14:backgroundMark x1="23000" y1="67444" x2="26167" y2="82889"/>
                        <a14:backgroundMark x1="20500" y1="64333" x2="27167" y2="72889"/>
                        <a14:backgroundMark x1="11167" y1="83222" x2="30833" y2="90111"/>
                        <a14:backgroundMark x1="42167" y1="85333" x2="57667" y2="90111"/>
                        <a14:backgroundMark x1="66500" y1="80778" x2="81333" y2="86000"/>
                        <a14:backgroundMark x1="26167" y1="86000" x2="32333" y2="95667"/>
                        <a14:backgroundMark x1="17833" y1="84222" x2="36500" y2="96000"/>
                      </a14:backgroundRemoval>
                    </a14:imgEffect>
                  </a14:imgLayer>
                </a14:imgProps>
              </a:ext>
            </a:extLst>
          </a:blip>
          <a:srcRect l="11118" t="13334" r="12881" b="22665"/>
          <a:stretch/>
        </p:blipFill>
        <p:spPr>
          <a:xfrm>
            <a:off x="5092644" y="6848169"/>
            <a:ext cx="2451919" cy="3097161"/>
          </a:xfrm>
          <a:prstGeom prst="rect">
            <a:avLst/>
          </a:prstGeom>
        </p:spPr>
      </p:pic>
      <p:sp>
        <p:nvSpPr>
          <p:cNvPr id="8" name="Hộp Văn bản 1">
            <a:extLst>
              <a:ext uri="{FF2B5EF4-FFF2-40B4-BE49-F238E27FC236}">
                <a16:creationId xmlns:a16="http://schemas.microsoft.com/office/drawing/2014/main" xmlns="" id="{90E90819-BB3F-49AD-A4DE-31F824902EAB}"/>
              </a:ext>
            </a:extLst>
          </p:cNvPr>
          <p:cNvSpPr txBox="1"/>
          <p:nvPr/>
        </p:nvSpPr>
        <p:spPr>
          <a:xfrm>
            <a:off x="1940467" y="172553"/>
            <a:ext cx="13878656" cy="1862048"/>
          </a:xfrm>
          <a:prstGeom prst="rect">
            <a:avLst/>
          </a:prstGeom>
          <a:noFill/>
        </p:spPr>
        <p:txBody>
          <a:bodyPr wrap="square" rtlCol="0">
            <a:spAutoFit/>
          </a:bodyPr>
          <a:lstStyle/>
          <a:p>
            <a:pPr algn="ctr"/>
            <a:r>
              <a:rPr lang="en-US" sz="11500" b="1">
                <a:solidFill>
                  <a:srgbClr val="FFFF00"/>
                </a:solidFill>
                <a:effectLst>
                  <a:glow rad="101600">
                    <a:schemeClr val="accent5">
                      <a:lumMod val="60000"/>
                      <a:lumOff val="40000"/>
                      <a:alpha val="35000"/>
                    </a:schemeClr>
                  </a:glow>
                </a:effectLst>
                <a:latin typeface="#9Slide05 SVNHaptic Script" panose="00000500000000000000" pitchFamily="2" charset="0"/>
              </a:rPr>
              <a:t>Vương quốc nấm</a:t>
            </a:r>
          </a:p>
        </p:txBody>
      </p:sp>
      <p:sp>
        <p:nvSpPr>
          <p:cNvPr id="9" name="Hộp Văn bản 18">
            <a:extLst>
              <a:ext uri="{FF2B5EF4-FFF2-40B4-BE49-F238E27FC236}">
                <a16:creationId xmlns:a16="http://schemas.microsoft.com/office/drawing/2014/main" xmlns="" id="{9CC676F1-D841-49BC-B395-036AA697A40E}"/>
              </a:ext>
            </a:extLst>
          </p:cNvPr>
          <p:cNvSpPr txBox="1"/>
          <p:nvPr/>
        </p:nvSpPr>
        <p:spPr>
          <a:xfrm>
            <a:off x="3482060" y="2188427"/>
            <a:ext cx="10773697" cy="3333220"/>
          </a:xfrm>
          <a:prstGeom prst="rect">
            <a:avLst/>
          </a:prstGeom>
          <a:noFill/>
        </p:spPr>
        <p:txBody>
          <a:bodyPr wrap="square" rtlCol="0">
            <a:spAutoFit/>
          </a:bodyPr>
          <a:lstStyle/>
          <a:p>
            <a:pPr algn="just">
              <a:lnSpc>
                <a:spcPct val="130000"/>
              </a:lnSpc>
            </a:pPr>
            <a:r>
              <a:rPr lang="en-US" sz="5400" b="1">
                <a:solidFill>
                  <a:srgbClr val="C00000"/>
                </a:solidFill>
                <a:latin typeface="#9Slide05 SVNHaptic Script" panose="00000500000000000000" pitchFamily="2" charset="0"/>
              </a:rPr>
              <a:t>Xin chào các bạn, hãy cùng mình khám phá vương quốc nấm bằng cách giải những câu đố để tìm các đồ vật bí ẩn trong mỗi cây nấm nhé!</a:t>
            </a:r>
          </a:p>
        </p:txBody>
      </p:sp>
      <p:pic>
        <p:nvPicPr>
          <p:cNvPr id="11" name="Picture 10">
            <a:hlinkClick r:id="rId17" action="ppaction://hlinksldjump"/>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33367" b="49949" l="10313" r="24406"/>
                    </a14:imgEffect>
                  </a14:imgLayer>
                </a14:imgProps>
              </a:ext>
            </a:extLst>
          </a:blip>
          <a:srcRect l="9409" t="33392" r="74226" b="49141"/>
          <a:stretch/>
        </p:blipFill>
        <p:spPr>
          <a:xfrm>
            <a:off x="530485" y="1453419"/>
            <a:ext cx="3540950" cy="3999948"/>
          </a:xfrm>
          <a:prstGeom prst="rect">
            <a:avLst/>
          </a:prstGeom>
        </p:spPr>
      </p:pic>
    </p:spTree>
    <p:extLst>
      <p:ext uri="{BB962C8B-B14F-4D97-AF65-F5344CB8AC3E}">
        <p14:creationId xmlns:p14="http://schemas.microsoft.com/office/powerpoint/2010/main" val="41422607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250" fill="hold"/>
                                        <p:tgtEl>
                                          <p:spTgt spid="8"/>
                                        </p:tgtEl>
                                        <p:attrNameLst>
                                          <p:attrName>ppt_w</p:attrName>
                                        </p:attrNameLst>
                                      </p:cBhvr>
                                      <p:tavLst>
                                        <p:tav tm="0">
                                          <p:val>
                                            <p:fltVal val="0"/>
                                          </p:val>
                                        </p:tav>
                                        <p:tav tm="100000">
                                          <p:val>
                                            <p:strVal val="#ppt_w"/>
                                          </p:val>
                                        </p:tav>
                                      </p:tavLst>
                                    </p:anim>
                                    <p:anim calcmode="lin" valueType="num">
                                      <p:cBhvr>
                                        <p:cTn id="8" dur="1250" fill="hold"/>
                                        <p:tgtEl>
                                          <p:spTgt spid="8"/>
                                        </p:tgtEl>
                                        <p:attrNameLst>
                                          <p:attrName>ppt_h</p:attrName>
                                        </p:attrNameLst>
                                      </p:cBhvr>
                                      <p:tavLst>
                                        <p:tav tm="0">
                                          <p:val>
                                            <p:fltVal val="0"/>
                                          </p:val>
                                        </p:tav>
                                        <p:tav tm="100000">
                                          <p:val>
                                            <p:strVal val="#ppt_h"/>
                                          </p:val>
                                        </p:tav>
                                      </p:tavLst>
                                    </p:anim>
                                    <p:animEffect transition="in" filter="fade">
                                      <p:cBhvr>
                                        <p:cTn id="9" dur="1250"/>
                                        <p:tgtEl>
                                          <p:spTgt spid="8"/>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 calcmode="lin" valueType="num">
                                      <p:cBhvr>
                                        <p:cTn id="12" dur="1750" fill="hold"/>
                                        <p:tgtEl>
                                          <p:spTgt spid="9"/>
                                        </p:tgtEl>
                                        <p:attrNameLst>
                                          <p:attrName>ppt_w</p:attrName>
                                        </p:attrNameLst>
                                      </p:cBhvr>
                                      <p:tavLst>
                                        <p:tav tm="0">
                                          <p:val>
                                            <p:fltVal val="0"/>
                                          </p:val>
                                        </p:tav>
                                        <p:tav tm="100000">
                                          <p:val>
                                            <p:strVal val="#ppt_w"/>
                                          </p:val>
                                        </p:tav>
                                      </p:tavLst>
                                    </p:anim>
                                    <p:anim calcmode="lin" valueType="num">
                                      <p:cBhvr>
                                        <p:cTn id="13" dur="1750" fill="hold"/>
                                        <p:tgtEl>
                                          <p:spTgt spid="9"/>
                                        </p:tgtEl>
                                        <p:attrNameLst>
                                          <p:attrName>ppt_h</p:attrName>
                                        </p:attrNameLst>
                                      </p:cBhvr>
                                      <p:tavLst>
                                        <p:tav tm="0">
                                          <p:val>
                                            <p:fltVal val="0"/>
                                          </p:val>
                                        </p:tav>
                                        <p:tav tm="100000">
                                          <p:val>
                                            <p:strVal val="#ppt_h"/>
                                          </p:val>
                                        </p:tav>
                                      </p:tavLst>
                                    </p:anim>
                                    <p:animEffect transition="in" filter="fade">
                                      <p:cBhvr>
                                        <p:cTn id="14" dur="1750"/>
                                        <p:tgtEl>
                                          <p:spTgt spid="9"/>
                                        </p:tgtEl>
                                      </p:cBhvr>
                                    </p:animEffect>
                                  </p:childTnLst>
                                </p:cTn>
                              </p:par>
                              <p:par>
                                <p:cTn id="15" presetID="53" presetClass="entr" presetSubtype="16" fill="hold" nodeType="withEffect">
                                  <p:stCondLst>
                                    <p:cond delay="100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46606" y="1731804"/>
            <a:ext cx="11761124" cy="3785652"/>
          </a:xfrm>
          <a:prstGeom prst="rect">
            <a:avLst/>
          </a:prstGeom>
          <a:noFill/>
        </p:spPr>
        <p:txBody>
          <a:bodyPr wrap="square" rtlCol="0">
            <a:spAutoFit/>
          </a:bodyPr>
          <a:lstStyle/>
          <a:p>
            <a:pPr algn="ctr"/>
            <a:r>
              <a:rPr lang="en-US" sz="4800" b="1">
                <a:solidFill>
                  <a:srgbClr val="002060"/>
                </a:solidFill>
                <a:latin typeface="Arial" panose="020B0604020202020204" pitchFamily="34" charset="0"/>
                <a:cs typeface="Arial" panose="020B0604020202020204" pitchFamily="34" charset="0"/>
              </a:rPr>
              <a:t>Thân hình chữ nhật</a:t>
            </a:r>
          </a:p>
          <a:p>
            <a:pPr algn="ctr"/>
            <a:r>
              <a:rPr lang="en-US" sz="4800" b="1">
                <a:solidFill>
                  <a:srgbClr val="002060"/>
                </a:solidFill>
                <a:latin typeface="Arial" panose="020B0604020202020204" pitchFamily="34" charset="0"/>
                <a:cs typeface="Arial" panose="020B0604020202020204" pitchFamily="34" charset="0"/>
              </a:rPr>
              <a:t>Chữ nghĩa đầy mình</a:t>
            </a:r>
          </a:p>
          <a:p>
            <a:pPr algn="ctr"/>
            <a:r>
              <a:rPr lang="en-US" sz="4800" b="1">
                <a:solidFill>
                  <a:srgbClr val="002060"/>
                </a:solidFill>
                <a:latin typeface="Arial" panose="020B0604020202020204" pitchFamily="34" charset="0"/>
                <a:cs typeface="Arial" panose="020B0604020202020204" pitchFamily="34" charset="0"/>
              </a:rPr>
              <a:t>Ai mà muốn giỏi</a:t>
            </a:r>
          </a:p>
          <a:p>
            <a:pPr algn="ctr"/>
            <a:r>
              <a:rPr lang="en-US" sz="4800" b="1">
                <a:solidFill>
                  <a:srgbClr val="002060"/>
                </a:solidFill>
                <a:latin typeface="Arial" panose="020B0604020202020204" pitchFamily="34" charset="0"/>
                <a:cs typeface="Arial" panose="020B0604020202020204" pitchFamily="34" charset="0"/>
              </a:rPr>
              <a:t>Sẽ phải nhìn tôi. </a:t>
            </a:r>
          </a:p>
          <a:p>
            <a:pPr algn="ctr"/>
            <a:endParaRPr lang="en-US" sz="4800" b="1" dirty="0">
              <a:solidFill>
                <a:srgbClr val="00206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36F80A64-7ED2-4D13-82CA-067EE5E53E42}"/>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000" r="8399"/>
          <a:stretch/>
        </p:blipFill>
        <p:spPr>
          <a:xfrm>
            <a:off x="6835533" y="2665621"/>
            <a:ext cx="4604643" cy="625238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4"/>
          <p:cNvSpPr txBox="1"/>
          <p:nvPr/>
        </p:nvSpPr>
        <p:spPr>
          <a:xfrm>
            <a:off x="2994748" y="1493540"/>
            <a:ext cx="11425050" cy="601960"/>
          </a:xfrm>
          <a:prstGeom prst="rect">
            <a:avLst/>
          </a:prstGeom>
        </p:spPr>
        <p:txBody>
          <a:bodyPr wrap="square" lIns="0" tIns="0" rIns="0" bIns="0" rtlCol="0" anchor="t">
            <a:spAutoFit/>
          </a:bodyPr>
          <a:lstStyle/>
          <a:p>
            <a:pPr algn="ctr">
              <a:lnSpc>
                <a:spcPts val="4420"/>
              </a:lnSpc>
            </a:pPr>
            <a:r>
              <a:rPr lang="en-US" sz="540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Quyển sách Tiếng Việt 5, tập hai</a:t>
            </a:r>
            <a:endParaRPr lang="en-US" sz="5400" dirty="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17" name="Picture 16">
            <a:hlinkClick r:id="rId6" action="ppaction://hlinksldjump"/>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39262937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46606" y="1731804"/>
            <a:ext cx="11761124" cy="317009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Rảnh rang kêu suốt ngày đêm</a:t>
            </a:r>
          </a:p>
          <a:p>
            <a:pPr algn="ctr"/>
            <a:r>
              <a:rPr lang="en-US" sz="4000" b="1">
                <a:solidFill>
                  <a:srgbClr val="002060"/>
                </a:solidFill>
                <a:latin typeface="Arial" panose="020B0604020202020204" pitchFamily="34" charset="0"/>
                <a:cs typeface="Arial" panose="020B0604020202020204" pitchFamily="34" charset="0"/>
              </a:rPr>
              <a:t>Nhắc em đi ngủ, nhắc em học bài</a:t>
            </a:r>
          </a:p>
          <a:p>
            <a:pPr algn="ctr"/>
            <a:r>
              <a:rPr lang="en-US" sz="4000" b="1">
                <a:solidFill>
                  <a:srgbClr val="002060"/>
                </a:solidFill>
                <a:latin typeface="Arial" panose="020B0604020202020204" pitchFamily="34" charset="0"/>
                <a:cs typeface="Arial" panose="020B0604020202020204" pitchFamily="34" charset="0"/>
              </a:rPr>
              <a:t>Một chàng chậm bước khoan thai</a:t>
            </a:r>
          </a:p>
          <a:p>
            <a:pPr algn="ctr"/>
            <a:r>
              <a:rPr lang="en-US" sz="4000" b="1">
                <a:solidFill>
                  <a:srgbClr val="002060"/>
                </a:solidFill>
                <a:latin typeface="Arial" panose="020B0604020202020204" pitchFamily="34" charset="0"/>
                <a:cs typeface="Arial" panose="020B0604020202020204" pitchFamily="34" charset="0"/>
              </a:rPr>
              <a:t>Một chàng chạy những bước dài thật nhanh. </a:t>
            </a:r>
          </a:p>
          <a:p>
            <a:pPr algn="ctr"/>
            <a:r>
              <a:rPr lang="en-US" sz="4000" b="1">
                <a:solidFill>
                  <a:srgbClr val="002060"/>
                </a:solidFill>
                <a:latin typeface="Arial" panose="020B0604020202020204" pitchFamily="34" charset="0"/>
                <a:cs typeface="Arial" panose="020B0604020202020204" pitchFamily="34" charset="0"/>
              </a:rPr>
              <a:t>Là cái gì?</a:t>
            </a:r>
            <a:endParaRPr lang="en-US" sz="4000" b="1"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xmlns="" id="{2E24791D-8740-49F0-ABBB-F8177F5E1E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7498" y="3421369"/>
            <a:ext cx="6497811" cy="50291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Picture 8">
            <a:extLst>
              <a:ext uri="{FF2B5EF4-FFF2-40B4-BE49-F238E27FC236}">
                <a16:creationId xmlns:a16="http://schemas.microsoft.com/office/drawing/2014/main" xmlns="" id="{9F3AF72B-EA31-4808-A55F-A296A019C7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7168" y="3514695"/>
            <a:ext cx="5050832" cy="49213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0" name="TextBox 8"/>
          <p:cNvSpPr txBox="1"/>
          <p:nvPr/>
        </p:nvSpPr>
        <p:spPr>
          <a:xfrm>
            <a:off x="4267200" y="1204736"/>
            <a:ext cx="8530798" cy="1054135"/>
          </a:xfrm>
          <a:prstGeom prst="rect">
            <a:avLst/>
          </a:prstGeom>
        </p:spPr>
        <p:txBody>
          <a:bodyPr wrap="square" lIns="0" tIns="0" rIns="0" bIns="0" rtlCol="0" anchor="t">
            <a:spAutoFit/>
          </a:bodyPr>
          <a:lstStyle/>
          <a:p>
            <a:pPr algn="ctr">
              <a:lnSpc>
                <a:spcPts val="8800"/>
              </a:lnSpc>
            </a:pPr>
            <a:r>
              <a:rPr lang="en-US" sz="5400" spc="159">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Cái đồng hồ báo thức</a:t>
            </a:r>
            <a:endParaRPr lang="en-US" sz="5400" spc="160" dirty="0">
              <a:solidFill>
                <a:srgbClr val="C00000"/>
              </a:solidFill>
              <a:latin typeface="Prompt Bold"/>
            </a:endParaRPr>
          </a:p>
        </p:txBody>
      </p:sp>
      <p:pic>
        <p:nvPicPr>
          <p:cNvPr id="21" name="Picture 20">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53353859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81400" y="1853485"/>
            <a:ext cx="11761124" cy="317009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Mặt thì nhẵn thín phẳng lì</a:t>
            </a:r>
          </a:p>
          <a:p>
            <a:pPr algn="ctr"/>
            <a:r>
              <a:rPr lang="en-US" sz="4000" b="1">
                <a:solidFill>
                  <a:srgbClr val="002060"/>
                </a:solidFill>
                <a:latin typeface="Arial" panose="020B0604020202020204" pitchFamily="34" charset="0"/>
                <a:cs typeface="Arial" panose="020B0604020202020204" pitchFamily="34" charset="0"/>
              </a:rPr>
              <a:t>Tay thì chẳng có, chân thì bốn chân</a:t>
            </a:r>
          </a:p>
          <a:p>
            <a:pPr algn="ctr"/>
            <a:r>
              <a:rPr lang="en-US" sz="4000" b="1">
                <a:solidFill>
                  <a:srgbClr val="002060"/>
                </a:solidFill>
                <a:latin typeface="Arial" panose="020B0604020202020204" pitchFamily="34" charset="0"/>
                <a:cs typeface="Arial" panose="020B0604020202020204" pitchFamily="34" charset="0"/>
              </a:rPr>
              <a:t>Khi ngồi tiếp khách ân cần</a:t>
            </a:r>
          </a:p>
          <a:p>
            <a:pPr algn="ctr"/>
            <a:r>
              <a:rPr lang="en-US" sz="4000" b="1">
                <a:solidFill>
                  <a:srgbClr val="002060"/>
                </a:solidFill>
                <a:latin typeface="Arial" panose="020B0604020202020204" pitchFamily="34" charset="0"/>
                <a:cs typeface="Arial" panose="020B0604020202020204" pitchFamily="34" charset="0"/>
              </a:rPr>
              <a:t>Khi thì nhìn kẻ uống ăn chẳng thèm?</a:t>
            </a:r>
          </a:p>
          <a:p>
            <a:pPr algn="ctr"/>
            <a:r>
              <a:rPr lang="en-US" sz="4000" b="1">
                <a:solidFill>
                  <a:srgbClr val="002060"/>
                </a:solidFill>
                <a:latin typeface="Arial" panose="020B0604020202020204" pitchFamily="34" charset="0"/>
                <a:cs typeface="Arial" panose="020B0604020202020204" pitchFamily="34" charset="0"/>
              </a:rPr>
              <a:t>Đố là cái gì?</a:t>
            </a:r>
            <a:endParaRPr lang="en-US" sz="4000" b="1"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664015" y="1068723"/>
            <a:ext cx="8530798" cy="1054135"/>
          </a:xfrm>
          <a:prstGeom prst="rect">
            <a:avLst/>
          </a:prstGeom>
        </p:spPr>
        <p:txBody>
          <a:bodyPr wrap="square" lIns="0" tIns="0" rIns="0" bIns="0" rtlCol="0" anchor="t">
            <a:spAutoFit/>
          </a:bodyPr>
          <a:lstStyle/>
          <a:p>
            <a:pPr algn="ctr">
              <a:lnSpc>
                <a:spcPts val="8800"/>
              </a:lnSpc>
            </a:pPr>
            <a:r>
              <a:rPr lang="en-US" sz="5400" spc="159">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Cái bàn </a:t>
            </a:r>
            <a:endParaRPr lang="en-US" sz="5400" spc="160" dirty="0">
              <a:solidFill>
                <a:srgbClr val="C00000"/>
              </a:solidFill>
              <a:latin typeface="Prompt Bold"/>
            </a:endParaRPr>
          </a:p>
        </p:txBody>
      </p:sp>
      <p:pic>
        <p:nvPicPr>
          <p:cNvPr id="10" name="Picture 4" descr="Transparent Cartoon Desk Png - Transparent Background Cartoon Table , Free  Transparent Clipart - ClipartKey"/>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35" b="100000" l="333" r="97444"/>
                    </a14:imgEffect>
                  </a14:imgLayer>
                </a14:imgProps>
              </a:ext>
              <a:ext uri="{28A0092B-C50C-407E-A947-70E740481C1C}">
                <a14:useLocalDpi xmlns:a14="http://schemas.microsoft.com/office/drawing/2010/main" val="0"/>
              </a:ext>
            </a:extLst>
          </a:blip>
          <a:srcRect/>
          <a:stretch>
            <a:fillRect/>
          </a:stretch>
        </p:blipFill>
        <p:spPr bwMode="auto">
          <a:xfrm>
            <a:off x="5660308" y="4754210"/>
            <a:ext cx="7124700" cy="4741884"/>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5">
            <a:extLst>
              <a:ext uri="{FF2B5EF4-FFF2-40B4-BE49-F238E27FC236}">
                <a16:creationId xmlns:a16="http://schemas.microsoft.com/office/drawing/2014/main" xmlns=""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616943" y="1139185"/>
            <a:ext cx="10819500" cy="2065411"/>
          </a:xfrm>
          <a:prstGeom prst="rect">
            <a:avLst/>
          </a:prstGeom>
        </p:spPr>
      </p:pic>
      <p:sp>
        <p:nvSpPr>
          <p:cNvPr id="15" name="TextBox 14"/>
          <p:cNvSpPr txBox="1"/>
          <p:nvPr/>
        </p:nvSpPr>
        <p:spPr>
          <a:xfrm>
            <a:off x="4521239" y="1371737"/>
            <a:ext cx="9010907" cy="132343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Hãy kể tên một đồ vật trong nhà mà em yêu thích. </a:t>
            </a:r>
            <a:endParaRPr lang="en-US" sz="4000" b="1" dirty="0">
              <a:solidFill>
                <a:srgbClr val="002060"/>
              </a:solidFill>
              <a:latin typeface="Arial" panose="020B0604020202020204" pitchFamily="34" charset="0"/>
              <a:cs typeface="Arial" panose="020B0604020202020204" pitchFamily="34" charset="0"/>
            </a:endParaRPr>
          </a:p>
        </p:txBody>
      </p:sp>
      <p:pic>
        <p:nvPicPr>
          <p:cNvPr id="19" name="Picture 4">
            <a:extLst>
              <a:ext uri="{FF2B5EF4-FFF2-40B4-BE49-F238E27FC236}">
                <a16:creationId xmlns:a16="http://schemas.microsoft.com/office/drawing/2014/main" xmlns="" id="{0CF2E420-D445-4EFF-86BD-F6AACCE222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4142" y="3279651"/>
            <a:ext cx="4927272" cy="48099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a:extLst>
              <a:ext uri="{FF2B5EF4-FFF2-40B4-BE49-F238E27FC236}">
                <a16:creationId xmlns:a16="http://schemas.microsoft.com/office/drawing/2014/main" xmlns="" id="{282329B9-9579-49C6-B290-9620E4B7AA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26387" y="3239480"/>
            <a:ext cx="4925516" cy="49105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extLst>
              <a:ext uri="{FF2B5EF4-FFF2-40B4-BE49-F238E27FC236}">
                <a16:creationId xmlns:a16="http://schemas.microsoft.com/office/drawing/2014/main" xmlns="" id="{5DEE5AB0-5AB6-473B-8569-CDF841B493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61061" y="3299899"/>
            <a:ext cx="4219505" cy="47897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16177655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xit" presetSubtype="0" fill="hold" grpId="1" nodeType="withEffect">
                                  <p:stCondLst>
                                    <p:cond delay="0"/>
                                  </p:stCondLst>
                                  <p:childTnLst>
                                    <p:animEffect transition="out" filter="fade">
                                      <p:cBhvr>
                                        <p:cTn id="21" dur="1000"/>
                                        <p:tgtEl>
                                          <p:spTgt spid="2"/>
                                        </p:tgtEl>
                                      </p:cBhvr>
                                    </p:animEffect>
                                    <p:anim calcmode="lin" valueType="num">
                                      <p:cBhvr>
                                        <p:cTn id="22" dur="1000"/>
                                        <p:tgtEl>
                                          <p:spTgt spid="2"/>
                                        </p:tgtEl>
                                        <p:attrNameLst>
                                          <p:attrName>ppt_x</p:attrName>
                                        </p:attrNameLst>
                                      </p:cBhvr>
                                      <p:tavLst>
                                        <p:tav tm="0">
                                          <p:val>
                                            <p:strVal val="ppt_x"/>
                                          </p:val>
                                        </p:tav>
                                        <p:tav tm="100000">
                                          <p:val>
                                            <p:strVal val="ppt_x"/>
                                          </p:val>
                                        </p:tav>
                                      </p:tavLst>
                                    </p:anim>
                                    <p:anim calcmode="lin" valueType="num">
                                      <p:cBhvr>
                                        <p:cTn id="23" dur="1000"/>
                                        <p:tgtEl>
                                          <p:spTgt spid="2"/>
                                        </p:tgtEl>
                                        <p:attrNameLst>
                                          <p:attrName>ppt_y</p:attrName>
                                        </p:attrNameLst>
                                      </p:cBhvr>
                                      <p:tavLst>
                                        <p:tav tm="0">
                                          <p:val>
                                            <p:strVal val="ppt_y"/>
                                          </p:val>
                                        </p:tav>
                                        <p:tav tm="100000">
                                          <p:val>
                                            <p:strVal val="ppt_y+.1"/>
                                          </p:val>
                                        </p:tav>
                                      </p:tavLst>
                                    </p:anim>
                                    <p:set>
                                      <p:cBhvr>
                                        <p:cTn id="24" dur="1" fill="hold">
                                          <p:stCondLst>
                                            <p:cond delay="9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par>
                                <p:cTn id="30" presetID="14" presetClass="exit" presetSubtype="10" fill="hold" nodeType="withEffect">
                                  <p:stCondLst>
                                    <p:cond delay="0"/>
                                  </p:stCondLst>
                                  <p:childTnLst>
                                    <p:animEffect transition="out" filter="randombar(horizontal)">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par>
                                <p:cTn id="33" presetID="6" presetClass="entr" presetSubtype="16"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ircle(in)">
                                      <p:cBhvr>
                                        <p:cTn id="35" dur="20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anim calcmode="lin" valueType="num">
                                      <p:cBhvr>
                                        <p:cTn id="41" dur="1000" fill="hold"/>
                                        <p:tgtEl>
                                          <p:spTgt spid="23"/>
                                        </p:tgtEl>
                                        <p:attrNameLst>
                                          <p:attrName>ppt_x</p:attrName>
                                        </p:attrNameLst>
                                      </p:cBhvr>
                                      <p:tavLst>
                                        <p:tav tm="0">
                                          <p:val>
                                            <p:strVal val="#ppt_x"/>
                                          </p:val>
                                        </p:tav>
                                        <p:tav tm="100000">
                                          <p:val>
                                            <p:strVal val="#ppt_x"/>
                                          </p:val>
                                        </p:tav>
                                      </p:tavLst>
                                    </p:anim>
                                    <p:anim calcmode="lin" valueType="num">
                                      <p:cBhvr>
                                        <p:cTn id="42" dur="1000" fill="hold"/>
                                        <p:tgtEl>
                                          <p:spTgt spid="23"/>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par>
                                <p:cTn id="53" presetID="14" presetClass="exit" presetSubtype="10" fill="hold" grpId="1" nodeType="withEffect">
                                  <p:stCondLst>
                                    <p:cond delay="0"/>
                                  </p:stCondLst>
                                  <p:childTnLst>
                                    <p:animEffect transition="out" filter="randombar(horizontal)">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257293" y="1980157"/>
            <a:ext cx="11761124" cy="317009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Giống hệt như em bé</a:t>
            </a:r>
          </a:p>
          <a:p>
            <a:pPr algn="ctr"/>
            <a:r>
              <a:rPr lang="en-US" sz="4000" b="1">
                <a:solidFill>
                  <a:srgbClr val="002060"/>
                </a:solidFill>
                <a:latin typeface="Arial" panose="020B0604020202020204" pitchFamily="34" charset="0"/>
                <a:cs typeface="Arial" panose="020B0604020202020204" pitchFamily="34" charset="0"/>
              </a:rPr>
              <a:t>Đủ mặt mũi chân tay</a:t>
            </a:r>
          </a:p>
          <a:p>
            <a:pPr algn="ctr"/>
            <a:r>
              <a:rPr lang="en-US" sz="4000" b="1">
                <a:solidFill>
                  <a:srgbClr val="002060"/>
                </a:solidFill>
                <a:latin typeface="Arial" panose="020B0604020202020204" pitchFamily="34" charset="0"/>
                <a:cs typeface="Arial" panose="020B0604020202020204" pitchFamily="34" charset="0"/>
              </a:rPr>
              <a:t>Đặt xuống là ngủ ngay</a:t>
            </a:r>
          </a:p>
          <a:p>
            <a:pPr algn="ctr"/>
            <a:r>
              <a:rPr lang="en-US" sz="4000" b="1">
                <a:solidFill>
                  <a:srgbClr val="002060"/>
                </a:solidFill>
                <a:latin typeface="Arial" panose="020B0604020202020204" pitchFamily="34" charset="0"/>
                <a:cs typeface="Arial" panose="020B0604020202020204" pitchFamily="34" charset="0"/>
              </a:rPr>
              <a:t>Không đòi ăn đòi bế</a:t>
            </a:r>
          </a:p>
          <a:p>
            <a:pPr algn="ctr"/>
            <a:r>
              <a:rPr lang="en-US" sz="4000" b="1">
                <a:solidFill>
                  <a:srgbClr val="002060"/>
                </a:solidFill>
                <a:latin typeface="Arial" panose="020B0604020202020204" pitchFamily="34" charset="0"/>
                <a:cs typeface="Arial" panose="020B0604020202020204" pitchFamily="34" charset="0"/>
              </a:rPr>
              <a:t>Đố bé biết là gì?</a:t>
            </a:r>
            <a:endParaRPr lang="en-US" sz="4000" b="1"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xmlns=""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854805" y="972165"/>
            <a:ext cx="8530798" cy="1054135"/>
          </a:xfrm>
          <a:prstGeom prst="rect">
            <a:avLst/>
          </a:prstGeom>
        </p:spPr>
        <p:txBody>
          <a:bodyPr wrap="square" lIns="0" tIns="0" rIns="0" bIns="0" rtlCol="0" anchor="t">
            <a:spAutoFit/>
          </a:bodyPr>
          <a:lstStyle/>
          <a:p>
            <a:pPr algn="ctr">
              <a:lnSpc>
                <a:spcPts val="8800"/>
              </a:lnSpc>
            </a:pPr>
            <a:r>
              <a:rPr lang="en-US" sz="5400" spc="159">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Búp bê</a:t>
            </a:r>
            <a:endParaRPr lang="en-US" sz="5400" spc="160" dirty="0">
              <a:solidFill>
                <a:srgbClr val="C00000"/>
              </a:solidFill>
              <a:latin typeface="Prompt Bold"/>
            </a:endParaRPr>
          </a:p>
        </p:txBody>
      </p:sp>
      <p:pic>
        <p:nvPicPr>
          <p:cNvPr id="9" name="Picture 2" descr="16,133 Baby Doll Stock Illustrations, Cliparts and Royalty Free Baby Doll  Vector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778" l="0" r="99556"/>
                    </a14:imgEffect>
                  </a14:imgLayer>
                </a14:imgProps>
              </a:ext>
              <a:ext uri="{28A0092B-C50C-407E-A947-70E740481C1C}">
                <a14:useLocalDpi xmlns:a14="http://schemas.microsoft.com/office/drawing/2010/main" val="0"/>
              </a:ext>
            </a:extLst>
          </a:blip>
          <a:srcRect/>
          <a:stretch>
            <a:fillRect/>
          </a:stretch>
        </p:blipFill>
        <p:spPr bwMode="auto">
          <a:xfrm>
            <a:off x="6705600" y="5023584"/>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a:extLst>
              <a:ext uri="{FF2B5EF4-FFF2-40B4-BE49-F238E27FC236}">
                <a16:creationId xmlns:a16="http://schemas.microsoft.com/office/drawing/2014/main" xmlns=""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164083" y="1034287"/>
            <a:ext cx="10819500" cy="2065411"/>
          </a:xfrm>
          <a:prstGeom prst="rect">
            <a:avLst/>
          </a:prstGeom>
        </p:spPr>
      </p:pic>
      <p:sp>
        <p:nvSpPr>
          <p:cNvPr id="12" name="TextBox 11"/>
          <p:cNvSpPr txBox="1"/>
          <p:nvPr/>
        </p:nvSpPr>
        <p:spPr>
          <a:xfrm>
            <a:off x="5068379" y="1266839"/>
            <a:ext cx="9010907" cy="132343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Hãy kể tên một đồ vật hoặc món quà có ý nghĩa sâu sắc với em. </a:t>
            </a:r>
            <a:endParaRPr lang="en-US" sz="4000" b="1" dirty="0">
              <a:solidFill>
                <a:srgbClr val="002060"/>
              </a:solidFill>
              <a:latin typeface="Arial" panose="020B0604020202020204" pitchFamily="34" charset="0"/>
              <a:cs typeface="Arial" panose="020B0604020202020204" pitchFamily="34" charset="0"/>
            </a:endParaRPr>
          </a:p>
        </p:txBody>
      </p:sp>
      <p:pic>
        <p:nvPicPr>
          <p:cNvPr id="13" name="Picture 5">
            <a:extLst>
              <a:ext uri="{FF2B5EF4-FFF2-40B4-BE49-F238E27FC236}">
                <a16:creationId xmlns:a16="http://schemas.microsoft.com/office/drawing/2014/main" xmlns="" id="{F77A27E2-AE0E-44A7-862D-C9F97837CA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7716" y="3326912"/>
            <a:ext cx="4196342" cy="43097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9">
            <a:extLst>
              <a:ext uri="{FF2B5EF4-FFF2-40B4-BE49-F238E27FC236}">
                <a16:creationId xmlns:a16="http://schemas.microsoft.com/office/drawing/2014/main" xmlns="" id="{692A8815-5787-41E5-A078-E6B638A3B3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4212" y="3344758"/>
            <a:ext cx="5014788" cy="43413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Gấu bông lông xù mặc áo len (38 cm) TNB134 - Gift shop: qua tang sinh nhat  y nghia, qua luu niem, trang suc han quo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Gấu bông lông xù mặc áo len (38 cm) TNB134 - Gift shop: qua tang sinh nhat  y nghia, qua luu niem, trang suc han quo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https://vuagaubong.com/wp-content/uploads/2020/06/teddylov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01400" y="3283522"/>
            <a:ext cx="4303007" cy="43030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421137" y="5540199"/>
            <a:ext cx="3540950" cy="3999948"/>
          </a:xfrm>
          <a:prstGeom prst="rect">
            <a:avLst/>
          </a:prstGeom>
        </p:spPr>
      </p:pic>
    </p:spTree>
    <p:extLst>
      <p:ext uri="{BB962C8B-B14F-4D97-AF65-F5344CB8AC3E}">
        <p14:creationId xmlns:p14="http://schemas.microsoft.com/office/powerpoint/2010/main" val="3982912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14" presetClass="exit" presetSubtype="10" fill="hold" grpId="1" nodeType="withEffect">
                                  <p:stCondLst>
                                    <p:cond delay="0"/>
                                  </p:stCondLst>
                                  <p:childTnLst>
                                    <p:animEffect transition="out" filter="randombar(horizontal)">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4" presetClass="exit" presetSubtype="10" fill="hold" nodeType="withEffect">
                                  <p:stCondLst>
                                    <p:cond delay="0"/>
                                  </p:stCondLst>
                                  <p:childTnLst>
                                    <p:animEffect transition="out" filter="randombar(horizontal)">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30"/>
                                        </p:tgtEl>
                                        <p:attrNameLst>
                                          <p:attrName>style.visibility</p:attrName>
                                        </p:attrNameLst>
                                      </p:cBhvr>
                                      <p:to>
                                        <p:strVal val="visible"/>
                                      </p:to>
                                    </p:set>
                                    <p:animEffect transition="in" filter="fade">
                                      <p:cBhvr>
                                        <p:cTn id="53" dur="1000"/>
                                        <p:tgtEl>
                                          <p:spTgt spid="1030"/>
                                        </p:tgtEl>
                                      </p:cBhvr>
                                    </p:animEffect>
                                    <p:anim calcmode="lin" valueType="num">
                                      <p:cBhvr>
                                        <p:cTn id="54" dur="1000" fill="hold"/>
                                        <p:tgtEl>
                                          <p:spTgt spid="1030"/>
                                        </p:tgtEl>
                                        <p:attrNameLst>
                                          <p:attrName>ppt_x</p:attrName>
                                        </p:attrNameLst>
                                      </p:cBhvr>
                                      <p:tavLst>
                                        <p:tav tm="0">
                                          <p:val>
                                            <p:strVal val="#ppt_x"/>
                                          </p:val>
                                        </p:tav>
                                        <p:tav tm="100000">
                                          <p:val>
                                            <p:strVal val="#ppt_x"/>
                                          </p:val>
                                        </p:tav>
                                      </p:tavLst>
                                    </p:anim>
                                    <p:anim calcmode="lin" valueType="num">
                                      <p:cBhvr>
                                        <p:cTn id="55"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5214</TotalTime>
  <Words>1710</Words>
  <Application>Microsoft Office PowerPoint</Application>
  <PresentationFormat>Custom</PresentationFormat>
  <Paragraphs>175</Paragraphs>
  <Slides>31</Slides>
  <Notes>19</Notes>
  <HiddenSlides>0</HiddenSlides>
  <MMClips>0</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31</vt:i4>
      </vt:variant>
    </vt:vector>
  </HeadingPairs>
  <TitlesOfParts>
    <vt:vector size="54" baseType="lpstr">
      <vt:lpstr>Arial</vt:lpstr>
      <vt:lpstr>LNTH-TraiTimBongBongLNTH</vt:lpstr>
      <vt:lpstr>等线</vt:lpstr>
      <vt:lpstr>iCiel Cadena</vt:lpstr>
      <vt:lpstr>字魂80号-萌趣小鱼体</vt:lpstr>
      <vt:lpstr>字魂7号-温暖童稚体</vt:lpstr>
      <vt:lpstr>VNI-Cooper</vt:lpstr>
      <vt:lpstr>#9Slide03 Arima Madurai</vt:lpstr>
      <vt:lpstr>#9Slide05 SVNHaptic Script</vt:lpstr>
      <vt:lpstr>iCiel Nabila</vt:lpstr>
      <vt:lpstr>SimSun</vt:lpstr>
      <vt:lpstr>iCiel Amerigraf</vt:lpstr>
      <vt:lpstr>微软雅黑</vt:lpstr>
      <vt:lpstr>Open Sans Extrabold</vt:lpstr>
      <vt:lpstr>Calibri</vt:lpstr>
      <vt:lpstr>仓耳今楷05-6763 W05</vt:lpstr>
      <vt:lpstr>Prompt Bold</vt:lpstr>
      <vt:lpstr>UTM Azuki</vt:lpstr>
      <vt:lpstr>iCiel Zitrone FY</vt:lpstr>
      <vt:lpstr>Pattaya</vt:lpstr>
      <vt:lpstr>Times New Roman</vt:lpstr>
      <vt:lpstr>#9Slide03 Arima Madurai ExtraBo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làm văn</dc:title>
  <dc:creator>NgocHuyen</dc:creator>
  <cp:lastModifiedBy>Admin</cp:lastModifiedBy>
  <cp:revision>395</cp:revision>
  <dcterms:created xsi:type="dcterms:W3CDTF">2006-08-16T00:00:00Z</dcterms:created>
  <dcterms:modified xsi:type="dcterms:W3CDTF">2023-03-03T03:36:17Z</dcterms:modified>
  <dc:identifier>DAEzKFDhAVQ</dc:identifier>
</cp:coreProperties>
</file>