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1.wav" ContentType="audio/x-wav"/>
  <Override PartName="/ppt/media/audio2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3.wav" ContentType="audio/x-wav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audio4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7"/>
  </p:notesMasterIdLst>
  <p:sldIdLst>
    <p:sldId id="267" r:id="rId2"/>
    <p:sldId id="293" r:id="rId3"/>
    <p:sldId id="417" r:id="rId4"/>
    <p:sldId id="259" r:id="rId5"/>
    <p:sldId id="260" r:id="rId6"/>
    <p:sldId id="261" r:id="rId7"/>
    <p:sldId id="262" r:id="rId8"/>
    <p:sldId id="264" r:id="rId9"/>
    <p:sldId id="336" r:id="rId10"/>
    <p:sldId id="271" r:id="rId11"/>
    <p:sldId id="350" r:id="rId12"/>
    <p:sldId id="351" r:id="rId13"/>
    <p:sldId id="322" r:id="rId14"/>
    <p:sldId id="359" r:id="rId15"/>
    <p:sldId id="418" r:id="rId16"/>
    <p:sldId id="372" r:id="rId17"/>
    <p:sldId id="375" r:id="rId18"/>
    <p:sldId id="373" r:id="rId19"/>
    <p:sldId id="376" r:id="rId20"/>
    <p:sldId id="374" r:id="rId21"/>
    <p:sldId id="371" r:id="rId22"/>
    <p:sldId id="360" r:id="rId23"/>
    <p:sldId id="352" r:id="rId24"/>
    <p:sldId id="368" r:id="rId25"/>
    <p:sldId id="369" r:id="rId26"/>
    <p:sldId id="361" r:id="rId27"/>
    <p:sldId id="399" r:id="rId28"/>
    <p:sldId id="400" r:id="rId29"/>
    <p:sldId id="401" r:id="rId30"/>
    <p:sldId id="402" r:id="rId31"/>
    <p:sldId id="403" r:id="rId32"/>
    <p:sldId id="404" r:id="rId33"/>
    <p:sldId id="405" r:id="rId34"/>
    <p:sldId id="406" r:id="rId35"/>
    <p:sldId id="407" r:id="rId36"/>
    <p:sldId id="377" r:id="rId37"/>
    <p:sldId id="382" r:id="rId38"/>
    <p:sldId id="313" r:id="rId39"/>
    <p:sldId id="364" r:id="rId40"/>
    <p:sldId id="419" r:id="rId41"/>
    <p:sldId id="412" r:id="rId42"/>
    <p:sldId id="410" r:id="rId43"/>
    <p:sldId id="413" r:id="rId44"/>
    <p:sldId id="414" r:id="rId45"/>
    <p:sldId id="415" r:id="rId46"/>
    <p:sldId id="416" r:id="rId47"/>
    <p:sldId id="409" r:id="rId48"/>
    <p:sldId id="388" r:id="rId49"/>
    <p:sldId id="356" r:id="rId50"/>
    <p:sldId id="357" r:id="rId51"/>
    <p:sldId id="365" r:id="rId52"/>
    <p:sldId id="340" r:id="rId53"/>
    <p:sldId id="256" r:id="rId54"/>
    <p:sldId id="257" r:id="rId55"/>
    <p:sldId id="389" r:id="rId56"/>
    <p:sldId id="390" r:id="rId57"/>
    <p:sldId id="391" r:id="rId58"/>
    <p:sldId id="392" r:id="rId59"/>
    <p:sldId id="393" r:id="rId60"/>
    <p:sldId id="394" r:id="rId61"/>
    <p:sldId id="265" r:id="rId62"/>
    <p:sldId id="395" r:id="rId63"/>
    <p:sldId id="396" r:id="rId64"/>
    <p:sldId id="398" r:id="rId65"/>
    <p:sldId id="297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266"/>
    <a:srgbClr val="5E913B"/>
    <a:srgbClr val="FFEFC0"/>
    <a:srgbClr val="FFEAA9"/>
    <a:srgbClr val="FCD8F3"/>
    <a:srgbClr val="9C7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825" autoAdjust="0"/>
    <p:restoredTop sz="94660"/>
  </p:normalViewPr>
  <p:slideViewPr>
    <p:cSldViewPr snapToGrid="0">
      <p:cViewPr>
        <p:scale>
          <a:sx n="73" d="100"/>
          <a:sy n="7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3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4608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9443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7637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987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0833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4450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6" Type="http://schemas.microsoft.com/office/2007/relationships/hdphoto" Target="../media/hdphoto4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1.wdp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12" Type="http://schemas.openxmlformats.org/officeDocument/2006/relationships/image" Target="../media/image5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11" Type="http://schemas.microsoft.com/office/2007/relationships/hdphoto" Target="../media/hdphoto1.wdp"/><Relationship Id="rId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2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audio" Target="../media/audio3.wav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Relationship Id="rId9" Type="http://schemas.openxmlformats.org/officeDocument/2006/relationships/image" Target="../media/image5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18" Type="http://schemas.openxmlformats.org/officeDocument/2006/relationships/image" Target="../media/image35.emf"/><Relationship Id="rId3" Type="http://schemas.microsoft.com/office/2007/relationships/media" Target="../media/media5.mp3"/><Relationship Id="rId21" Type="http://schemas.openxmlformats.org/officeDocument/2006/relationships/image" Target="../media/image25.png"/><Relationship Id="rId7" Type="http://schemas.openxmlformats.org/officeDocument/2006/relationships/audio" Target="../media/audio1.wav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audio" Target="../media/media4.wav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microsoft.com/office/2007/relationships/media" Target="../media/media4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2.png"/><Relationship Id="rId10" Type="http://schemas.openxmlformats.org/officeDocument/2006/relationships/image" Target="../media/image17.png"/><Relationship Id="rId19" Type="http://schemas.openxmlformats.org/officeDocument/2006/relationships/image" Target="../media/image36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4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5.png"/><Relationship Id="rId4" Type="http://schemas.openxmlformats.org/officeDocument/2006/relationships/image" Target="../media/image62.jpeg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6.png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9.png"/><Relationship Id="rId18" Type="http://schemas.openxmlformats.org/officeDocument/2006/relationships/image" Target="../media/image37.png"/><Relationship Id="rId3" Type="http://schemas.microsoft.com/office/2007/relationships/media" Target="../media/media5.mp3"/><Relationship Id="rId7" Type="http://schemas.openxmlformats.org/officeDocument/2006/relationships/image" Target="../media/image26.png"/><Relationship Id="rId12" Type="http://schemas.openxmlformats.org/officeDocument/2006/relationships/image" Target="../media/image38.png"/><Relationship Id="rId17" Type="http://schemas.openxmlformats.org/officeDocument/2006/relationships/image" Target="../media/image34.png"/><Relationship Id="rId2" Type="http://schemas.openxmlformats.org/officeDocument/2006/relationships/audio" Target="../media/media4.wav"/><Relationship Id="rId16" Type="http://schemas.openxmlformats.org/officeDocument/2006/relationships/image" Target="../media/image36.png"/><Relationship Id="rId1" Type="http://schemas.microsoft.com/office/2007/relationships/media" Target="../media/media4.wav"/><Relationship Id="rId6" Type="http://schemas.openxmlformats.org/officeDocument/2006/relationships/audio" Target="../media/audio1.wav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5.emf"/><Relationship Id="rId10" Type="http://schemas.openxmlformats.org/officeDocument/2006/relationships/image" Target="../media/image28.png"/><Relationship Id="rId19" Type="http://schemas.openxmlformats.org/officeDocument/2006/relationships/image" Target="../media/image25.png"/><Relationship Id="rId4" Type="http://schemas.openxmlformats.org/officeDocument/2006/relationships/audio" Target="../media/media5.mp3"/><Relationship Id="rId9" Type="http://schemas.openxmlformats.org/officeDocument/2006/relationships/image" Target="../media/image17.png"/><Relationship Id="rId14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68.png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0.png"/><Relationship Id="rId18" Type="http://schemas.openxmlformats.org/officeDocument/2006/relationships/image" Target="../media/image37.png"/><Relationship Id="rId3" Type="http://schemas.microsoft.com/office/2007/relationships/media" Target="../media/media5.mp3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17" Type="http://schemas.openxmlformats.org/officeDocument/2006/relationships/image" Target="../media/image34.png"/><Relationship Id="rId2" Type="http://schemas.openxmlformats.org/officeDocument/2006/relationships/audio" Target="../media/media4.wav"/><Relationship Id="rId16" Type="http://schemas.openxmlformats.org/officeDocument/2006/relationships/image" Target="../media/image36.png"/><Relationship Id="rId1" Type="http://schemas.microsoft.com/office/2007/relationships/media" Target="../media/media4.wav"/><Relationship Id="rId6" Type="http://schemas.openxmlformats.org/officeDocument/2006/relationships/audio" Target="../media/audio1.wav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5.emf"/><Relationship Id="rId10" Type="http://schemas.openxmlformats.org/officeDocument/2006/relationships/image" Target="../media/image28.png"/><Relationship Id="rId19" Type="http://schemas.openxmlformats.org/officeDocument/2006/relationships/image" Target="../media/image25.png"/><Relationship Id="rId4" Type="http://schemas.openxmlformats.org/officeDocument/2006/relationships/audio" Target="../media/media5.mp3"/><Relationship Id="rId9" Type="http://schemas.openxmlformats.org/officeDocument/2006/relationships/image" Target="../media/image17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0.png"/><Relationship Id="rId18" Type="http://schemas.openxmlformats.org/officeDocument/2006/relationships/image" Target="../media/image37.png"/><Relationship Id="rId3" Type="http://schemas.microsoft.com/office/2007/relationships/media" Target="../media/media5.mp3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17" Type="http://schemas.openxmlformats.org/officeDocument/2006/relationships/image" Target="../media/image34.png"/><Relationship Id="rId2" Type="http://schemas.openxmlformats.org/officeDocument/2006/relationships/audio" Target="../media/media4.wav"/><Relationship Id="rId16" Type="http://schemas.openxmlformats.org/officeDocument/2006/relationships/image" Target="../media/image36.png"/><Relationship Id="rId1" Type="http://schemas.microsoft.com/office/2007/relationships/media" Target="../media/media4.wav"/><Relationship Id="rId6" Type="http://schemas.openxmlformats.org/officeDocument/2006/relationships/audio" Target="../media/audio1.wav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5.emf"/><Relationship Id="rId10" Type="http://schemas.openxmlformats.org/officeDocument/2006/relationships/image" Target="../media/image28.png"/><Relationship Id="rId19" Type="http://schemas.openxmlformats.org/officeDocument/2006/relationships/image" Target="../media/image25.png"/><Relationship Id="rId4" Type="http://schemas.openxmlformats.org/officeDocument/2006/relationships/audio" Target="../media/media5.mp3"/><Relationship Id="rId9" Type="http://schemas.openxmlformats.org/officeDocument/2006/relationships/image" Target="../media/image17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15000"/>
            <a:ext cx="12192001" cy="1143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55748" y="345572"/>
            <a:ext cx="1028700" cy="120015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246510" y="4064737"/>
            <a:ext cx="857250" cy="83820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85" y="345825"/>
            <a:ext cx="857250" cy="8382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013" y="1161892"/>
            <a:ext cx="857250" cy="96202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125586" y="305819"/>
            <a:ext cx="7307922" cy="4149725"/>
            <a:chOff x="4843723" y="991276"/>
            <a:chExt cx="5848721" cy="3180577"/>
          </a:xfrm>
        </p:grpSpPr>
        <p:sp>
          <p:nvSpPr>
            <p:cNvPr id="19" name="思想气泡: 云 18"/>
            <p:cNvSpPr/>
            <p:nvPr/>
          </p:nvSpPr>
          <p:spPr>
            <a:xfrm rot="660000">
              <a:off x="4855177" y="991276"/>
              <a:ext cx="5837267" cy="3180577"/>
            </a:xfrm>
            <a:prstGeom prst="cloudCallout">
              <a:avLst>
                <a:gd name="adj1" fmla="val -52809"/>
                <a:gd name="adj2" fmla="val 85019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843723" y="1429445"/>
              <a:ext cx="5613850" cy="2146662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Chào mừng </a:t>
              </a:r>
            </a:p>
            <a:p>
              <a:pPr algn="ctr"/>
              <a:r>
                <a:rPr lang="vi-VN" altLang="zh-CN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Quý thầy cô đến với tiết học Lịch sử</a:t>
              </a:r>
            </a:p>
            <a:p>
              <a:pPr algn="ctr"/>
              <a:r>
                <a:rPr lang="vi-VN" altLang="zh-CN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 của lớp 5A</a:t>
              </a:r>
            </a:p>
          </p:txBody>
        </p:sp>
      </p:grpSp>
      <p:pic>
        <p:nvPicPr>
          <p:cNvPr id="25" name="Picture 24" descr="Shape&#10;&#10;Description automatically generated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108" b="90000" l="10000" r="90000">
                        <a14:foregroundMark x1="53409" y1="8313" x2="63864" y2="7108"/>
                        <a14:foregroundMark x1="47500" y1="32651" x2="51818" y2="29277"/>
                        <a14:foregroundMark x1="64205" y1="33494" x2="67045" y2="30120"/>
                        <a14:foregroundMark x1="54091" y1="53855" x2="60455" y2="63494"/>
                        <a14:foregroundMark x1="60341" y1="53855" x2="61705" y2="56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782" r="11976" b="14229"/>
          <a:stretch>
            <a:fillRect/>
          </a:stretch>
        </p:blipFill>
        <p:spPr>
          <a:xfrm flipH="1">
            <a:off x="-78376" y="3443899"/>
            <a:ext cx="4135248" cy="4150176"/>
          </a:xfrm>
          <a:prstGeom prst="rect">
            <a:avLst/>
          </a:prstGeom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xmlns="" id="{3E0513CD-FA48-C8DE-274C-6C8D72D32B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270375" y="5910682"/>
            <a:ext cx="1296957" cy="972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96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3356610" y="219710"/>
            <a:ext cx="5478780" cy="6419850"/>
            <a:chOff x="9599" y="385"/>
            <a:chExt cx="8628" cy="10110"/>
          </a:xfrm>
        </p:grpSpPr>
        <p:grpSp>
          <p:nvGrpSpPr>
            <p:cNvPr id="112" name="Google Shape;112;g20e3d61ad04_0_0"/>
            <p:cNvGrpSpPr/>
            <p:nvPr/>
          </p:nvGrpSpPr>
          <p:grpSpPr>
            <a:xfrm>
              <a:off x="9599" y="385"/>
              <a:ext cx="8628" cy="10110"/>
              <a:chOff x="6095993" y="219075"/>
              <a:chExt cx="5479056" cy="6419850"/>
            </a:xfrm>
          </p:grpSpPr>
          <p:sp>
            <p:nvSpPr>
              <p:cNvPr id="113" name="Google Shape;113;g20e3d61ad04_0_0"/>
              <p:cNvSpPr/>
              <p:nvPr/>
            </p:nvSpPr>
            <p:spPr>
              <a:xfrm>
                <a:off x="6096003" y="219075"/>
                <a:ext cx="5479046" cy="6419850"/>
              </a:xfrm>
              <a:custGeom>
                <a:avLst/>
                <a:gdLst/>
                <a:ahLst/>
                <a:cxnLst/>
                <a:rect l="l" t="t" r="r" b="b"/>
                <a:pathLst>
                  <a:path w="5479046" h="6419850" extrusionOk="0">
                    <a:moveTo>
                      <a:pt x="94561" y="0"/>
                    </a:moveTo>
                    <a:lnTo>
                      <a:pt x="364121" y="0"/>
                    </a:lnTo>
                    <a:lnTo>
                      <a:pt x="466330" y="0"/>
                    </a:lnTo>
                    <a:lnTo>
                      <a:pt x="5101190" y="0"/>
                    </a:lnTo>
                    <a:cubicBezTo>
                      <a:pt x="5309874" y="0"/>
                      <a:pt x="5479046" y="169172"/>
                      <a:pt x="5479046" y="377856"/>
                    </a:cubicBezTo>
                    <a:lnTo>
                      <a:pt x="5479046" y="6041994"/>
                    </a:lnTo>
                    <a:cubicBezTo>
                      <a:pt x="5479046" y="6250678"/>
                      <a:pt x="5309874" y="6419850"/>
                      <a:pt x="5101190" y="6419850"/>
                    </a:cubicBezTo>
                    <a:lnTo>
                      <a:pt x="466330" y="6419850"/>
                    </a:lnTo>
                    <a:lnTo>
                      <a:pt x="364121" y="6419850"/>
                    </a:lnTo>
                    <a:lnTo>
                      <a:pt x="94561" y="6419850"/>
                    </a:lnTo>
                    <a:cubicBezTo>
                      <a:pt x="42336" y="6419850"/>
                      <a:pt x="0" y="6377514"/>
                      <a:pt x="0" y="6325289"/>
                    </a:cubicBezTo>
                    <a:lnTo>
                      <a:pt x="0" y="94561"/>
                    </a:lnTo>
                    <a:cubicBezTo>
                      <a:pt x="0" y="42336"/>
                      <a:pt x="42336" y="0"/>
                      <a:pt x="94561" y="0"/>
                    </a:cubicBezTo>
                    <a:close/>
                  </a:path>
                </a:pathLst>
              </a:custGeom>
              <a:blipFill rotWithShape="1">
                <a:blip r:embed="rId5"/>
                <a:stretch>
                  <a:fillRect l="-37838" r="-37828"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4" name="Google Shape;114;g20e3d61ad04_0_0"/>
              <p:cNvSpPr/>
              <p:nvPr/>
            </p:nvSpPr>
            <p:spPr>
              <a:xfrm>
                <a:off x="6406784" y="353961"/>
                <a:ext cx="4985400" cy="6096000"/>
              </a:xfrm>
              <a:prstGeom prst="roundRect">
                <a:avLst>
                  <a:gd name="adj" fmla="val 4382"/>
                </a:avLst>
              </a:prstGeom>
              <a:noFill/>
              <a:ln w="38100" cap="rnd" cmpd="sng">
                <a:solidFill>
                  <a:srgbClr val="FFCC00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5" name="Google Shape;115;g20e3d61ad04_0_0"/>
              <p:cNvSpPr/>
              <p:nvPr/>
            </p:nvSpPr>
            <p:spPr>
              <a:xfrm>
                <a:off x="6365842" y="219075"/>
                <a:ext cx="78000" cy="6419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8" name="Google Shape;118;g20e3d61ad04_0_0"/>
              <p:cNvSpPr/>
              <p:nvPr/>
            </p:nvSpPr>
            <p:spPr>
              <a:xfrm rot="5400000">
                <a:off x="6185543" y="798545"/>
                <a:ext cx="1686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9" name="Google Shape;119;g20e3d61ad04_0_0"/>
              <p:cNvSpPr/>
              <p:nvPr/>
            </p:nvSpPr>
            <p:spPr>
              <a:xfrm rot="5400000">
                <a:off x="6088494" y="5603120"/>
                <a:ext cx="3627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0" name="Google Shape;120;g20e3d61ad04_0_0"/>
              <p:cNvSpPr/>
              <p:nvPr/>
            </p:nvSpPr>
            <p:spPr>
              <a:xfrm rot="5400000">
                <a:off x="6185544" y="5956386"/>
                <a:ext cx="1686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1" name="Google Shape;121;g20e3d61ad04_0_0"/>
              <p:cNvSpPr/>
              <p:nvPr/>
            </p:nvSpPr>
            <p:spPr>
              <a:xfrm>
                <a:off x="6979702" y="4850964"/>
                <a:ext cx="3981600" cy="456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50800" dir="5400000" sx="102000" sy="102000" algn="t" rotWithShape="0">
                  <a:srgbClr val="000000">
                    <a:alpha val="6667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" name="Rectangles 2"/>
            <p:cNvSpPr/>
            <p:nvPr/>
          </p:nvSpPr>
          <p:spPr>
            <a:xfrm>
              <a:off x="12479" y="2514"/>
              <a:ext cx="3135" cy="9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vi-VN" altLang="en-US" sz="32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Lịch sử 5</a:t>
              </a:r>
            </a:p>
          </p:txBody>
        </p:sp>
        <p:sp>
          <p:nvSpPr>
            <p:cNvPr id="5" name="Rectangles 0"/>
            <p:cNvSpPr/>
            <p:nvPr/>
          </p:nvSpPr>
          <p:spPr>
            <a:xfrm>
              <a:off x="10796" y="3915"/>
              <a:ext cx="6516" cy="3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Chiến thắng </a:t>
              </a:r>
            </a:p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“Điện Biên Phủ</a:t>
              </a:r>
            </a:p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 trên không”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6358255" y="219710"/>
            <a:ext cx="5478780" cy="6419850"/>
            <a:chOff x="9599" y="385"/>
            <a:chExt cx="8628" cy="10110"/>
          </a:xfrm>
        </p:grpSpPr>
        <p:grpSp>
          <p:nvGrpSpPr>
            <p:cNvPr id="112" name="Google Shape;112;g20e3d61ad04_0_0"/>
            <p:cNvGrpSpPr/>
            <p:nvPr/>
          </p:nvGrpSpPr>
          <p:grpSpPr>
            <a:xfrm>
              <a:off x="9599" y="385"/>
              <a:ext cx="8628" cy="10110"/>
              <a:chOff x="6095993" y="219075"/>
              <a:chExt cx="5479056" cy="6419850"/>
            </a:xfrm>
          </p:grpSpPr>
          <p:sp>
            <p:nvSpPr>
              <p:cNvPr id="113" name="Google Shape;113;g20e3d61ad04_0_0"/>
              <p:cNvSpPr/>
              <p:nvPr/>
            </p:nvSpPr>
            <p:spPr>
              <a:xfrm>
                <a:off x="6096003" y="219075"/>
                <a:ext cx="5479046" cy="6419850"/>
              </a:xfrm>
              <a:custGeom>
                <a:avLst/>
                <a:gdLst/>
                <a:ahLst/>
                <a:cxnLst/>
                <a:rect l="l" t="t" r="r" b="b"/>
                <a:pathLst>
                  <a:path w="5479046" h="6419850" extrusionOk="0">
                    <a:moveTo>
                      <a:pt x="94561" y="0"/>
                    </a:moveTo>
                    <a:lnTo>
                      <a:pt x="364121" y="0"/>
                    </a:lnTo>
                    <a:lnTo>
                      <a:pt x="466330" y="0"/>
                    </a:lnTo>
                    <a:lnTo>
                      <a:pt x="5101190" y="0"/>
                    </a:lnTo>
                    <a:cubicBezTo>
                      <a:pt x="5309874" y="0"/>
                      <a:pt x="5479046" y="169172"/>
                      <a:pt x="5479046" y="377856"/>
                    </a:cubicBezTo>
                    <a:lnTo>
                      <a:pt x="5479046" y="6041994"/>
                    </a:lnTo>
                    <a:cubicBezTo>
                      <a:pt x="5479046" y="6250678"/>
                      <a:pt x="5309874" y="6419850"/>
                      <a:pt x="5101190" y="6419850"/>
                    </a:cubicBezTo>
                    <a:lnTo>
                      <a:pt x="466330" y="6419850"/>
                    </a:lnTo>
                    <a:lnTo>
                      <a:pt x="364121" y="6419850"/>
                    </a:lnTo>
                    <a:lnTo>
                      <a:pt x="94561" y="6419850"/>
                    </a:lnTo>
                    <a:cubicBezTo>
                      <a:pt x="42336" y="6419850"/>
                      <a:pt x="0" y="6377514"/>
                      <a:pt x="0" y="6325289"/>
                    </a:cubicBezTo>
                    <a:lnTo>
                      <a:pt x="0" y="94561"/>
                    </a:lnTo>
                    <a:cubicBezTo>
                      <a:pt x="0" y="42336"/>
                      <a:pt x="42336" y="0"/>
                      <a:pt x="94561" y="0"/>
                    </a:cubicBezTo>
                    <a:close/>
                  </a:path>
                </a:pathLst>
              </a:custGeom>
              <a:blipFill rotWithShape="1">
                <a:blip r:embed="rId5"/>
                <a:stretch>
                  <a:fillRect l="-37838" r="-37828"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4" name="Google Shape;114;g20e3d61ad04_0_0"/>
              <p:cNvSpPr/>
              <p:nvPr/>
            </p:nvSpPr>
            <p:spPr>
              <a:xfrm>
                <a:off x="6406784" y="353961"/>
                <a:ext cx="4985400" cy="6096000"/>
              </a:xfrm>
              <a:prstGeom prst="roundRect">
                <a:avLst>
                  <a:gd name="adj" fmla="val 4382"/>
                </a:avLst>
              </a:prstGeom>
              <a:noFill/>
              <a:ln w="38100" cap="rnd" cmpd="sng">
                <a:solidFill>
                  <a:srgbClr val="FFCC00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5" name="Google Shape;115;g20e3d61ad04_0_0"/>
              <p:cNvSpPr/>
              <p:nvPr/>
            </p:nvSpPr>
            <p:spPr>
              <a:xfrm>
                <a:off x="6365842" y="219075"/>
                <a:ext cx="78000" cy="6419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8" name="Google Shape;118;g20e3d61ad04_0_0"/>
              <p:cNvSpPr/>
              <p:nvPr/>
            </p:nvSpPr>
            <p:spPr>
              <a:xfrm rot="5400000">
                <a:off x="6185543" y="798545"/>
                <a:ext cx="1686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9" name="Google Shape;119;g20e3d61ad04_0_0"/>
              <p:cNvSpPr/>
              <p:nvPr/>
            </p:nvSpPr>
            <p:spPr>
              <a:xfrm rot="5400000">
                <a:off x="6088494" y="5603120"/>
                <a:ext cx="3627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0" name="Google Shape;120;g20e3d61ad04_0_0"/>
              <p:cNvSpPr/>
              <p:nvPr/>
            </p:nvSpPr>
            <p:spPr>
              <a:xfrm rot="5400000">
                <a:off x="6185544" y="5956386"/>
                <a:ext cx="1686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1" name="Google Shape;121;g20e3d61ad04_0_0"/>
              <p:cNvSpPr/>
              <p:nvPr/>
            </p:nvSpPr>
            <p:spPr>
              <a:xfrm>
                <a:off x="6979702" y="4850964"/>
                <a:ext cx="3981600" cy="456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50800" dir="5400000" sx="102000" sy="102000" algn="t" rotWithShape="0">
                  <a:srgbClr val="000000">
                    <a:alpha val="6667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" name="Rectangles 2"/>
            <p:cNvSpPr/>
            <p:nvPr/>
          </p:nvSpPr>
          <p:spPr>
            <a:xfrm>
              <a:off x="12479" y="2514"/>
              <a:ext cx="3135" cy="9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vi-VN" altLang="en-US" sz="32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Lịch sử 5</a:t>
              </a:r>
            </a:p>
          </p:txBody>
        </p:sp>
        <p:sp>
          <p:nvSpPr>
            <p:cNvPr id="5" name="Rectangles 0"/>
            <p:cNvSpPr/>
            <p:nvPr/>
          </p:nvSpPr>
          <p:spPr>
            <a:xfrm>
              <a:off x="10796" y="3915"/>
              <a:ext cx="6516" cy="3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Chiến thắng </a:t>
              </a:r>
            </a:p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“Điện Biên Phủ</a:t>
              </a:r>
            </a:p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 trên không”</a:t>
              </a:r>
            </a:p>
          </p:txBody>
        </p:sp>
      </p:grp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483" y="-2717482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1169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699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286510" y="635267"/>
            <a:ext cx="4892241" cy="5508993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145530" y="625902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1455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xmlns="" id="{FC8FBBF2-86AF-51DE-4B87-7FC53E12C18C}"/>
              </a:ext>
            </a:extLst>
          </p:cNvPr>
          <p:cNvSpPr txBox="1"/>
          <p:nvPr/>
        </p:nvSpPr>
        <p:spPr>
          <a:xfrm>
            <a:off x="1566227" y="998220"/>
            <a:ext cx="4038254" cy="1877437"/>
          </a:xfrm>
          <a:prstGeom prst="rect">
            <a:avLst/>
          </a:prstGeom>
          <a:noFill/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1: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BỨC TRANH TỬ THẦN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/>
              <a:t>    </a:t>
            </a:r>
            <a:endParaRPr lang="vi-VN" alt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text, aircraft, airplane">
            <a:extLst>
              <a:ext uri="{FF2B5EF4-FFF2-40B4-BE49-F238E27FC236}">
                <a16:creationId xmlns:a16="http://schemas.microsoft.com/office/drawing/2014/main" xmlns="" id="{DE8B0773-68B6-5C6E-110E-EF0A32E8F6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620" y="3429000"/>
            <a:ext cx="4083590" cy="24871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xmlns="" id="{6D8CDB0F-5B6E-F436-5EB7-DA0381E34D0A}"/>
              </a:ext>
            </a:extLst>
          </p:cNvPr>
          <p:cNvSpPr/>
          <p:nvPr/>
        </p:nvSpPr>
        <p:spPr>
          <a:xfrm>
            <a:off x="7112399" y="860192"/>
            <a:ext cx="3724943" cy="2508526"/>
          </a:xfrm>
          <a:custGeom>
            <a:avLst/>
            <a:gdLst>
              <a:gd name="connsiteX0" fmla="*/ 445876 w 3724943"/>
              <a:gd name="connsiteY0" fmla="*/ 2769965 h 2508526"/>
              <a:gd name="connsiteX1" fmla="*/ 587840 w 3724943"/>
              <a:gd name="connsiteY1" fmla="*/ 2168782 h 2508526"/>
              <a:gd name="connsiteX2" fmla="*/ 902657 w 3724943"/>
              <a:gd name="connsiteY2" fmla="*/ 179380 h 2508526"/>
              <a:gd name="connsiteX3" fmla="*/ 2831429 w 3724943"/>
              <a:gd name="connsiteY3" fmla="*/ 183107 h 2508526"/>
              <a:gd name="connsiteX4" fmla="*/ 3127884 w 3724943"/>
              <a:gd name="connsiteY4" fmla="*/ 2174570 h 2508526"/>
              <a:gd name="connsiteX5" fmla="*/ 1189363 w 3724943"/>
              <a:gd name="connsiteY5" fmla="*/ 2423748 h 2508526"/>
              <a:gd name="connsiteX6" fmla="*/ 817620 w 3724943"/>
              <a:gd name="connsiteY6" fmla="*/ 2596857 h 2508526"/>
              <a:gd name="connsiteX7" fmla="*/ 445876 w 3724943"/>
              <a:gd name="connsiteY7" fmla="*/ 2769965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943" h="2508526" fill="none" extrusionOk="0">
                <a:moveTo>
                  <a:pt x="445876" y="2769965"/>
                </a:moveTo>
                <a:cubicBezTo>
                  <a:pt x="491665" y="2522906"/>
                  <a:pt x="534048" y="2330862"/>
                  <a:pt x="587840" y="2168782"/>
                </a:cubicBezTo>
                <a:cubicBezTo>
                  <a:pt x="-268953" y="1593645"/>
                  <a:pt x="-166128" y="631931"/>
                  <a:pt x="902657" y="179380"/>
                </a:cubicBezTo>
                <a:cubicBezTo>
                  <a:pt x="1519651" y="-87087"/>
                  <a:pt x="2270703" y="23983"/>
                  <a:pt x="2831429" y="183107"/>
                </a:cubicBezTo>
                <a:cubicBezTo>
                  <a:pt x="3994444" y="708543"/>
                  <a:pt x="4113481" y="1529612"/>
                  <a:pt x="3127884" y="2174570"/>
                </a:cubicBezTo>
                <a:cubicBezTo>
                  <a:pt x="2613575" y="2467627"/>
                  <a:pt x="1835829" y="2447540"/>
                  <a:pt x="1189363" y="2423748"/>
                </a:cubicBezTo>
                <a:cubicBezTo>
                  <a:pt x="1039693" y="2476883"/>
                  <a:pt x="909210" y="2536411"/>
                  <a:pt x="817620" y="2596857"/>
                </a:cubicBezTo>
                <a:cubicBezTo>
                  <a:pt x="726030" y="2657302"/>
                  <a:pt x="612493" y="2695264"/>
                  <a:pt x="445876" y="2769965"/>
                </a:cubicBezTo>
                <a:close/>
              </a:path>
              <a:path w="3724943" h="2508526" stroke="0" extrusionOk="0">
                <a:moveTo>
                  <a:pt x="445876" y="2769965"/>
                </a:moveTo>
                <a:cubicBezTo>
                  <a:pt x="477624" y="2537812"/>
                  <a:pt x="561551" y="2348637"/>
                  <a:pt x="587840" y="2168782"/>
                </a:cubicBezTo>
                <a:cubicBezTo>
                  <a:pt x="-342960" y="1757205"/>
                  <a:pt x="-4256" y="759763"/>
                  <a:pt x="902657" y="179380"/>
                </a:cubicBezTo>
                <a:cubicBezTo>
                  <a:pt x="1445368" y="83029"/>
                  <a:pt x="2192035" y="-212341"/>
                  <a:pt x="2831429" y="183107"/>
                </a:cubicBezTo>
                <a:cubicBezTo>
                  <a:pt x="3733729" y="450122"/>
                  <a:pt x="4062783" y="1756552"/>
                  <a:pt x="3127884" y="2174570"/>
                </a:cubicBezTo>
                <a:cubicBezTo>
                  <a:pt x="2647816" y="2449012"/>
                  <a:pt x="1888251" y="2749781"/>
                  <a:pt x="1189363" y="2423748"/>
                </a:cubicBezTo>
                <a:cubicBezTo>
                  <a:pt x="1113187" y="2481782"/>
                  <a:pt x="940755" y="2559791"/>
                  <a:pt x="810185" y="2600319"/>
                </a:cubicBezTo>
                <a:cubicBezTo>
                  <a:pt x="679615" y="2640847"/>
                  <a:pt x="540714" y="2728827"/>
                  <a:pt x="445876" y="2769965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38030"/>
                      <a:gd name="adj2" fmla="val 604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Text Box 15">
            <a:extLst>
              <a:ext uri="{FF2B5EF4-FFF2-40B4-BE49-F238E27FC236}">
                <a16:creationId xmlns:a16="http://schemas.microsoft.com/office/drawing/2014/main" xmlns="" id="{A8FF6E23-A2D2-8E30-7297-FFD22FD4E0AF}"/>
              </a:ext>
            </a:extLst>
          </p:cNvPr>
          <p:cNvSpPr txBox="1"/>
          <p:nvPr/>
        </p:nvSpPr>
        <p:spPr>
          <a:xfrm>
            <a:off x="7401159" y="1225482"/>
            <a:ext cx="32239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Câu hỏi: </a:t>
            </a:r>
            <a:r>
              <a:rPr lang="vi-VN" altLang="en-US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Vì sao Mĩ ném bom nhằm hủy diệt Hà Nội? </a:t>
            </a:r>
          </a:p>
          <a:p>
            <a:pPr algn="ctr"/>
            <a:r>
              <a:rPr lang="vi-VN" altLang="en-US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Hãy viết lí do vào những quả bom trong tranh.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1A6570-F6E1-1AEC-FE83-FF929A9CF8B5}"/>
              </a:ext>
            </a:extLst>
          </p:cNvPr>
          <p:cNvSpPr txBox="1"/>
          <p:nvPr/>
        </p:nvSpPr>
        <p:spPr>
          <a:xfrm>
            <a:off x="1545907" y="2477595"/>
            <a:ext cx="23334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400" dirty="0">
                <a:solidFill>
                  <a:schemeClr val="accent5">
                    <a:lumMod val="75000"/>
                  </a:schemeClr>
                </a:solidFill>
              </a:rPr>
              <a:t>      Hãy xem  đoạn clip sau đồng thời dựa vào nội dung SGK, hoàn thành trò chơi </a:t>
            </a:r>
            <a:r>
              <a:rPr lang="vi-VN" altLang="en-US" sz="2400" b="1" dirty="0">
                <a:solidFill>
                  <a:schemeClr val="accent5">
                    <a:lumMod val="75000"/>
                  </a:schemeClr>
                </a:solidFill>
              </a:rPr>
              <a:t>“Bức tranh tử thần”.</a:t>
            </a:r>
            <a:endParaRPr lang="en-US" sz="24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óm tắt nhanh Điện Biên Phủ Trên Không 1972 _ Hà Nội 12 ngày đêm _ Kênh tóm tắt lịch sử - EZ Sử !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19658" end="617606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91209"/>
            <a:ext cx="11087100" cy="660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xmlns="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21" y="397378"/>
            <a:ext cx="8641357" cy="52630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2019649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xmlns="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03" y="2836898"/>
            <a:ext cx="4719348" cy="2874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5AE1BD89-9DA7-C0F4-26CA-7D09E79DEDEB}"/>
              </a:ext>
            </a:extLst>
          </p:cNvPr>
          <p:cNvSpPr/>
          <p:nvPr/>
        </p:nvSpPr>
        <p:spPr>
          <a:xfrm>
            <a:off x="5168764" y="523308"/>
            <a:ext cx="3724943" cy="2508526"/>
          </a:xfrm>
          <a:custGeom>
            <a:avLst/>
            <a:gdLst>
              <a:gd name="connsiteX0" fmla="*/ 445876 w 3724943"/>
              <a:gd name="connsiteY0" fmla="*/ 2769965 h 2508526"/>
              <a:gd name="connsiteX1" fmla="*/ 587840 w 3724943"/>
              <a:gd name="connsiteY1" fmla="*/ 2168782 h 2508526"/>
              <a:gd name="connsiteX2" fmla="*/ 902657 w 3724943"/>
              <a:gd name="connsiteY2" fmla="*/ 179380 h 2508526"/>
              <a:gd name="connsiteX3" fmla="*/ 2831429 w 3724943"/>
              <a:gd name="connsiteY3" fmla="*/ 183107 h 2508526"/>
              <a:gd name="connsiteX4" fmla="*/ 3127884 w 3724943"/>
              <a:gd name="connsiteY4" fmla="*/ 2174570 h 2508526"/>
              <a:gd name="connsiteX5" fmla="*/ 1189363 w 3724943"/>
              <a:gd name="connsiteY5" fmla="*/ 2423748 h 2508526"/>
              <a:gd name="connsiteX6" fmla="*/ 817620 w 3724943"/>
              <a:gd name="connsiteY6" fmla="*/ 2596857 h 2508526"/>
              <a:gd name="connsiteX7" fmla="*/ 445876 w 3724943"/>
              <a:gd name="connsiteY7" fmla="*/ 2769965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943" h="2508526" fill="none" extrusionOk="0">
                <a:moveTo>
                  <a:pt x="445876" y="2769965"/>
                </a:moveTo>
                <a:cubicBezTo>
                  <a:pt x="491665" y="2522906"/>
                  <a:pt x="534048" y="2330862"/>
                  <a:pt x="587840" y="2168782"/>
                </a:cubicBezTo>
                <a:cubicBezTo>
                  <a:pt x="-268953" y="1593645"/>
                  <a:pt x="-166128" y="631931"/>
                  <a:pt x="902657" y="179380"/>
                </a:cubicBezTo>
                <a:cubicBezTo>
                  <a:pt x="1519651" y="-87087"/>
                  <a:pt x="2270703" y="23983"/>
                  <a:pt x="2831429" y="183107"/>
                </a:cubicBezTo>
                <a:cubicBezTo>
                  <a:pt x="3994444" y="708543"/>
                  <a:pt x="4113481" y="1529612"/>
                  <a:pt x="3127884" y="2174570"/>
                </a:cubicBezTo>
                <a:cubicBezTo>
                  <a:pt x="2613575" y="2467627"/>
                  <a:pt x="1835829" y="2447540"/>
                  <a:pt x="1189363" y="2423748"/>
                </a:cubicBezTo>
                <a:cubicBezTo>
                  <a:pt x="1039693" y="2476883"/>
                  <a:pt x="909210" y="2536411"/>
                  <a:pt x="817620" y="2596857"/>
                </a:cubicBezTo>
                <a:cubicBezTo>
                  <a:pt x="726030" y="2657302"/>
                  <a:pt x="612493" y="2695264"/>
                  <a:pt x="445876" y="2769965"/>
                </a:cubicBezTo>
                <a:close/>
              </a:path>
              <a:path w="3724943" h="2508526" stroke="0" extrusionOk="0">
                <a:moveTo>
                  <a:pt x="445876" y="2769965"/>
                </a:moveTo>
                <a:cubicBezTo>
                  <a:pt x="477624" y="2537812"/>
                  <a:pt x="561551" y="2348637"/>
                  <a:pt x="587840" y="2168782"/>
                </a:cubicBezTo>
                <a:cubicBezTo>
                  <a:pt x="-342960" y="1757205"/>
                  <a:pt x="-4256" y="759763"/>
                  <a:pt x="902657" y="179380"/>
                </a:cubicBezTo>
                <a:cubicBezTo>
                  <a:pt x="1445368" y="83029"/>
                  <a:pt x="2192035" y="-212341"/>
                  <a:pt x="2831429" y="183107"/>
                </a:cubicBezTo>
                <a:cubicBezTo>
                  <a:pt x="3733729" y="450122"/>
                  <a:pt x="4062783" y="1756552"/>
                  <a:pt x="3127884" y="2174570"/>
                </a:cubicBezTo>
                <a:cubicBezTo>
                  <a:pt x="2647816" y="2449012"/>
                  <a:pt x="1888251" y="2749781"/>
                  <a:pt x="1189363" y="2423748"/>
                </a:cubicBezTo>
                <a:cubicBezTo>
                  <a:pt x="1113187" y="2481782"/>
                  <a:pt x="940755" y="2559791"/>
                  <a:pt x="810185" y="2600319"/>
                </a:cubicBezTo>
                <a:cubicBezTo>
                  <a:pt x="679615" y="2640847"/>
                  <a:pt x="540714" y="2728827"/>
                  <a:pt x="445876" y="2769965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38030"/>
                      <a:gd name="adj2" fmla="val 604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 Box 15">
            <a:extLst>
              <a:ext uri="{FF2B5EF4-FFF2-40B4-BE49-F238E27FC236}">
                <a16:creationId xmlns:a16="http://schemas.microsoft.com/office/drawing/2014/main" xmlns="" id="{8799E2A1-8A11-D334-85C2-3EF9735E37D1}"/>
              </a:ext>
            </a:extLst>
          </p:cNvPr>
          <p:cNvSpPr txBox="1"/>
          <p:nvPr/>
        </p:nvSpPr>
        <p:spPr>
          <a:xfrm>
            <a:off x="5457524" y="888598"/>
            <a:ext cx="32239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Câu hỏi: </a:t>
            </a:r>
            <a:r>
              <a:rPr lang="vi-VN" altLang="en-US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Vì sao Mĩ ném bom nhằm hủy diệt Hà Nội? </a:t>
            </a:r>
          </a:p>
          <a:p>
            <a:pPr algn="ctr"/>
            <a:r>
              <a:rPr lang="vi-VN" altLang="en-US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Hãy viết lí do vào những quả bom trong tranh.</a:t>
            </a:r>
          </a:p>
        </p:txBody>
      </p:sp>
    </p:spTree>
    <p:extLst>
      <p:ext uri="{BB962C8B-B14F-4D97-AF65-F5344CB8AC3E}">
        <p14:creationId xmlns:p14="http://schemas.microsoft.com/office/powerpoint/2010/main" val="139042457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xmlns="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352" y="1408701"/>
            <a:ext cx="4719348" cy="2874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5AE1BD89-9DA7-C0F4-26CA-7D09E79DEDEB}"/>
              </a:ext>
            </a:extLst>
          </p:cNvPr>
          <p:cNvSpPr/>
          <p:nvPr/>
        </p:nvSpPr>
        <p:spPr>
          <a:xfrm>
            <a:off x="610033" y="2387791"/>
            <a:ext cx="3724943" cy="2981878"/>
          </a:xfrm>
          <a:custGeom>
            <a:avLst/>
            <a:gdLst>
              <a:gd name="connsiteX0" fmla="*/ 5556348 w 3724943"/>
              <a:gd name="connsiteY0" fmla="*/ 1053110 h 2981878"/>
              <a:gd name="connsiteX1" fmla="*/ 5000250 w 3724943"/>
              <a:gd name="connsiteY1" fmla="*/ 1206258 h 2981878"/>
              <a:gd name="connsiteX2" fmla="*/ 4352488 w 3724943"/>
              <a:gd name="connsiteY2" fmla="*/ 1384650 h 2981878"/>
              <a:gd name="connsiteX3" fmla="*/ 3723058 w 3724943"/>
              <a:gd name="connsiteY3" fmla="*/ 1557993 h 2981878"/>
              <a:gd name="connsiteX4" fmla="*/ 1924730 w 3724943"/>
              <a:gd name="connsiteY4" fmla="*/ 2981045 h 2981878"/>
              <a:gd name="connsiteX5" fmla="*/ 20616 w 3724943"/>
              <a:gd name="connsiteY5" fmla="*/ 1712167 h 2981878"/>
              <a:gd name="connsiteX6" fmla="*/ 1568147 w 3724943"/>
              <a:gd name="connsiteY6" fmla="*/ 18735 h 2981878"/>
              <a:gd name="connsiteX7" fmla="*/ 3618956 w 3724943"/>
              <a:gd name="connsiteY7" fmla="*/ 995160 h 2981878"/>
              <a:gd name="connsiteX8" fmla="*/ 4206632 w 3724943"/>
              <a:gd name="connsiteY8" fmla="*/ 1012738 h 2981878"/>
              <a:gd name="connsiteX9" fmla="*/ 4852429 w 3724943"/>
              <a:gd name="connsiteY9" fmla="*/ 1032055 h 2981878"/>
              <a:gd name="connsiteX10" fmla="*/ 5556348 w 3724943"/>
              <a:gd name="connsiteY10" fmla="*/ 1053110 h 2981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24943" h="2981878" fill="none" extrusionOk="0">
                <a:moveTo>
                  <a:pt x="5556348" y="1053110"/>
                </a:moveTo>
                <a:cubicBezTo>
                  <a:pt x="5428038" y="1110789"/>
                  <a:pt x="5149255" y="1162925"/>
                  <a:pt x="5000250" y="1206258"/>
                </a:cubicBezTo>
                <a:cubicBezTo>
                  <a:pt x="4851245" y="1249591"/>
                  <a:pt x="4527237" y="1328945"/>
                  <a:pt x="4352488" y="1384650"/>
                </a:cubicBezTo>
                <a:cubicBezTo>
                  <a:pt x="4177739" y="1440355"/>
                  <a:pt x="3913094" y="1525611"/>
                  <a:pt x="3723058" y="1557993"/>
                </a:cubicBezTo>
                <a:cubicBezTo>
                  <a:pt x="3648203" y="2259947"/>
                  <a:pt x="2905497" y="3044707"/>
                  <a:pt x="1924730" y="2981045"/>
                </a:cubicBezTo>
                <a:cubicBezTo>
                  <a:pt x="1042701" y="3101311"/>
                  <a:pt x="166332" y="2392475"/>
                  <a:pt x="20616" y="1712167"/>
                </a:cubicBezTo>
                <a:cubicBezTo>
                  <a:pt x="-198077" y="950566"/>
                  <a:pt x="722905" y="223138"/>
                  <a:pt x="1568147" y="18735"/>
                </a:cubicBezTo>
                <a:cubicBezTo>
                  <a:pt x="2454955" y="-219813"/>
                  <a:pt x="3266071" y="162204"/>
                  <a:pt x="3618956" y="995160"/>
                </a:cubicBezTo>
                <a:cubicBezTo>
                  <a:pt x="3867548" y="979822"/>
                  <a:pt x="4023741" y="1000270"/>
                  <a:pt x="4206632" y="1012738"/>
                </a:cubicBezTo>
                <a:cubicBezTo>
                  <a:pt x="4389523" y="1025206"/>
                  <a:pt x="4605691" y="1008104"/>
                  <a:pt x="4852429" y="1032055"/>
                </a:cubicBezTo>
                <a:cubicBezTo>
                  <a:pt x="5099167" y="1056006"/>
                  <a:pt x="5251848" y="1058845"/>
                  <a:pt x="5556348" y="1053110"/>
                </a:cubicBezTo>
                <a:close/>
              </a:path>
              <a:path w="3724943" h="2981878" stroke="0" extrusionOk="0">
                <a:moveTo>
                  <a:pt x="5556348" y="1053110"/>
                </a:moveTo>
                <a:cubicBezTo>
                  <a:pt x="5282301" y="1131000"/>
                  <a:pt x="5155426" y="1192297"/>
                  <a:pt x="4981917" y="1211307"/>
                </a:cubicBezTo>
                <a:cubicBezTo>
                  <a:pt x="4808407" y="1230317"/>
                  <a:pt x="4544508" y="1340983"/>
                  <a:pt x="4389153" y="1374552"/>
                </a:cubicBezTo>
                <a:cubicBezTo>
                  <a:pt x="4233798" y="1408121"/>
                  <a:pt x="3935728" y="1467777"/>
                  <a:pt x="3723058" y="1557993"/>
                </a:cubicBezTo>
                <a:cubicBezTo>
                  <a:pt x="3610186" y="2113402"/>
                  <a:pt x="2735276" y="2780763"/>
                  <a:pt x="1924730" y="2981045"/>
                </a:cubicBezTo>
                <a:cubicBezTo>
                  <a:pt x="999243" y="3109827"/>
                  <a:pt x="229916" y="2377052"/>
                  <a:pt x="20616" y="1712167"/>
                </a:cubicBezTo>
                <a:cubicBezTo>
                  <a:pt x="-97418" y="1049434"/>
                  <a:pt x="376522" y="290978"/>
                  <a:pt x="1568147" y="18735"/>
                </a:cubicBezTo>
                <a:cubicBezTo>
                  <a:pt x="2543723" y="-138368"/>
                  <a:pt x="3295944" y="202326"/>
                  <a:pt x="3618956" y="995160"/>
                </a:cubicBezTo>
                <a:cubicBezTo>
                  <a:pt x="3743539" y="1003563"/>
                  <a:pt x="3957187" y="1035182"/>
                  <a:pt x="4226005" y="1013318"/>
                </a:cubicBezTo>
                <a:cubicBezTo>
                  <a:pt x="4494823" y="991454"/>
                  <a:pt x="4542465" y="1004112"/>
                  <a:pt x="4833055" y="1031475"/>
                </a:cubicBezTo>
                <a:cubicBezTo>
                  <a:pt x="5123645" y="1058839"/>
                  <a:pt x="5219919" y="1048441"/>
                  <a:pt x="5556348" y="1053110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99166"/>
                      <a:gd name="adj2" fmla="val -1468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 Box 15">
            <a:extLst>
              <a:ext uri="{FF2B5EF4-FFF2-40B4-BE49-F238E27FC236}">
                <a16:creationId xmlns:a16="http://schemas.microsoft.com/office/drawing/2014/main" xmlns="" id="{8799E2A1-8A11-D334-85C2-3EF9735E37D1}"/>
              </a:ext>
            </a:extLst>
          </p:cNvPr>
          <p:cNvSpPr txBox="1"/>
          <p:nvPr/>
        </p:nvSpPr>
        <p:spPr>
          <a:xfrm>
            <a:off x="916437" y="2845873"/>
            <a:ext cx="32239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Pa-ri.</a:t>
            </a:r>
            <a:endParaRPr lang="en-US" sz="2400" b="1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00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xmlns="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2" y="-299968"/>
            <a:ext cx="11992156" cy="7303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51618A7-82AD-042D-9E11-3B2E279CAE57}"/>
              </a:ext>
            </a:extLst>
          </p:cNvPr>
          <p:cNvSpPr/>
          <p:nvPr/>
        </p:nvSpPr>
        <p:spPr>
          <a:xfrm>
            <a:off x="919266" y="4068566"/>
            <a:ext cx="3149299" cy="1243173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Pa-ri.</a:t>
            </a:r>
            <a:endParaRPr lang="en-US" sz="2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677697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xmlns="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123" y="554657"/>
            <a:ext cx="4719348" cy="2874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5AE1BD89-9DA7-C0F4-26CA-7D09E79DEDEB}"/>
              </a:ext>
            </a:extLst>
          </p:cNvPr>
          <p:cNvSpPr/>
          <p:nvPr/>
        </p:nvSpPr>
        <p:spPr>
          <a:xfrm>
            <a:off x="6255884" y="3459051"/>
            <a:ext cx="3724943" cy="2508526"/>
          </a:xfrm>
          <a:custGeom>
            <a:avLst/>
            <a:gdLst>
              <a:gd name="connsiteX0" fmla="*/ -1047640 w 3724943"/>
              <a:gd name="connsiteY0" fmla="*/ -349162 h 2508526"/>
              <a:gd name="connsiteX1" fmla="*/ -525863 w 3724943"/>
              <a:gd name="connsiteY1" fmla="*/ -155468 h 2508526"/>
              <a:gd name="connsiteX2" fmla="*/ 81921 w 3724943"/>
              <a:gd name="connsiteY2" fmla="*/ 70154 h 2508526"/>
              <a:gd name="connsiteX3" fmla="*/ 672504 w 3724943"/>
              <a:gd name="connsiteY3" fmla="*/ 289391 h 2508526"/>
              <a:gd name="connsiteX4" fmla="*/ 2638946 w 3724943"/>
              <a:gd name="connsiteY4" fmla="*/ 114201 h 2508526"/>
              <a:gd name="connsiteX5" fmla="*/ 3288981 w 3724943"/>
              <a:gd name="connsiteY5" fmla="*/ 2060670 h 2508526"/>
              <a:gd name="connsiteX6" fmla="*/ 1311382 w 3724943"/>
              <a:gd name="connsiteY6" fmla="*/ 2452362 h 2508526"/>
              <a:gd name="connsiteX7" fmla="*/ 222434 w 3724943"/>
              <a:gd name="connsiteY7" fmla="*/ 659848 h 2508526"/>
              <a:gd name="connsiteX8" fmla="*/ -162822 w 3724943"/>
              <a:gd name="connsiteY8" fmla="*/ 353782 h 2508526"/>
              <a:gd name="connsiteX9" fmla="*/ -586180 w 3724943"/>
              <a:gd name="connsiteY9" fmla="*/ 17445 h 2508526"/>
              <a:gd name="connsiteX10" fmla="*/ -1047640 w 3724943"/>
              <a:gd name="connsiteY10" fmla="*/ -349162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24943" h="2508526" fill="none" extrusionOk="0">
                <a:moveTo>
                  <a:pt x="-1047640" y="-349162"/>
                </a:moveTo>
                <a:cubicBezTo>
                  <a:pt x="-810330" y="-249355"/>
                  <a:pt x="-708279" y="-207328"/>
                  <a:pt x="-525863" y="-155468"/>
                </a:cubicBezTo>
                <a:cubicBezTo>
                  <a:pt x="-343447" y="-103608"/>
                  <a:pt x="-78224" y="-2843"/>
                  <a:pt x="81921" y="70154"/>
                </a:cubicBezTo>
                <a:cubicBezTo>
                  <a:pt x="242066" y="143151"/>
                  <a:pt x="523399" y="260231"/>
                  <a:pt x="672504" y="289391"/>
                </a:cubicBezTo>
                <a:cubicBezTo>
                  <a:pt x="1184473" y="-113117"/>
                  <a:pt x="1998543" y="15260"/>
                  <a:pt x="2638946" y="114201"/>
                </a:cubicBezTo>
                <a:cubicBezTo>
                  <a:pt x="3864633" y="622185"/>
                  <a:pt x="4092766" y="1259717"/>
                  <a:pt x="3288981" y="2060670"/>
                </a:cubicBezTo>
                <a:cubicBezTo>
                  <a:pt x="2674778" y="2540121"/>
                  <a:pt x="2058597" y="2616036"/>
                  <a:pt x="1311382" y="2452362"/>
                </a:cubicBezTo>
                <a:cubicBezTo>
                  <a:pt x="190279" y="2117751"/>
                  <a:pt x="-361000" y="1275139"/>
                  <a:pt x="222434" y="659848"/>
                </a:cubicBezTo>
                <a:cubicBezTo>
                  <a:pt x="131601" y="573790"/>
                  <a:pt x="-58117" y="424856"/>
                  <a:pt x="-162822" y="353782"/>
                </a:cubicBezTo>
                <a:cubicBezTo>
                  <a:pt x="-267527" y="282708"/>
                  <a:pt x="-461811" y="136281"/>
                  <a:pt x="-586180" y="17445"/>
                </a:cubicBezTo>
                <a:cubicBezTo>
                  <a:pt x="-710549" y="-101391"/>
                  <a:pt x="-889442" y="-241038"/>
                  <a:pt x="-1047640" y="-349162"/>
                </a:cubicBezTo>
                <a:close/>
              </a:path>
              <a:path w="3724943" h="2508526" stroke="0" extrusionOk="0">
                <a:moveTo>
                  <a:pt x="-1047640" y="-349162"/>
                </a:moveTo>
                <a:cubicBezTo>
                  <a:pt x="-846960" y="-286617"/>
                  <a:pt x="-612255" y="-213249"/>
                  <a:pt x="-508662" y="-149082"/>
                </a:cubicBezTo>
                <a:cubicBezTo>
                  <a:pt x="-405069" y="-84915"/>
                  <a:pt x="-94544" y="4915"/>
                  <a:pt x="47518" y="57383"/>
                </a:cubicBezTo>
                <a:cubicBezTo>
                  <a:pt x="189580" y="109851"/>
                  <a:pt x="534716" y="217244"/>
                  <a:pt x="672504" y="289391"/>
                </a:cubicBezTo>
                <a:cubicBezTo>
                  <a:pt x="1173742" y="-178277"/>
                  <a:pt x="1946276" y="-132023"/>
                  <a:pt x="2638946" y="114201"/>
                </a:cubicBezTo>
                <a:cubicBezTo>
                  <a:pt x="3764028" y="498602"/>
                  <a:pt x="4189585" y="1292957"/>
                  <a:pt x="3288981" y="2060670"/>
                </a:cubicBezTo>
                <a:cubicBezTo>
                  <a:pt x="2836228" y="2574851"/>
                  <a:pt x="1934473" y="2674535"/>
                  <a:pt x="1311382" y="2452362"/>
                </a:cubicBezTo>
                <a:cubicBezTo>
                  <a:pt x="283859" y="2172952"/>
                  <a:pt x="-343394" y="1305912"/>
                  <a:pt x="222434" y="659848"/>
                </a:cubicBezTo>
                <a:cubicBezTo>
                  <a:pt x="52469" y="529892"/>
                  <a:pt x="-45122" y="449674"/>
                  <a:pt x="-175523" y="343692"/>
                </a:cubicBezTo>
                <a:cubicBezTo>
                  <a:pt x="-305923" y="237710"/>
                  <a:pt x="-438664" y="165947"/>
                  <a:pt x="-573479" y="27535"/>
                </a:cubicBezTo>
                <a:cubicBezTo>
                  <a:pt x="-708294" y="-110877"/>
                  <a:pt x="-882001" y="-253599"/>
                  <a:pt x="-1047640" y="-349162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78125"/>
                      <a:gd name="adj2" fmla="val -6391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91B98F6-2214-F56B-E4CE-C1E391AAAA39}"/>
              </a:ext>
            </a:extLst>
          </p:cNvPr>
          <p:cNvSpPr/>
          <p:nvPr/>
        </p:nvSpPr>
        <p:spPr>
          <a:xfrm>
            <a:off x="2768600" y="2286468"/>
            <a:ext cx="1375888" cy="494832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Pa-ri.</a:t>
            </a:r>
            <a:endParaRPr lang="en-US" sz="9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919C29-9CB1-04B1-0125-5671451ABD61}"/>
              </a:ext>
            </a:extLst>
          </p:cNvPr>
          <p:cNvSpPr txBox="1"/>
          <p:nvPr/>
        </p:nvSpPr>
        <p:spPr>
          <a:xfrm>
            <a:off x="6511982" y="3733931"/>
            <a:ext cx="321274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 đưa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Hà Nội trở về thời kì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 đá.</a:t>
            </a:r>
            <a:endParaRPr lang="en-US" sz="3200" b="1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906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xmlns="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2" y="-299968"/>
            <a:ext cx="11992156" cy="7303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89D49CA-0E6B-A08A-DDA6-464604E16C56}"/>
              </a:ext>
            </a:extLst>
          </p:cNvPr>
          <p:cNvSpPr/>
          <p:nvPr/>
        </p:nvSpPr>
        <p:spPr>
          <a:xfrm>
            <a:off x="4652273" y="5178177"/>
            <a:ext cx="3207457" cy="974332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36000" rIns="72000" bIns="36000"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 đưa Hà Nội trở về thời kì đồ đá.</a:t>
            </a:r>
            <a:endParaRPr lang="en-US" sz="2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48A2B5-49B9-19DC-7F7B-0948626C8369}"/>
              </a:ext>
            </a:extLst>
          </p:cNvPr>
          <p:cNvSpPr/>
          <p:nvPr/>
        </p:nvSpPr>
        <p:spPr>
          <a:xfrm>
            <a:off x="985520" y="4068566"/>
            <a:ext cx="3083045" cy="1255274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Par-i.</a:t>
            </a:r>
            <a:endParaRPr lang="en-US" sz="2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2997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15000"/>
            <a:ext cx="12192001" cy="1143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548" y="1077796"/>
            <a:ext cx="523875" cy="8382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35" y="4772379"/>
            <a:ext cx="542925" cy="98107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55748" y="345572"/>
            <a:ext cx="1028700" cy="1200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3703" y="3460280"/>
            <a:ext cx="723398" cy="81181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35" y="33655"/>
            <a:ext cx="9326245" cy="497840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23" y="2120441"/>
            <a:ext cx="857250" cy="8382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77" y="400074"/>
            <a:ext cx="857250" cy="962025"/>
          </a:xfrm>
          <a:prstGeom prst="rect">
            <a:avLst/>
          </a:prstGeom>
        </p:spPr>
      </p:pic>
      <p:pic>
        <p:nvPicPr>
          <p:cNvPr id="16" name="Picture 15" descr="Shape&#10;&#10;Description automatically generated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26" b="90000" l="10000" r="90000">
                        <a14:foregroundMark x1="43100" y1="5926" x2="55300" y2="6204"/>
                        <a14:foregroundMark x1="23900" y1="19907" x2="38100" y2="20648"/>
                        <a14:foregroundMark x1="42800" y1="35741" x2="71700" y2="34352"/>
                        <a14:foregroundMark x1="71700" y1="34352" x2="72000" y2="34352"/>
                        <a14:foregroundMark x1="65500" y1="13241" x2="67200" y2="16296"/>
                        <a14:foregroundMark x1="43200" y1="31019" x2="46900" y2="33889"/>
                        <a14:foregroundMark x1="62100" y1="30185" x2="65000" y2="32500"/>
                        <a14:foregroundMark x1="67700" y1="13241" x2="66900" y2="18519"/>
                        <a14:foregroundMark x1="52200" y1="42500" x2="55900" y2="43148"/>
                        <a14:foregroundMark x1="46900" y1="55463" x2="50600" y2="5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4730" y="2458829"/>
            <a:ext cx="4284352" cy="4627099"/>
          </a:xfrm>
          <a:prstGeom prst="rect">
            <a:avLst/>
          </a:prstGeom>
        </p:spPr>
      </p:pic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14"/>
          <a:srcRect l="22016" t="7194" r="18536" b="14373"/>
          <a:stretch>
            <a:fillRect/>
          </a:stretch>
        </p:blipFill>
        <p:spPr>
          <a:xfrm>
            <a:off x="3317875" y="1082040"/>
            <a:ext cx="5181600" cy="2914650"/>
          </a:xfrm>
          <a:prstGeom prst="rect">
            <a:avLst/>
          </a:prstGeom>
        </p:spPr>
      </p:pic>
      <p:pic>
        <p:nvPicPr>
          <p:cNvPr id="1026" name="Picture 2" descr="Online learning concept with cartoon character Vector Im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4700" r="95000">
                        <a14:foregroundMark x1="5400" y1="36944" x2="11500" y2="25370"/>
                        <a14:foregroundMark x1="4700" y1="27407" x2="5300" y2="32037"/>
                        <a14:foregroundMark x1="12800" y1="31574" x2="21900" y2="34537"/>
                        <a14:foregroundMark x1="26400" y1="31019" x2="31100" y2="31019"/>
                        <a14:foregroundMark x1="14200" y1="60278" x2="15600" y2="64907"/>
                        <a14:foregroundMark x1="17800" y1="67685" x2="16500" y2="71389"/>
                        <a14:foregroundMark x1="21600" y1="68796" x2="21200" y2="71204"/>
                        <a14:foregroundMark x1="31800" y1="69444" x2="32400" y2="72130"/>
                        <a14:foregroundMark x1="36800" y1="67963" x2="37700" y2="70741"/>
                        <a14:foregroundMark x1="34600" y1="81481" x2="35300" y2="84722"/>
                        <a14:foregroundMark x1="81700" y1="42963" x2="84600" y2="40463"/>
                        <a14:foregroundMark x1="67000" y1="29444" x2="67400" y2="31204"/>
                        <a14:foregroundMark x1="85100" y1="57315" x2="91000" y2="55463"/>
                        <a14:foregroundMark x1="94700" y1="64722" x2="95000" y2="63333"/>
                        <a14:foregroundMark x1="45900" y1="42500" x2="47800" y2="42500"/>
                        <a14:foregroundMark x1="44200" y1="37685" x2="46600" y2="42130"/>
                        <a14:foregroundMark x1="44700" y1="42685" x2="47000" y2="41389"/>
                        <a14:foregroundMark x1="47400" y1="42037" x2="48500" y2="42407"/>
                        <a14:foregroundMark x1="44100" y1="42685" x2="45500" y2="40926"/>
                        <a14:foregroundMark x1="44200" y1="42130" x2="45600" y2="40093"/>
                        <a14:foregroundMark x1="38500" y1="73426" x2="39300" y2="75833"/>
                        <a14:foregroundMark x1="16700" y1="72778" x2="15600" y2="76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6690"/>
            <a:ext cx="3048000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xmlns="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63" y="1991828"/>
            <a:ext cx="4719348" cy="2874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xmlns="" id="{5AE1BD89-9DA7-C0F4-26CA-7D09E79DEDEB}"/>
              </a:ext>
            </a:extLst>
          </p:cNvPr>
          <p:cNvSpPr/>
          <p:nvPr/>
        </p:nvSpPr>
        <p:spPr>
          <a:xfrm>
            <a:off x="7048364" y="1044008"/>
            <a:ext cx="3785366" cy="3185092"/>
          </a:xfrm>
          <a:custGeom>
            <a:avLst/>
            <a:gdLst>
              <a:gd name="connsiteX0" fmla="*/ -970909 w 3785366"/>
              <a:gd name="connsiteY0" fmla="*/ 2330086 h 3185092"/>
              <a:gd name="connsiteX1" fmla="*/ -499864 w 3785366"/>
              <a:gd name="connsiteY1" fmla="*/ 2056226 h 3185092"/>
              <a:gd name="connsiteX2" fmla="*/ 10435 w 3785366"/>
              <a:gd name="connsiteY2" fmla="*/ 1759544 h 3185092"/>
              <a:gd name="connsiteX3" fmla="*/ 1619553 w 3785366"/>
              <a:gd name="connsiteY3" fmla="*/ 16669 h 3185092"/>
              <a:gd name="connsiteX4" fmla="*/ 3700764 w 3785366"/>
              <a:gd name="connsiteY4" fmla="*/ 1121730 h 3185092"/>
              <a:gd name="connsiteX5" fmla="*/ 2429243 w 3785366"/>
              <a:gd name="connsiteY5" fmla="*/ 3119757 h 3185092"/>
              <a:gd name="connsiteX6" fmla="*/ 221842 w 3785366"/>
              <a:gd name="connsiteY6" fmla="*/ 2340673 h 3185092"/>
              <a:gd name="connsiteX7" fmla="*/ -338751 w 3785366"/>
              <a:gd name="connsiteY7" fmla="*/ 2335697 h 3185092"/>
              <a:gd name="connsiteX8" fmla="*/ -970909 w 3785366"/>
              <a:gd name="connsiteY8" fmla="*/ 2330086 h 3185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66" h="3185092" fill="none" extrusionOk="0">
                <a:moveTo>
                  <a:pt x="-970909" y="2330086"/>
                </a:moveTo>
                <a:cubicBezTo>
                  <a:pt x="-726505" y="2217847"/>
                  <a:pt x="-633100" y="2118087"/>
                  <a:pt x="-499864" y="2056226"/>
                </a:cubicBezTo>
                <a:cubicBezTo>
                  <a:pt x="-366628" y="1994365"/>
                  <a:pt x="-87542" y="1835666"/>
                  <a:pt x="10435" y="1759544"/>
                </a:cubicBezTo>
                <a:cubicBezTo>
                  <a:pt x="-83279" y="943863"/>
                  <a:pt x="646841" y="168158"/>
                  <a:pt x="1619553" y="16669"/>
                </a:cubicBezTo>
                <a:cubicBezTo>
                  <a:pt x="2665703" y="-221380"/>
                  <a:pt x="3444698" y="292975"/>
                  <a:pt x="3700764" y="1121730"/>
                </a:cubicBezTo>
                <a:cubicBezTo>
                  <a:pt x="4006873" y="1920334"/>
                  <a:pt x="3499988" y="2720502"/>
                  <a:pt x="2429243" y="3119757"/>
                </a:cubicBezTo>
                <a:cubicBezTo>
                  <a:pt x="1723842" y="3398748"/>
                  <a:pt x="619786" y="2976285"/>
                  <a:pt x="221842" y="2340673"/>
                </a:cubicBezTo>
                <a:cubicBezTo>
                  <a:pt x="6104" y="2357101"/>
                  <a:pt x="-206516" y="2316792"/>
                  <a:pt x="-338751" y="2335697"/>
                </a:cubicBezTo>
                <a:cubicBezTo>
                  <a:pt x="-470986" y="2354602"/>
                  <a:pt x="-764010" y="2356950"/>
                  <a:pt x="-970909" y="2330086"/>
                </a:cubicBezTo>
                <a:close/>
              </a:path>
              <a:path w="3785366" h="3185092" stroke="0" extrusionOk="0">
                <a:moveTo>
                  <a:pt x="-970909" y="2330086"/>
                </a:moveTo>
                <a:cubicBezTo>
                  <a:pt x="-863619" y="2244122"/>
                  <a:pt x="-700302" y="2197298"/>
                  <a:pt x="-499864" y="2056226"/>
                </a:cubicBezTo>
                <a:cubicBezTo>
                  <a:pt x="-299426" y="1915154"/>
                  <a:pt x="-115528" y="1824882"/>
                  <a:pt x="10435" y="1759544"/>
                </a:cubicBezTo>
                <a:cubicBezTo>
                  <a:pt x="-274680" y="1000247"/>
                  <a:pt x="584401" y="266774"/>
                  <a:pt x="1619553" y="16669"/>
                </a:cubicBezTo>
                <a:cubicBezTo>
                  <a:pt x="2521342" y="-288381"/>
                  <a:pt x="3391477" y="236327"/>
                  <a:pt x="3700764" y="1121730"/>
                </a:cubicBezTo>
                <a:cubicBezTo>
                  <a:pt x="3931128" y="1962138"/>
                  <a:pt x="3271387" y="2789011"/>
                  <a:pt x="2429243" y="3119757"/>
                </a:cubicBezTo>
                <a:cubicBezTo>
                  <a:pt x="1510772" y="3314719"/>
                  <a:pt x="736069" y="2975434"/>
                  <a:pt x="221842" y="2340673"/>
                </a:cubicBezTo>
                <a:cubicBezTo>
                  <a:pt x="98482" y="2358744"/>
                  <a:pt x="-140469" y="2344786"/>
                  <a:pt x="-362606" y="2335485"/>
                </a:cubicBezTo>
                <a:cubicBezTo>
                  <a:pt x="-584743" y="2326184"/>
                  <a:pt x="-775186" y="2341276"/>
                  <a:pt x="-970909" y="2330086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75649"/>
                      <a:gd name="adj2" fmla="val 2315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28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E1AE5BB-230C-CB74-FF9D-8C382FC1222E}"/>
              </a:ext>
            </a:extLst>
          </p:cNvPr>
          <p:cNvSpPr/>
          <p:nvPr/>
        </p:nvSpPr>
        <p:spPr>
          <a:xfrm>
            <a:off x="1892300" y="3734268"/>
            <a:ext cx="1375888" cy="494832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Pa-ri.</a:t>
            </a:r>
            <a:endParaRPr lang="en-US" sz="9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027A0AB-F49A-4E37-2B10-1AFB6D346B6F}"/>
              </a:ext>
            </a:extLst>
          </p:cNvPr>
          <p:cNvSpPr/>
          <p:nvPr/>
        </p:nvSpPr>
        <p:spPr>
          <a:xfrm>
            <a:off x="3451925" y="4111377"/>
            <a:ext cx="1304027" cy="422523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36000" rIns="72000" bIns="36000"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 đưa Hà Nội trở về thời kì đồ đá.</a:t>
            </a:r>
            <a:endParaRPr lang="en-US" sz="105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AC05873-182F-CCBB-C71E-17F24F7755A3}"/>
              </a:ext>
            </a:extLst>
          </p:cNvPr>
          <p:cNvSpPr txBox="1"/>
          <p:nvPr/>
        </p:nvSpPr>
        <p:spPr>
          <a:xfrm>
            <a:off x="7108788" y="1759391"/>
            <a:ext cx="37249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 sự chi viện cho chiến trường miền Nam </a:t>
            </a:r>
            <a:endParaRPr lang="en-US" sz="3600" b="1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207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B6F86DA2-7AE9-0634-C5AA-228365C80C3D}"/>
              </a:ext>
            </a:extLst>
          </p:cNvPr>
          <p:cNvGrpSpPr/>
          <p:nvPr/>
        </p:nvGrpSpPr>
        <p:grpSpPr>
          <a:xfrm>
            <a:off x="99922" y="-299968"/>
            <a:ext cx="11992156" cy="7303884"/>
            <a:chOff x="99922" y="-299968"/>
            <a:chExt cx="11992156" cy="7303884"/>
          </a:xfrm>
        </p:grpSpPr>
        <p:pic>
          <p:nvPicPr>
            <p:cNvPr id="4" name="Picture 3" descr="A picture containing text, aircraft, airplane">
              <a:extLst>
                <a:ext uri="{FF2B5EF4-FFF2-40B4-BE49-F238E27FC236}">
                  <a16:creationId xmlns:a16="http://schemas.microsoft.com/office/drawing/2014/main" xmlns="" id="{C6F810CF-FB9F-342A-E457-15FD06AFA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22" y="-299968"/>
              <a:ext cx="11992156" cy="730388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E51618A7-82AD-042D-9E11-3B2E279CAE57}"/>
                </a:ext>
              </a:extLst>
            </p:cNvPr>
            <p:cNvSpPr/>
            <p:nvPr/>
          </p:nvSpPr>
          <p:spPr>
            <a:xfrm>
              <a:off x="919266" y="3666164"/>
              <a:ext cx="3477636" cy="2112066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>
              <a:scene3d>
                <a:camera prst="orthographicFront">
                  <a:rot lat="6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Ép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Nam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chấp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khoản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bất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lợi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sửa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Pa-ri.</a:t>
              </a:r>
              <a:endParaRPr lang="en-US" sz="2800" b="1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289D49CA-0E6B-A08A-DDA6-464604E16C56}"/>
                </a:ext>
              </a:extLst>
            </p:cNvPr>
            <p:cNvSpPr/>
            <p:nvPr/>
          </p:nvSpPr>
          <p:spPr>
            <a:xfrm>
              <a:off x="4691183" y="5038927"/>
              <a:ext cx="3207457" cy="1171947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6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 đưa Hà Nội trở về thời kì đồ đá.</a:t>
              </a:r>
              <a:endParaRPr lang="en-US" sz="2800" b="1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7049A788-9C9E-68FF-5F61-5931DE947030}"/>
                </a:ext>
              </a:extLst>
            </p:cNvPr>
            <p:cNvSpPr/>
            <p:nvPr/>
          </p:nvSpPr>
          <p:spPr>
            <a:xfrm>
              <a:off x="8589070" y="2530286"/>
              <a:ext cx="3149299" cy="1380232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6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Giảm sự chi viện cho chiến trường miền Nam </a:t>
              </a:r>
              <a:endParaRPr lang="en-US" sz="2800" b="1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5298994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1423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953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311910" y="62166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161405" y="61150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1709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xmlns="" id="{FC8FBBF2-86AF-51DE-4B87-7FC53E12C18C}"/>
              </a:ext>
            </a:extLst>
          </p:cNvPr>
          <p:cNvSpPr txBox="1"/>
          <p:nvPr/>
        </p:nvSpPr>
        <p:spPr>
          <a:xfrm>
            <a:off x="1468230" y="897790"/>
            <a:ext cx="42702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1: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BỨC TRANH TỬ THẦN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627B8F0-0334-8BDC-161F-965F3A82CC42}"/>
              </a:ext>
            </a:extLst>
          </p:cNvPr>
          <p:cNvGrpSpPr/>
          <p:nvPr/>
        </p:nvGrpSpPr>
        <p:grpSpPr>
          <a:xfrm>
            <a:off x="1889760" y="2407920"/>
            <a:ext cx="3646031" cy="2866035"/>
            <a:chOff x="2147777" y="2417739"/>
            <a:chExt cx="3603914" cy="285621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6A9C5FB2-E0EC-C42C-F650-38FB2119DF95}"/>
                </a:ext>
              </a:extLst>
            </p:cNvPr>
            <p:cNvSpPr/>
            <p:nvPr/>
          </p:nvSpPr>
          <p:spPr>
            <a:xfrm>
              <a:off x="2374801" y="2417739"/>
              <a:ext cx="2856216" cy="285621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3C7D1DC3-ECD0-55A5-241A-D25AD610EC34}"/>
                </a:ext>
              </a:extLst>
            </p:cNvPr>
            <p:cNvSpPr/>
            <p:nvPr/>
          </p:nvSpPr>
          <p:spPr>
            <a:xfrm>
              <a:off x="2728408" y="2787670"/>
              <a:ext cx="2127230" cy="212723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5DCAA69F-8DD2-3242-C0F9-3C15139DC414}"/>
                </a:ext>
              </a:extLst>
            </p:cNvPr>
            <p:cNvSpPr/>
            <p:nvPr/>
          </p:nvSpPr>
          <p:spPr>
            <a:xfrm>
              <a:off x="2449890" y="2497988"/>
              <a:ext cx="2705162" cy="270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0ACE72F2-4485-37DC-7483-36B54977E7C5}"/>
                </a:ext>
              </a:extLst>
            </p:cNvPr>
            <p:cNvSpPr/>
            <p:nvPr/>
          </p:nvSpPr>
          <p:spPr>
            <a:xfrm>
              <a:off x="2813072" y="2870194"/>
              <a:ext cx="1980000" cy="198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142A6633-FA3B-AD75-288D-BB2FEDB8956D}"/>
                </a:ext>
              </a:extLst>
            </p:cNvPr>
            <p:cNvSpPr/>
            <p:nvPr/>
          </p:nvSpPr>
          <p:spPr>
            <a:xfrm rot="19925612">
              <a:off x="2147777" y="3423501"/>
              <a:ext cx="3224652" cy="913176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AC61EC9-43B1-856B-E86E-55B9A65B9636}"/>
                </a:ext>
              </a:extLst>
            </p:cNvPr>
            <p:cNvSpPr txBox="1"/>
            <p:nvPr/>
          </p:nvSpPr>
          <p:spPr>
            <a:xfrm rot="19917505">
              <a:off x="2403690" y="3407243"/>
              <a:ext cx="33480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HOÀN THÀNH</a:t>
              </a:r>
              <a:endParaRPr lang="en-US" sz="3200" b="1" dirty="0">
                <a:solidFill>
                  <a:schemeClr val="bg1"/>
                </a:solidFill>
                <a:latin typeface="Ink Free" panose="03080402000500000000" pitchFamily="66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58ADE545-A7CA-3162-592B-6054573A80F7}"/>
              </a:ext>
            </a:extLst>
          </p:cNvPr>
          <p:cNvGrpSpPr/>
          <p:nvPr/>
        </p:nvGrpSpPr>
        <p:grpSpPr>
          <a:xfrm rot="493460">
            <a:off x="6536417" y="1621597"/>
            <a:ext cx="4267835" cy="2599347"/>
            <a:chOff x="6801304" y="1001112"/>
            <a:chExt cx="4267835" cy="2599347"/>
          </a:xfrm>
        </p:grpSpPr>
        <p:pic>
          <p:nvPicPr>
            <p:cNvPr id="18" name="Picture 17" descr="A picture containing text, aircraft, airplane">
              <a:extLst>
                <a:ext uri="{FF2B5EF4-FFF2-40B4-BE49-F238E27FC236}">
                  <a16:creationId xmlns:a16="http://schemas.microsoft.com/office/drawing/2014/main" xmlns="" id="{4DB99078-5AB1-81F1-863D-646274E3F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1304" y="1001112"/>
              <a:ext cx="4267835" cy="2599347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FA20A43E-B816-AC82-F64F-8C7C71206332}"/>
                </a:ext>
              </a:extLst>
            </p:cNvPr>
            <p:cNvSpPr/>
            <p:nvPr/>
          </p:nvSpPr>
          <p:spPr>
            <a:xfrm>
              <a:off x="6801305" y="2566500"/>
              <a:ext cx="1504496" cy="476079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24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Ép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Nam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chấp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khoản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bất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lợi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sửa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Pari.</a:t>
              </a:r>
              <a:endParaRPr lang="en-US" sz="1000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FE42701F-ED22-364A-A56A-F7269203F574}"/>
                </a:ext>
              </a:extLst>
            </p:cNvPr>
            <p:cNvSpPr/>
            <p:nvPr/>
          </p:nvSpPr>
          <p:spPr>
            <a:xfrm>
              <a:off x="8412934" y="2937866"/>
              <a:ext cx="1196733" cy="381017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24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 đưa Hà Nội trở về thời kì đồ đá.</a:t>
              </a:r>
              <a:endParaRPr lang="en-US" sz="1000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6EA504E6-5AA1-A77A-9D5A-110A2B4EE6CD}"/>
                </a:ext>
              </a:extLst>
            </p:cNvPr>
            <p:cNvSpPr/>
            <p:nvPr/>
          </p:nvSpPr>
          <p:spPr>
            <a:xfrm>
              <a:off x="9783331" y="2064846"/>
              <a:ext cx="1174194" cy="352893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24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Giảm sự chi viện cho chiến trường miền Nam </a:t>
              </a:r>
              <a:endParaRPr lang="en-US" sz="1000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4629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1931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7461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353185" y="60261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212205" y="61150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21730" y="62865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xmlns="" id="{20540693-FD44-88A2-BAA5-CB1AD3C6A26F}"/>
              </a:ext>
            </a:extLst>
          </p:cNvPr>
          <p:cNvSpPr txBox="1"/>
          <p:nvPr/>
        </p:nvSpPr>
        <p:spPr>
          <a:xfrm>
            <a:off x="1589126" y="584064"/>
            <a:ext cx="4038254" cy="261610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2: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XƯƠNG CÁ THỜI GIAN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/>
              <a:t>    </a:t>
            </a:r>
            <a:r>
              <a:rPr lang="vi-VN" altLang="en-US" sz="2400" dirty="0">
                <a:solidFill>
                  <a:schemeClr val="accent2">
                    <a:lumMod val="75000"/>
                  </a:schemeClr>
                </a:solidFill>
              </a:rPr>
              <a:t>Hãy xem đoạn clip sau và hoàn thành trò chơi </a:t>
            </a:r>
            <a:r>
              <a:rPr lang="vi-VN" altLang="en-US" sz="2400" b="1" dirty="0">
                <a:solidFill>
                  <a:schemeClr val="accent2">
                    <a:lumMod val="75000"/>
                  </a:schemeClr>
                </a:solidFill>
              </a:rPr>
              <a:t>“Xương cá thời gian”</a:t>
            </a:r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xmlns="" id="{A011F52A-15BC-0469-4540-D6E0D95578BA}"/>
              </a:ext>
            </a:extLst>
          </p:cNvPr>
          <p:cNvSpPr/>
          <p:nvPr/>
        </p:nvSpPr>
        <p:spPr>
          <a:xfrm>
            <a:off x="7318656" y="889527"/>
            <a:ext cx="3724943" cy="2508526"/>
          </a:xfrm>
          <a:custGeom>
            <a:avLst/>
            <a:gdLst>
              <a:gd name="connsiteX0" fmla="*/ 445876 w 3724943"/>
              <a:gd name="connsiteY0" fmla="*/ 2769965 h 2508526"/>
              <a:gd name="connsiteX1" fmla="*/ 587840 w 3724943"/>
              <a:gd name="connsiteY1" fmla="*/ 2168782 h 2508526"/>
              <a:gd name="connsiteX2" fmla="*/ 902657 w 3724943"/>
              <a:gd name="connsiteY2" fmla="*/ 179380 h 2508526"/>
              <a:gd name="connsiteX3" fmla="*/ 2831429 w 3724943"/>
              <a:gd name="connsiteY3" fmla="*/ 183107 h 2508526"/>
              <a:gd name="connsiteX4" fmla="*/ 3127884 w 3724943"/>
              <a:gd name="connsiteY4" fmla="*/ 2174570 h 2508526"/>
              <a:gd name="connsiteX5" fmla="*/ 1189363 w 3724943"/>
              <a:gd name="connsiteY5" fmla="*/ 2423748 h 2508526"/>
              <a:gd name="connsiteX6" fmla="*/ 817620 w 3724943"/>
              <a:gd name="connsiteY6" fmla="*/ 2596857 h 2508526"/>
              <a:gd name="connsiteX7" fmla="*/ 445876 w 3724943"/>
              <a:gd name="connsiteY7" fmla="*/ 2769965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943" h="2508526" fill="none" extrusionOk="0">
                <a:moveTo>
                  <a:pt x="445876" y="2769965"/>
                </a:moveTo>
                <a:cubicBezTo>
                  <a:pt x="491665" y="2522906"/>
                  <a:pt x="534048" y="2330862"/>
                  <a:pt x="587840" y="2168782"/>
                </a:cubicBezTo>
                <a:cubicBezTo>
                  <a:pt x="-268953" y="1593645"/>
                  <a:pt x="-166128" y="631931"/>
                  <a:pt x="902657" y="179380"/>
                </a:cubicBezTo>
                <a:cubicBezTo>
                  <a:pt x="1519651" y="-87087"/>
                  <a:pt x="2270703" y="23983"/>
                  <a:pt x="2831429" y="183107"/>
                </a:cubicBezTo>
                <a:cubicBezTo>
                  <a:pt x="3994444" y="708543"/>
                  <a:pt x="4113481" y="1529612"/>
                  <a:pt x="3127884" y="2174570"/>
                </a:cubicBezTo>
                <a:cubicBezTo>
                  <a:pt x="2613575" y="2467627"/>
                  <a:pt x="1835829" y="2447540"/>
                  <a:pt x="1189363" y="2423748"/>
                </a:cubicBezTo>
                <a:cubicBezTo>
                  <a:pt x="1039693" y="2476883"/>
                  <a:pt x="909210" y="2536411"/>
                  <a:pt x="817620" y="2596857"/>
                </a:cubicBezTo>
                <a:cubicBezTo>
                  <a:pt x="726030" y="2657302"/>
                  <a:pt x="612493" y="2695264"/>
                  <a:pt x="445876" y="2769965"/>
                </a:cubicBezTo>
                <a:close/>
              </a:path>
              <a:path w="3724943" h="2508526" stroke="0" extrusionOk="0">
                <a:moveTo>
                  <a:pt x="445876" y="2769965"/>
                </a:moveTo>
                <a:cubicBezTo>
                  <a:pt x="477624" y="2537812"/>
                  <a:pt x="561551" y="2348637"/>
                  <a:pt x="587840" y="2168782"/>
                </a:cubicBezTo>
                <a:cubicBezTo>
                  <a:pt x="-342960" y="1757205"/>
                  <a:pt x="-4256" y="759763"/>
                  <a:pt x="902657" y="179380"/>
                </a:cubicBezTo>
                <a:cubicBezTo>
                  <a:pt x="1445368" y="83029"/>
                  <a:pt x="2192035" y="-212341"/>
                  <a:pt x="2831429" y="183107"/>
                </a:cubicBezTo>
                <a:cubicBezTo>
                  <a:pt x="3733729" y="450122"/>
                  <a:pt x="4062783" y="1756552"/>
                  <a:pt x="3127884" y="2174570"/>
                </a:cubicBezTo>
                <a:cubicBezTo>
                  <a:pt x="2647816" y="2449012"/>
                  <a:pt x="1888251" y="2749781"/>
                  <a:pt x="1189363" y="2423748"/>
                </a:cubicBezTo>
                <a:cubicBezTo>
                  <a:pt x="1113187" y="2481782"/>
                  <a:pt x="940755" y="2559791"/>
                  <a:pt x="810185" y="2600319"/>
                </a:cubicBezTo>
                <a:cubicBezTo>
                  <a:pt x="679615" y="2640847"/>
                  <a:pt x="540714" y="2728827"/>
                  <a:pt x="445876" y="2769965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38030"/>
                      <a:gd name="adj2" fmla="val 604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7" name="Text Box 15">
            <a:extLst>
              <a:ext uri="{FF2B5EF4-FFF2-40B4-BE49-F238E27FC236}">
                <a16:creationId xmlns:a16="http://schemas.microsoft.com/office/drawing/2014/main" xmlns="" id="{3AC45FF1-C19E-97C4-BF5A-5BE953C9F06D}"/>
              </a:ext>
            </a:extLst>
          </p:cNvPr>
          <p:cNvSpPr txBox="1"/>
          <p:nvPr/>
        </p:nvSpPr>
        <p:spPr>
          <a:xfrm>
            <a:off x="7607416" y="1254817"/>
            <a:ext cx="32239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Câu hỏi: </a:t>
            </a:r>
            <a:r>
              <a:rPr lang="vi-VN" altLang="en-US" sz="24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Hãy tóm tắt ngắn gọn các sự kiện xảy ra trong các mốc thời gian của biểu đồ.</a:t>
            </a:r>
            <a:endParaRPr lang="vi-VN" altLang="en-US" sz="20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22923CC6-A405-E50A-FFCB-2F42E29D2C6C}"/>
              </a:ext>
            </a:extLst>
          </p:cNvPr>
          <p:cNvGrpSpPr/>
          <p:nvPr/>
        </p:nvGrpSpPr>
        <p:grpSpPr>
          <a:xfrm>
            <a:off x="2157893" y="3059979"/>
            <a:ext cx="8070524" cy="3015879"/>
            <a:chOff x="2146233" y="3059042"/>
            <a:chExt cx="8070524" cy="301587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94BAD8EF-7F7F-A757-5E51-51F4DC70AC4A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4" name="Right Triangle 3">
                <a:extLst>
                  <a:ext uri="{FF2B5EF4-FFF2-40B4-BE49-F238E27FC236}">
                    <a16:creationId xmlns:a16="http://schemas.microsoft.com/office/drawing/2014/main" xmlns="" id="{4230F005-AB93-4128-C2D9-CB30FD14681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ight Triangle 5">
                <a:extLst>
                  <a:ext uri="{FF2B5EF4-FFF2-40B4-BE49-F238E27FC236}">
                    <a16:creationId xmlns:a16="http://schemas.microsoft.com/office/drawing/2014/main" xmlns="" id="{50862C58-D6FF-F9AF-BF70-E5FB90CBCCCC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rgbClr val="FFEFC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xmlns="" id="{7D389368-55A2-918C-1882-0AF638529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1" name="Partial Circle 20">
                <a:extLst>
                  <a:ext uri="{FF2B5EF4-FFF2-40B4-BE49-F238E27FC236}">
                    <a16:creationId xmlns:a16="http://schemas.microsoft.com/office/drawing/2014/main" xmlns="" id="{CE965484-69DC-122E-0341-4E586F6D7F0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xmlns="" id="{071C0369-91ED-4ED3-9A9A-650E200DAEC8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8C2B9F92-90E3-3968-5853-645E9931E8A1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DA803D47-A1F7-D1EA-7995-61A2F7CE7A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3C2FE864-9006-39C8-7F9F-0D63061BDEDB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988CBC7-594B-5D26-A43D-1E41A136FD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1" name="Rectangle: Folded Corner 30">
                <a:extLst>
                  <a:ext uri="{FF2B5EF4-FFF2-40B4-BE49-F238E27FC236}">
                    <a16:creationId xmlns:a16="http://schemas.microsoft.com/office/drawing/2014/main" xmlns="" id="{B9F11779-E22C-35C4-297D-82597DB8CF6D}"/>
                  </a:ext>
                </a:extLst>
              </p:cNvPr>
              <p:cNvSpPr/>
              <p:nvPr/>
            </p:nvSpPr>
            <p:spPr>
              <a:xfrm>
                <a:off x="3650615" y="329838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Rectangle: Folded Corner 31">
                <a:extLst>
                  <a:ext uri="{FF2B5EF4-FFF2-40B4-BE49-F238E27FC236}">
                    <a16:creationId xmlns:a16="http://schemas.microsoft.com/office/drawing/2014/main" xmlns="" id="{189F73AE-7EB5-E6F1-EEBE-6067F38514D4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B23F5F8D-4DBA-1975-D808-A622CBA8F0AA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F7A24241-60FA-B30C-B411-1FDFBB05F6D1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E173E12E-238B-6F91-B00B-3E55001AE6A0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6318F6B-82D8-E1EA-7D47-8625DE2ABE15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5EDCFDD-8635-1E7E-0AF9-3450ECBB8F51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227EE626-5D62-48C2-A6EA-1081046E54FD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óm tắt nhanh Điện Biên Phủ Trên Không 1972 _ Hà Nội 12 ngày đêm _ Kênh tóm tắt lịch sử - EZ Sử !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70336" end="519134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91209"/>
            <a:ext cx="11087100" cy="660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óm tắt nhanh Điện Biên Phủ Trên Không 1972 _ Hà Nội 12 ngày đêm _ Kênh tóm tắt lịch sử - EZ Sử !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367884" end="80828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124460"/>
            <a:ext cx="11087100" cy="660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7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xmlns="" id="{3A4DCC09-8027-D40A-E884-CF6C87F03A62}"/>
              </a:ext>
            </a:extLst>
          </p:cNvPr>
          <p:cNvSpPr/>
          <p:nvPr/>
        </p:nvSpPr>
        <p:spPr>
          <a:xfrm>
            <a:off x="6747156" y="292627"/>
            <a:ext cx="3724943" cy="2508526"/>
          </a:xfrm>
          <a:custGeom>
            <a:avLst/>
            <a:gdLst>
              <a:gd name="connsiteX0" fmla="*/ 445876 w 3724943"/>
              <a:gd name="connsiteY0" fmla="*/ 2769965 h 2508526"/>
              <a:gd name="connsiteX1" fmla="*/ 587840 w 3724943"/>
              <a:gd name="connsiteY1" fmla="*/ 2168782 h 2508526"/>
              <a:gd name="connsiteX2" fmla="*/ 902657 w 3724943"/>
              <a:gd name="connsiteY2" fmla="*/ 179380 h 2508526"/>
              <a:gd name="connsiteX3" fmla="*/ 2831429 w 3724943"/>
              <a:gd name="connsiteY3" fmla="*/ 183107 h 2508526"/>
              <a:gd name="connsiteX4" fmla="*/ 3127884 w 3724943"/>
              <a:gd name="connsiteY4" fmla="*/ 2174570 h 2508526"/>
              <a:gd name="connsiteX5" fmla="*/ 1189363 w 3724943"/>
              <a:gd name="connsiteY5" fmla="*/ 2423748 h 2508526"/>
              <a:gd name="connsiteX6" fmla="*/ 817620 w 3724943"/>
              <a:gd name="connsiteY6" fmla="*/ 2596857 h 2508526"/>
              <a:gd name="connsiteX7" fmla="*/ 445876 w 3724943"/>
              <a:gd name="connsiteY7" fmla="*/ 2769965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943" h="2508526" fill="none" extrusionOk="0">
                <a:moveTo>
                  <a:pt x="445876" y="2769965"/>
                </a:moveTo>
                <a:cubicBezTo>
                  <a:pt x="491665" y="2522906"/>
                  <a:pt x="534048" y="2330862"/>
                  <a:pt x="587840" y="2168782"/>
                </a:cubicBezTo>
                <a:cubicBezTo>
                  <a:pt x="-268953" y="1593645"/>
                  <a:pt x="-166128" y="631931"/>
                  <a:pt x="902657" y="179380"/>
                </a:cubicBezTo>
                <a:cubicBezTo>
                  <a:pt x="1519651" y="-87087"/>
                  <a:pt x="2270703" y="23983"/>
                  <a:pt x="2831429" y="183107"/>
                </a:cubicBezTo>
                <a:cubicBezTo>
                  <a:pt x="3994444" y="708543"/>
                  <a:pt x="4113481" y="1529612"/>
                  <a:pt x="3127884" y="2174570"/>
                </a:cubicBezTo>
                <a:cubicBezTo>
                  <a:pt x="2613575" y="2467627"/>
                  <a:pt x="1835829" y="2447540"/>
                  <a:pt x="1189363" y="2423748"/>
                </a:cubicBezTo>
                <a:cubicBezTo>
                  <a:pt x="1039693" y="2476883"/>
                  <a:pt x="909210" y="2536411"/>
                  <a:pt x="817620" y="2596857"/>
                </a:cubicBezTo>
                <a:cubicBezTo>
                  <a:pt x="726030" y="2657302"/>
                  <a:pt x="612493" y="2695264"/>
                  <a:pt x="445876" y="2769965"/>
                </a:cubicBezTo>
                <a:close/>
              </a:path>
              <a:path w="3724943" h="2508526" stroke="0" extrusionOk="0">
                <a:moveTo>
                  <a:pt x="445876" y="2769965"/>
                </a:moveTo>
                <a:cubicBezTo>
                  <a:pt x="477624" y="2537812"/>
                  <a:pt x="561551" y="2348637"/>
                  <a:pt x="587840" y="2168782"/>
                </a:cubicBezTo>
                <a:cubicBezTo>
                  <a:pt x="-342960" y="1757205"/>
                  <a:pt x="-4256" y="759763"/>
                  <a:pt x="902657" y="179380"/>
                </a:cubicBezTo>
                <a:cubicBezTo>
                  <a:pt x="1445368" y="83029"/>
                  <a:pt x="2192035" y="-212341"/>
                  <a:pt x="2831429" y="183107"/>
                </a:cubicBezTo>
                <a:cubicBezTo>
                  <a:pt x="3733729" y="450122"/>
                  <a:pt x="4062783" y="1756552"/>
                  <a:pt x="3127884" y="2174570"/>
                </a:cubicBezTo>
                <a:cubicBezTo>
                  <a:pt x="2647816" y="2449012"/>
                  <a:pt x="1888251" y="2749781"/>
                  <a:pt x="1189363" y="2423748"/>
                </a:cubicBezTo>
                <a:cubicBezTo>
                  <a:pt x="1113187" y="2481782"/>
                  <a:pt x="940755" y="2559791"/>
                  <a:pt x="810185" y="2600319"/>
                </a:cubicBezTo>
                <a:cubicBezTo>
                  <a:pt x="679615" y="2640847"/>
                  <a:pt x="540714" y="2728827"/>
                  <a:pt x="445876" y="2769965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38030"/>
                      <a:gd name="adj2" fmla="val 604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xmlns="" id="{F5440DC2-2B65-EC98-30CC-83044412F6D7}"/>
              </a:ext>
            </a:extLst>
          </p:cNvPr>
          <p:cNvSpPr txBox="1"/>
          <p:nvPr/>
        </p:nvSpPr>
        <p:spPr>
          <a:xfrm>
            <a:off x="7035916" y="657917"/>
            <a:ext cx="32239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Câu hỏi: </a:t>
            </a:r>
            <a:r>
              <a:rPr lang="vi-VN" altLang="en-US" sz="24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Hãy tóm tắt ngắn gọn các sự kiện xảy ra trong các mốc thời gian của biểu đồ.</a:t>
            </a:r>
            <a:endParaRPr lang="vi-VN" altLang="en-US" sz="20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1609253" y="2369099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838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8782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2379813" y="2369099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xmlns="" id="{847243E0-E9B5-796C-B046-A99B2AE874EB}"/>
              </a:ext>
            </a:extLst>
          </p:cNvPr>
          <p:cNvSpPr/>
          <p:nvPr/>
        </p:nvSpPr>
        <p:spPr>
          <a:xfrm>
            <a:off x="1492796" y="1229965"/>
            <a:ext cx="4091056" cy="1653763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24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</p:txBody>
      </p:sp>
    </p:spTree>
    <p:extLst>
      <p:ext uri="{BB962C8B-B14F-4D97-AF65-F5344CB8AC3E}">
        <p14:creationId xmlns:p14="http://schemas.microsoft.com/office/powerpoint/2010/main" val="2719689510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2379813" y="2369099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xmlns="" id="{847243E0-E9B5-796C-B046-A99B2AE874EB}"/>
              </a:ext>
            </a:extLst>
          </p:cNvPr>
          <p:cNvSpPr/>
          <p:nvPr/>
        </p:nvSpPr>
        <p:spPr>
          <a:xfrm>
            <a:off x="3421345" y="2126750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</p:txBody>
      </p:sp>
    </p:spTree>
    <p:extLst>
      <p:ext uri="{BB962C8B-B14F-4D97-AF65-F5344CB8AC3E}">
        <p14:creationId xmlns:p14="http://schemas.microsoft.com/office/powerpoint/2010/main" val="88555615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2060738" y="15908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xmlns="" id="{847243E0-E9B5-796C-B046-A99B2AE874EB}"/>
              </a:ext>
            </a:extLst>
          </p:cNvPr>
          <p:cNvSpPr/>
          <p:nvPr/>
        </p:nvSpPr>
        <p:spPr>
          <a:xfrm>
            <a:off x="3102270" y="13485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xmlns="" id="{27764986-16BD-069E-1200-8EB796F05046}"/>
              </a:ext>
            </a:extLst>
          </p:cNvPr>
          <p:cNvSpPr/>
          <p:nvPr/>
        </p:nvSpPr>
        <p:spPr>
          <a:xfrm>
            <a:off x="1355613" y="3897006"/>
            <a:ext cx="4725158" cy="1614148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24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</p:spTree>
    <p:extLst>
      <p:ext uri="{BB962C8B-B14F-4D97-AF65-F5344CB8AC3E}">
        <p14:creationId xmlns:p14="http://schemas.microsoft.com/office/powerpoint/2010/main" val="45614437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15000"/>
            <a:ext cx="12192001" cy="1143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548" y="1077796"/>
            <a:ext cx="523875" cy="8382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35" y="4772379"/>
            <a:ext cx="542925" cy="98107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55748" y="345572"/>
            <a:ext cx="1028700" cy="1200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3703" y="3460280"/>
            <a:ext cx="723398" cy="81181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23" y="2120441"/>
            <a:ext cx="857250" cy="8382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77" y="400074"/>
            <a:ext cx="857250" cy="962025"/>
          </a:xfrm>
          <a:prstGeom prst="rect">
            <a:avLst/>
          </a:prstGeom>
        </p:spPr>
      </p:pic>
      <p:pic>
        <p:nvPicPr>
          <p:cNvPr id="3" name="Trái Đất Này Là Của Chúng Mình - Cao Lê Hà Trang - Nhạc Thiếu Nhi Sôi Động Hay Nhất 2019">
            <a:hlinkClick r:id="" action="ppaction://media"/>
            <a:extLst>
              <a:ext uri="{FF2B5EF4-FFF2-40B4-BE49-F238E27FC236}">
                <a16:creationId xmlns:a16="http://schemas.microsoft.com/office/drawing/2014/main" xmlns="" id="{030598B7-E680-0682-3370-778BCA234AF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644" end="112217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32000" y="114300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7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99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2060738" y="15908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xmlns="" id="{847243E0-E9B5-796C-B046-A99B2AE874EB}"/>
              </a:ext>
            </a:extLst>
          </p:cNvPr>
          <p:cNvSpPr/>
          <p:nvPr/>
        </p:nvSpPr>
        <p:spPr>
          <a:xfrm>
            <a:off x="3102270" y="13485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xmlns="" id="{27764986-16BD-069E-1200-8EB796F05046}"/>
              </a:ext>
            </a:extLst>
          </p:cNvPr>
          <p:cNvSpPr/>
          <p:nvPr/>
        </p:nvSpPr>
        <p:spPr>
          <a:xfrm>
            <a:off x="3667225" y="38970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</p:spTree>
    <p:extLst>
      <p:ext uri="{BB962C8B-B14F-4D97-AF65-F5344CB8AC3E}">
        <p14:creationId xmlns:p14="http://schemas.microsoft.com/office/powerpoint/2010/main" val="3179649679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2060738" y="20480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xmlns="" id="{847243E0-E9B5-796C-B046-A99B2AE874EB}"/>
              </a:ext>
            </a:extLst>
          </p:cNvPr>
          <p:cNvSpPr/>
          <p:nvPr/>
        </p:nvSpPr>
        <p:spPr>
          <a:xfrm>
            <a:off x="3102270" y="18057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xmlns="" id="{27764986-16BD-069E-1200-8EB796F05046}"/>
              </a:ext>
            </a:extLst>
          </p:cNvPr>
          <p:cNvSpPr/>
          <p:nvPr/>
        </p:nvSpPr>
        <p:spPr>
          <a:xfrm>
            <a:off x="3667225" y="43542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xmlns="" id="{46643D5E-DD79-DF0C-F8D4-9AD17983CAC6}"/>
              </a:ext>
            </a:extLst>
          </p:cNvPr>
          <p:cNvSpPr/>
          <p:nvPr/>
        </p:nvSpPr>
        <p:spPr>
          <a:xfrm>
            <a:off x="5875519" y="1061715"/>
            <a:ext cx="3239606" cy="1465343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18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24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 Nội đánh thắng trận cuối cùng, bắn rơi thêm 1 chiếc B52</a:t>
            </a:r>
          </a:p>
        </p:txBody>
      </p:sp>
    </p:spTree>
    <p:extLst>
      <p:ext uri="{BB962C8B-B14F-4D97-AF65-F5344CB8AC3E}">
        <p14:creationId xmlns:p14="http://schemas.microsoft.com/office/powerpoint/2010/main" val="2509061220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2060738" y="20480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xmlns="" id="{847243E0-E9B5-796C-B046-A99B2AE874EB}"/>
              </a:ext>
            </a:extLst>
          </p:cNvPr>
          <p:cNvSpPr/>
          <p:nvPr/>
        </p:nvSpPr>
        <p:spPr>
          <a:xfrm>
            <a:off x="3102270" y="18057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xmlns="" id="{27764986-16BD-069E-1200-8EB796F05046}"/>
              </a:ext>
            </a:extLst>
          </p:cNvPr>
          <p:cNvSpPr/>
          <p:nvPr/>
        </p:nvSpPr>
        <p:spPr>
          <a:xfrm>
            <a:off x="3667225" y="43542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xmlns="" id="{46643D5E-DD79-DF0C-F8D4-9AD17983CAC6}"/>
              </a:ext>
            </a:extLst>
          </p:cNvPr>
          <p:cNvSpPr/>
          <p:nvPr/>
        </p:nvSpPr>
        <p:spPr>
          <a:xfrm>
            <a:off x="5875520" y="1805737"/>
            <a:ext cx="2229696" cy="72132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18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 Nội đánh thắng trận cuối cùng, bắn rơi thêm 1 chiếc B52</a:t>
            </a:r>
          </a:p>
        </p:txBody>
      </p:sp>
    </p:spTree>
    <p:extLst>
      <p:ext uri="{BB962C8B-B14F-4D97-AF65-F5344CB8AC3E}">
        <p14:creationId xmlns:p14="http://schemas.microsoft.com/office/powerpoint/2010/main" val="739056880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2060738" y="20480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xmlns="" id="{847243E0-E9B5-796C-B046-A99B2AE874EB}"/>
              </a:ext>
            </a:extLst>
          </p:cNvPr>
          <p:cNvSpPr/>
          <p:nvPr/>
        </p:nvSpPr>
        <p:spPr>
          <a:xfrm>
            <a:off x="3102270" y="18057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xmlns="" id="{27764986-16BD-069E-1200-8EB796F05046}"/>
              </a:ext>
            </a:extLst>
          </p:cNvPr>
          <p:cNvSpPr/>
          <p:nvPr/>
        </p:nvSpPr>
        <p:spPr>
          <a:xfrm>
            <a:off x="3667225" y="43542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xmlns="" id="{46643D5E-DD79-DF0C-F8D4-9AD17983CAC6}"/>
              </a:ext>
            </a:extLst>
          </p:cNvPr>
          <p:cNvSpPr/>
          <p:nvPr/>
        </p:nvSpPr>
        <p:spPr>
          <a:xfrm>
            <a:off x="5875520" y="1805737"/>
            <a:ext cx="2229696" cy="72132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18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 Nội đánh thắng trận cuối cùng, bắn rơi thêm 1 chiếc B52</a:t>
            </a:r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xmlns="" id="{61057CFD-FE22-5BB0-9DB6-B461FE488847}"/>
              </a:ext>
            </a:extLst>
          </p:cNvPr>
          <p:cNvSpPr/>
          <p:nvPr/>
        </p:nvSpPr>
        <p:spPr>
          <a:xfrm>
            <a:off x="6571532" y="4387606"/>
            <a:ext cx="3474168" cy="124279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24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24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Ních-xơn tuyên bố ngừng ném bom bắn phá miền Bắc</a:t>
            </a:r>
          </a:p>
        </p:txBody>
      </p:sp>
    </p:spTree>
    <p:extLst>
      <p:ext uri="{BB962C8B-B14F-4D97-AF65-F5344CB8AC3E}">
        <p14:creationId xmlns:p14="http://schemas.microsoft.com/office/powerpoint/2010/main" val="1724535192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DF42EA4-0930-2938-8FD7-CE3EBBB3F5F2}"/>
              </a:ext>
            </a:extLst>
          </p:cNvPr>
          <p:cNvGrpSpPr/>
          <p:nvPr/>
        </p:nvGrpSpPr>
        <p:grpSpPr>
          <a:xfrm>
            <a:off x="2060738" y="20480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xmlns="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xmlns="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xmlns="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xmlns="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xmlns="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xmlns="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xmlns="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xmlns="" id="{847243E0-E9B5-796C-B046-A99B2AE874EB}"/>
              </a:ext>
            </a:extLst>
          </p:cNvPr>
          <p:cNvSpPr/>
          <p:nvPr/>
        </p:nvSpPr>
        <p:spPr>
          <a:xfrm>
            <a:off x="3102270" y="18057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xmlns="" id="{27764986-16BD-069E-1200-8EB796F05046}"/>
              </a:ext>
            </a:extLst>
          </p:cNvPr>
          <p:cNvSpPr/>
          <p:nvPr/>
        </p:nvSpPr>
        <p:spPr>
          <a:xfrm>
            <a:off x="3667225" y="43542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xmlns="" id="{46643D5E-DD79-DF0C-F8D4-9AD17983CAC6}"/>
              </a:ext>
            </a:extLst>
          </p:cNvPr>
          <p:cNvSpPr/>
          <p:nvPr/>
        </p:nvSpPr>
        <p:spPr>
          <a:xfrm>
            <a:off x="5875520" y="1805737"/>
            <a:ext cx="2229696" cy="72132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18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 Nội đánh thắng trận cuối cùng, bắn rơi thêm 1 chiếc B52</a:t>
            </a:r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xmlns="" id="{61057CFD-FE22-5BB0-9DB6-B461FE488847}"/>
              </a:ext>
            </a:extLst>
          </p:cNvPr>
          <p:cNvSpPr/>
          <p:nvPr/>
        </p:nvSpPr>
        <p:spPr>
          <a:xfrm>
            <a:off x="6571532" y="4387607"/>
            <a:ext cx="1774668" cy="74019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24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Ních-xơn tuyên bố ngừng ném bom bắn phá miền Bắc</a:t>
            </a:r>
          </a:p>
        </p:txBody>
      </p:sp>
    </p:spTree>
    <p:extLst>
      <p:ext uri="{BB962C8B-B14F-4D97-AF65-F5344CB8AC3E}">
        <p14:creationId xmlns:p14="http://schemas.microsoft.com/office/powerpoint/2010/main" val="2480030335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5EC7717-35A0-53A7-B56D-E9A1A14A912B}"/>
              </a:ext>
            </a:extLst>
          </p:cNvPr>
          <p:cNvGrpSpPr/>
          <p:nvPr/>
        </p:nvGrpSpPr>
        <p:grpSpPr>
          <a:xfrm>
            <a:off x="-1059235" y="151372"/>
            <a:ext cx="12861439" cy="6687953"/>
            <a:chOff x="-1059235" y="151372"/>
            <a:chExt cx="12861439" cy="6687953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xmlns="" id="{18B8577C-7D6C-BA5D-CF4C-B19886A7F87D}"/>
                </a:ext>
              </a:extLst>
            </p:cNvPr>
            <p:cNvSpPr/>
            <p:nvPr/>
          </p:nvSpPr>
          <p:spPr>
            <a:xfrm rot="13674683">
              <a:off x="-846405" y="2150952"/>
              <a:ext cx="2368028" cy="226246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C233DF80-457A-BB53-A38A-98A7AF0C78B5}"/>
                </a:ext>
              </a:extLst>
            </p:cNvPr>
            <p:cNvGrpSpPr/>
            <p:nvPr/>
          </p:nvGrpSpPr>
          <p:grpSpPr>
            <a:xfrm>
              <a:off x="-1059235" y="151372"/>
              <a:ext cx="12861439" cy="6687953"/>
              <a:chOff x="2060738" y="1905341"/>
              <a:chExt cx="7989359" cy="3416860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xmlns="" id="{2DF42EA4-0930-2938-8FD7-CE3EBBB3F5F2}"/>
                  </a:ext>
                </a:extLst>
              </p:cNvPr>
              <p:cNvGrpSpPr/>
              <p:nvPr/>
            </p:nvGrpSpPr>
            <p:grpSpPr>
              <a:xfrm>
                <a:off x="2060738" y="1905341"/>
                <a:ext cx="7989359" cy="3416860"/>
                <a:chOff x="2146233" y="2916297"/>
                <a:chExt cx="7989359" cy="3416860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xmlns="" id="{FDCD8B5C-85EB-536D-2462-5BA2AF7F8DA6}"/>
                    </a:ext>
                  </a:extLst>
                </p:cNvPr>
                <p:cNvGrpSpPr/>
                <p:nvPr/>
              </p:nvGrpSpPr>
              <p:grpSpPr>
                <a:xfrm>
                  <a:off x="2146233" y="3079860"/>
                  <a:ext cx="7989359" cy="2793005"/>
                  <a:chOff x="2214058" y="3293865"/>
                  <a:chExt cx="7989359" cy="2793005"/>
                </a:xfrm>
              </p:grpSpPr>
              <p:sp>
                <p:nvSpPr>
                  <p:cNvPr id="25" name="Right Triangle 5">
                    <a:extLst>
                      <a:ext uri="{FF2B5EF4-FFF2-40B4-BE49-F238E27FC236}">
                        <a16:creationId xmlns:a16="http://schemas.microsoft.com/office/drawing/2014/main" xmlns="" id="{41C2B086-8188-1C00-9BF7-73498C4D468D}"/>
                      </a:ext>
                    </a:extLst>
                  </p:cNvPr>
                  <p:cNvSpPr/>
                  <p:nvPr/>
                </p:nvSpPr>
                <p:spPr>
                  <a:xfrm rot="13723786">
                    <a:off x="2186436" y="3962420"/>
                    <a:ext cx="1581008" cy="1525764"/>
                  </a:xfrm>
                  <a:custGeom>
                    <a:avLst/>
                    <a:gdLst>
                      <a:gd name="connsiteX0" fmla="*/ 0 w 1581008"/>
                      <a:gd name="connsiteY0" fmla="*/ 1525764 h 1525764"/>
                      <a:gd name="connsiteX1" fmla="*/ 0 w 1581008"/>
                      <a:gd name="connsiteY1" fmla="*/ 0 h 1525764"/>
                      <a:gd name="connsiteX2" fmla="*/ 1581008 w 1581008"/>
                      <a:gd name="connsiteY2" fmla="*/ 1525764 h 1525764"/>
                      <a:gd name="connsiteX3" fmla="*/ 0 w 1581008"/>
                      <a:gd name="connsiteY3" fmla="*/ 1525764 h 1525764"/>
                      <a:gd name="connsiteX0" fmla="*/ 471795 w 1581008"/>
                      <a:gd name="connsiteY0" fmla="*/ 1027772 h 1525764"/>
                      <a:gd name="connsiteX1" fmla="*/ 0 w 1581008"/>
                      <a:gd name="connsiteY1" fmla="*/ 0 h 1525764"/>
                      <a:gd name="connsiteX2" fmla="*/ 1581008 w 1581008"/>
                      <a:gd name="connsiteY2" fmla="*/ 1525764 h 1525764"/>
                      <a:gd name="connsiteX3" fmla="*/ 471795 w 1581008"/>
                      <a:gd name="connsiteY3" fmla="*/ 1027772 h 1525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81008" h="1525764">
                        <a:moveTo>
                          <a:pt x="471795" y="1027772"/>
                        </a:moveTo>
                        <a:lnTo>
                          <a:pt x="0" y="0"/>
                        </a:lnTo>
                        <a:lnTo>
                          <a:pt x="1581008" y="1525764"/>
                        </a:lnTo>
                        <a:lnTo>
                          <a:pt x="471795" y="102777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xmlns="" id="{13E0D104-24EA-943E-48D0-A96AB06BA18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76578" y="4788291"/>
                    <a:ext cx="4993249" cy="0"/>
                  </a:xfrm>
                  <a:prstGeom prst="line">
                    <a:avLst/>
                  </a:prstGeom>
                  <a:ln w="762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" name="Partial Circle 20">
                    <a:extLst>
                      <a:ext uri="{FF2B5EF4-FFF2-40B4-BE49-F238E27FC236}">
                        <a16:creationId xmlns:a16="http://schemas.microsoft.com/office/drawing/2014/main" xmlns="" id="{A7D8448D-3934-CAD7-78F0-846040DC60C6}"/>
                      </a:ext>
                    </a:extLst>
                  </p:cNvPr>
                  <p:cNvSpPr/>
                  <p:nvPr/>
                </p:nvSpPr>
                <p:spPr>
                  <a:xfrm rot="20149073">
                    <a:off x="8519004" y="3767255"/>
                    <a:ext cx="1684413" cy="1496556"/>
                  </a:xfrm>
                  <a:custGeom>
                    <a:avLst/>
                    <a:gdLst>
                      <a:gd name="connsiteX0" fmla="*/ 215541 w 1800000"/>
                      <a:gd name="connsiteY0" fmla="*/ 1484394 h 1800000"/>
                      <a:gd name="connsiteX1" fmla="*/ 82701 w 1800000"/>
                      <a:gd name="connsiteY1" fmla="*/ 523141 h 1800000"/>
                      <a:gd name="connsiteX2" fmla="*/ 900000 w 1800000"/>
                      <a:gd name="connsiteY2" fmla="*/ 0 h 1800000"/>
                      <a:gd name="connsiteX3" fmla="*/ 900000 w 1800000"/>
                      <a:gd name="connsiteY3" fmla="*/ 900000 h 1800000"/>
                      <a:gd name="connsiteX4" fmla="*/ 215541 w 1800000"/>
                      <a:gd name="connsiteY4" fmla="*/ 1484394 h 1800000"/>
                      <a:gd name="connsiteX0" fmla="*/ 215553 w 1653004"/>
                      <a:gd name="connsiteY0" fmla="*/ 1484394 h 1484394"/>
                      <a:gd name="connsiteX1" fmla="*/ 82713 w 1653004"/>
                      <a:gd name="connsiteY1" fmla="*/ 523141 h 1484394"/>
                      <a:gd name="connsiteX2" fmla="*/ 900012 w 1653004"/>
                      <a:gd name="connsiteY2" fmla="*/ 0 h 1484394"/>
                      <a:gd name="connsiteX3" fmla="*/ 1653004 w 1653004"/>
                      <a:gd name="connsiteY3" fmla="*/ 1256024 h 1484394"/>
                      <a:gd name="connsiteX4" fmla="*/ 215553 w 1653004"/>
                      <a:gd name="connsiteY4" fmla="*/ 1484394 h 1484394"/>
                      <a:gd name="connsiteX0" fmla="*/ 295993 w 1599999"/>
                      <a:gd name="connsiteY0" fmla="*/ 1705410 h 1705410"/>
                      <a:gd name="connsiteX1" fmla="*/ 29708 w 1599999"/>
                      <a:gd name="connsiteY1" fmla="*/ 523141 h 1705410"/>
                      <a:gd name="connsiteX2" fmla="*/ 847007 w 1599999"/>
                      <a:gd name="connsiteY2" fmla="*/ 0 h 1705410"/>
                      <a:gd name="connsiteX3" fmla="*/ 1599999 w 1599999"/>
                      <a:gd name="connsiteY3" fmla="*/ 1256024 h 1705410"/>
                      <a:gd name="connsiteX4" fmla="*/ 295993 w 1599999"/>
                      <a:gd name="connsiteY4" fmla="*/ 1705410 h 1705410"/>
                      <a:gd name="connsiteX0" fmla="*/ 283839 w 1587845"/>
                      <a:gd name="connsiteY0" fmla="*/ 1968078 h 1968078"/>
                      <a:gd name="connsiteX1" fmla="*/ 17554 w 1587845"/>
                      <a:gd name="connsiteY1" fmla="*/ 785809 h 1968078"/>
                      <a:gd name="connsiteX2" fmla="*/ 648514 w 1587845"/>
                      <a:gd name="connsiteY2" fmla="*/ 0 h 1968078"/>
                      <a:gd name="connsiteX3" fmla="*/ 1587845 w 1587845"/>
                      <a:gd name="connsiteY3" fmla="*/ 1518692 h 1968078"/>
                      <a:gd name="connsiteX4" fmla="*/ 283839 w 1587845"/>
                      <a:gd name="connsiteY4" fmla="*/ 1968078 h 1968078"/>
                      <a:gd name="connsiteX0" fmla="*/ 105117 w 1763584"/>
                      <a:gd name="connsiteY0" fmla="*/ 1880506 h 1880506"/>
                      <a:gd name="connsiteX1" fmla="*/ 193293 w 1763584"/>
                      <a:gd name="connsiteY1" fmla="*/ 785809 h 1880506"/>
                      <a:gd name="connsiteX2" fmla="*/ 824253 w 1763584"/>
                      <a:gd name="connsiteY2" fmla="*/ 0 h 1880506"/>
                      <a:gd name="connsiteX3" fmla="*/ 1763584 w 1763584"/>
                      <a:gd name="connsiteY3" fmla="*/ 1518692 h 1880506"/>
                      <a:gd name="connsiteX4" fmla="*/ 105117 w 1763584"/>
                      <a:gd name="connsiteY4" fmla="*/ 1880506 h 1880506"/>
                      <a:gd name="connsiteX0" fmla="*/ 206301 w 1864768"/>
                      <a:gd name="connsiteY0" fmla="*/ 1880506 h 1880506"/>
                      <a:gd name="connsiteX1" fmla="*/ 69523 w 1864768"/>
                      <a:gd name="connsiteY1" fmla="*/ 648997 h 1880506"/>
                      <a:gd name="connsiteX2" fmla="*/ 925437 w 1864768"/>
                      <a:gd name="connsiteY2" fmla="*/ 0 h 1880506"/>
                      <a:gd name="connsiteX3" fmla="*/ 1864768 w 1864768"/>
                      <a:gd name="connsiteY3" fmla="*/ 1518692 h 1880506"/>
                      <a:gd name="connsiteX4" fmla="*/ 206301 w 1864768"/>
                      <a:gd name="connsiteY4" fmla="*/ 1880506 h 1880506"/>
                      <a:gd name="connsiteX0" fmla="*/ 153393 w 1916130"/>
                      <a:gd name="connsiteY0" fmla="*/ 1833685 h 1833685"/>
                      <a:gd name="connsiteX1" fmla="*/ 120885 w 1916130"/>
                      <a:gd name="connsiteY1" fmla="*/ 648997 h 1833685"/>
                      <a:gd name="connsiteX2" fmla="*/ 976799 w 1916130"/>
                      <a:gd name="connsiteY2" fmla="*/ 0 h 1833685"/>
                      <a:gd name="connsiteX3" fmla="*/ 1916130 w 1916130"/>
                      <a:gd name="connsiteY3" fmla="*/ 1518692 h 1833685"/>
                      <a:gd name="connsiteX4" fmla="*/ 153393 w 1916130"/>
                      <a:gd name="connsiteY4" fmla="*/ 1833685 h 1833685"/>
                      <a:gd name="connsiteX0" fmla="*/ 153393 w 1916130"/>
                      <a:gd name="connsiteY0" fmla="*/ 1833685 h 1833685"/>
                      <a:gd name="connsiteX1" fmla="*/ 120885 w 1916130"/>
                      <a:gd name="connsiteY1" fmla="*/ 648997 h 1833685"/>
                      <a:gd name="connsiteX2" fmla="*/ 976799 w 1916130"/>
                      <a:gd name="connsiteY2" fmla="*/ 0 h 1833685"/>
                      <a:gd name="connsiteX3" fmla="*/ 1916130 w 1916130"/>
                      <a:gd name="connsiteY3" fmla="*/ 1518692 h 1833685"/>
                      <a:gd name="connsiteX4" fmla="*/ 153393 w 1916130"/>
                      <a:gd name="connsiteY4" fmla="*/ 1833685 h 1833685"/>
                      <a:gd name="connsiteX0" fmla="*/ 153393 w 1620774"/>
                      <a:gd name="connsiteY0" fmla="*/ 1833685 h 1833685"/>
                      <a:gd name="connsiteX1" fmla="*/ 120885 w 1620774"/>
                      <a:gd name="connsiteY1" fmla="*/ 648997 h 1833685"/>
                      <a:gd name="connsiteX2" fmla="*/ 976799 w 1620774"/>
                      <a:gd name="connsiteY2" fmla="*/ 0 h 1833685"/>
                      <a:gd name="connsiteX3" fmla="*/ 1620774 w 1620774"/>
                      <a:gd name="connsiteY3" fmla="*/ 1375371 h 1833685"/>
                      <a:gd name="connsiteX4" fmla="*/ 153393 w 1620774"/>
                      <a:gd name="connsiteY4" fmla="*/ 1833685 h 1833685"/>
                      <a:gd name="connsiteX0" fmla="*/ 153393 w 1620774"/>
                      <a:gd name="connsiteY0" fmla="*/ 1833685 h 1833685"/>
                      <a:gd name="connsiteX1" fmla="*/ 120885 w 1620774"/>
                      <a:gd name="connsiteY1" fmla="*/ 648997 h 1833685"/>
                      <a:gd name="connsiteX2" fmla="*/ 976799 w 1620774"/>
                      <a:gd name="connsiteY2" fmla="*/ 0 h 1833685"/>
                      <a:gd name="connsiteX3" fmla="*/ 1620774 w 1620774"/>
                      <a:gd name="connsiteY3" fmla="*/ 1375371 h 1833685"/>
                      <a:gd name="connsiteX4" fmla="*/ 153393 w 1620774"/>
                      <a:gd name="connsiteY4" fmla="*/ 1833685 h 1833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0774" h="1833685">
                        <a:moveTo>
                          <a:pt x="153393" y="1833685"/>
                        </a:moveTo>
                        <a:cubicBezTo>
                          <a:pt x="-74626" y="1566622"/>
                          <a:pt x="-16349" y="954611"/>
                          <a:pt x="120885" y="648997"/>
                        </a:cubicBezTo>
                        <a:cubicBezTo>
                          <a:pt x="258119" y="343383"/>
                          <a:pt x="625636" y="0"/>
                          <a:pt x="976799" y="0"/>
                        </a:cubicBezTo>
                        <a:cubicBezTo>
                          <a:pt x="1191457" y="458457"/>
                          <a:pt x="1402225" y="865549"/>
                          <a:pt x="1620774" y="1375371"/>
                        </a:cubicBezTo>
                        <a:cubicBezTo>
                          <a:pt x="1392621" y="1570169"/>
                          <a:pt x="421062" y="1710330"/>
                          <a:pt x="153393" y="1833685"/>
                        </a:cubicBezTo>
                        <a:close/>
                      </a:path>
                    </a:pathLst>
                  </a:custGeom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xmlns="" id="{2A7AB55C-CFAC-24E7-5AF6-9FB10AA8D32F}"/>
                      </a:ext>
                    </a:extLst>
                  </p:cNvPr>
                  <p:cNvSpPr/>
                  <p:nvPr/>
                </p:nvSpPr>
                <p:spPr>
                  <a:xfrm>
                    <a:off x="9112518" y="4098468"/>
                    <a:ext cx="288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xmlns="" id="{753BE843-BCE5-2AC3-B297-47A01913EA82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4320595" y="3606483"/>
                    <a:ext cx="674249" cy="11400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xmlns="" id="{F8513185-91CB-D340-4A3A-0F02F242816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38460" y="4763026"/>
                    <a:ext cx="978210" cy="10258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xmlns="" id="{EC7D1131-9724-581C-5B18-CEAD618B3BA5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6754866" y="3620007"/>
                    <a:ext cx="674249" cy="11400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xmlns="" id="{05FCF04E-F311-A2BB-95DC-FC9AF32E505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429115" y="4746565"/>
                    <a:ext cx="978210" cy="10258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" name="Rectangle: Folded Corner 32">
                    <a:extLst>
                      <a:ext uri="{FF2B5EF4-FFF2-40B4-BE49-F238E27FC236}">
                        <a16:creationId xmlns:a16="http://schemas.microsoft.com/office/drawing/2014/main" xmlns="" id="{2091606C-5757-DE3E-2268-9F3D334589EE}"/>
                      </a:ext>
                    </a:extLst>
                  </p:cNvPr>
                  <p:cNvSpPr/>
                  <p:nvPr/>
                </p:nvSpPr>
                <p:spPr>
                  <a:xfrm>
                    <a:off x="3650615" y="3293865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4" name="Rectangle: Folded Corner 33">
                    <a:extLst>
                      <a:ext uri="{FF2B5EF4-FFF2-40B4-BE49-F238E27FC236}">
                        <a16:creationId xmlns:a16="http://schemas.microsoft.com/office/drawing/2014/main" xmlns="" id="{60626859-F055-1730-B7E5-BB4AC6474348}"/>
                      </a:ext>
                    </a:extLst>
                  </p:cNvPr>
                  <p:cNvSpPr/>
                  <p:nvPr/>
                </p:nvSpPr>
                <p:spPr>
                  <a:xfrm>
                    <a:off x="6736661" y="5639090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5" name="Rectangle: Folded Corner 34">
                    <a:extLst>
                      <a:ext uri="{FF2B5EF4-FFF2-40B4-BE49-F238E27FC236}">
                        <a16:creationId xmlns:a16="http://schemas.microsoft.com/office/drawing/2014/main" xmlns="" id="{CB7EE590-924C-8729-771C-2CFE7B85D7B1}"/>
                      </a:ext>
                    </a:extLst>
                  </p:cNvPr>
                  <p:cNvSpPr/>
                  <p:nvPr/>
                </p:nvSpPr>
                <p:spPr>
                  <a:xfrm>
                    <a:off x="6028839" y="3293865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Rectangle: Folded Corner 35">
                    <a:extLst>
                      <a:ext uri="{FF2B5EF4-FFF2-40B4-BE49-F238E27FC236}">
                        <a16:creationId xmlns:a16="http://schemas.microsoft.com/office/drawing/2014/main" xmlns="" id="{CDD15816-9FDB-E9E1-F444-14DCC74D6BCA}"/>
                      </a:ext>
                    </a:extLst>
                  </p:cNvPr>
                  <p:cNvSpPr/>
                  <p:nvPr/>
                </p:nvSpPr>
                <p:spPr>
                  <a:xfrm>
                    <a:off x="4580033" y="5581459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75CCAC1D-8AFC-C970-DE25-3604ECBBB089}"/>
                    </a:ext>
                  </a:extLst>
                </p:cNvPr>
                <p:cNvSpPr txBox="1"/>
                <p:nvPr/>
              </p:nvSpPr>
              <p:spPr>
                <a:xfrm rot="3825157">
                  <a:off x="3909773" y="4802580"/>
                  <a:ext cx="2685696" cy="24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000" b="1" dirty="0"/>
                    <a:t>18 – 12 - 1972</a:t>
                  </a:r>
                  <a:endParaRPr lang="en-US" sz="2000" b="1" dirty="0"/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xmlns="" id="{BDFBB6A5-3E8A-3D9E-F227-F3BDF056FE71}"/>
                    </a:ext>
                  </a:extLst>
                </p:cNvPr>
                <p:cNvSpPr txBox="1"/>
                <p:nvPr/>
              </p:nvSpPr>
              <p:spPr>
                <a:xfrm rot="18455607">
                  <a:off x="4970403" y="4134873"/>
                  <a:ext cx="2685696" cy="24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000" b="1" dirty="0"/>
                    <a:t>26 – 12 - 1972</a:t>
                  </a:r>
                  <a:endParaRPr lang="en-US" sz="2000" b="1" dirty="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357AAAA0-EEC5-CC8F-D3AF-DBB63A916D84}"/>
                    </a:ext>
                  </a:extLst>
                </p:cNvPr>
                <p:cNvSpPr txBox="1"/>
                <p:nvPr/>
              </p:nvSpPr>
              <p:spPr>
                <a:xfrm rot="3836133">
                  <a:off x="6343535" y="4859731"/>
                  <a:ext cx="2717429" cy="2294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b="1" dirty="0"/>
                    <a:t>29 – 12- 1972</a:t>
                  </a:r>
                  <a:endParaRPr lang="en-US" b="1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xmlns="" id="{112F06F3-29E0-8DB8-9395-BA4D6337F8B4}"/>
                    </a:ext>
                  </a:extLst>
                </p:cNvPr>
                <p:cNvSpPr txBox="1"/>
                <p:nvPr/>
              </p:nvSpPr>
              <p:spPr>
                <a:xfrm rot="18461720">
                  <a:off x="7136638" y="4137760"/>
                  <a:ext cx="2685696" cy="24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000" b="1"/>
                    <a:t>30 – 12 - 1972</a:t>
                  </a:r>
                  <a:endParaRPr lang="en-US" sz="2000" b="1" dirty="0"/>
                </a:p>
              </p:txBody>
            </p:sp>
          </p:grpSp>
          <p:sp>
            <p:nvSpPr>
              <p:cNvPr id="4" name="Rectangle: Folded Corner 3">
                <a:extLst>
                  <a:ext uri="{FF2B5EF4-FFF2-40B4-BE49-F238E27FC236}">
                    <a16:creationId xmlns:a16="http://schemas.microsoft.com/office/drawing/2014/main" xmlns="" id="{847243E0-E9B5-796C-B046-A99B2AE874EB}"/>
                  </a:ext>
                </a:extLst>
              </p:cNvPr>
              <p:cNvSpPr/>
              <p:nvPr/>
            </p:nvSpPr>
            <p:spPr>
              <a:xfrm>
                <a:off x="3102270" y="1930320"/>
                <a:ext cx="2453121" cy="756977"/>
              </a:xfrm>
              <a:prstGeom prst="foldedCorner">
                <a:avLst>
                  <a:gd name="adj" fmla="val 21548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dirty="0">
                  <a:ln w="0"/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22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Mĩ huy động hàng chục tốp máy bay B52 ném bom Hà Nội, mở đầu 12 ngày đêm ném bom hủy diệt.</a:t>
                </a:r>
              </a:p>
              <a:p>
                <a:pPr algn="ctr"/>
                <a:endParaRPr lang="vi-VN" altLang="en-US" sz="11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sp>
            <p:nvSpPr>
              <p:cNvPr id="5" name="Rectangle: Folded Corner 4">
                <a:extLst>
                  <a:ext uri="{FF2B5EF4-FFF2-40B4-BE49-F238E27FC236}">
                    <a16:creationId xmlns:a16="http://schemas.microsoft.com/office/drawing/2014/main" xmlns="" id="{27764986-16BD-069E-1200-8EB796F05046}"/>
                  </a:ext>
                </a:extLst>
              </p:cNvPr>
              <p:cNvSpPr/>
              <p:nvPr/>
            </p:nvSpPr>
            <p:spPr>
              <a:xfrm>
                <a:off x="3667225" y="4354206"/>
                <a:ext cx="2413546" cy="740192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endParaRPr lang="vi-VN" altLang="en-US" sz="22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22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Địch tập trung số lượng B52 lớn nhất hòng hủy diệt Hà Nội. Quân ta kiên cường đánh trả.</a:t>
                </a:r>
              </a:p>
            </p:txBody>
          </p:sp>
          <p:sp>
            <p:nvSpPr>
              <p:cNvPr id="6" name="Rectangle: Folded Corner 5">
                <a:extLst>
                  <a:ext uri="{FF2B5EF4-FFF2-40B4-BE49-F238E27FC236}">
                    <a16:creationId xmlns:a16="http://schemas.microsoft.com/office/drawing/2014/main" xmlns="" id="{46643D5E-DD79-DF0C-F8D4-9AD17983CAC6}"/>
                  </a:ext>
                </a:extLst>
              </p:cNvPr>
              <p:cNvSpPr/>
              <p:nvPr/>
            </p:nvSpPr>
            <p:spPr>
              <a:xfrm>
                <a:off x="5875520" y="1935506"/>
                <a:ext cx="2229696" cy="721321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18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endParaRPr lang="vi-VN" altLang="en-US" sz="24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22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Hà Nội đánh thắng trận cuối cùng, bắn rơi thêm 1 chiếc B52</a:t>
                </a:r>
              </a:p>
            </p:txBody>
          </p:sp>
          <p:sp>
            <p:nvSpPr>
              <p:cNvPr id="7" name="Rectangle: Folded Corner 6">
                <a:extLst>
                  <a:ext uri="{FF2B5EF4-FFF2-40B4-BE49-F238E27FC236}">
                    <a16:creationId xmlns:a16="http://schemas.microsoft.com/office/drawing/2014/main" xmlns="" id="{61057CFD-FE22-5BB0-9DB6-B461FE488847}"/>
                  </a:ext>
                </a:extLst>
              </p:cNvPr>
              <p:cNvSpPr/>
              <p:nvPr/>
            </p:nvSpPr>
            <p:spPr>
              <a:xfrm>
                <a:off x="6571532" y="4387607"/>
                <a:ext cx="1774668" cy="740191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24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22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Ních-xơn tuyên bố ngừng ném bom bắn phá miền Bắc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3576897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59899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5429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149985" y="603490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009005" y="61150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0185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xmlns="" id="{20540693-FD44-88A2-BAA5-CB1AD3C6A26F}"/>
              </a:ext>
            </a:extLst>
          </p:cNvPr>
          <p:cNvSpPr txBox="1"/>
          <p:nvPr/>
        </p:nvSpPr>
        <p:spPr>
          <a:xfrm>
            <a:off x="1385926" y="668415"/>
            <a:ext cx="4038254" cy="187743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2: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XƯƠNG CÁ THỜI GIAN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/>
              <a:t>    </a:t>
            </a:r>
            <a:endParaRPr lang="vi-VN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48EAD7F9-9312-50D8-CA8A-F8C37C3E14C6}"/>
              </a:ext>
            </a:extLst>
          </p:cNvPr>
          <p:cNvGrpSpPr/>
          <p:nvPr/>
        </p:nvGrpSpPr>
        <p:grpSpPr>
          <a:xfrm>
            <a:off x="558801" y="1930152"/>
            <a:ext cx="8712722" cy="4045268"/>
            <a:chOff x="-1059235" y="-42277"/>
            <a:chExt cx="12861439" cy="6838660"/>
          </a:xfrm>
        </p:grpSpPr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xmlns="" id="{AD1B1559-578F-1A2E-FD4F-6E0C25EFA1F5}"/>
                </a:ext>
              </a:extLst>
            </p:cNvPr>
            <p:cNvSpPr/>
            <p:nvPr/>
          </p:nvSpPr>
          <p:spPr>
            <a:xfrm rot="13674683">
              <a:off x="-846405" y="2150952"/>
              <a:ext cx="2368028" cy="226246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1545582C-10EA-BC2C-B082-97695BDB5131}"/>
                </a:ext>
              </a:extLst>
            </p:cNvPr>
            <p:cNvGrpSpPr/>
            <p:nvPr/>
          </p:nvGrpSpPr>
          <p:grpSpPr>
            <a:xfrm>
              <a:off x="-1059235" y="-42277"/>
              <a:ext cx="12861439" cy="6838660"/>
              <a:chOff x="2060738" y="1806406"/>
              <a:chExt cx="7989359" cy="3493856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xmlns="" id="{7DE6BAAC-E056-60C3-5A1A-5CAC04F4CA1D}"/>
                  </a:ext>
                </a:extLst>
              </p:cNvPr>
              <p:cNvGrpSpPr/>
              <p:nvPr/>
            </p:nvGrpSpPr>
            <p:grpSpPr>
              <a:xfrm>
                <a:off x="2060738" y="1916309"/>
                <a:ext cx="7989359" cy="3383953"/>
                <a:chOff x="2146233" y="2927265"/>
                <a:chExt cx="7989359" cy="3383953"/>
              </a:xfrm>
            </p:grpSpPr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xmlns="" id="{C7619420-8052-B925-494C-3FCCAE67E582}"/>
                    </a:ext>
                  </a:extLst>
                </p:cNvPr>
                <p:cNvGrpSpPr/>
                <p:nvPr/>
              </p:nvGrpSpPr>
              <p:grpSpPr>
                <a:xfrm>
                  <a:off x="2146233" y="3079860"/>
                  <a:ext cx="7989359" cy="2793005"/>
                  <a:chOff x="2214058" y="3293865"/>
                  <a:chExt cx="7989359" cy="2793005"/>
                </a:xfrm>
              </p:grpSpPr>
              <p:sp>
                <p:nvSpPr>
                  <p:cNvPr id="45" name="Right Triangle 5">
                    <a:extLst>
                      <a:ext uri="{FF2B5EF4-FFF2-40B4-BE49-F238E27FC236}">
                        <a16:creationId xmlns:a16="http://schemas.microsoft.com/office/drawing/2014/main" xmlns="" id="{2CE6E963-2B49-BF1C-2803-6B1F520C6DCC}"/>
                      </a:ext>
                    </a:extLst>
                  </p:cNvPr>
                  <p:cNvSpPr/>
                  <p:nvPr/>
                </p:nvSpPr>
                <p:spPr>
                  <a:xfrm rot="13723786">
                    <a:off x="2186436" y="3962420"/>
                    <a:ext cx="1581008" cy="1525764"/>
                  </a:xfrm>
                  <a:custGeom>
                    <a:avLst/>
                    <a:gdLst>
                      <a:gd name="connsiteX0" fmla="*/ 0 w 1581008"/>
                      <a:gd name="connsiteY0" fmla="*/ 1525764 h 1525764"/>
                      <a:gd name="connsiteX1" fmla="*/ 0 w 1581008"/>
                      <a:gd name="connsiteY1" fmla="*/ 0 h 1525764"/>
                      <a:gd name="connsiteX2" fmla="*/ 1581008 w 1581008"/>
                      <a:gd name="connsiteY2" fmla="*/ 1525764 h 1525764"/>
                      <a:gd name="connsiteX3" fmla="*/ 0 w 1581008"/>
                      <a:gd name="connsiteY3" fmla="*/ 1525764 h 1525764"/>
                      <a:gd name="connsiteX0" fmla="*/ 471795 w 1581008"/>
                      <a:gd name="connsiteY0" fmla="*/ 1027772 h 1525764"/>
                      <a:gd name="connsiteX1" fmla="*/ 0 w 1581008"/>
                      <a:gd name="connsiteY1" fmla="*/ 0 h 1525764"/>
                      <a:gd name="connsiteX2" fmla="*/ 1581008 w 1581008"/>
                      <a:gd name="connsiteY2" fmla="*/ 1525764 h 1525764"/>
                      <a:gd name="connsiteX3" fmla="*/ 471795 w 1581008"/>
                      <a:gd name="connsiteY3" fmla="*/ 1027772 h 1525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81008" h="1525764">
                        <a:moveTo>
                          <a:pt x="471795" y="1027772"/>
                        </a:moveTo>
                        <a:lnTo>
                          <a:pt x="0" y="0"/>
                        </a:lnTo>
                        <a:lnTo>
                          <a:pt x="1581008" y="1525764"/>
                        </a:lnTo>
                        <a:lnTo>
                          <a:pt x="471795" y="102777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46" name="Straight Connector 45">
                    <a:extLst>
                      <a:ext uri="{FF2B5EF4-FFF2-40B4-BE49-F238E27FC236}">
                        <a16:creationId xmlns:a16="http://schemas.microsoft.com/office/drawing/2014/main" xmlns="" id="{4ED60A71-D1DD-0988-C8D5-35D3DC8FF7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76578" y="4788291"/>
                    <a:ext cx="4993249" cy="0"/>
                  </a:xfrm>
                  <a:prstGeom prst="line">
                    <a:avLst/>
                  </a:prstGeom>
                  <a:ln w="762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Partial Circle 20">
                    <a:extLst>
                      <a:ext uri="{FF2B5EF4-FFF2-40B4-BE49-F238E27FC236}">
                        <a16:creationId xmlns:a16="http://schemas.microsoft.com/office/drawing/2014/main" xmlns="" id="{EBB26FC4-E29C-C567-7D56-07165421049E}"/>
                      </a:ext>
                    </a:extLst>
                  </p:cNvPr>
                  <p:cNvSpPr/>
                  <p:nvPr/>
                </p:nvSpPr>
                <p:spPr>
                  <a:xfrm rot="20149073">
                    <a:off x="8519004" y="3767255"/>
                    <a:ext cx="1684413" cy="1496556"/>
                  </a:xfrm>
                  <a:custGeom>
                    <a:avLst/>
                    <a:gdLst>
                      <a:gd name="connsiteX0" fmla="*/ 215541 w 1800000"/>
                      <a:gd name="connsiteY0" fmla="*/ 1484394 h 1800000"/>
                      <a:gd name="connsiteX1" fmla="*/ 82701 w 1800000"/>
                      <a:gd name="connsiteY1" fmla="*/ 523141 h 1800000"/>
                      <a:gd name="connsiteX2" fmla="*/ 900000 w 1800000"/>
                      <a:gd name="connsiteY2" fmla="*/ 0 h 1800000"/>
                      <a:gd name="connsiteX3" fmla="*/ 900000 w 1800000"/>
                      <a:gd name="connsiteY3" fmla="*/ 900000 h 1800000"/>
                      <a:gd name="connsiteX4" fmla="*/ 215541 w 1800000"/>
                      <a:gd name="connsiteY4" fmla="*/ 1484394 h 1800000"/>
                      <a:gd name="connsiteX0" fmla="*/ 215553 w 1653004"/>
                      <a:gd name="connsiteY0" fmla="*/ 1484394 h 1484394"/>
                      <a:gd name="connsiteX1" fmla="*/ 82713 w 1653004"/>
                      <a:gd name="connsiteY1" fmla="*/ 523141 h 1484394"/>
                      <a:gd name="connsiteX2" fmla="*/ 900012 w 1653004"/>
                      <a:gd name="connsiteY2" fmla="*/ 0 h 1484394"/>
                      <a:gd name="connsiteX3" fmla="*/ 1653004 w 1653004"/>
                      <a:gd name="connsiteY3" fmla="*/ 1256024 h 1484394"/>
                      <a:gd name="connsiteX4" fmla="*/ 215553 w 1653004"/>
                      <a:gd name="connsiteY4" fmla="*/ 1484394 h 1484394"/>
                      <a:gd name="connsiteX0" fmla="*/ 295993 w 1599999"/>
                      <a:gd name="connsiteY0" fmla="*/ 1705410 h 1705410"/>
                      <a:gd name="connsiteX1" fmla="*/ 29708 w 1599999"/>
                      <a:gd name="connsiteY1" fmla="*/ 523141 h 1705410"/>
                      <a:gd name="connsiteX2" fmla="*/ 847007 w 1599999"/>
                      <a:gd name="connsiteY2" fmla="*/ 0 h 1705410"/>
                      <a:gd name="connsiteX3" fmla="*/ 1599999 w 1599999"/>
                      <a:gd name="connsiteY3" fmla="*/ 1256024 h 1705410"/>
                      <a:gd name="connsiteX4" fmla="*/ 295993 w 1599999"/>
                      <a:gd name="connsiteY4" fmla="*/ 1705410 h 1705410"/>
                      <a:gd name="connsiteX0" fmla="*/ 283839 w 1587845"/>
                      <a:gd name="connsiteY0" fmla="*/ 1968078 h 1968078"/>
                      <a:gd name="connsiteX1" fmla="*/ 17554 w 1587845"/>
                      <a:gd name="connsiteY1" fmla="*/ 785809 h 1968078"/>
                      <a:gd name="connsiteX2" fmla="*/ 648514 w 1587845"/>
                      <a:gd name="connsiteY2" fmla="*/ 0 h 1968078"/>
                      <a:gd name="connsiteX3" fmla="*/ 1587845 w 1587845"/>
                      <a:gd name="connsiteY3" fmla="*/ 1518692 h 1968078"/>
                      <a:gd name="connsiteX4" fmla="*/ 283839 w 1587845"/>
                      <a:gd name="connsiteY4" fmla="*/ 1968078 h 1968078"/>
                      <a:gd name="connsiteX0" fmla="*/ 105117 w 1763584"/>
                      <a:gd name="connsiteY0" fmla="*/ 1880506 h 1880506"/>
                      <a:gd name="connsiteX1" fmla="*/ 193293 w 1763584"/>
                      <a:gd name="connsiteY1" fmla="*/ 785809 h 1880506"/>
                      <a:gd name="connsiteX2" fmla="*/ 824253 w 1763584"/>
                      <a:gd name="connsiteY2" fmla="*/ 0 h 1880506"/>
                      <a:gd name="connsiteX3" fmla="*/ 1763584 w 1763584"/>
                      <a:gd name="connsiteY3" fmla="*/ 1518692 h 1880506"/>
                      <a:gd name="connsiteX4" fmla="*/ 105117 w 1763584"/>
                      <a:gd name="connsiteY4" fmla="*/ 1880506 h 1880506"/>
                      <a:gd name="connsiteX0" fmla="*/ 206301 w 1864768"/>
                      <a:gd name="connsiteY0" fmla="*/ 1880506 h 1880506"/>
                      <a:gd name="connsiteX1" fmla="*/ 69523 w 1864768"/>
                      <a:gd name="connsiteY1" fmla="*/ 648997 h 1880506"/>
                      <a:gd name="connsiteX2" fmla="*/ 925437 w 1864768"/>
                      <a:gd name="connsiteY2" fmla="*/ 0 h 1880506"/>
                      <a:gd name="connsiteX3" fmla="*/ 1864768 w 1864768"/>
                      <a:gd name="connsiteY3" fmla="*/ 1518692 h 1880506"/>
                      <a:gd name="connsiteX4" fmla="*/ 206301 w 1864768"/>
                      <a:gd name="connsiteY4" fmla="*/ 1880506 h 1880506"/>
                      <a:gd name="connsiteX0" fmla="*/ 153393 w 1916130"/>
                      <a:gd name="connsiteY0" fmla="*/ 1833685 h 1833685"/>
                      <a:gd name="connsiteX1" fmla="*/ 120885 w 1916130"/>
                      <a:gd name="connsiteY1" fmla="*/ 648997 h 1833685"/>
                      <a:gd name="connsiteX2" fmla="*/ 976799 w 1916130"/>
                      <a:gd name="connsiteY2" fmla="*/ 0 h 1833685"/>
                      <a:gd name="connsiteX3" fmla="*/ 1916130 w 1916130"/>
                      <a:gd name="connsiteY3" fmla="*/ 1518692 h 1833685"/>
                      <a:gd name="connsiteX4" fmla="*/ 153393 w 1916130"/>
                      <a:gd name="connsiteY4" fmla="*/ 1833685 h 1833685"/>
                      <a:gd name="connsiteX0" fmla="*/ 153393 w 1916130"/>
                      <a:gd name="connsiteY0" fmla="*/ 1833685 h 1833685"/>
                      <a:gd name="connsiteX1" fmla="*/ 120885 w 1916130"/>
                      <a:gd name="connsiteY1" fmla="*/ 648997 h 1833685"/>
                      <a:gd name="connsiteX2" fmla="*/ 976799 w 1916130"/>
                      <a:gd name="connsiteY2" fmla="*/ 0 h 1833685"/>
                      <a:gd name="connsiteX3" fmla="*/ 1916130 w 1916130"/>
                      <a:gd name="connsiteY3" fmla="*/ 1518692 h 1833685"/>
                      <a:gd name="connsiteX4" fmla="*/ 153393 w 1916130"/>
                      <a:gd name="connsiteY4" fmla="*/ 1833685 h 1833685"/>
                      <a:gd name="connsiteX0" fmla="*/ 153393 w 1620774"/>
                      <a:gd name="connsiteY0" fmla="*/ 1833685 h 1833685"/>
                      <a:gd name="connsiteX1" fmla="*/ 120885 w 1620774"/>
                      <a:gd name="connsiteY1" fmla="*/ 648997 h 1833685"/>
                      <a:gd name="connsiteX2" fmla="*/ 976799 w 1620774"/>
                      <a:gd name="connsiteY2" fmla="*/ 0 h 1833685"/>
                      <a:gd name="connsiteX3" fmla="*/ 1620774 w 1620774"/>
                      <a:gd name="connsiteY3" fmla="*/ 1375371 h 1833685"/>
                      <a:gd name="connsiteX4" fmla="*/ 153393 w 1620774"/>
                      <a:gd name="connsiteY4" fmla="*/ 1833685 h 1833685"/>
                      <a:gd name="connsiteX0" fmla="*/ 153393 w 1620774"/>
                      <a:gd name="connsiteY0" fmla="*/ 1833685 h 1833685"/>
                      <a:gd name="connsiteX1" fmla="*/ 120885 w 1620774"/>
                      <a:gd name="connsiteY1" fmla="*/ 648997 h 1833685"/>
                      <a:gd name="connsiteX2" fmla="*/ 976799 w 1620774"/>
                      <a:gd name="connsiteY2" fmla="*/ 0 h 1833685"/>
                      <a:gd name="connsiteX3" fmla="*/ 1620774 w 1620774"/>
                      <a:gd name="connsiteY3" fmla="*/ 1375371 h 1833685"/>
                      <a:gd name="connsiteX4" fmla="*/ 153393 w 1620774"/>
                      <a:gd name="connsiteY4" fmla="*/ 1833685 h 1833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0774" h="1833685">
                        <a:moveTo>
                          <a:pt x="153393" y="1833685"/>
                        </a:moveTo>
                        <a:cubicBezTo>
                          <a:pt x="-74626" y="1566622"/>
                          <a:pt x="-16349" y="954611"/>
                          <a:pt x="120885" y="648997"/>
                        </a:cubicBezTo>
                        <a:cubicBezTo>
                          <a:pt x="258119" y="343383"/>
                          <a:pt x="625636" y="0"/>
                          <a:pt x="976799" y="0"/>
                        </a:cubicBezTo>
                        <a:cubicBezTo>
                          <a:pt x="1191457" y="458457"/>
                          <a:pt x="1402225" y="865549"/>
                          <a:pt x="1620774" y="1375371"/>
                        </a:cubicBezTo>
                        <a:cubicBezTo>
                          <a:pt x="1392621" y="1570169"/>
                          <a:pt x="421062" y="1710330"/>
                          <a:pt x="153393" y="1833685"/>
                        </a:cubicBezTo>
                        <a:close/>
                      </a:path>
                    </a:pathLst>
                  </a:custGeom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xmlns="" id="{FFE29B14-FF90-7832-DDDF-E7FCC092E946}"/>
                      </a:ext>
                    </a:extLst>
                  </p:cNvPr>
                  <p:cNvSpPr/>
                  <p:nvPr/>
                </p:nvSpPr>
                <p:spPr>
                  <a:xfrm>
                    <a:off x="9112518" y="4098468"/>
                    <a:ext cx="288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9" name="Straight Connector 48">
                    <a:extLst>
                      <a:ext uri="{FF2B5EF4-FFF2-40B4-BE49-F238E27FC236}">
                        <a16:creationId xmlns:a16="http://schemas.microsoft.com/office/drawing/2014/main" xmlns="" id="{D984DE3E-80B1-5D57-6A89-1C9815FD5BE7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4320595" y="3606483"/>
                    <a:ext cx="674249" cy="11400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>
                    <a:extLst>
                      <a:ext uri="{FF2B5EF4-FFF2-40B4-BE49-F238E27FC236}">
                        <a16:creationId xmlns:a16="http://schemas.microsoft.com/office/drawing/2014/main" xmlns="" id="{8AF654A5-BDB8-4145-74F4-575A2459D8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38460" y="4763026"/>
                    <a:ext cx="978210" cy="10258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xmlns="" id="{64FAF9BF-8CAA-679D-96D8-8373E1B5A3FC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6754866" y="3620007"/>
                    <a:ext cx="674249" cy="11400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>
                    <a:extLst>
                      <a:ext uri="{FF2B5EF4-FFF2-40B4-BE49-F238E27FC236}">
                        <a16:creationId xmlns:a16="http://schemas.microsoft.com/office/drawing/2014/main" xmlns="" id="{4153BDAF-09AD-7CDD-FA4C-7B1D85E875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429115" y="4746565"/>
                    <a:ext cx="978210" cy="10258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" name="Rectangle: Folded Corner 52">
                    <a:extLst>
                      <a:ext uri="{FF2B5EF4-FFF2-40B4-BE49-F238E27FC236}">
                        <a16:creationId xmlns:a16="http://schemas.microsoft.com/office/drawing/2014/main" xmlns="" id="{95E99DE2-987D-9BEB-69B0-916012D7402C}"/>
                      </a:ext>
                    </a:extLst>
                  </p:cNvPr>
                  <p:cNvSpPr/>
                  <p:nvPr/>
                </p:nvSpPr>
                <p:spPr>
                  <a:xfrm>
                    <a:off x="3650615" y="3293865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4" name="Rectangle: Folded Corner 53">
                    <a:extLst>
                      <a:ext uri="{FF2B5EF4-FFF2-40B4-BE49-F238E27FC236}">
                        <a16:creationId xmlns:a16="http://schemas.microsoft.com/office/drawing/2014/main" xmlns="" id="{484BA6A2-6490-0F03-1C0E-4FBCE1B8600E}"/>
                      </a:ext>
                    </a:extLst>
                  </p:cNvPr>
                  <p:cNvSpPr/>
                  <p:nvPr/>
                </p:nvSpPr>
                <p:spPr>
                  <a:xfrm>
                    <a:off x="6736661" y="5639090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5" name="Rectangle: Folded Corner 54">
                    <a:extLst>
                      <a:ext uri="{FF2B5EF4-FFF2-40B4-BE49-F238E27FC236}">
                        <a16:creationId xmlns:a16="http://schemas.microsoft.com/office/drawing/2014/main" xmlns="" id="{33503EF5-9C49-4E1C-CAB5-549ED932F30F}"/>
                      </a:ext>
                    </a:extLst>
                  </p:cNvPr>
                  <p:cNvSpPr/>
                  <p:nvPr/>
                </p:nvSpPr>
                <p:spPr>
                  <a:xfrm>
                    <a:off x="6028839" y="3293865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6" name="Rectangle: Folded Corner 55">
                    <a:extLst>
                      <a:ext uri="{FF2B5EF4-FFF2-40B4-BE49-F238E27FC236}">
                        <a16:creationId xmlns:a16="http://schemas.microsoft.com/office/drawing/2014/main" xmlns="" id="{6B97CB7C-4A1A-3415-E36F-8D87F5F15215}"/>
                      </a:ext>
                    </a:extLst>
                  </p:cNvPr>
                  <p:cNvSpPr/>
                  <p:nvPr/>
                </p:nvSpPr>
                <p:spPr>
                  <a:xfrm>
                    <a:off x="4580033" y="5581459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xmlns="" id="{7C21ABD6-F4E5-82A0-B656-0A8F0D2677EC}"/>
                    </a:ext>
                  </a:extLst>
                </p:cNvPr>
                <p:cNvSpPr txBox="1"/>
                <p:nvPr/>
              </p:nvSpPr>
              <p:spPr>
                <a:xfrm rot="3825157">
                  <a:off x="3898127" y="4776570"/>
                  <a:ext cx="2685696" cy="2347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1200" b="1" dirty="0"/>
                    <a:t>18 – 12 - 1972</a:t>
                  </a:r>
                  <a:endParaRPr lang="en-US" sz="1200" b="1" dirty="0"/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xmlns="" id="{95831DBC-211B-C2AF-2806-73E497F56498}"/>
                    </a:ext>
                  </a:extLst>
                </p:cNvPr>
                <p:cNvSpPr txBox="1"/>
                <p:nvPr/>
              </p:nvSpPr>
              <p:spPr>
                <a:xfrm rot="18659671">
                  <a:off x="4947111" y="4143112"/>
                  <a:ext cx="2685696" cy="2540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1200" b="1" dirty="0"/>
                    <a:t>26 – 12 - 1972</a:t>
                  </a:r>
                  <a:endParaRPr lang="en-US" sz="1200" b="1" dirty="0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xmlns="" id="{BAB8698B-0E6E-4B46-38DA-28299E96BAF6}"/>
                    </a:ext>
                  </a:extLst>
                </p:cNvPr>
                <p:cNvSpPr txBox="1"/>
                <p:nvPr/>
              </p:nvSpPr>
              <p:spPr>
                <a:xfrm rot="3836133">
                  <a:off x="6285306" y="4825503"/>
                  <a:ext cx="2717429" cy="2540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1200" b="1" dirty="0"/>
                    <a:t>29 – 12- 1972</a:t>
                  </a:r>
                  <a:endParaRPr lang="en-US" sz="1200" b="1" dirty="0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xmlns="" id="{CE88B1B9-AC0E-BA21-F8B9-E54BCEE3C559}"/>
                    </a:ext>
                  </a:extLst>
                </p:cNvPr>
                <p:cNvSpPr txBox="1"/>
                <p:nvPr/>
              </p:nvSpPr>
              <p:spPr>
                <a:xfrm rot="18734622">
                  <a:off x="7020182" y="4244719"/>
                  <a:ext cx="2685696" cy="2540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1200" b="1" dirty="0"/>
                    <a:t>30 – 12 - 1972</a:t>
                  </a:r>
                  <a:endParaRPr lang="en-US" sz="1200" b="1" dirty="0"/>
                </a:p>
              </p:txBody>
            </p:sp>
          </p:grp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xmlns="" id="{8445C725-4048-A386-830E-D8BAA4970164}"/>
                  </a:ext>
                </a:extLst>
              </p:cNvPr>
              <p:cNvSpPr/>
              <p:nvPr/>
            </p:nvSpPr>
            <p:spPr>
              <a:xfrm>
                <a:off x="3102270" y="1806406"/>
                <a:ext cx="2453121" cy="880891"/>
              </a:xfrm>
              <a:prstGeom prst="foldedCorner">
                <a:avLst>
                  <a:gd name="adj" fmla="val 21548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1200" dirty="0">
                  <a:ln w="0"/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14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Mĩ huy động hàng chục tốp máy bay B52 ném bom Hà Nội, mở đầu 12 ngày đêm ném bom hủy diệt.</a:t>
                </a:r>
              </a:p>
            </p:txBody>
          </p:sp>
          <p:sp>
            <p:nvSpPr>
              <p:cNvPr id="37" name="Rectangle: Folded Corner 36">
                <a:extLst>
                  <a:ext uri="{FF2B5EF4-FFF2-40B4-BE49-F238E27FC236}">
                    <a16:creationId xmlns:a16="http://schemas.microsoft.com/office/drawing/2014/main" xmlns="" id="{D4705749-7EA7-2D52-B040-F40F5668A010}"/>
                  </a:ext>
                </a:extLst>
              </p:cNvPr>
              <p:cNvSpPr/>
              <p:nvPr/>
            </p:nvSpPr>
            <p:spPr>
              <a:xfrm>
                <a:off x="3667225" y="4354206"/>
                <a:ext cx="2413546" cy="914052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16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Địch tập trung số lượng B52 lớn nhất hòng hủy diệt Hà Nội. Quân ta kiên cường đánh trả.</a:t>
                </a:r>
              </a:p>
            </p:txBody>
          </p:sp>
          <p:sp>
            <p:nvSpPr>
              <p:cNvPr id="38" name="Rectangle: Folded Corner 37">
                <a:extLst>
                  <a:ext uri="{FF2B5EF4-FFF2-40B4-BE49-F238E27FC236}">
                    <a16:creationId xmlns:a16="http://schemas.microsoft.com/office/drawing/2014/main" xmlns="" id="{21A558AB-2D7F-E1D4-8028-A22E9154D405}"/>
                  </a:ext>
                </a:extLst>
              </p:cNvPr>
              <p:cNvSpPr/>
              <p:nvPr/>
            </p:nvSpPr>
            <p:spPr>
              <a:xfrm>
                <a:off x="5875520" y="1806406"/>
                <a:ext cx="2229696" cy="850421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18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Hà Nội đánh thắng trận cuối cùng, bắn rơi thêm 1 chiếc B52</a:t>
                </a:r>
              </a:p>
            </p:txBody>
          </p:sp>
          <p:sp>
            <p:nvSpPr>
              <p:cNvPr id="39" name="Rectangle: Folded Corner 38">
                <a:extLst>
                  <a:ext uri="{FF2B5EF4-FFF2-40B4-BE49-F238E27FC236}">
                    <a16:creationId xmlns:a16="http://schemas.microsoft.com/office/drawing/2014/main" xmlns="" id="{3D7ECF1E-7ECC-6A07-44FD-542C470D1904}"/>
                  </a:ext>
                </a:extLst>
              </p:cNvPr>
              <p:cNvSpPr/>
              <p:nvPr/>
            </p:nvSpPr>
            <p:spPr>
              <a:xfrm>
                <a:off x="6571532" y="4387607"/>
                <a:ext cx="1774668" cy="740191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24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14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Ních-xơn tuyên bố ngừng ném bom bắn phá miền Bắc</a:t>
                </a: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FC3FBA1-3359-A564-600D-9C53250FAA9C}"/>
              </a:ext>
            </a:extLst>
          </p:cNvPr>
          <p:cNvGrpSpPr/>
          <p:nvPr/>
        </p:nvGrpSpPr>
        <p:grpSpPr>
          <a:xfrm>
            <a:off x="7354021" y="893558"/>
            <a:ext cx="3646031" cy="2866035"/>
            <a:chOff x="2147777" y="2417739"/>
            <a:chExt cx="3603914" cy="285621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8EE7FAA8-A8BE-3FCA-5E79-9C7895C22E65}"/>
                </a:ext>
              </a:extLst>
            </p:cNvPr>
            <p:cNvSpPr/>
            <p:nvPr/>
          </p:nvSpPr>
          <p:spPr>
            <a:xfrm>
              <a:off x="2374801" y="2417739"/>
              <a:ext cx="2856216" cy="285621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548833A8-C78F-EB67-9555-525AB78F6FAB}"/>
                </a:ext>
              </a:extLst>
            </p:cNvPr>
            <p:cNvSpPr/>
            <p:nvPr/>
          </p:nvSpPr>
          <p:spPr>
            <a:xfrm>
              <a:off x="2728408" y="2787670"/>
              <a:ext cx="2127230" cy="212723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D5EAFA08-BE54-F842-9E6A-C0C302C2A6A3}"/>
                </a:ext>
              </a:extLst>
            </p:cNvPr>
            <p:cNvSpPr/>
            <p:nvPr/>
          </p:nvSpPr>
          <p:spPr>
            <a:xfrm>
              <a:off x="2449890" y="2497988"/>
              <a:ext cx="2705162" cy="270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3D171266-8106-E088-AC13-D3CA12CDBDEF}"/>
                </a:ext>
              </a:extLst>
            </p:cNvPr>
            <p:cNvSpPr/>
            <p:nvPr/>
          </p:nvSpPr>
          <p:spPr>
            <a:xfrm>
              <a:off x="2813072" y="2870194"/>
              <a:ext cx="1980000" cy="198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85FFDB1C-31B6-8949-1DB2-F9BE9795B080}"/>
                </a:ext>
              </a:extLst>
            </p:cNvPr>
            <p:cNvSpPr/>
            <p:nvPr/>
          </p:nvSpPr>
          <p:spPr>
            <a:xfrm rot="19925612">
              <a:off x="2147777" y="3423501"/>
              <a:ext cx="3224652" cy="913176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D4BBA46-8B37-E534-9029-F5ED2ECACA19}"/>
                </a:ext>
              </a:extLst>
            </p:cNvPr>
            <p:cNvSpPr txBox="1"/>
            <p:nvPr/>
          </p:nvSpPr>
          <p:spPr>
            <a:xfrm rot="19917505">
              <a:off x="2403690" y="3407243"/>
              <a:ext cx="33480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HOÀN THÀNH</a:t>
              </a:r>
              <a:endParaRPr lang="en-US" sz="3200" b="1" dirty="0">
                <a:solidFill>
                  <a:schemeClr val="bg1"/>
                </a:solidFill>
                <a:latin typeface="Ink Free" panose="03080402000500000000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741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 rot="16200000">
            <a:off x="2717563" y="-2717482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0915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4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445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4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251585" y="59245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116956" y="580634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1201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xmlns="" id="{20540693-FD44-88A2-BAA5-CB1AD3C6A26F}"/>
              </a:ext>
            </a:extLst>
          </p:cNvPr>
          <p:cNvSpPr txBox="1"/>
          <p:nvPr/>
        </p:nvSpPr>
        <p:spPr>
          <a:xfrm>
            <a:off x="1711046" y="808115"/>
            <a:ext cx="4038254" cy="335476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3: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CÂY Ý NGHĨA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>
                <a:solidFill>
                  <a:schemeClr val="accent6">
                    <a:lumMod val="75000"/>
                  </a:schemeClr>
                </a:solidFill>
              </a:rPr>
              <a:t>    Các bạn hãy xem đoạn kết của chiến dịch “Điện Biên Phủ trên không” và hoàn thành trò chơi cuối cùng </a:t>
            </a:r>
            <a:r>
              <a:rPr lang="vi-VN" altLang="en-US" sz="2400" b="1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vi-VN" altLang="en-US" sz="2400" b="1">
                <a:solidFill>
                  <a:schemeClr val="accent6">
                    <a:lumMod val="75000"/>
                  </a:schemeClr>
                </a:solidFill>
              </a:rPr>
              <a:t>Cây ý nghĩa”</a:t>
            </a:r>
            <a:endParaRPr lang="vi-VN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AutoShape 4" descr="Vector lá cờ quốc kỳ Viêt Nam">
            <a:extLst>
              <a:ext uri="{FF2B5EF4-FFF2-40B4-BE49-F238E27FC236}">
                <a16:creationId xmlns:a16="http://schemas.microsoft.com/office/drawing/2014/main" xmlns="" id="{C22D38D3-E0AF-0324-BB24-81F943E5A9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769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6" descr="Vector lá cờ quốc kỳ Viêt Nam">
            <a:extLst>
              <a:ext uri="{FF2B5EF4-FFF2-40B4-BE49-F238E27FC236}">
                <a16:creationId xmlns:a16="http://schemas.microsoft.com/office/drawing/2014/main" xmlns="" id="{51BD22B8-B783-80D9-7655-81550A4787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93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C0161AF-0733-AC95-AEA9-89BC2C45D6C1}"/>
              </a:ext>
            </a:extLst>
          </p:cNvPr>
          <p:cNvGrpSpPr/>
          <p:nvPr/>
        </p:nvGrpSpPr>
        <p:grpSpPr>
          <a:xfrm>
            <a:off x="6798243" y="650473"/>
            <a:ext cx="3869356" cy="5303554"/>
            <a:chOff x="7064943" y="650473"/>
            <a:chExt cx="3869356" cy="530355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0CAB5D5D-1023-C15F-778E-16A98A9A1209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2050" name="Picture 2" descr="Sơ đồ hình cây đẹp">
                <a:extLst>
                  <a:ext uri="{FF2B5EF4-FFF2-40B4-BE49-F238E27FC236}">
                    <a16:creationId xmlns:a16="http://schemas.microsoft.com/office/drawing/2014/main" xmlns="" id="{741B0A73-958A-DCF2-1DC5-E0AF58DCC4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xmlns="" id="{18EEF4D9-65EE-5507-25EF-51D99DE70251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xmlns="" id="{2E4796EA-71E4-0D66-2CE1-1D62D6CEBCA9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xmlns="" id="{6DC2D5A2-5C49-6326-808D-D41F7BFD1715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xmlns="" id="{00D8AFEE-A679-DE37-902A-486AB148AA29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64BAC056-35A3-17DC-3229-4343C428885C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C5ADB21-E599-3F23-38E0-9A857F85F7EF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4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xmlns="" id="{95B8B287-D56C-EF8F-CF6D-A5CCACC916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xmlns="" id="{7BFE111F-CE50-0EBB-17FB-2D57054D1F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xmlns="" id="{86AD51AC-7200-5A02-FD8A-81501BB308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558256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óm tắt nhanh Điện Biên Phủ Trên Không 1972 _ Hà Nội 12 ngày đêm _ Kênh tóm tắt lịch sử - EZ Sử !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767877" end="17996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91209"/>
            <a:ext cx="11087100" cy="660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696118D-57A0-469C-1CDB-5ACEF1693537}"/>
              </a:ext>
            </a:extLst>
          </p:cNvPr>
          <p:cNvGrpSpPr/>
          <p:nvPr/>
        </p:nvGrpSpPr>
        <p:grpSpPr>
          <a:xfrm>
            <a:off x="3538821" y="18553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xmlns="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xmlns="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xmlns="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xmlns="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xmlns="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xmlns="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xmlns="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243748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pic>
        <p:nvPicPr>
          <p:cNvPr id="4" name="Nhac-nen-vui-ve-song-dong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BBFFC7F9-D07D-C47D-790F-F50EB6984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354888" y="638362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696118D-57A0-469C-1CDB-5ACEF1693537}"/>
              </a:ext>
            </a:extLst>
          </p:cNvPr>
          <p:cNvGrpSpPr/>
          <p:nvPr/>
        </p:nvGrpSpPr>
        <p:grpSpPr>
          <a:xfrm>
            <a:off x="6096000" y="12457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xmlns="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xmlns="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xmlns="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xmlns="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xmlns="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xmlns="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xmlns="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xmlns="" id="{52A4A4E6-3DAE-EF7A-A28E-B3BE38ED9054}"/>
              </a:ext>
            </a:extLst>
          </p:cNvPr>
          <p:cNvSpPr/>
          <p:nvPr/>
        </p:nvSpPr>
        <p:spPr>
          <a:xfrm>
            <a:off x="553550" y="1403958"/>
            <a:ext cx="4331562" cy="3835400"/>
          </a:xfrm>
          <a:custGeom>
            <a:avLst/>
            <a:gdLst>
              <a:gd name="connsiteX0" fmla="*/ 6174772 w 4331562"/>
              <a:gd name="connsiteY0" fmla="*/ 2516406 h 3835400"/>
              <a:gd name="connsiteX1" fmla="*/ 5553953 w 4331562"/>
              <a:gd name="connsiteY1" fmla="*/ 2539965 h 3835400"/>
              <a:gd name="connsiteX2" fmla="*/ 4893507 w 4331562"/>
              <a:gd name="connsiteY2" fmla="*/ 2565028 h 3835400"/>
              <a:gd name="connsiteX3" fmla="*/ 4193434 w 4331562"/>
              <a:gd name="connsiteY3" fmla="*/ 2591594 h 3835400"/>
              <a:gd name="connsiteX4" fmla="*/ 1716358 w 4331562"/>
              <a:gd name="connsiteY4" fmla="*/ 3793658 h 3835400"/>
              <a:gd name="connsiteX5" fmla="*/ 30634 w 4331562"/>
              <a:gd name="connsiteY5" fmla="*/ 1596295 h 3835400"/>
              <a:gd name="connsiteX6" fmla="*/ 2287872 w 4331562"/>
              <a:gd name="connsiteY6" fmla="*/ 3051 h 3835400"/>
              <a:gd name="connsiteX7" fmla="*/ 4330890 w 4331562"/>
              <a:gd name="connsiteY7" fmla="*/ 1869958 h 3835400"/>
              <a:gd name="connsiteX8" fmla="*/ 4945517 w 4331562"/>
              <a:gd name="connsiteY8" fmla="*/ 2085441 h 3835400"/>
              <a:gd name="connsiteX9" fmla="*/ 5560145 w 4331562"/>
              <a:gd name="connsiteY9" fmla="*/ 2300923 h 3835400"/>
              <a:gd name="connsiteX10" fmla="*/ 6174772 w 4331562"/>
              <a:gd name="connsiteY10" fmla="*/ 2516406 h 383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1562" h="3835400" fill="none" extrusionOk="0">
                <a:moveTo>
                  <a:pt x="6174772" y="2516406"/>
                </a:moveTo>
                <a:cubicBezTo>
                  <a:pt x="5896704" y="2517510"/>
                  <a:pt x="5789031" y="2549288"/>
                  <a:pt x="5553953" y="2539965"/>
                </a:cubicBezTo>
                <a:cubicBezTo>
                  <a:pt x="5318875" y="2530642"/>
                  <a:pt x="5077075" y="2590293"/>
                  <a:pt x="4893507" y="2565028"/>
                </a:cubicBezTo>
                <a:cubicBezTo>
                  <a:pt x="4709939" y="2539763"/>
                  <a:pt x="4387876" y="2615005"/>
                  <a:pt x="4193434" y="2591594"/>
                </a:cubicBezTo>
                <a:cubicBezTo>
                  <a:pt x="3668722" y="3668648"/>
                  <a:pt x="2777026" y="3942974"/>
                  <a:pt x="1716358" y="3793658"/>
                </a:cubicBezTo>
                <a:cubicBezTo>
                  <a:pt x="638110" y="3591199"/>
                  <a:pt x="-255751" y="2554731"/>
                  <a:pt x="30634" y="1596295"/>
                </a:cubicBezTo>
                <a:cubicBezTo>
                  <a:pt x="53429" y="414870"/>
                  <a:pt x="1260465" y="-38774"/>
                  <a:pt x="2287872" y="3051"/>
                </a:cubicBezTo>
                <a:cubicBezTo>
                  <a:pt x="3470455" y="300512"/>
                  <a:pt x="4433498" y="1005328"/>
                  <a:pt x="4330890" y="1869958"/>
                </a:cubicBezTo>
                <a:cubicBezTo>
                  <a:pt x="4504877" y="1940666"/>
                  <a:pt x="4829454" y="2019153"/>
                  <a:pt x="4945517" y="2085441"/>
                </a:cubicBezTo>
                <a:cubicBezTo>
                  <a:pt x="5061580" y="2151728"/>
                  <a:pt x="5362110" y="2245783"/>
                  <a:pt x="5560145" y="2300923"/>
                </a:cubicBezTo>
                <a:cubicBezTo>
                  <a:pt x="5758180" y="2356063"/>
                  <a:pt x="5971135" y="2419177"/>
                  <a:pt x="6174772" y="2516406"/>
                </a:cubicBezTo>
                <a:close/>
              </a:path>
              <a:path w="4331562" h="3835400" stroke="0" extrusionOk="0">
                <a:moveTo>
                  <a:pt x="6174772" y="2516406"/>
                </a:moveTo>
                <a:cubicBezTo>
                  <a:pt x="6046300" y="2543981"/>
                  <a:pt x="5756087" y="2506820"/>
                  <a:pt x="5534139" y="2540717"/>
                </a:cubicBezTo>
                <a:cubicBezTo>
                  <a:pt x="5312190" y="2574614"/>
                  <a:pt x="5185856" y="2581780"/>
                  <a:pt x="4873693" y="2565779"/>
                </a:cubicBezTo>
                <a:cubicBezTo>
                  <a:pt x="4561529" y="2549779"/>
                  <a:pt x="4353659" y="2576197"/>
                  <a:pt x="4193434" y="2591594"/>
                </a:cubicBezTo>
                <a:cubicBezTo>
                  <a:pt x="3584993" y="3372988"/>
                  <a:pt x="2680566" y="3783067"/>
                  <a:pt x="1716358" y="3793658"/>
                </a:cubicBezTo>
                <a:cubicBezTo>
                  <a:pt x="540762" y="3717867"/>
                  <a:pt x="-253295" y="2724782"/>
                  <a:pt x="30634" y="1596295"/>
                </a:cubicBezTo>
                <a:cubicBezTo>
                  <a:pt x="135396" y="897123"/>
                  <a:pt x="1236092" y="-14796"/>
                  <a:pt x="2287872" y="3051"/>
                </a:cubicBezTo>
                <a:cubicBezTo>
                  <a:pt x="3587535" y="200235"/>
                  <a:pt x="4398164" y="705453"/>
                  <a:pt x="4330890" y="1869958"/>
                </a:cubicBezTo>
                <a:cubicBezTo>
                  <a:pt x="4522893" y="1953859"/>
                  <a:pt x="4649377" y="2010212"/>
                  <a:pt x="4945517" y="2085441"/>
                </a:cubicBezTo>
                <a:cubicBezTo>
                  <a:pt x="5241657" y="2160670"/>
                  <a:pt x="5401801" y="2221978"/>
                  <a:pt x="5578583" y="2307388"/>
                </a:cubicBezTo>
                <a:cubicBezTo>
                  <a:pt x="5755365" y="2392798"/>
                  <a:pt x="6032307" y="2493976"/>
                  <a:pt x="6174772" y="2516406"/>
                </a:cubicBezTo>
                <a:close/>
              </a:path>
            </a:pathLst>
          </a:custGeom>
          <a:ln w="38100">
            <a:prstDash val="lgDash"/>
            <a:extLst>
              <a:ext uri="{C807C97D-BFC1-408E-A445-0C87EB9F89A2}">
                <ask:lineSketchStyleProps xmlns:ask="http://schemas.microsoft.com/office/drawing/2018/sketchyshapes" xmlns="" sd="2145914445">
                  <a:prstGeom prst="wedgeEllipseCallout">
                    <a:avLst>
                      <a:gd name="adj1" fmla="val 92553"/>
                      <a:gd name="adj2" fmla="val 1561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1A6AA2B-77E2-4E96-9299-BEDD659D12CF}"/>
              </a:ext>
            </a:extLst>
          </p:cNvPr>
          <p:cNvSpPr txBox="1"/>
          <p:nvPr/>
        </p:nvSpPr>
        <p:spPr>
          <a:xfrm>
            <a:off x="1146626" y="1871166"/>
            <a:ext cx="338288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Buộc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kí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định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vi-VN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Pa-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chấm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dứt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chiến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Nam.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274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696118D-57A0-469C-1CDB-5ACEF1693537}"/>
              </a:ext>
            </a:extLst>
          </p:cNvPr>
          <p:cNvGrpSpPr/>
          <p:nvPr/>
        </p:nvGrpSpPr>
        <p:grpSpPr>
          <a:xfrm>
            <a:off x="6096000" y="12457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xmlns="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xmlns="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xmlns="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xmlns="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xmlns="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xmlns="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xmlns="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1A6AA2B-77E2-4E96-9299-BEDD659D12CF}"/>
              </a:ext>
            </a:extLst>
          </p:cNvPr>
          <p:cNvSpPr txBox="1"/>
          <p:nvPr/>
        </p:nvSpPr>
        <p:spPr>
          <a:xfrm>
            <a:off x="6594702" y="3258487"/>
            <a:ext cx="183578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Buộc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phải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kí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hiệp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vi-VN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Pa-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ri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chấm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dứt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chiến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ở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Nam.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532017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696118D-57A0-469C-1CDB-5ACEF1693537}"/>
              </a:ext>
            </a:extLst>
          </p:cNvPr>
          <p:cNvGrpSpPr/>
          <p:nvPr/>
        </p:nvGrpSpPr>
        <p:grpSpPr>
          <a:xfrm>
            <a:off x="6096000" y="13473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xmlns="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xmlns="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Buộc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Mĩ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phải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kí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hiệp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định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Pa-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ri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chấm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dứt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chiến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tranh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ở </a:t>
                  </a:r>
                  <a:endParaRPr lang="vi-VN" sz="18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Việt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Nam.</a:t>
                  </a:r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xmlns="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xmlns="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xmlns="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xmlns="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xmlns="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xmlns="" id="{52A4A4E6-3DAE-EF7A-A28E-B3BE38ED9054}"/>
              </a:ext>
            </a:extLst>
          </p:cNvPr>
          <p:cNvSpPr/>
          <p:nvPr/>
        </p:nvSpPr>
        <p:spPr>
          <a:xfrm>
            <a:off x="889214" y="656098"/>
            <a:ext cx="4331562" cy="3835400"/>
          </a:xfrm>
          <a:custGeom>
            <a:avLst/>
            <a:gdLst>
              <a:gd name="connsiteX0" fmla="*/ 6708160 w 4331562"/>
              <a:gd name="connsiteY0" fmla="*/ 865420 h 3835400"/>
              <a:gd name="connsiteX1" fmla="*/ 6089095 w 4331562"/>
              <a:gd name="connsiteY1" fmla="*/ 1107171 h 3835400"/>
              <a:gd name="connsiteX2" fmla="*/ 5517651 w 4331562"/>
              <a:gd name="connsiteY2" fmla="*/ 1330327 h 3835400"/>
              <a:gd name="connsiteX3" fmla="*/ 4922396 w 4331562"/>
              <a:gd name="connsiteY3" fmla="*/ 1562780 h 3835400"/>
              <a:gd name="connsiteX4" fmla="*/ 4327141 w 4331562"/>
              <a:gd name="connsiteY4" fmla="*/ 1795233 h 3835400"/>
              <a:gd name="connsiteX5" fmla="*/ 2439689 w 4331562"/>
              <a:gd name="connsiteY5" fmla="*/ 3820002 h 3835400"/>
              <a:gd name="connsiteX6" fmla="*/ 71603 w 4331562"/>
              <a:gd name="connsiteY6" fmla="*/ 2406732 h 3835400"/>
              <a:gd name="connsiteX7" fmla="*/ 1563861 w 4331562"/>
              <a:gd name="connsiteY7" fmla="*/ 75551 h 3835400"/>
              <a:gd name="connsiteX8" fmla="*/ 4117946 w 4331562"/>
              <a:gd name="connsiteY8" fmla="*/ 1087235 h 3835400"/>
              <a:gd name="connsiteX9" fmla="*/ 4687793 w 4331562"/>
              <a:gd name="connsiteY9" fmla="*/ 1038436 h 3835400"/>
              <a:gd name="connsiteX10" fmla="*/ 5309444 w 4331562"/>
              <a:gd name="connsiteY10" fmla="*/ 985200 h 3835400"/>
              <a:gd name="connsiteX11" fmla="*/ 5982900 w 4331562"/>
              <a:gd name="connsiteY11" fmla="*/ 927528 h 3835400"/>
              <a:gd name="connsiteX12" fmla="*/ 6708160 w 4331562"/>
              <a:gd name="connsiteY12" fmla="*/ 865420 h 383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31562" h="3835400" fill="none" extrusionOk="0">
                <a:moveTo>
                  <a:pt x="6708160" y="865420"/>
                </a:moveTo>
                <a:cubicBezTo>
                  <a:pt x="6558219" y="909891"/>
                  <a:pt x="6360844" y="974025"/>
                  <a:pt x="6089095" y="1107171"/>
                </a:cubicBezTo>
                <a:cubicBezTo>
                  <a:pt x="5817347" y="1240318"/>
                  <a:pt x="5671333" y="1274593"/>
                  <a:pt x="5517651" y="1330327"/>
                </a:cubicBezTo>
                <a:cubicBezTo>
                  <a:pt x="5363969" y="1386060"/>
                  <a:pt x="5158856" y="1456508"/>
                  <a:pt x="4922396" y="1562780"/>
                </a:cubicBezTo>
                <a:cubicBezTo>
                  <a:pt x="4685936" y="1669052"/>
                  <a:pt x="4495256" y="1700358"/>
                  <a:pt x="4327141" y="1795233"/>
                </a:cubicBezTo>
                <a:cubicBezTo>
                  <a:pt x="4413974" y="2888816"/>
                  <a:pt x="3632872" y="3755627"/>
                  <a:pt x="2439689" y="3820002"/>
                </a:cubicBezTo>
                <a:cubicBezTo>
                  <a:pt x="1492088" y="4059092"/>
                  <a:pt x="458357" y="3126001"/>
                  <a:pt x="71603" y="2406732"/>
                </a:cubicBezTo>
                <a:cubicBezTo>
                  <a:pt x="-306715" y="1493218"/>
                  <a:pt x="528063" y="426517"/>
                  <a:pt x="1563861" y="75551"/>
                </a:cubicBezTo>
                <a:cubicBezTo>
                  <a:pt x="2703026" y="-259570"/>
                  <a:pt x="3542562" y="310450"/>
                  <a:pt x="4117946" y="1087235"/>
                </a:cubicBezTo>
                <a:cubicBezTo>
                  <a:pt x="4336800" y="1053563"/>
                  <a:pt x="4534704" y="1069685"/>
                  <a:pt x="4687793" y="1038436"/>
                </a:cubicBezTo>
                <a:cubicBezTo>
                  <a:pt x="4840882" y="1007187"/>
                  <a:pt x="5023587" y="1007668"/>
                  <a:pt x="5309444" y="985200"/>
                </a:cubicBezTo>
                <a:cubicBezTo>
                  <a:pt x="5595301" y="962732"/>
                  <a:pt x="5754075" y="934603"/>
                  <a:pt x="5982900" y="927528"/>
                </a:cubicBezTo>
                <a:cubicBezTo>
                  <a:pt x="6211725" y="920453"/>
                  <a:pt x="6435314" y="862093"/>
                  <a:pt x="6708160" y="865420"/>
                </a:cubicBezTo>
                <a:close/>
              </a:path>
              <a:path w="4331562" h="3835400" stroke="0" extrusionOk="0">
                <a:moveTo>
                  <a:pt x="6708160" y="865420"/>
                </a:moveTo>
                <a:cubicBezTo>
                  <a:pt x="6494606" y="942650"/>
                  <a:pt x="6396998" y="1014439"/>
                  <a:pt x="6136715" y="1088575"/>
                </a:cubicBezTo>
                <a:cubicBezTo>
                  <a:pt x="5876432" y="1162711"/>
                  <a:pt x="5810246" y="1226120"/>
                  <a:pt x="5541461" y="1321028"/>
                </a:cubicBezTo>
                <a:cubicBezTo>
                  <a:pt x="5272676" y="1415936"/>
                  <a:pt x="5223238" y="1469303"/>
                  <a:pt x="4946206" y="1553482"/>
                </a:cubicBezTo>
                <a:cubicBezTo>
                  <a:pt x="4669174" y="1637661"/>
                  <a:pt x="4471434" y="1739551"/>
                  <a:pt x="4327141" y="1795233"/>
                </a:cubicBezTo>
                <a:cubicBezTo>
                  <a:pt x="4158015" y="2754081"/>
                  <a:pt x="3535295" y="3911346"/>
                  <a:pt x="2439689" y="3820002"/>
                </a:cubicBezTo>
                <a:cubicBezTo>
                  <a:pt x="1358676" y="3880389"/>
                  <a:pt x="252634" y="3518400"/>
                  <a:pt x="71603" y="2406732"/>
                </a:cubicBezTo>
                <a:cubicBezTo>
                  <a:pt x="-390852" y="1362267"/>
                  <a:pt x="407449" y="406492"/>
                  <a:pt x="1563861" y="75551"/>
                </a:cubicBezTo>
                <a:cubicBezTo>
                  <a:pt x="2509927" y="-28518"/>
                  <a:pt x="3667605" y="292628"/>
                  <a:pt x="4117946" y="1087235"/>
                </a:cubicBezTo>
                <a:cubicBezTo>
                  <a:pt x="4382371" y="1080859"/>
                  <a:pt x="4643490" y="1057098"/>
                  <a:pt x="4791402" y="1029563"/>
                </a:cubicBezTo>
                <a:cubicBezTo>
                  <a:pt x="4939314" y="1002028"/>
                  <a:pt x="5190049" y="1000977"/>
                  <a:pt x="5387151" y="978546"/>
                </a:cubicBezTo>
                <a:cubicBezTo>
                  <a:pt x="5584253" y="956115"/>
                  <a:pt x="5825710" y="916349"/>
                  <a:pt x="5982900" y="927528"/>
                </a:cubicBezTo>
                <a:cubicBezTo>
                  <a:pt x="6140090" y="938707"/>
                  <a:pt x="6432198" y="881415"/>
                  <a:pt x="6708160" y="865420"/>
                </a:cubicBezTo>
                <a:close/>
              </a:path>
            </a:pathLst>
          </a:custGeom>
          <a:ln w="38100">
            <a:prstDash val="lgDash"/>
            <a:extLst>
              <a:ext uri="{C807C97D-BFC1-408E-A445-0C87EB9F89A2}">
                <ask:lineSketchStyleProps xmlns:ask="http://schemas.microsoft.com/office/drawing/2018/sketchyshapes" xmlns="" sd="2145914445">
                  <a:prstGeom prst="wedgeEllipseCallout">
                    <a:avLst>
                      <a:gd name="adj1" fmla="val 104867"/>
                      <a:gd name="adj2" fmla="val -2743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vi-VN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310AB4A-2137-63A6-AA96-EAB1E5A1CDD9}"/>
              </a:ext>
            </a:extLst>
          </p:cNvPr>
          <p:cNvSpPr txBox="1"/>
          <p:nvPr/>
        </p:nvSpPr>
        <p:spPr>
          <a:xfrm>
            <a:off x="1672583" y="1264063"/>
            <a:ext cx="308203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 phải rút quân về nước, mở ra bước ngoặc mới cho sự nghiệp kháng chiến chống Mĩ cứu nước.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45352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696118D-57A0-469C-1CDB-5ACEF1693537}"/>
              </a:ext>
            </a:extLst>
          </p:cNvPr>
          <p:cNvGrpSpPr/>
          <p:nvPr/>
        </p:nvGrpSpPr>
        <p:grpSpPr>
          <a:xfrm>
            <a:off x="6096000" y="13473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xmlns="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xmlns="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Buộc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Mĩ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phải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kí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hiệp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định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Pa-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ri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chấm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dứt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chiến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tranh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ở </a:t>
                  </a:r>
                  <a:endParaRPr lang="vi-VN" sz="18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Việt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Nam.</a:t>
                  </a:r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xmlns="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xmlns="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xmlns="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xmlns="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xmlns="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310AB4A-2137-63A6-AA96-EAB1E5A1CDD9}"/>
              </a:ext>
            </a:extLst>
          </p:cNvPr>
          <p:cNvSpPr txBox="1"/>
          <p:nvPr/>
        </p:nvSpPr>
        <p:spPr>
          <a:xfrm>
            <a:off x="7304737" y="1288140"/>
            <a:ext cx="18189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 phải rút quân về nước, mở ra bước ngoặc mới cho sự nghiệp kháng chiến chống Mĩ cứu nước.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65836810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26233CD-ED28-92A9-BE29-72EEF708E56E}"/>
              </a:ext>
            </a:extLst>
          </p:cNvPr>
          <p:cNvGrpSpPr/>
          <p:nvPr/>
        </p:nvGrpSpPr>
        <p:grpSpPr>
          <a:xfrm>
            <a:off x="981643" y="185536"/>
            <a:ext cx="5114357" cy="6486927"/>
            <a:chOff x="6096000" y="134736"/>
            <a:chExt cx="5114357" cy="64869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7696118D-57A0-469C-1CDB-5ACEF1693537}"/>
                </a:ext>
              </a:extLst>
            </p:cNvPr>
            <p:cNvGrpSpPr/>
            <p:nvPr/>
          </p:nvGrpSpPr>
          <p:grpSpPr>
            <a:xfrm>
              <a:off x="6096000" y="134736"/>
              <a:ext cx="5114357" cy="6486927"/>
              <a:chOff x="7064943" y="650473"/>
              <a:chExt cx="3869356" cy="530355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xmlns="" id="{0E7475E3-9A48-5B3E-604A-3C4F2F9D77C5}"/>
                  </a:ext>
                </a:extLst>
              </p:cNvPr>
              <p:cNvGrpSpPr/>
              <p:nvPr/>
            </p:nvGrpSpPr>
            <p:grpSpPr>
              <a:xfrm>
                <a:off x="7064943" y="1208772"/>
                <a:ext cx="3869356" cy="4745255"/>
                <a:chOff x="6950139" y="1056372"/>
                <a:chExt cx="3869356" cy="4745255"/>
              </a:xfrm>
            </p:grpSpPr>
            <p:pic>
              <p:nvPicPr>
                <p:cNvPr id="10" name="Picture 2" descr="Sơ đồ hình cây đẹp">
                  <a:extLst>
                    <a:ext uri="{FF2B5EF4-FFF2-40B4-BE49-F238E27FC236}">
                      <a16:creationId xmlns:a16="http://schemas.microsoft.com/office/drawing/2014/main" xmlns="" id="{1413B8E9-4A8D-8079-65CB-07408B051F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6" t="7277" r="6963" b="5889"/>
                <a:stretch/>
              </p:blipFill>
              <p:spPr bwMode="auto">
                <a:xfrm>
                  <a:off x="6950139" y="1056372"/>
                  <a:ext cx="3869356" cy="4745255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xmlns="" id="{B6BAF77B-E498-67FF-8C9C-9BF5FA8EBB62}"/>
                    </a:ext>
                  </a:extLst>
                </p:cNvPr>
                <p:cNvGrpSpPr/>
                <p:nvPr/>
              </p:nvGrpSpPr>
              <p:grpSpPr>
                <a:xfrm>
                  <a:off x="7150953" y="1253966"/>
                  <a:ext cx="3270467" cy="4320676"/>
                  <a:chOff x="7150953" y="1203166"/>
                  <a:chExt cx="3270467" cy="4320676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xmlns="" id="{59BCF722-AADF-85AC-A1CE-B8685FFB080E}"/>
                      </a:ext>
                    </a:extLst>
                  </p:cNvPr>
                  <p:cNvSpPr/>
                  <p:nvPr/>
                </p:nvSpPr>
                <p:spPr>
                  <a:xfrm>
                    <a:off x="7150953" y="2809410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Buộc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Mĩ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phải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kí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hiệp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định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Pa-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ri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chấm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dứt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chiến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tranh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ở </a:t>
                    </a:r>
                    <a:endPara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endParaRPr>
                  </a:p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Việt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vi-VN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Nam.</a:t>
                    </a:r>
                    <a:endParaRPr lang="en-US" dirty="0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xmlns="" id="{A7390A2A-83CE-211B-D186-1870D2765309}"/>
                      </a:ext>
                    </a:extLst>
                  </p:cNvPr>
                  <p:cNvSpPr/>
                  <p:nvPr/>
                </p:nvSpPr>
                <p:spPr>
                  <a:xfrm>
                    <a:off x="8765340" y="2477361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xmlns="" id="{CB6C0821-CEDC-1217-76E5-28BADA7870D2}"/>
                      </a:ext>
                    </a:extLst>
                  </p:cNvPr>
                  <p:cNvSpPr/>
                  <p:nvPr/>
                </p:nvSpPr>
                <p:spPr>
                  <a:xfrm>
                    <a:off x="7645082" y="1203166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xmlns="" id="{0DE7B6D9-E1C5-4009-DBBE-6D20B2E0780A}"/>
                      </a:ext>
                    </a:extLst>
                  </p:cNvPr>
                  <p:cNvSpPr txBox="1"/>
                  <p:nvPr/>
                </p:nvSpPr>
                <p:spPr>
                  <a:xfrm>
                    <a:off x="8017935" y="4814623"/>
                    <a:ext cx="1507065" cy="709219"/>
                  </a:xfrm>
                  <a:prstGeom prst="rect">
                    <a:avLst/>
                  </a:prstGeom>
                  <a:noFill/>
                  <a:effectLst>
                    <a:glow rad="228600">
                      <a:schemeClr val="accent6">
                        <a:satMod val="175000"/>
                        <a:alpha val="40000"/>
                      </a:schemeClr>
                    </a:glow>
                  </a:effectLst>
                </p:spPr>
                <p:txBody>
                  <a:bodyPr wrap="square" tIns="36000" rIns="144000" bIns="108000" rtlCol="0">
                    <a:prstTxWarp prst="textCanUp">
                      <a:avLst>
                        <a:gd name="adj" fmla="val 82132"/>
                      </a:avLst>
                    </a:prstTxWarp>
                    <a:spAutoFit/>
                  </a:bodyPr>
                  <a:lstStyle/>
                  <a:p>
                    <a:r>
                      <a:rPr lang="vi-VN" altLang="en-US" sz="1400" dirty="0"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Ý nghĩa lịch sử</a:t>
                    </a:r>
                  </a:p>
                  <a:p>
                    <a:endParaRPr lang="en-US" dirty="0"/>
                  </a:p>
                </p:txBody>
              </p:sp>
            </p:grp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AAEBDCA0-4CAB-054E-9A9E-E19C5C5FF277}"/>
                  </a:ext>
                </a:extLst>
              </p:cNvPr>
              <p:cNvSpPr txBox="1"/>
              <p:nvPr/>
            </p:nvSpPr>
            <p:spPr>
              <a:xfrm>
                <a:off x="7150428" y="650473"/>
                <a:ext cx="37838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Chiến dịch </a:t>
                </a:r>
              </a:p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“Điện Biên Phủ trên không” </a:t>
                </a:r>
                <a:endParaRPr lang="en-US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" name="Picture 10" descr="Hà Nội-Điện Biên Phủ trên không”- bản anh hùng ca vang mãi">
                <a:extLst>
                  <a:ext uri="{FF2B5EF4-FFF2-40B4-BE49-F238E27FC236}">
                    <a16:creationId xmlns:a16="http://schemas.microsoft.com/office/drawing/2014/main" xmlns="" id="{55695C8F-3838-DBCE-95E4-0B6C9EAA2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37586" y="1951136"/>
                <a:ext cx="951130" cy="825358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2" descr="Chiến thắng “Điện Biên Phủ trên không” với sự nghiệp xây dựng và bảo vệ Tổ  quốc - Tạp chí Xây dựng Đảng">
                <a:extLst>
                  <a:ext uri="{FF2B5EF4-FFF2-40B4-BE49-F238E27FC236}">
                    <a16:creationId xmlns:a16="http://schemas.microsoft.com/office/drawing/2014/main" xmlns="" id="{0E5A0F98-E516-74E2-96EA-8C4C681B49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7339" y="2313821"/>
                <a:ext cx="770779" cy="769441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14" descr="Huyền thoại Hà Nội - Điện Biên phủ trên không">
                <a:extLst>
                  <a:ext uri="{FF2B5EF4-FFF2-40B4-BE49-F238E27FC236}">
                    <a16:creationId xmlns:a16="http://schemas.microsoft.com/office/drawing/2014/main" xmlns="" id="{DEECC6B3-B6AA-C4B3-B2C1-098D95CF53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893" b="15390"/>
              <a:stretch/>
            </p:blipFill>
            <p:spPr bwMode="auto">
              <a:xfrm>
                <a:off x="10163618" y="2425374"/>
                <a:ext cx="720798" cy="872182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5310AB4A-2137-63A6-AA96-EAB1E5A1CDD9}"/>
                </a:ext>
              </a:extLst>
            </p:cNvPr>
            <p:cNvSpPr txBox="1"/>
            <p:nvPr/>
          </p:nvSpPr>
          <p:spPr>
            <a:xfrm>
              <a:off x="7304737" y="1288140"/>
              <a:ext cx="181894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6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Mĩ phải rút quân về nước, mở ra bước ngoặc mới cho sự nghiệp kháng chiến chống Mĩ cứu nước.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59342747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26233CD-ED28-92A9-BE29-72EEF708E56E}"/>
              </a:ext>
            </a:extLst>
          </p:cNvPr>
          <p:cNvGrpSpPr/>
          <p:nvPr/>
        </p:nvGrpSpPr>
        <p:grpSpPr>
          <a:xfrm>
            <a:off x="981643" y="185536"/>
            <a:ext cx="5114357" cy="6486927"/>
            <a:chOff x="6096000" y="134736"/>
            <a:chExt cx="5114357" cy="64869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7696118D-57A0-469C-1CDB-5ACEF1693537}"/>
                </a:ext>
              </a:extLst>
            </p:cNvPr>
            <p:cNvGrpSpPr/>
            <p:nvPr/>
          </p:nvGrpSpPr>
          <p:grpSpPr>
            <a:xfrm>
              <a:off x="6096000" y="134736"/>
              <a:ext cx="5114357" cy="6486927"/>
              <a:chOff x="7064943" y="650473"/>
              <a:chExt cx="3869356" cy="530355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xmlns="" id="{0E7475E3-9A48-5B3E-604A-3C4F2F9D77C5}"/>
                  </a:ext>
                </a:extLst>
              </p:cNvPr>
              <p:cNvGrpSpPr/>
              <p:nvPr/>
            </p:nvGrpSpPr>
            <p:grpSpPr>
              <a:xfrm>
                <a:off x="7064943" y="1208772"/>
                <a:ext cx="3869356" cy="4745255"/>
                <a:chOff x="6950139" y="1056372"/>
                <a:chExt cx="3869356" cy="4745255"/>
              </a:xfrm>
            </p:grpSpPr>
            <p:pic>
              <p:nvPicPr>
                <p:cNvPr id="10" name="Picture 2" descr="Sơ đồ hình cây đẹp">
                  <a:extLst>
                    <a:ext uri="{FF2B5EF4-FFF2-40B4-BE49-F238E27FC236}">
                      <a16:creationId xmlns:a16="http://schemas.microsoft.com/office/drawing/2014/main" xmlns="" id="{1413B8E9-4A8D-8079-65CB-07408B051F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6" t="7277" r="6963" b="5889"/>
                <a:stretch/>
              </p:blipFill>
              <p:spPr bwMode="auto">
                <a:xfrm>
                  <a:off x="6950139" y="1056372"/>
                  <a:ext cx="3869356" cy="4745255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xmlns="" id="{B6BAF77B-E498-67FF-8C9C-9BF5FA8EBB62}"/>
                    </a:ext>
                  </a:extLst>
                </p:cNvPr>
                <p:cNvGrpSpPr/>
                <p:nvPr/>
              </p:nvGrpSpPr>
              <p:grpSpPr>
                <a:xfrm>
                  <a:off x="7150953" y="1253966"/>
                  <a:ext cx="3270467" cy="4320676"/>
                  <a:chOff x="7150953" y="1203166"/>
                  <a:chExt cx="3270467" cy="4320676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xmlns="" id="{59BCF722-AADF-85AC-A1CE-B8685FFB080E}"/>
                      </a:ext>
                    </a:extLst>
                  </p:cNvPr>
                  <p:cNvSpPr/>
                  <p:nvPr/>
                </p:nvSpPr>
                <p:spPr>
                  <a:xfrm>
                    <a:off x="7150953" y="2809410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Buộc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Mĩ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phải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kí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hiệp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định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Pa-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ri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chấm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dứt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chiến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tranh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ở </a:t>
                    </a:r>
                    <a:endPara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endParaRPr>
                  </a:p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Việt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vi-VN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Nam.</a:t>
                    </a:r>
                    <a:endParaRPr lang="en-US" dirty="0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xmlns="" id="{A7390A2A-83CE-211B-D186-1870D2765309}"/>
                      </a:ext>
                    </a:extLst>
                  </p:cNvPr>
                  <p:cNvSpPr/>
                  <p:nvPr/>
                </p:nvSpPr>
                <p:spPr>
                  <a:xfrm>
                    <a:off x="8765340" y="2477361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xmlns="" id="{CB6C0821-CEDC-1217-76E5-28BADA7870D2}"/>
                      </a:ext>
                    </a:extLst>
                  </p:cNvPr>
                  <p:cNvSpPr/>
                  <p:nvPr/>
                </p:nvSpPr>
                <p:spPr>
                  <a:xfrm>
                    <a:off x="7645082" y="1203166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xmlns="" id="{0DE7B6D9-E1C5-4009-DBBE-6D20B2E0780A}"/>
                      </a:ext>
                    </a:extLst>
                  </p:cNvPr>
                  <p:cNvSpPr txBox="1"/>
                  <p:nvPr/>
                </p:nvSpPr>
                <p:spPr>
                  <a:xfrm>
                    <a:off x="8017935" y="4814623"/>
                    <a:ext cx="1507065" cy="709219"/>
                  </a:xfrm>
                  <a:prstGeom prst="rect">
                    <a:avLst/>
                  </a:prstGeom>
                  <a:noFill/>
                  <a:effectLst>
                    <a:glow rad="228600">
                      <a:schemeClr val="accent6">
                        <a:satMod val="175000"/>
                        <a:alpha val="40000"/>
                      </a:schemeClr>
                    </a:glow>
                  </a:effectLst>
                </p:spPr>
                <p:txBody>
                  <a:bodyPr wrap="square" tIns="36000" rIns="144000" bIns="108000" rtlCol="0">
                    <a:prstTxWarp prst="textCanUp">
                      <a:avLst>
                        <a:gd name="adj" fmla="val 82132"/>
                      </a:avLst>
                    </a:prstTxWarp>
                    <a:spAutoFit/>
                  </a:bodyPr>
                  <a:lstStyle/>
                  <a:p>
                    <a:r>
                      <a:rPr lang="vi-VN" altLang="en-US" sz="1400" dirty="0"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Ý nghĩa lịch sử</a:t>
                    </a:r>
                  </a:p>
                  <a:p>
                    <a:endParaRPr lang="en-US" dirty="0"/>
                  </a:p>
                </p:txBody>
              </p:sp>
            </p:grp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AAEBDCA0-4CAB-054E-9A9E-E19C5C5FF277}"/>
                  </a:ext>
                </a:extLst>
              </p:cNvPr>
              <p:cNvSpPr txBox="1"/>
              <p:nvPr/>
            </p:nvSpPr>
            <p:spPr>
              <a:xfrm>
                <a:off x="7150428" y="650473"/>
                <a:ext cx="37838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Chiến dịch </a:t>
                </a:r>
              </a:p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“Điện Biên Phủ trên không” </a:t>
                </a:r>
                <a:endParaRPr lang="en-US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" name="Picture 10" descr="Hà Nội-Điện Biên Phủ trên không”- bản anh hùng ca vang mãi">
                <a:extLst>
                  <a:ext uri="{FF2B5EF4-FFF2-40B4-BE49-F238E27FC236}">
                    <a16:creationId xmlns:a16="http://schemas.microsoft.com/office/drawing/2014/main" xmlns="" id="{55695C8F-3838-DBCE-95E4-0B6C9EAA2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37586" y="1951136"/>
                <a:ext cx="951130" cy="825358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2" descr="Chiến thắng “Điện Biên Phủ trên không” với sự nghiệp xây dựng và bảo vệ Tổ  quốc - Tạp chí Xây dựng Đảng">
                <a:extLst>
                  <a:ext uri="{FF2B5EF4-FFF2-40B4-BE49-F238E27FC236}">
                    <a16:creationId xmlns:a16="http://schemas.microsoft.com/office/drawing/2014/main" xmlns="" id="{0E5A0F98-E516-74E2-96EA-8C4C681B49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7339" y="2313821"/>
                <a:ext cx="770779" cy="769441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14" descr="Huyền thoại Hà Nội - Điện Biên phủ trên không">
                <a:extLst>
                  <a:ext uri="{FF2B5EF4-FFF2-40B4-BE49-F238E27FC236}">
                    <a16:creationId xmlns:a16="http://schemas.microsoft.com/office/drawing/2014/main" xmlns="" id="{DEECC6B3-B6AA-C4B3-B2C1-098D95CF53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893" b="15390"/>
              <a:stretch/>
            </p:blipFill>
            <p:spPr bwMode="auto">
              <a:xfrm>
                <a:off x="10163618" y="2425374"/>
                <a:ext cx="720798" cy="872182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5310AB4A-2137-63A6-AA96-EAB1E5A1CDD9}"/>
                </a:ext>
              </a:extLst>
            </p:cNvPr>
            <p:cNvSpPr txBox="1"/>
            <p:nvPr/>
          </p:nvSpPr>
          <p:spPr>
            <a:xfrm>
              <a:off x="7304737" y="1288140"/>
              <a:ext cx="181894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6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Mĩ phải rút quân về nước, mở ra bước ngoặc mới cho sự nghiệp kháng chiến chống Mĩ cứu nước.</a:t>
              </a:r>
              <a:endParaRPr lang="en-US" sz="1600" dirty="0"/>
            </a:p>
          </p:txBody>
        </p:sp>
      </p:grp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xmlns="" id="{6D7D4CDB-CBF2-C3C5-EB19-739232EAA2C0}"/>
              </a:ext>
            </a:extLst>
          </p:cNvPr>
          <p:cNvSpPr/>
          <p:nvPr/>
        </p:nvSpPr>
        <p:spPr>
          <a:xfrm>
            <a:off x="7084215" y="1916765"/>
            <a:ext cx="4331562" cy="3835400"/>
          </a:xfrm>
          <a:custGeom>
            <a:avLst/>
            <a:gdLst>
              <a:gd name="connsiteX0" fmla="*/ -1813538 w 4331562"/>
              <a:gd name="connsiteY0" fmla="*/ 1932198 h 3835400"/>
              <a:gd name="connsiteX1" fmla="*/ -1233355 w 4331562"/>
              <a:gd name="connsiteY1" fmla="*/ 1815430 h 3835400"/>
              <a:gd name="connsiteX2" fmla="*/ -616140 w 4331562"/>
              <a:gd name="connsiteY2" fmla="*/ 1691209 h 3835400"/>
              <a:gd name="connsiteX3" fmla="*/ 38109 w 4331562"/>
              <a:gd name="connsiteY3" fmla="*/ 1559534 h 3835400"/>
              <a:gd name="connsiteX4" fmla="*/ 2322110 w 4331562"/>
              <a:gd name="connsiteY4" fmla="*/ 5002 h 3835400"/>
              <a:gd name="connsiteX5" fmla="*/ 4331544 w 4331562"/>
              <a:gd name="connsiteY5" fmla="*/ 1909747 h 3835400"/>
              <a:gd name="connsiteX6" fmla="*/ 2336175 w 4331562"/>
              <a:gd name="connsiteY6" fmla="*/ 3829455 h 3835400"/>
              <a:gd name="connsiteX7" fmla="*/ 41509 w 4331562"/>
              <a:gd name="connsiteY7" fmla="*/ 2291356 h 3835400"/>
              <a:gd name="connsiteX8" fmla="*/ -576840 w 4331562"/>
              <a:gd name="connsiteY8" fmla="*/ 2171637 h 3835400"/>
              <a:gd name="connsiteX9" fmla="*/ -1195189 w 4331562"/>
              <a:gd name="connsiteY9" fmla="*/ 2051917 h 3835400"/>
              <a:gd name="connsiteX10" fmla="*/ -1813538 w 4331562"/>
              <a:gd name="connsiteY10" fmla="*/ 1932198 h 383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1562" h="3835400" fill="none" extrusionOk="0">
                <a:moveTo>
                  <a:pt x="-1813538" y="1932198"/>
                </a:moveTo>
                <a:cubicBezTo>
                  <a:pt x="-1583989" y="1890734"/>
                  <a:pt x="-1414421" y="1843589"/>
                  <a:pt x="-1233355" y="1815430"/>
                </a:cubicBezTo>
                <a:cubicBezTo>
                  <a:pt x="-1052289" y="1787271"/>
                  <a:pt x="-763040" y="1746190"/>
                  <a:pt x="-616140" y="1691209"/>
                </a:cubicBezTo>
                <a:cubicBezTo>
                  <a:pt x="-469240" y="1636228"/>
                  <a:pt x="-210251" y="1620109"/>
                  <a:pt x="38109" y="1559534"/>
                </a:cubicBezTo>
                <a:cubicBezTo>
                  <a:pt x="222759" y="629530"/>
                  <a:pt x="1288224" y="-296540"/>
                  <a:pt x="2322110" y="5002"/>
                </a:cubicBezTo>
                <a:cubicBezTo>
                  <a:pt x="3557377" y="97423"/>
                  <a:pt x="4146341" y="797463"/>
                  <a:pt x="4331544" y="1909747"/>
                </a:cubicBezTo>
                <a:cubicBezTo>
                  <a:pt x="4311249" y="2879599"/>
                  <a:pt x="3663835" y="3786103"/>
                  <a:pt x="2336175" y="3829455"/>
                </a:cubicBezTo>
                <a:cubicBezTo>
                  <a:pt x="1251364" y="3947942"/>
                  <a:pt x="313676" y="3304587"/>
                  <a:pt x="41509" y="2291356"/>
                </a:cubicBezTo>
                <a:cubicBezTo>
                  <a:pt x="-127260" y="2256506"/>
                  <a:pt x="-311954" y="2248127"/>
                  <a:pt x="-576840" y="2171637"/>
                </a:cubicBezTo>
                <a:cubicBezTo>
                  <a:pt x="-841726" y="2095146"/>
                  <a:pt x="-965620" y="2102995"/>
                  <a:pt x="-1195189" y="2051917"/>
                </a:cubicBezTo>
                <a:cubicBezTo>
                  <a:pt x="-1424758" y="2000839"/>
                  <a:pt x="-1609072" y="1949486"/>
                  <a:pt x="-1813538" y="1932198"/>
                </a:cubicBezTo>
                <a:close/>
              </a:path>
              <a:path w="4331562" h="3835400" stroke="0" extrusionOk="0">
                <a:moveTo>
                  <a:pt x="-1813538" y="1932198"/>
                </a:moveTo>
                <a:cubicBezTo>
                  <a:pt x="-1543397" y="1893144"/>
                  <a:pt x="-1453258" y="1831159"/>
                  <a:pt x="-1214839" y="1811703"/>
                </a:cubicBezTo>
                <a:cubicBezTo>
                  <a:pt x="-976420" y="1792247"/>
                  <a:pt x="-827737" y="1713623"/>
                  <a:pt x="-597623" y="1687482"/>
                </a:cubicBezTo>
                <a:cubicBezTo>
                  <a:pt x="-367509" y="1661341"/>
                  <a:pt x="-271632" y="1592469"/>
                  <a:pt x="38109" y="1559534"/>
                </a:cubicBezTo>
                <a:cubicBezTo>
                  <a:pt x="10739" y="496300"/>
                  <a:pt x="1159111" y="-230040"/>
                  <a:pt x="2322110" y="5002"/>
                </a:cubicBezTo>
                <a:cubicBezTo>
                  <a:pt x="3434790" y="135222"/>
                  <a:pt x="4227020" y="1035255"/>
                  <a:pt x="4331544" y="1909747"/>
                </a:cubicBezTo>
                <a:cubicBezTo>
                  <a:pt x="4287802" y="3072755"/>
                  <a:pt x="3496642" y="3773653"/>
                  <a:pt x="2336175" y="3829455"/>
                </a:cubicBezTo>
                <a:cubicBezTo>
                  <a:pt x="1391064" y="4027348"/>
                  <a:pt x="280957" y="3200578"/>
                  <a:pt x="41509" y="2291356"/>
                </a:cubicBezTo>
                <a:cubicBezTo>
                  <a:pt x="-143289" y="2225686"/>
                  <a:pt x="-395381" y="2206650"/>
                  <a:pt x="-576840" y="2171637"/>
                </a:cubicBezTo>
                <a:cubicBezTo>
                  <a:pt x="-758299" y="2136624"/>
                  <a:pt x="-929756" y="2136073"/>
                  <a:pt x="-1213739" y="2048326"/>
                </a:cubicBezTo>
                <a:cubicBezTo>
                  <a:pt x="-1497722" y="1960579"/>
                  <a:pt x="-1683009" y="1978917"/>
                  <a:pt x="-1813538" y="1932198"/>
                </a:cubicBezTo>
                <a:close/>
              </a:path>
            </a:pathLst>
          </a:custGeom>
          <a:ln w="38100">
            <a:prstDash val="lgDash"/>
            <a:extLst>
              <a:ext uri="{C807C97D-BFC1-408E-A445-0C87EB9F89A2}">
                <ask:lineSketchStyleProps xmlns:ask="http://schemas.microsoft.com/office/drawing/2018/sketchyshapes" xmlns="" sd="2145914445">
                  <a:prstGeom prst="wedgeEllipseCallout">
                    <a:avLst>
                      <a:gd name="adj1" fmla="val -91868"/>
                      <a:gd name="adj2" fmla="val 37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vi-VN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7D8A5A4-E2B0-7E93-CCEF-96B67A340F5C}"/>
              </a:ext>
            </a:extLst>
          </p:cNvPr>
          <p:cNvSpPr txBox="1"/>
          <p:nvPr/>
        </p:nvSpPr>
        <p:spPr>
          <a:xfrm>
            <a:off x="7891150" y="2545785"/>
            <a:ext cx="315584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Là tiền đề cho chiến dịch mùa xuân đại thắng năm 1975, thống nhất đất nước.</a:t>
            </a:r>
            <a:endParaRPr lang="vi-VN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915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26233CD-ED28-92A9-BE29-72EEF708E56E}"/>
              </a:ext>
            </a:extLst>
          </p:cNvPr>
          <p:cNvGrpSpPr/>
          <p:nvPr/>
        </p:nvGrpSpPr>
        <p:grpSpPr>
          <a:xfrm>
            <a:off x="981643" y="185536"/>
            <a:ext cx="5114357" cy="6486927"/>
            <a:chOff x="6096000" y="134736"/>
            <a:chExt cx="5114357" cy="64869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7696118D-57A0-469C-1CDB-5ACEF1693537}"/>
                </a:ext>
              </a:extLst>
            </p:cNvPr>
            <p:cNvGrpSpPr/>
            <p:nvPr/>
          </p:nvGrpSpPr>
          <p:grpSpPr>
            <a:xfrm>
              <a:off x="6096000" y="134736"/>
              <a:ext cx="5114357" cy="6486927"/>
              <a:chOff x="7064943" y="650473"/>
              <a:chExt cx="3869356" cy="530355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xmlns="" id="{0E7475E3-9A48-5B3E-604A-3C4F2F9D77C5}"/>
                  </a:ext>
                </a:extLst>
              </p:cNvPr>
              <p:cNvGrpSpPr/>
              <p:nvPr/>
            </p:nvGrpSpPr>
            <p:grpSpPr>
              <a:xfrm>
                <a:off x="7064943" y="1208772"/>
                <a:ext cx="3869356" cy="4745255"/>
                <a:chOff x="6950139" y="1056372"/>
                <a:chExt cx="3869356" cy="4745255"/>
              </a:xfrm>
            </p:grpSpPr>
            <p:pic>
              <p:nvPicPr>
                <p:cNvPr id="10" name="Picture 2" descr="Sơ đồ hình cây đẹp">
                  <a:extLst>
                    <a:ext uri="{FF2B5EF4-FFF2-40B4-BE49-F238E27FC236}">
                      <a16:creationId xmlns:a16="http://schemas.microsoft.com/office/drawing/2014/main" xmlns="" id="{1413B8E9-4A8D-8079-65CB-07408B051F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6" t="7277" r="6963" b="5889"/>
                <a:stretch/>
              </p:blipFill>
              <p:spPr bwMode="auto">
                <a:xfrm>
                  <a:off x="6950139" y="1056372"/>
                  <a:ext cx="3869356" cy="4745255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xmlns="" id="{B6BAF77B-E498-67FF-8C9C-9BF5FA8EBB62}"/>
                    </a:ext>
                  </a:extLst>
                </p:cNvPr>
                <p:cNvGrpSpPr/>
                <p:nvPr/>
              </p:nvGrpSpPr>
              <p:grpSpPr>
                <a:xfrm>
                  <a:off x="7150953" y="1253966"/>
                  <a:ext cx="3270467" cy="4320676"/>
                  <a:chOff x="7150953" y="1203166"/>
                  <a:chExt cx="3270467" cy="4320676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xmlns="" id="{59BCF722-AADF-85AC-A1CE-B8685FFB080E}"/>
                      </a:ext>
                    </a:extLst>
                  </p:cNvPr>
                  <p:cNvSpPr/>
                  <p:nvPr/>
                </p:nvSpPr>
                <p:spPr>
                  <a:xfrm>
                    <a:off x="7150953" y="2809410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Buộc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Mĩ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phải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kí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hiệp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định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Pa-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ri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chấm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dứt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chiến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tranh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ở </a:t>
                    </a:r>
                    <a:endPara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endParaRPr>
                  </a:p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Việt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vi-VN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Nam.</a:t>
                    </a:r>
                    <a:endParaRPr lang="en-US" dirty="0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xmlns="" id="{A7390A2A-83CE-211B-D186-1870D2765309}"/>
                      </a:ext>
                    </a:extLst>
                  </p:cNvPr>
                  <p:cNvSpPr/>
                  <p:nvPr/>
                </p:nvSpPr>
                <p:spPr>
                  <a:xfrm>
                    <a:off x="8765340" y="2477361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xmlns="" id="{CB6C0821-CEDC-1217-76E5-28BADA7870D2}"/>
                      </a:ext>
                    </a:extLst>
                  </p:cNvPr>
                  <p:cNvSpPr/>
                  <p:nvPr/>
                </p:nvSpPr>
                <p:spPr>
                  <a:xfrm>
                    <a:off x="7645082" y="1203166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xmlns="" id="{0DE7B6D9-E1C5-4009-DBBE-6D20B2E0780A}"/>
                      </a:ext>
                    </a:extLst>
                  </p:cNvPr>
                  <p:cNvSpPr txBox="1"/>
                  <p:nvPr/>
                </p:nvSpPr>
                <p:spPr>
                  <a:xfrm>
                    <a:off x="8017935" y="4814623"/>
                    <a:ext cx="1507065" cy="709219"/>
                  </a:xfrm>
                  <a:prstGeom prst="rect">
                    <a:avLst/>
                  </a:prstGeom>
                  <a:noFill/>
                  <a:effectLst>
                    <a:glow rad="228600">
                      <a:schemeClr val="accent6">
                        <a:satMod val="175000"/>
                        <a:alpha val="40000"/>
                      </a:schemeClr>
                    </a:glow>
                  </a:effectLst>
                </p:spPr>
                <p:txBody>
                  <a:bodyPr wrap="square" tIns="36000" rIns="144000" bIns="108000" rtlCol="0">
                    <a:prstTxWarp prst="textCanUp">
                      <a:avLst>
                        <a:gd name="adj" fmla="val 82132"/>
                      </a:avLst>
                    </a:prstTxWarp>
                    <a:spAutoFit/>
                  </a:bodyPr>
                  <a:lstStyle/>
                  <a:p>
                    <a:r>
                      <a:rPr lang="vi-VN" altLang="en-US" sz="1400" dirty="0"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Ý nghĩa lịch sử</a:t>
                    </a:r>
                  </a:p>
                  <a:p>
                    <a:endParaRPr lang="en-US" dirty="0"/>
                  </a:p>
                </p:txBody>
              </p:sp>
            </p:grp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AAEBDCA0-4CAB-054E-9A9E-E19C5C5FF277}"/>
                  </a:ext>
                </a:extLst>
              </p:cNvPr>
              <p:cNvSpPr txBox="1"/>
              <p:nvPr/>
            </p:nvSpPr>
            <p:spPr>
              <a:xfrm>
                <a:off x="7150428" y="650473"/>
                <a:ext cx="37838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Chiến dịch </a:t>
                </a:r>
              </a:p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“Điện Biên Phủ trên không” </a:t>
                </a:r>
                <a:endParaRPr lang="en-US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" name="Picture 10" descr="Hà Nội-Điện Biên Phủ trên không”- bản anh hùng ca vang mãi">
                <a:extLst>
                  <a:ext uri="{FF2B5EF4-FFF2-40B4-BE49-F238E27FC236}">
                    <a16:creationId xmlns:a16="http://schemas.microsoft.com/office/drawing/2014/main" xmlns="" id="{55695C8F-3838-DBCE-95E4-0B6C9EAA2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37586" y="1951136"/>
                <a:ext cx="951130" cy="825358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2" descr="Chiến thắng “Điện Biên Phủ trên không” với sự nghiệp xây dựng và bảo vệ Tổ  quốc - Tạp chí Xây dựng Đảng">
                <a:extLst>
                  <a:ext uri="{FF2B5EF4-FFF2-40B4-BE49-F238E27FC236}">
                    <a16:creationId xmlns:a16="http://schemas.microsoft.com/office/drawing/2014/main" xmlns="" id="{0E5A0F98-E516-74E2-96EA-8C4C681B49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7339" y="2313821"/>
                <a:ext cx="770779" cy="769441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14" descr="Huyền thoại Hà Nội - Điện Biên phủ trên không">
                <a:extLst>
                  <a:ext uri="{FF2B5EF4-FFF2-40B4-BE49-F238E27FC236}">
                    <a16:creationId xmlns:a16="http://schemas.microsoft.com/office/drawing/2014/main" xmlns="" id="{DEECC6B3-B6AA-C4B3-B2C1-098D95CF53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893" b="15390"/>
              <a:stretch/>
            </p:blipFill>
            <p:spPr bwMode="auto">
              <a:xfrm>
                <a:off x="10163618" y="2425374"/>
                <a:ext cx="720798" cy="872182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5310AB4A-2137-63A6-AA96-EAB1E5A1CDD9}"/>
                </a:ext>
              </a:extLst>
            </p:cNvPr>
            <p:cNvSpPr txBox="1"/>
            <p:nvPr/>
          </p:nvSpPr>
          <p:spPr>
            <a:xfrm>
              <a:off x="7304737" y="1288140"/>
              <a:ext cx="181894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6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Mĩ phải rút quân về nước, mở ra bước ngoặc mới cho sự nghiệp kháng chiến chống Mĩ cứu nước.</a:t>
              </a:r>
              <a:endParaRPr lang="en-US" sz="16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7D8A5A4-E2B0-7E93-CCEF-96B67A340F5C}"/>
              </a:ext>
            </a:extLst>
          </p:cNvPr>
          <p:cNvSpPr txBox="1"/>
          <p:nvPr/>
        </p:nvSpPr>
        <p:spPr>
          <a:xfrm>
            <a:off x="3565676" y="2969833"/>
            <a:ext cx="18189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Là tiền đề cho chiến dịch mùa xuân đại thắng năm 1975, thống nhất đất nước.</a:t>
            </a:r>
            <a:endParaRPr lang="vi-VN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880509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CDA133C-0E26-DEF4-1792-43E69DEB0A1B}"/>
              </a:ext>
            </a:extLst>
          </p:cNvPr>
          <p:cNvPicPr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6143BFF3-CACF-4AF1-64D6-C60DE18AE726}"/>
              </a:ext>
            </a:extLst>
          </p:cNvPr>
          <p:cNvGrpSpPr/>
          <p:nvPr/>
        </p:nvGrpSpPr>
        <p:grpSpPr>
          <a:xfrm>
            <a:off x="2052088" y="19597"/>
            <a:ext cx="8620714" cy="7062143"/>
            <a:chOff x="-231410" y="381721"/>
            <a:chExt cx="7526233" cy="64696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02D68CAB-30E7-9189-0D6F-DE6B2D100B8E}"/>
                </a:ext>
              </a:extLst>
            </p:cNvPr>
            <p:cNvGrpSpPr/>
            <p:nvPr/>
          </p:nvGrpSpPr>
          <p:grpSpPr>
            <a:xfrm>
              <a:off x="-231410" y="381721"/>
              <a:ext cx="7526233" cy="6469628"/>
              <a:chOff x="4882947" y="330921"/>
              <a:chExt cx="7526233" cy="6469628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xmlns="" id="{0F92FE6B-B322-9729-E48F-69C767DB6282}"/>
                  </a:ext>
                </a:extLst>
              </p:cNvPr>
              <p:cNvGrpSpPr/>
              <p:nvPr/>
            </p:nvGrpSpPr>
            <p:grpSpPr>
              <a:xfrm>
                <a:off x="4882947" y="330921"/>
                <a:ext cx="7526233" cy="6469628"/>
                <a:chOff x="6147188" y="810869"/>
                <a:chExt cx="5694103" cy="5289410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xmlns="" id="{1EE7979C-5498-E7B2-BC4A-2B03F50B29F4}"/>
                    </a:ext>
                  </a:extLst>
                </p:cNvPr>
                <p:cNvGrpSpPr/>
                <p:nvPr/>
              </p:nvGrpSpPr>
              <p:grpSpPr>
                <a:xfrm>
                  <a:off x="7000692" y="1106772"/>
                  <a:ext cx="4071784" cy="4993507"/>
                  <a:chOff x="6885888" y="954372"/>
                  <a:chExt cx="4071784" cy="4993507"/>
                </a:xfrm>
              </p:grpSpPr>
              <p:pic>
                <p:nvPicPr>
                  <p:cNvPr id="24" name="Picture 2" descr="Sơ đồ hình cây đẹp">
                    <a:extLst>
                      <a:ext uri="{FF2B5EF4-FFF2-40B4-BE49-F238E27FC236}">
                        <a16:creationId xmlns:a16="http://schemas.microsoft.com/office/drawing/2014/main" xmlns="" id="{4C6F2184-35DF-745D-AF4A-0284BA4C25A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616" t="7277" r="6963" b="5889"/>
                  <a:stretch/>
                </p:blipFill>
                <p:spPr bwMode="auto">
                  <a:xfrm>
                    <a:off x="6885888" y="954372"/>
                    <a:ext cx="4071784" cy="4993507"/>
                  </a:xfrm>
                  <a:prstGeom prst="rect">
                    <a:avLst/>
                  </a:prstGeom>
                  <a:ln>
                    <a:noFill/>
                  </a:ln>
                  <a:effectLst>
                    <a:softEdge rad="112500"/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grpSp>
                <p:nvGrpSpPr>
                  <p:cNvPr id="25" name="Group 24">
                    <a:extLst>
                      <a:ext uri="{FF2B5EF4-FFF2-40B4-BE49-F238E27FC236}">
                        <a16:creationId xmlns:a16="http://schemas.microsoft.com/office/drawing/2014/main" xmlns="" id="{30500CDC-E3E9-3C6A-8D95-F4350382971C}"/>
                      </a:ext>
                    </a:extLst>
                  </p:cNvPr>
                  <p:cNvGrpSpPr/>
                  <p:nvPr/>
                </p:nvGrpSpPr>
                <p:grpSpPr>
                  <a:xfrm>
                    <a:off x="7078820" y="1039479"/>
                    <a:ext cx="3427583" cy="4535163"/>
                    <a:chOff x="7078820" y="988679"/>
                    <a:chExt cx="3427583" cy="4535163"/>
                  </a:xfrm>
                </p:grpSpPr>
                <p:sp>
                  <p:nvSpPr>
                    <p:cNvPr id="26" name="Oval 25">
                      <a:extLst>
                        <a:ext uri="{FF2B5EF4-FFF2-40B4-BE49-F238E27FC236}">
                          <a16:creationId xmlns:a16="http://schemas.microsoft.com/office/drawing/2014/main" xmlns="" id="{8055F979-4C3F-1C46-77E4-EE6E1AD599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78820" y="2781932"/>
                      <a:ext cx="1741063" cy="1741844"/>
                    </a:xfrm>
                    <a:prstGeom prst="ellipse">
                      <a:avLst/>
                    </a:prstGeom>
                    <a:ln w="38100">
                      <a:prstDash val="sysDot"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Buộc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Mĩ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hiệp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Pa-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ri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chấm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dứt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Nam.</a:t>
                      </a:r>
                      <a:endParaRPr lang="en-US" dirty="0"/>
                    </a:p>
                  </p:txBody>
                </p:sp>
                <p:sp>
                  <p:nvSpPr>
                    <p:cNvPr id="27" name="Oval 26">
                      <a:extLst>
                        <a:ext uri="{FF2B5EF4-FFF2-40B4-BE49-F238E27FC236}">
                          <a16:creationId xmlns:a16="http://schemas.microsoft.com/office/drawing/2014/main" xmlns="" id="{7A419F93-6210-2DE0-F57C-475C5F8831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65340" y="2477361"/>
                      <a:ext cx="1741063" cy="2046415"/>
                    </a:xfrm>
                    <a:prstGeom prst="ellipse">
                      <a:avLst/>
                    </a:prstGeom>
                    <a:ln w="38100">
                      <a:prstDash val="sysDot"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8" name="Oval 27">
                      <a:extLst>
                        <a:ext uri="{FF2B5EF4-FFF2-40B4-BE49-F238E27FC236}">
                          <a16:creationId xmlns:a16="http://schemas.microsoft.com/office/drawing/2014/main" xmlns="" id="{F3EC17E9-F4DB-9879-270A-9A7B55E787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5082" y="988679"/>
                      <a:ext cx="1833436" cy="1870567"/>
                    </a:xfrm>
                    <a:prstGeom prst="ellipse">
                      <a:avLst/>
                    </a:prstGeom>
                    <a:ln w="38100">
                      <a:prstDash val="sysDot"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xmlns="" id="{14543889-AA9A-F46C-3CA8-6EA916EEE89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17935" y="4814623"/>
                      <a:ext cx="1507065" cy="709219"/>
                    </a:xfrm>
                    <a:prstGeom prst="rect">
                      <a:avLst/>
                    </a:prstGeom>
                    <a:noFill/>
                    <a:effectLst>
                      <a:glow rad="2286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</p:spPr>
                  <p:txBody>
                    <a:bodyPr wrap="square" tIns="36000" rIns="144000" bIns="108000" rtlCol="0">
                      <a:prstTxWarp prst="textCanUp">
                        <a:avLst>
                          <a:gd name="adj" fmla="val 82132"/>
                        </a:avLst>
                      </a:prstTxWarp>
                      <a:spAutoFit/>
                    </a:bodyPr>
                    <a:lstStyle/>
                    <a:p>
                      <a:r>
                        <a:rPr lang="vi-VN" altLang="en-US" sz="1400" dirty="0"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Ý nghĩa lịch sử</a:t>
                      </a:r>
                    </a:p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CB601CD8-1194-3588-7B7A-DE3795B585C8}"/>
                    </a:ext>
                  </a:extLst>
                </p:cNvPr>
                <p:cNvSpPr txBox="1"/>
                <p:nvPr/>
              </p:nvSpPr>
              <p:spPr>
                <a:xfrm>
                  <a:off x="6147188" y="810869"/>
                  <a:ext cx="5694103" cy="3227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vi-VN" sz="2200" b="1" i="1" dirty="0">
                      <a:solidFill>
                        <a:srgbClr val="00B05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Chiến dịch  “Điện Biên Phủ trên không” </a:t>
                  </a:r>
                  <a:endParaRPr lang="en-US" sz="2200" b="1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21" name="Picture 10" descr="Hà Nội-Điện Biên Phủ trên không”- bản anh hùng ca vang mãi">
                  <a:extLst>
                    <a:ext uri="{FF2B5EF4-FFF2-40B4-BE49-F238E27FC236}">
                      <a16:creationId xmlns:a16="http://schemas.microsoft.com/office/drawing/2014/main" xmlns="" id="{E973D5FC-77D0-FC7C-3053-AD67D7810C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9427538" y="1980279"/>
                  <a:ext cx="951130" cy="825358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12" descr="Chiến thắng “Điện Biên Phủ trên không” với sự nghiệp xây dựng và bảo vệ Tổ  quốc - Tạp chí Xây dựng Đảng">
                  <a:extLst>
                    <a:ext uri="{FF2B5EF4-FFF2-40B4-BE49-F238E27FC236}">
                      <a16:creationId xmlns:a16="http://schemas.microsoft.com/office/drawing/2014/main" xmlns="" id="{4BFC64E9-CEFD-31C1-4409-3EA029F74DB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297339" y="2313821"/>
                  <a:ext cx="770779" cy="769441"/>
                </a:xfrm>
                <a:prstGeom prst="flowChartConnector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14" descr="Huyền thoại Hà Nội - Điện Biên phủ trên không">
                  <a:extLst>
                    <a:ext uri="{FF2B5EF4-FFF2-40B4-BE49-F238E27FC236}">
                      <a16:creationId xmlns:a16="http://schemas.microsoft.com/office/drawing/2014/main" xmlns="" id="{9ECF2D4E-B918-4B95-0D54-C2F16C97C0B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1893" b="15390"/>
                <a:stretch/>
              </p:blipFill>
              <p:spPr bwMode="auto">
                <a:xfrm>
                  <a:off x="10266418" y="2454517"/>
                  <a:ext cx="720798" cy="872182"/>
                </a:xfrm>
                <a:prstGeom prst="flowChartConnector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AA49C35B-7681-B350-14D2-AEAC813C6CDC}"/>
                  </a:ext>
                </a:extLst>
              </p:cNvPr>
              <p:cNvSpPr txBox="1"/>
              <p:nvPr/>
            </p:nvSpPr>
            <p:spPr>
              <a:xfrm>
                <a:off x="7031978" y="954600"/>
                <a:ext cx="2305463" cy="1945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22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Mĩ phải </a:t>
                </a:r>
              </a:p>
              <a:p>
                <a:pPr algn="ctr"/>
                <a:r>
                  <a:rPr lang="vi-VN" sz="22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rút quân  về nước, mở ra bước ngoặc mới cho sự nghiệp kháng chiến chống Mĩ cứu nước.</a:t>
                </a:r>
                <a:endParaRPr lang="en-US" sz="2200" dirty="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FF046E1-65F9-30EB-6178-A5DBF925EF61}"/>
                </a:ext>
              </a:extLst>
            </p:cNvPr>
            <p:cNvSpPr txBox="1"/>
            <p:nvPr/>
          </p:nvSpPr>
          <p:spPr>
            <a:xfrm>
              <a:off x="3582661" y="3023308"/>
              <a:ext cx="2301266" cy="17763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vi-VN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Là tiền đề cho chiến dịch mùa xuân đại thắng năm 1975, thống nhất đất nước.</a:t>
              </a:r>
              <a:endParaRPr lang="vi-VN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5392297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679463" y="-2717482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1296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826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289684" y="580243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155056" y="580634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1582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xmlns="" id="{20540693-FD44-88A2-BAA5-CB1AD3C6A26F}"/>
              </a:ext>
            </a:extLst>
          </p:cNvPr>
          <p:cNvSpPr txBox="1"/>
          <p:nvPr/>
        </p:nvSpPr>
        <p:spPr>
          <a:xfrm>
            <a:off x="1749146" y="808115"/>
            <a:ext cx="4038254" cy="187743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3: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CÂY Ý NGHĨA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>
                <a:solidFill>
                  <a:schemeClr val="accent6">
                    <a:lumMod val="75000"/>
                  </a:schemeClr>
                </a:solidFill>
              </a:rPr>
              <a:t>    </a:t>
            </a:r>
            <a:endParaRPr lang="vi-VN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AutoShape 4" descr="Vector lá cờ quốc kỳ Viêt Nam">
            <a:extLst>
              <a:ext uri="{FF2B5EF4-FFF2-40B4-BE49-F238E27FC236}">
                <a16:creationId xmlns:a16="http://schemas.microsoft.com/office/drawing/2014/main" xmlns="" id="{C22D38D3-E0AF-0324-BB24-81F943E5A9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150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6" descr="Vector lá cờ quốc kỳ Viêt Nam">
            <a:extLst>
              <a:ext uri="{FF2B5EF4-FFF2-40B4-BE49-F238E27FC236}">
                <a16:creationId xmlns:a16="http://schemas.microsoft.com/office/drawing/2014/main" xmlns="" id="{51BD22B8-B783-80D9-7655-81550A4787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674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27815425-7FBD-E0EC-D01E-EB887E055802}"/>
              </a:ext>
            </a:extLst>
          </p:cNvPr>
          <p:cNvGrpSpPr/>
          <p:nvPr/>
        </p:nvGrpSpPr>
        <p:grpSpPr>
          <a:xfrm>
            <a:off x="6653784" y="808115"/>
            <a:ext cx="3887979" cy="4927410"/>
            <a:chOff x="7064943" y="650473"/>
            <a:chExt cx="3869356" cy="530355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E15EEE75-9BEE-0E1C-88B3-AF46366BE90F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34" name="Picture 2" descr="Sơ đồ hình cây đẹp">
                <a:extLst>
                  <a:ext uri="{FF2B5EF4-FFF2-40B4-BE49-F238E27FC236}">
                    <a16:creationId xmlns:a16="http://schemas.microsoft.com/office/drawing/2014/main" xmlns="" id="{041B749D-28B0-0B2A-725D-D1FB59D980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xmlns="" id="{1552546A-BE0C-B61C-C3B2-7E1366D0AF09}"/>
                  </a:ext>
                </a:extLst>
              </p:cNvPr>
              <p:cNvGrpSpPr/>
              <p:nvPr/>
            </p:nvGrpSpPr>
            <p:grpSpPr>
              <a:xfrm>
                <a:off x="7151901" y="1253966"/>
                <a:ext cx="3269519" cy="4320676"/>
                <a:chOff x="7151901" y="1203166"/>
                <a:chExt cx="3269519" cy="4320676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xmlns="" id="{E6A258B1-D9E2-0BBD-6A85-D9301E3A5B31}"/>
                    </a:ext>
                  </a:extLst>
                </p:cNvPr>
                <p:cNvSpPr/>
                <p:nvPr/>
              </p:nvSpPr>
              <p:spPr>
                <a:xfrm>
                  <a:off x="7151901" y="2815249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Buộc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Mĩ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phải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kí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hiệp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định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Pa-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ri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chấm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dứt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chiến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tranh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ở </a:t>
                  </a:r>
                  <a:endParaRPr lang="vi-VN" sz="12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Việt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vi-VN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Nam.</a:t>
                  </a:r>
                  <a:endParaRPr lang="en-US" sz="1200" dirty="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xmlns="" id="{7F9F0FA0-06AF-2525-0AE2-98F98C155924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vi-VN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Là tiền đề cho chiến dịch mùa xuân đại thắng năm 1975, thống nhất đất nước.</a:t>
                  </a:r>
                  <a:endParaRPr lang="vi-VN" sz="12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xmlns="" id="{BF2228B3-1975-EB20-437C-87FE47D0156E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xmlns="" id="{F89A68ED-603C-18D4-96EF-B9E947D5D2AC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92263F2-4793-9883-0485-63BD66C05E3C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1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xmlns="" id="{74B2293B-4198-5EA2-1000-FB289643B5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xmlns="" id="{685A343E-0453-D182-2259-011556F80E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xmlns="" id="{B1C1A5EF-1FC4-DAA7-FCAF-77AADEA54B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4A939B1-1D08-9799-3045-A49B66E5BE25}"/>
              </a:ext>
            </a:extLst>
          </p:cNvPr>
          <p:cNvSpPr txBox="1"/>
          <p:nvPr/>
        </p:nvSpPr>
        <p:spPr>
          <a:xfrm>
            <a:off x="7575208" y="1700327"/>
            <a:ext cx="14671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 phải rút quân về nước, mở ra bước ngoặc mới cho sự nghiệp kháng chiến chống Mĩ cứu nước.</a:t>
            </a:r>
            <a:endParaRPr lang="en-US" sz="1200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6057C81E-3732-6823-8773-F2CC26470010}"/>
              </a:ext>
            </a:extLst>
          </p:cNvPr>
          <p:cNvGrpSpPr/>
          <p:nvPr/>
        </p:nvGrpSpPr>
        <p:grpSpPr>
          <a:xfrm>
            <a:off x="1889760" y="2407920"/>
            <a:ext cx="3646031" cy="2866035"/>
            <a:chOff x="2147777" y="2417739"/>
            <a:chExt cx="3603914" cy="2856216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xmlns="" id="{C7B98CA4-EEBC-D134-A2B5-843A43AD47F0}"/>
                </a:ext>
              </a:extLst>
            </p:cNvPr>
            <p:cNvSpPr/>
            <p:nvPr/>
          </p:nvSpPr>
          <p:spPr>
            <a:xfrm>
              <a:off x="2374801" y="2417739"/>
              <a:ext cx="2856216" cy="285621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F793F348-E635-BAC7-D617-F3F0D749BB3F}"/>
                </a:ext>
              </a:extLst>
            </p:cNvPr>
            <p:cNvSpPr/>
            <p:nvPr/>
          </p:nvSpPr>
          <p:spPr>
            <a:xfrm>
              <a:off x="2728408" y="2787670"/>
              <a:ext cx="2127230" cy="212723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1D154FF5-35C8-ECE4-0DD0-83954A37C560}"/>
                </a:ext>
              </a:extLst>
            </p:cNvPr>
            <p:cNvSpPr/>
            <p:nvPr/>
          </p:nvSpPr>
          <p:spPr>
            <a:xfrm>
              <a:off x="2449890" y="2497988"/>
              <a:ext cx="2705162" cy="270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743A297E-CB22-9559-2FFC-626252C18E21}"/>
                </a:ext>
              </a:extLst>
            </p:cNvPr>
            <p:cNvSpPr/>
            <p:nvPr/>
          </p:nvSpPr>
          <p:spPr>
            <a:xfrm>
              <a:off x="2813072" y="2870194"/>
              <a:ext cx="1980000" cy="198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D1BD22BC-BD0F-E699-57AF-9FEBFE6BCBE8}"/>
                </a:ext>
              </a:extLst>
            </p:cNvPr>
            <p:cNvSpPr/>
            <p:nvPr/>
          </p:nvSpPr>
          <p:spPr>
            <a:xfrm rot="19925612">
              <a:off x="2147777" y="3423501"/>
              <a:ext cx="3224652" cy="913176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F94FB949-F042-E201-B4E7-5614A5A4B2B2}"/>
                </a:ext>
              </a:extLst>
            </p:cNvPr>
            <p:cNvSpPr txBox="1"/>
            <p:nvPr/>
          </p:nvSpPr>
          <p:spPr>
            <a:xfrm rot="19917505">
              <a:off x="2403690" y="3407243"/>
              <a:ext cx="33480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HOÀN THÀNH</a:t>
              </a:r>
              <a:endParaRPr lang="en-US" sz="3200" b="1" dirty="0">
                <a:solidFill>
                  <a:schemeClr val="bg1"/>
                </a:solidFill>
                <a:latin typeface="Ink Free" panose="03080402000500000000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2880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37EEBF2-B433-8CE5-9F73-28EC645C8E77}"/>
              </a:ext>
            </a:extLst>
          </p:cNvPr>
          <p:cNvGrpSpPr/>
          <p:nvPr/>
        </p:nvGrpSpPr>
        <p:grpSpPr>
          <a:xfrm>
            <a:off x="1144230" y="219075"/>
            <a:ext cx="5478779" cy="6419850"/>
            <a:chOff x="1144230" y="219075"/>
            <a:chExt cx="5478779" cy="6419850"/>
          </a:xfrm>
        </p:grpSpPr>
        <p:sp>
          <p:nvSpPr>
            <p:cNvPr id="113" name="Google Shape;113;g20e3d61ad04_0_0"/>
            <p:cNvSpPr/>
            <p:nvPr/>
          </p:nvSpPr>
          <p:spPr>
            <a:xfrm rot="10800000">
              <a:off x="1144230" y="219075"/>
              <a:ext cx="5478690" cy="641985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4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 rot="10800000">
              <a:off x="1327163" y="408039"/>
              <a:ext cx="4985076" cy="60960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5" name="Google Shape;115;g20e3d61ad04_0_0"/>
            <p:cNvSpPr/>
            <p:nvPr/>
          </p:nvSpPr>
          <p:spPr>
            <a:xfrm rot="10800000">
              <a:off x="6275184" y="219225"/>
              <a:ext cx="77995" cy="6419700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8" name="Google Shape;118;g20e3d61ad04_0_0"/>
            <p:cNvSpPr/>
            <p:nvPr/>
          </p:nvSpPr>
          <p:spPr>
            <a:xfrm rot="16200000">
              <a:off x="6364871" y="5711766"/>
              <a:ext cx="1686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9" name="Google Shape;119;g20e3d61ad04_0_0"/>
            <p:cNvSpPr/>
            <p:nvPr/>
          </p:nvSpPr>
          <p:spPr>
            <a:xfrm rot="16200000">
              <a:off x="6267820" y="907191"/>
              <a:ext cx="3627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0" name="Google Shape;120;g20e3d61ad04_0_0"/>
            <p:cNvSpPr/>
            <p:nvPr/>
          </p:nvSpPr>
          <p:spPr>
            <a:xfrm rot="16200000">
              <a:off x="6364870" y="553925"/>
              <a:ext cx="1686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4AE3084D-3597-E851-217B-51F1E55EE7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-61" b="-51"/>
            <a:stretch/>
          </p:blipFill>
          <p:spPr>
            <a:xfrm>
              <a:off x="1556730" y="649229"/>
              <a:ext cx="4539270" cy="2540000"/>
            </a:xfrm>
            <a:prstGeom prst="rect">
              <a:avLst/>
            </a:prstGeom>
            <a:ln>
              <a:noFill/>
            </a:ln>
            <a:effectLst>
              <a:reflection blurRad="6350" stA="50000" endA="300" endPos="90000" dist="50800" dir="5400000" sy="-100000" algn="bl" rotWithShape="0"/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78887508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Đêm 30 Tết Mậu Thân 1968</a:t>
              </a:r>
              <a:endParaRPr lang="en-US" sz="32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Sáng 29 Tết Mậu Thân 1968 </a:t>
              </a:r>
              <a:endParaRPr lang="en-US" sz="32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Đêm 29 Tết Mậu Thân 1968</a:t>
              </a:r>
              <a:endParaRPr lang="en-US" sz="32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Sáng 30 Tết Mậu Thân 1968</a:t>
              </a:r>
              <a:endParaRPr lang="en-US" sz="32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36207" y="161108"/>
            <a:ext cx="11079711" cy="2009400"/>
            <a:chOff x="150128" y="102542"/>
            <a:chExt cx="11079711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059303" y="247676"/>
              <a:ext cx="10170536" cy="1863939"/>
              <a:chOff x="1058203" y="247675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58203" y="247675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2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Cuộc tiến công vào Sứ quán Mĩ của quân giải phóng miền Nam xảy ra trong thời gian nào?</a:t>
                </a:r>
                <a:endParaRPr lang="en-US" sz="32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01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11453A6-83DE-3E11-B180-708F2B137454}"/>
              </a:ext>
            </a:extLst>
          </p:cNvPr>
          <p:cNvGrpSpPr/>
          <p:nvPr/>
        </p:nvGrpSpPr>
        <p:grpSpPr>
          <a:xfrm>
            <a:off x="3356610" y="219075"/>
            <a:ext cx="5478779" cy="6419850"/>
            <a:chOff x="1144230" y="219075"/>
            <a:chExt cx="5478779" cy="6419850"/>
          </a:xfrm>
        </p:grpSpPr>
        <p:sp>
          <p:nvSpPr>
            <p:cNvPr id="113" name="Google Shape;113;g20e3d61ad04_0_0"/>
            <p:cNvSpPr/>
            <p:nvPr/>
          </p:nvSpPr>
          <p:spPr>
            <a:xfrm rot="10800000">
              <a:off x="1144230" y="219075"/>
              <a:ext cx="5478690" cy="641985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4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 rot="10800000">
              <a:off x="1327163" y="408039"/>
              <a:ext cx="4985076" cy="60960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5" name="Google Shape;115;g20e3d61ad04_0_0"/>
            <p:cNvSpPr/>
            <p:nvPr/>
          </p:nvSpPr>
          <p:spPr>
            <a:xfrm rot="10800000">
              <a:off x="6275184" y="219225"/>
              <a:ext cx="77995" cy="6419700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8" name="Google Shape;118;g20e3d61ad04_0_0"/>
            <p:cNvSpPr/>
            <p:nvPr/>
          </p:nvSpPr>
          <p:spPr>
            <a:xfrm rot="16200000">
              <a:off x="6364871" y="5711766"/>
              <a:ext cx="1686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9" name="Google Shape;119;g20e3d61ad04_0_0"/>
            <p:cNvSpPr/>
            <p:nvPr/>
          </p:nvSpPr>
          <p:spPr>
            <a:xfrm rot="16200000">
              <a:off x="6267820" y="907191"/>
              <a:ext cx="3627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0" name="Google Shape;120;g20e3d61ad04_0_0"/>
            <p:cNvSpPr/>
            <p:nvPr/>
          </p:nvSpPr>
          <p:spPr>
            <a:xfrm rot="16200000">
              <a:off x="6364870" y="553925"/>
              <a:ext cx="1686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4AE3084D-3597-E851-217B-51F1E55EE7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-61" b="-51"/>
            <a:stretch/>
          </p:blipFill>
          <p:spPr>
            <a:xfrm>
              <a:off x="1556730" y="649229"/>
              <a:ext cx="4539270" cy="2540000"/>
            </a:xfrm>
            <a:prstGeom prst="rect">
              <a:avLst/>
            </a:prstGeom>
            <a:ln>
              <a:noFill/>
            </a:ln>
            <a:effectLst>
              <a:reflection blurRad="6350" stA="50000" endA="300" endPos="90000" dist="50800" dir="5400000" sy="-100000" algn="bl" rotWithShape="0"/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29821398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7915" y="483528"/>
            <a:ext cx="10515600" cy="41681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Giỏi lắm!!!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NHƯNG vẫn chưa xong đâu.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Phần chuẩn bị đến đây là kết thúc,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các bạn đã sẵn sàng đón nhận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THỬ THÁCH 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CUỐI CÙNG chưa?</a:t>
            </a:r>
            <a:endParaRPr lang="en-US" sz="3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01" name="Content Placeholder 10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00" b="98125" l="10000" r="90000">
                        <a14:foregroundMark x1="36778" y1="14125" x2="46444" y2="375"/>
                        <a14:foregroundMark x1="46444" y1="375" x2="62333" y2="7125"/>
                        <a14:foregroundMark x1="62333" y1="7125" x2="63222" y2="9500"/>
                        <a14:foregroundMark x1="41111" y1="63125" x2="31333" y2="84625"/>
                        <a14:foregroundMark x1="31333" y1="84625" x2="35667" y2="95000"/>
                        <a14:foregroundMark x1="35667" y1="95000" x2="53444" y2="95375"/>
                        <a14:foregroundMark x1="53444" y1="95375" x2="75556" y2="91000"/>
                        <a14:foregroundMark x1="75556" y1="91000" x2="81649" y2="81126"/>
                        <a14:foregroundMark x1="83005" y1="68155" x2="81778" y2="63125"/>
                        <a14:foregroundMark x1="81778" y1="63125" x2="64889" y2="58125"/>
                        <a14:foregroundMark x1="64889" y1="58125" x2="43222" y2="60500"/>
                        <a14:foregroundMark x1="36444" y1="73375" x2="83590" y2="62558"/>
                        <a14:foregroundMark x1="91692" y1="74000" x2="93441" y2="78676"/>
                        <a14:foregroundMark x1="90030" y1="69555" x2="91499" y2="73483"/>
                        <a14:foregroundMark x1="78554" y1="93714" x2="73667" y2="98125"/>
                        <a14:foregroundMark x1="86994" y1="86097" x2="85567" y2="87385"/>
                        <a14:foregroundMark x1="87492" y1="85648" x2="87155" y2="85952"/>
                        <a14:foregroundMark x1="73667" y1="98125" x2="44778" y2="89750"/>
                        <a14:foregroundMark x1="44778" y1="89750" x2="52444" y2="70125"/>
                        <a14:foregroundMark x1="52444" y1="70125" x2="64000" y2="71000"/>
                        <a14:foregroundMark x1="64000" y1="71000" x2="64222" y2="71625"/>
                        <a14:backgroundMark x1="86778" y1="59375" x2="84333" y2="82750"/>
                        <a14:backgroundMark x1="84333" y1="82750" x2="79667" y2="94250"/>
                        <a14:backgroundMark x1="79667" y1="94250" x2="83889" y2="71375"/>
                        <a14:backgroundMark x1="83889" y1="71375" x2="93889" y2="65000"/>
                        <a14:backgroundMark x1="93889" y1="65000" x2="97222" y2="80375"/>
                        <a14:backgroundMark x1="97222" y1="80375" x2="86667" y2="84500"/>
                        <a14:backgroundMark x1="86667" y1="84500" x2="84222" y2="79500"/>
                        <a14:backgroundMark x1="94333" y1="70750" x2="94333" y2="74000"/>
                      </a14:backgroundRemoval>
                    </a14:imgEffect>
                  </a14:imgLayer>
                </a14:imgProps>
              </a:ext>
            </a:extLst>
          </a:blip>
          <a:srcRect b="4217"/>
          <a:stretch>
            <a:fillRect/>
          </a:stretch>
        </p:blipFill>
        <p:spPr>
          <a:xfrm flipH="1">
            <a:off x="5059680" y="2689860"/>
            <a:ext cx="4895215" cy="4168140"/>
          </a:xfrm>
          <a:prstGeom prst="pentagon">
            <a:avLst/>
          </a:prstGeom>
          <a:noFill/>
          <a:ln w="9525">
            <a:noFill/>
          </a:ln>
          <a:effectLst>
            <a:outerShdw blurRad="114300" dir="4800000" sx="157000" sy="157000" kx="-1200000" algn="bl" rotWithShape="0">
              <a:schemeClr val="bg1">
                <a:alpha val="13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09539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ung Chuông Vàng 2018 - Power Point - YouTube">
            <a:extLst>
              <a:ext uri="{FF2B5EF4-FFF2-40B4-BE49-F238E27FC236}">
                <a16:creationId xmlns:a16="http://schemas.microsoft.com/office/drawing/2014/main" xmlns="" id="{DA9CC5AD-16B9-4477-87E0-F842C5C2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ung Chuông Vàng 2018 - Power Point">
            <a:hlinkClick r:id="" action="ppaction://media"/>
            <a:extLst>
              <a:ext uri="{FF2B5EF4-FFF2-40B4-BE49-F238E27FC236}">
                <a16:creationId xmlns:a16="http://schemas.microsoft.com/office/drawing/2014/main" xmlns="" id="{CF1B246F-A187-48EF-A2DF-F1CCD38D52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818" y="10421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4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ld Texture Background Image">
            <a:extLst>
              <a:ext uri="{FF2B5EF4-FFF2-40B4-BE49-F238E27FC236}">
                <a16:creationId xmlns:a16="http://schemas.microsoft.com/office/drawing/2014/main" xmlns="" id="{70514BFE-D6BB-48E7-8B89-D20DAA645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83349AF-27E3-413E-AAFB-29A15560DD01}"/>
              </a:ext>
            </a:extLst>
          </p:cNvPr>
          <p:cNvSpPr txBox="1"/>
          <p:nvPr/>
        </p:nvSpPr>
        <p:spPr>
          <a:xfrm>
            <a:off x="1949805" y="2049757"/>
            <a:ext cx="843525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Các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lần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lượt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vi-VN" sz="2600" b="1" dirty="0">
                <a:solidFill>
                  <a:srgbClr val="FFC000"/>
                </a:solidFill>
                <a:latin typeface="Montserrat" panose="00000500000000000000" pitchFamily="2" charset="0"/>
              </a:rPr>
              <a:t>05 câu</a:t>
            </a:r>
            <a:r>
              <a:rPr lang="fr-FR" sz="2600" b="1" dirty="0">
                <a:solidFill>
                  <a:srgbClr val="FFC000"/>
                </a:solidFill>
                <a:latin typeface="Montserrat" panose="00000500000000000000" pitchFamily="2" charset="0"/>
              </a:rPr>
              <a:t> </a:t>
            </a:r>
            <a:r>
              <a:rPr lang="vi-VN" sz="2600" b="1" dirty="0">
                <a:solidFill>
                  <a:srgbClr val="FFC000"/>
                </a:solidFill>
                <a:latin typeface="Montserrat" panose="00000500000000000000" pitchFamily="2" charset="0"/>
              </a:rPr>
              <a:t>hỏi.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vào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bảng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vi-VN" sz="2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Nếu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đúng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thì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được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tiếp tục trả 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câu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 hỏi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tiếp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theo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Nếu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sai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bị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loại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và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phải dừng cuộc chơi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còn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lại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cuối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cùng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là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người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xuất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sắc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nhất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vi-VN" sz="2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Người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nào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đúng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câu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hỏi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cuối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cùng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là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người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chiến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thắng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 thử thách cuối cùng và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rung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được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chuông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vàng.</a:t>
            </a:r>
            <a:endParaRPr lang="fr-FR" sz="2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2072563" y="547532"/>
            <a:ext cx="7817718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fr-FR" sz="54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RUNG CHUÔNG VÀNG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301" y="-123663"/>
            <a:ext cx="2721429" cy="2721429"/>
          </a:xfrm>
          <a:prstGeom prst="rect">
            <a:avLst/>
          </a:prstGeom>
        </p:spPr>
      </p:pic>
      <p:pic>
        <p:nvPicPr>
          <p:cNvPr id="3" name="Nhac RCV">
            <a:hlinkClick r:id="" action="ppaction://media"/>
            <a:extLst>
              <a:ext uri="{FF2B5EF4-FFF2-40B4-BE49-F238E27FC236}">
                <a16:creationId xmlns:a16="http://schemas.microsoft.com/office/drawing/2014/main" xmlns="" id="{B129DF28-4564-4F2F-A4BC-626EE5041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523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7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6923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repeatCount="5000" fill="hold" grpId="0" nodeType="withEffect">
                                  <p:stCondLst>
                                    <p:cond delay="3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18" grpId="0" build="allAtOnce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" descr="Gold Texture Background Image">
            <a:extLst>
              <a:ext uri="{FF2B5EF4-FFF2-40B4-BE49-F238E27FC236}">
                <a16:creationId xmlns:a16="http://schemas.microsoft.com/office/drawing/2014/main" xmlns="" id="{CED2C8F4-C121-4CD9-B224-7A6A8D697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1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Chiến dịch “Điện Biên Phủ trên không” diễn ra vào thời gian nào</a:t>
            </a:r>
            <a:r>
              <a:rPr lang="en-US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4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439085" y="408157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Đầu năm 1972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439084" y="519495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Đầu năm 1973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202658" y="408157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Cuối năm 1972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202657" y="519495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Cuối năm 1973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xmlns="" id="{411F36D1-372B-4310-BE17-92E999A67AD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xmlns="" id="{974BD289-31FA-4178-9D73-C4BD92923BFB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xmlns="" id="{6A7AE368-C21E-40D1-9C77-EA35F7EE5655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7E7B8490-FDDE-4D28-BE5D-E9E4AA112D0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xmlns="" id="{9AB51239-F684-4F86-8542-447E5AF884EC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xmlns="" id="{A0C9BA46-C73F-47BD-AE98-DF9C7B3040B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4B0F4AD0-40E9-45C8-82E3-FA82343C7051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xmlns="" id="{005D7A64-1CC7-4952-AE15-40422F33FD95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xmlns="" id="{1EA9C042-B8E3-4037-A1FF-E6CB56868653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xmlns="" id="{31B5669E-EE1E-4DF7-BF73-B0186E9CD08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xmlns="" id="{CEB91A5C-5A4F-4EB6-ABA1-2CA82A23304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xmlns="" id="{267C8778-F10C-49CD-A807-A578EED3F93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xmlns="" id="{0390CA19-C5CF-44C3-B243-61B67575E621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xmlns="" id="{A65EA4D7-3FAA-4CA0-90D6-7AA5C44C368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xmlns="" id="{79C7D094-DFB9-49B1-925D-D702A993ABF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xmlns="" id="{0634CE47-601D-474B-A87C-EFA174E6F8A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xmlns="" id="{EA2A7612-816B-46FC-9286-6DDCD5855EFC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xmlns="" id="{60ED80D3-C0A7-4B1A-B011-DB3A4B4503C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xmlns="" id="{B95B1071-FF49-4AAF-B496-9EC7A2EBBE71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xmlns="" id="{DFE86B1A-BE80-4758-BF73-6D1075434842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xmlns="" id="{49443B16-EDBF-4461-86B9-B161B79DDC7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xmlns="" id="{FAEDF703-6FF1-49A1-AF4E-5154CDD791EA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xmlns="" id="{C81200ED-F6BE-48F4-AD33-ED628C7E10B4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xmlns="" id="{E2FAE553-78D4-4E9E-A3C0-894B65EF4112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xmlns="" id="{3277CDB0-EB2C-4615-9D23-237D7366F92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xmlns="" id="{41C87919-AE8D-49A4-8ECF-8D9EFFF45C36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xmlns="" id="{F7BA9780-A464-45C5-A33F-3C37A37241A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xmlns="" id="{29647DEE-D9CB-4755-B104-D0139E74AAA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xmlns="" id="{963ECF47-FDDD-402E-9FCF-FCF4410594B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2" name="Rectangle 251">
                <a:extLst>
                  <a:ext uri="{FF2B5EF4-FFF2-40B4-BE49-F238E27FC236}">
                    <a16:creationId xmlns:a16="http://schemas.microsoft.com/office/drawing/2014/main" xmlns="" id="{74D85242-EC39-4F9B-9501-BCE9EC7BF31B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xmlns="" id="{7513284A-A890-4E66-811E-DEC3573CCBB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4" name="Rectangle 253">
                <a:extLst>
                  <a:ext uri="{FF2B5EF4-FFF2-40B4-BE49-F238E27FC236}">
                    <a16:creationId xmlns:a16="http://schemas.microsoft.com/office/drawing/2014/main" xmlns="" id="{0EC8F2FD-7B2A-4950-9A3C-30FA77908AE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xmlns="" id="{51535565-7411-43B4-8E69-FB4A0EAA741B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xmlns="" id="{D5E6A8C1-4B6A-4A61-9DB4-5037DECF6C87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xmlns="" id="{6E8C97EE-FB7B-435D-8341-97E035BA47D1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xmlns="" id="{A282AB2E-6C61-4C9F-ABA8-856A1DE63F5F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xmlns="" id="{218503DA-79C4-42A8-829F-F255EEE3D3D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60" name="Rectangle 259">
                <a:extLst>
                  <a:ext uri="{FF2B5EF4-FFF2-40B4-BE49-F238E27FC236}">
                    <a16:creationId xmlns:a16="http://schemas.microsoft.com/office/drawing/2014/main" xmlns="" id="{3E66B079-33C2-4504-9117-7EA95217229F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1" name="Rectangle 260">
                <a:extLst>
                  <a:ext uri="{FF2B5EF4-FFF2-40B4-BE49-F238E27FC236}">
                    <a16:creationId xmlns:a16="http://schemas.microsoft.com/office/drawing/2014/main" xmlns="" id="{2A2A2601-A413-496B-9C56-419C3D20562A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2" name="Rectangle 261">
                <a:extLst>
                  <a:ext uri="{FF2B5EF4-FFF2-40B4-BE49-F238E27FC236}">
                    <a16:creationId xmlns:a16="http://schemas.microsoft.com/office/drawing/2014/main" xmlns="" id="{3154776E-36D0-4613-9D94-6AD550CD3F4B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3" name="Rectangle 262">
                <a:extLst>
                  <a:ext uri="{FF2B5EF4-FFF2-40B4-BE49-F238E27FC236}">
                    <a16:creationId xmlns:a16="http://schemas.microsoft.com/office/drawing/2014/main" xmlns="" id="{06001193-24D6-46A5-B335-49C47BDF4DD1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4" name="Rectangle 263">
                <a:extLst>
                  <a:ext uri="{FF2B5EF4-FFF2-40B4-BE49-F238E27FC236}">
                    <a16:creationId xmlns:a16="http://schemas.microsoft.com/office/drawing/2014/main" xmlns="" id="{71BEA478-7F5B-424C-9A99-81C60CD8545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5" name="Rectangle 264">
                <a:extLst>
                  <a:ext uri="{FF2B5EF4-FFF2-40B4-BE49-F238E27FC236}">
                    <a16:creationId xmlns:a16="http://schemas.microsoft.com/office/drawing/2014/main" xmlns="" id="{F75DFD4E-D660-45FB-88FE-6317515C933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6" name="Rectangle 265">
                <a:extLst>
                  <a:ext uri="{FF2B5EF4-FFF2-40B4-BE49-F238E27FC236}">
                    <a16:creationId xmlns:a16="http://schemas.microsoft.com/office/drawing/2014/main" xmlns="" id="{B78E1D63-8743-4ABC-AE86-78D2FC2C0E6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xmlns="" id="{05BD34A7-6376-43A2-B751-FA1AD27B2040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xmlns="" id="{BA95A0CA-D281-4449-9F2E-EEA182B73D59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xmlns="" id="{81FF08D0-C035-42F8-B6D9-9C4308135AB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xmlns="" id="{EB48508F-E7B4-4E50-BB8F-A016D40B7E35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xmlns="" id="{B277075E-7667-4826-8790-D0B19AE6ACA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xmlns="" id="{52CA3205-0BE5-436F-AB6D-898893B208C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xmlns="" id="{806B95E0-BB30-48C4-9BEC-E80E942ED45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xmlns="" id="{DF4B0918-5391-49CA-8902-F23D28B4439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xmlns="" id="{FD426900-DA53-461A-B2E3-73566666E971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xmlns="" id="{C3957957-54E7-4B50-8812-B493676533A0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xmlns="" id="{4E65A88D-2DDD-4CAD-8350-3D7AF9B872D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xmlns="" id="{BE9492FD-4076-412D-8632-5BA61D4BB51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xmlns="" id="{B3AAD10C-F5E3-4D77-BD3F-F0D4BF737EB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xmlns="" id="{53F5208E-34D2-4076-8E45-5465A4DA7716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1" name="Rectangle 280">
                <a:extLst>
                  <a:ext uri="{FF2B5EF4-FFF2-40B4-BE49-F238E27FC236}">
                    <a16:creationId xmlns:a16="http://schemas.microsoft.com/office/drawing/2014/main" xmlns="" id="{D38409F6-A30B-4EAB-B9A3-44593C8511A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xmlns="" id="{8F3081E5-DA4D-48CB-854E-A57CB4C197F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D8A08380-C2AB-410F-BDFC-A84C74B0F2A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D9A7A010-67E9-47AA-BD33-EE8AC90C885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xmlns="" id="{672FCB49-6BFD-44AB-ACD5-B27B3DC93C3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xmlns="" id="{E77E8756-2E34-488B-9A93-D9222070C85E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8FCB05B1-9360-452E-B662-CD7432053092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xmlns="" id="{3B21BA87-9559-4A51-99F4-DAF5BC795EB4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xmlns="" id="{8755C316-AA87-4AD4-9BC6-6CFE1793797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xmlns="" id="{6E1D89C2-8BCA-4CF3-B5D5-45CA781B5A4B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xmlns="" id="{93D6DB6F-414C-4014-AFAD-071E3777F06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xmlns="" id="{FFBF340F-D783-4F57-BCA8-A5E11FF05778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xmlns="" id="{A14FB3AB-4DD0-47EC-8103-1ECCB572066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xmlns="" id="{CCAA03C7-DA39-4CD2-8043-D19CCFF611D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5" name="Rectangle 294">
                <a:extLst>
                  <a:ext uri="{FF2B5EF4-FFF2-40B4-BE49-F238E27FC236}">
                    <a16:creationId xmlns:a16="http://schemas.microsoft.com/office/drawing/2014/main" xmlns="" id="{7F1C290A-EF1C-42E3-A697-EBB5A8558A25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xmlns="" id="{B3B7DFD4-E9E5-439D-A5C8-59A718178244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xmlns="" id="{1CDB2E0E-E7F7-445E-845A-A2681FD7C99C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8" name="Rectangle 297">
                <a:extLst>
                  <a:ext uri="{FF2B5EF4-FFF2-40B4-BE49-F238E27FC236}">
                    <a16:creationId xmlns:a16="http://schemas.microsoft.com/office/drawing/2014/main" xmlns="" id="{FD75F910-6EA6-47CB-B9FF-F7F6D904E48E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xmlns="" id="{5D4AED18-B3A6-4F36-8EB1-CA369373D734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xmlns="" id="{4A721955-871E-4414-8438-C62E655381D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xmlns="" id="{166B2C96-BAEC-4D77-879D-9AC5EA5E8E01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xmlns="" id="{BD5754DF-8E7B-4404-B598-E0310BF24AFD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xmlns="" id="{1EDCC592-9557-43E2-B6BF-66088155211C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xmlns="" id="{2888C853-E6C3-435F-850A-1642030982A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xmlns="" id="{2C0A262A-0F87-4A7A-BFBF-1D86AB3D716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xmlns="" id="{F86BB287-A318-49C1-863D-CDFCFA48ACDC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xmlns="" id="{4B8F3276-06A2-42BE-92F8-2FFAF49EA89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306" name="Group 305">
            <a:extLst>
              <a:ext uri="{FF2B5EF4-FFF2-40B4-BE49-F238E27FC236}">
                <a16:creationId xmlns:a16="http://schemas.microsoft.com/office/drawing/2014/main" xmlns="" id="{57670E38-8B99-42AA-AA05-A74FF72CCB81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xmlns="" id="{BFD7461F-D7F5-4797-B78E-BCEA8DE6E894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xmlns="" id="{143709D0-C181-4BB3-B61F-9A116AEF562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xmlns="" id="{418C26EF-30BB-444C-9A71-C10CFC4AC24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2" name="Rectangle 311">
                <a:extLst>
                  <a:ext uri="{FF2B5EF4-FFF2-40B4-BE49-F238E27FC236}">
                    <a16:creationId xmlns:a16="http://schemas.microsoft.com/office/drawing/2014/main" xmlns="" id="{B8C4016D-AC30-4540-A653-07CBF704DBD3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xmlns="" id="{E8C9FE8A-E2A6-4E47-B8CA-4AB5434626E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xmlns="" id="{CED52124-6AF4-4222-B615-7EE94D431CB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xmlns="" id="{99489AEB-ED75-442E-AEAA-FEDFC02C0A4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xmlns="" id="{C525A1D6-C951-4FC6-B89E-C07A2836F86C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xmlns="" id="{11B44473-86DC-4450-94E7-6DBE362D6240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xmlns="" id="{04CE6B50-896E-4ED9-B3EF-999D134A57D7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9" name="Rectangle 318">
                <a:extLst>
                  <a:ext uri="{FF2B5EF4-FFF2-40B4-BE49-F238E27FC236}">
                    <a16:creationId xmlns:a16="http://schemas.microsoft.com/office/drawing/2014/main" xmlns="" id="{16DC95B8-E51E-4384-8AE8-B4364E3103B4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xmlns="" id="{5F2B1888-7C35-4BE7-8937-6576874379D1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1" name="Rectangle 320">
                <a:extLst>
                  <a:ext uri="{FF2B5EF4-FFF2-40B4-BE49-F238E27FC236}">
                    <a16:creationId xmlns:a16="http://schemas.microsoft.com/office/drawing/2014/main" xmlns="" id="{527E3BA8-4C86-4B36-BDAF-8DABACAD89ED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xmlns="" id="{B8E061B6-E667-46A1-B609-BB4D6DF8353A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xmlns="" id="{87E3E876-AF40-40AC-A1B6-5FEAF2C467A2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xmlns="" id="{6DD56B0D-0D15-4C4F-B60B-2F6870AA6197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xmlns="" id="{8834E009-BB2A-476D-934E-863DEC95FE0E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xmlns="" id="{FED403A9-AE31-4D27-A688-5DFFCF1AE289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25" name="Group 324">
              <a:extLst>
                <a:ext uri="{FF2B5EF4-FFF2-40B4-BE49-F238E27FC236}">
                  <a16:creationId xmlns:a16="http://schemas.microsoft.com/office/drawing/2014/main" xmlns="" id="{9A41B4B6-B11A-477E-9DD5-7A41DB6FEAA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xmlns="" id="{FFBCCB7A-F4F2-4A38-98A0-48C40EFF099D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xmlns="" id="{4EDF9C13-CE8B-4663-9448-043068436FE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xmlns="" id="{3CC4674D-F238-4B1B-B70B-0C6214C1A91F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xmlns="" id="{7DAE4D7F-0076-4C40-BD4F-BBE50566862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xmlns="" id="{9143F2F4-EE60-4B0D-8F05-694656BA948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3" name="Rectangle 332">
                <a:extLst>
                  <a:ext uri="{FF2B5EF4-FFF2-40B4-BE49-F238E27FC236}">
                    <a16:creationId xmlns:a16="http://schemas.microsoft.com/office/drawing/2014/main" xmlns="" id="{A1B1A4ED-D4B2-43BF-8457-60C54BCF0233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xmlns="" id="{38E870C3-0298-45F4-ABE7-686FAE5197F7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xmlns="" id="{9F7DFC5D-6330-43B8-BBB9-38EAEE77C43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xmlns="" id="{DA034794-7925-414A-B11E-A11DD7B69AF7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7" name="Rectangle 336">
                <a:extLst>
                  <a:ext uri="{FF2B5EF4-FFF2-40B4-BE49-F238E27FC236}">
                    <a16:creationId xmlns:a16="http://schemas.microsoft.com/office/drawing/2014/main" xmlns="" id="{2C78B0FA-6578-4047-91D6-1C5BCCAF6137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8" name="Rectangle 337">
                <a:extLst>
                  <a:ext uri="{FF2B5EF4-FFF2-40B4-BE49-F238E27FC236}">
                    <a16:creationId xmlns:a16="http://schemas.microsoft.com/office/drawing/2014/main" xmlns="" id="{B84D8558-DCFE-4A6C-8766-C0A5A7201944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9" name="Rectangle 338">
                <a:extLst>
                  <a:ext uri="{FF2B5EF4-FFF2-40B4-BE49-F238E27FC236}">
                    <a16:creationId xmlns:a16="http://schemas.microsoft.com/office/drawing/2014/main" xmlns="" id="{E9557C11-F71E-45B3-ACC0-16D3BAAC0207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xmlns="" id="{E4DC44D9-DBE3-4AEC-BF54-06895AAE346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xmlns="" id="{FF2381AA-F7EF-476F-A593-25816B98BB72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xmlns="" id="{52D28F18-6B68-4A14-9048-0BDF72CDED6C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xmlns="" id="{84A4667E-8A50-4C59-A6FD-CAE695A4408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42" name="Group 341">
              <a:extLst>
                <a:ext uri="{FF2B5EF4-FFF2-40B4-BE49-F238E27FC236}">
                  <a16:creationId xmlns:a16="http://schemas.microsoft.com/office/drawing/2014/main" xmlns="" id="{54C8E6CA-F9FE-479E-A856-640C04BD229D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xmlns="" id="{29601840-F1ED-449D-8A0B-AC660ECA92C2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6" name="Rectangle 345">
                <a:extLst>
                  <a:ext uri="{FF2B5EF4-FFF2-40B4-BE49-F238E27FC236}">
                    <a16:creationId xmlns:a16="http://schemas.microsoft.com/office/drawing/2014/main" xmlns="" id="{8D082AEA-A20A-42E1-8147-DC90D8F2EDA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7" name="Rectangle 346">
                <a:extLst>
                  <a:ext uri="{FF2B5EF4-FFF2-40B4-BE49-F238E27FC236}">
                    <a16:creationId xmlns:a16="http://schemas.microsoft.com/office/drawing/2014/main" xmlns="" id="{98347A1E-FFBB-4710-B5DB-5A619FA047AC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8" name="Rectangle 347">
                <a:extLst>
                  <a:ext uri="{FF2B5EF4-FFF2-40B4-BE49-F238E27FC236}">
                    <a16:creationId xmlns:a16="http://schemas.microsoft.com/office/drawing/2014/main" xmlns="" id="{281AA76D-C58E-4297-A82D-EA2919BD7B6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9" name="Rectangle 348">
                <a:extLst>
                  <a:ext uri="{FF2B5EF4-FFF2-40B4-BE49-F238E27FC236}">
                    <a16:creationId xmlns:a16="http://schemas.microsoft.com/office/drawing/2014/main" xmlns="" id="{502248CC-1936-44DB-A7DA-1C6EA0CC9BCD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0" name="Rectangle 349">
                <a:extLst>
                  <a:ext uri="{FF2B5EF4-FFF2-40B4-BE49-F238E27FC236}">
                    <a16:creationId xmlns:a16="http://schemas.microsoft.com/office/drawing/2014/main" xmlns="" id="{1D3BE8A1-5112-4ED0-A3B1-5674085EFAA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1" name="Rectangle 350">
                <a:extLst>
                  <a:ext uri="{FF2B5EF4-FFF2-40B4-BE49-F238E27FC236}">
                    <a16:creationId xmlns:a16="http://schemas.microsoft.com/office/drawing/2014/main" xmlns="" id="{0BE33220-1257-474C-9A48-3ABC372D458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2" name="Rectangle 351">
                <a:extLst>
                  <a:ext uri="{FF2B5EF4-FFF2-40B4-BE49-F238E27FC236}">
                    <a16:creationId xmlns:a16="http://schemas.microsoft.com/office/drawing/2014/main" xmlns="" id="{AD0F3965-C6F5-477A-8655-28A4D0CA6EB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3" name="Rectangle 352">
                <a:extLst>
                  <a:ext uri="{FF2B5EF4-FFF2-40B4-BE49-F238E27FC236}">
                    <a16:creationId xmlns:a16="http://schemas.microsoft.com/office/drawing/2014/main" xmlns="" id="{E57A3FA4-8C80-4780-A636-425D3ED79E69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4" name="Rectangle 353">
                <a:extLst>
                  <a:ext uri="{FF2B5EF4-FFF2-40B4-BE49-F238E27FC236}">
                    <a16:creationId xmlns:a16="http://schemas.microsoft.com/office/drawing/2014/main" xmlns="" id="{5ECB3F54-98FD-464F-B065-7B879595869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5" name="Rectangle 354">
                <a:extLst>
                  <a:ext uri="{FF2B5EF4-FFF2-40B4-BE49-F238E27FC236}">
                    <a16:creationId xmlns:a16="http://schemas.microsoft.com/office/drawing/2014/main" xmlns="" id="{64DF6CB1-ABB8-4948-A2DE-78D3716F15D4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6" name="Rectangle 355">
                <a:extLst>
                  <a:ext uri="{FF2B5EF4-FFF2-40B4-BE49-F238E27FC236}">
                    <a16:creationId xmlns:a16="http://schemas.microsoft.com/office/drawing/2014/main" xmlns="" id="{4B20439F-6337-497F-9C1E-70424BE0CE0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xmlns="" id="{29FECFBC-2C9D-464A-831A-D17B219BF48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xmlns="" id="{B4F7353B-6266-4868-925B-8E121A8804C3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xmlns="" id="{0FA32324-FD6D-4CE6-8F29-104E41A1761A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E41C6154-61EC-43E2-9F26-F3ACF8B43B7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xmlns="" id="{C56C70EB-1010-4C5D-B87F-E810FBA556E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62" name="Rectangle 361">
                <a:extLst>
                  <a:ext uri="{FF2B5EF4-FFF2-40B4-BE49-F238E27FC236}">
                    <a16:creationId xmlns:a16="http://schemas.microsoft.com/office/drawing/2014/main" xmlns="" id="{E07A9483-003B-4A0A-83AF-45417B3473E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3" name="Rectangle 362">
                <a:extLst>
                  <a:ext uri="{FF2B5EF4-FFF2-40B4-BE49-F238E27FC236}">
                    <a16:creationId xmlns:a16="http://schemas.microsoft.com/office/drawing/2014/main" xmlns="" id="{BB4B0B97-61A9-4526-9D23-C29120078D3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xmlns="" id="{EDF73AD0-D343-4991-B547-F8FC658D0EB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5" name="Rectangle 364">
                <a:extLst>
                  <a:ext uri="{FF2B5EF4-FFF2-40B4-BE49-F238E27FC236}">
                    <a16:creationId xmlns:a16="http://schemas.microsoft.com/office/drawing/2014/main" xmlns="" id="{7B677A1A-9031-4429-857B-3D6BB8F5277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xmlns="" id="{D2F1ECC9-B52E-4E99-A243-9B4BDCFCAA71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xmlns="" id="{97947749-12DC-436D-9EEA-6EBF4CF12A3A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xmlns="" id="{A5B2D9D2-448A-4FAE-9D35-C45FF7453D28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9" name="Rectangle 368">
                <a:extLst>
                  <a:ext uri="{FF2B5EF4-FFF2-40B4-BE49-F238E27FC236}">
                    <a16:creationId xmlns:a16="http://schemas.microsoft.com/office/drawing/2014/main" xmlns="" id="{2C10F209-9CFB-4B9B-81CF-9058CCF5085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xmlns="" id="{8211A3F1-D203-4C68-B361-123CAB2C0335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1" name="Rectangle 370">
                <a:extLst>
                  <a:ext uri="{FF2B5EF4-FFF2-40B4-BE49-F238E27FC236}">
                    <a16:creationId xmlns:a16="http://schemas.microsoft.com/office/drawing/2014/main" xmlns="" id="{08CEAB17-1390-4F16-980B-4B03B4C4CDCF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xmlns="" id="{C1C4829C-879C-4EFA-9E22-AB39E390D99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xmlns="" id="{0C37F181-F07F-46ED-AE60-D98B8A8E98D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xmlns="" id="{577CCC31-B4AA-4E14-BCC6-91CAD3216217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xmlns="" id="{D55E4E1F-D45A-4548-84CF-7D28AA85ABA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xmlns="" id="{7A000762-2804-456F-B884-6BB23324054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xmlns="" id="{12DDE2FD-A712-4A65-A3C4-859674361E3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76" name="Group 375">
              <a:extLst>
                <a:ext uri="{FF2B5EF4-FFF2-40B4-BE49-F238E27FC236}">
                  <a16:creationId xmlns:a16="http://schemas.microsoft.com/office/drawing/2014/main" xmlns="" id="{A1020D0D-B4BC-4413-823F-E7034E35DBDD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79" name="Rectangle 378">
                <a:extLst>
                  <a:ext uri="{FF2B5EF4-FFF2-40B4-BE49-F238E27FC236}">
                    <a16:creationId xmlns:a16="http://schemas.microsoft.com/office/drawing/2014/main" xmlns="" id="{398937F2-08AE-4E53-A0BD-5F7A9DA770D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0" name="Rectangle 379">
                <a:extLst>
                  <a:ext uri="{FF2B5EF4-FFF2-40B4-BE49-F238E27FC236}">
                    <a16:creationId xmlns:a16="http://schemas.microsoft.com/office/drawing/2014/main" xmlns="" id="{A6F34838-F4E8-4A71-AF73-AB70CFFE1E0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xmlns="" id="{7FFA3EC9-BE06-4C79-95D2-2976E2BFD4B5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xmlns="" id="{60520006-9893-41D1-B2B9-B6E0BDFA0676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3" name="Rectangle 382">
                <a:extLst>
                  <a:ext uri="{FF2B5EF4-FFF2-40B4-BE49-F238E27FC236}">
                    <a16:creationId xmlns:a16="http://schemas.microsoft.com/office/drawing/2014/main" xmlns="" id="{1FEE5766-5D63-4E34-9756-A4FFA0A2FE5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4" name="Rectangle 383">
                <a:extLst>
                  <a:ext uri="{FF2B5EF4-FFF2-40B4-BE49-F238E27FC236}">
                    <a16:creationId xmlns:a16="http://schemas.microsoft.com/office/drawing/2014/main" xmlns="" id="{81336C11-5715-41D5-A67C-805D7F13205E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5" name="Rectangle 384">
                <a:extLst>
                  <a:ext uri="{FF2B5EF4-FFF2-40B4-BE49-F238E27FC236}">
                    <a16:creationId xmlns:a16="http://schemas.microsoft.com/office/drawing/2014/main" xmlns="" id="{81977031-6F88-4C57-95C9-8BD3E30E6DA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xmlns="" id="{AD093250-B687-4E90-9340-EAF0B579E7F9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7" name="Rectangle 386">
                <a:extLst>
                  <a:ext uri="{FF2B5EF4-FFF2-40B4-BE49-F238E27FC236}">
                    <a16:creationId xmlns:a16="http://schemas.microsoft.com/office/drawing/2014/main" xmlns="" id="{E2A140C0-B013-44FC-829C-940DE888B29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xmlns="" id="{305A49C6-EF12-4397-80B0-3AEE9F48C3A4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xmlns="" id="{DE27C260-30FC-406E-8DB4-1D9A361934F8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xmlns="" id="{AC861414-A113-45E5-BA3E-E7D716E0895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xmlns="" id="{1005B479-6409-4FC1-AD01-840624873BB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xmlns="" id="{1CAD50B5-23A3-4B34-A835-ACC8AE4B9D8C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xmlns="" id="{EE12EACC-CB07-4205-9F8B-A3DE249C5629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xmlns="" id="{A3C4E512-E6E1-496A-80F0-57985701ED19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3" name="Group 392">
              <a:extLst>
                <a:ext uri="{FF2B5EF4-FFF2-40B4-BE49-F238E27FC236}">
                  <a16:creationId xmlns:a16="http://schemas.microsoft.com/office/drawing/2014/main" xmlns="" id="{0CCBC893-F3BB-4443-B993-37C7D32DCAB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xmlns="" id="{AD79E9D0-5A4E-4B11-875B-ABE21CBA81E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xmlns="" id="{17349029-7BC0-4C27-8C38-D40D9BCDCC2E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xmlns="" id="{A23C209C-3664-435E-977D-6BB5ED26405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xmlns="" id="{75136961-D708-41B4-AB8C-7CDBADA6E79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0" name="Rectangle 399">
                <a:extLst>
                  <a:ext uri="{FF2B5EF4-FFF2-40B4-BE49-F238E27FC236}">
                    <a16:creationId xmlns:a16="http://schemas.microsoft.com/office/drawing/2014/main" xmlns="" id="{F7FF9512-1465-443B-A2D8-6729195F421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1" name="Rectangle 400">
                <a:extLst>
                  <a:ext uri="{FF2B5EF4-FFF2-40B4-BE49-F238E27FC236}">
                    <a16:creationId xmlns:a16="http://schemas.microsoft.com/office/drawing/2014/main" xmlns="" id="{A11DA644-FE00-4CB0-A4A0-2A2A215C5769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2" name="Rectangle 401">
                <a:extLst>
                  <a:ext uri="{FF2B5EF4-FFF2-40B4-BE49-F238E27FC236}">
                    <a16:creationId xmlns:a16="http://schemas.microsoft.com/office/drawing/2014/main" xmlns="" id="{87384D1E-182D-4AFA-BD60-91BAC5239FF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3" name="Rectangle 402">
                <a:extLst>
                  <a:ext uri="{FF2B5EF4-FFF2-40B4-BE49-F238E27FC236}">
                    <a16:creationId xmlns:a16="http://schemas.microsoft.com/office/drawing/2014/main" xmlns="" id="{F0A7A2C7-AF50-487F-960A-5EDACC836DC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4" name="Rectangle 403">
                <a:extLst>
                  <a:ext uri="{FF2B5EF4-FFF2-40B4-BE49-F238E27FC236}">
                    <a16:creationId xmlns:a16="http://schemas.microsoft.com/office/drawing/2014/main" xmlns="" id="{B50216FD-2DFA-4207-B6C8-A50D3F461DEC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5" name="Rectangle 404">
                <a:extLst>
                  <a:ext uri="{FF2B5EF4-FFF2-40B4-BE49-F238E27FC236}">
                    <a16:creationId xmlns:a16="http://schemas.microsoft.com/office/drawing/2014/main" xmlns="" id="{90A9802B-CE7A-47D7-A9D0-CFC447E8EF8F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6" name="Rectangle 405">
                <a:extLst>
                  <a:ext uri="{FF2B5EF4-FFF2-40B4-BE49-F238E27FC236}">
                    <a16:creationId xmlns:a16="http://schemas.microsoft.com/office/drawing/2014/main" xmlns="" id="{5889EFF9-86B1-4E4D-B7DA-C45C96413860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xmlns="" id="{629B4E38-A79F-4461-971B-839A694FF64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xmlns="" id="{FEF903C6-9272-40DF-BEA6-564BFB612EF1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xmlns="" id="{CDE4EE53-F38A-443E-BD7D-54013AE0589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xmlns="" id="{55A10B0C-9286-4B1F-92AC-26C620EC5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255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9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Gold Texture Background Image">
            <a:extLst>
              <a:ext uri="{FF2B5EF4-FFF2-40B4-BE49-F238E27FC236}">
                <a16:creationId xmlns:a16="http://schemas.microsoft.com/office/drawing/2014/main" xmlns="" id="{33CA634F-5CA0-45BA-8C87-6513EC30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</a:t>
            </a:r>
            <a:r>
              <a:rPr lang="fr-FR" sz="48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48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hỏi</a:t>
            </a:r>
            <a:r>
              <a:rPr lang="fr-FR" sz="48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1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Chiến dịch “Điện Biên Phủ trên không” diễn ra vào thời gian nào</a:t>
            </a:r>
            <a:r>
              <a:rPr lang="en-US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4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439085" y="408157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Đầu năm 1972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439084" y="519495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Đầu năm 1973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202658" y="408157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B. </a:t>
            </a:r>
            <a:r>
              <a:rPr lang="vi-VN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Cuối năm 1972</a:t>
            </a:r>
            <a:endParaRPr lang="fr-FR" sz="2800" dirty="0">
              <a:solidFill>
                <a:schemeClr val="accent4">
                  <a:lumMod val="60000"/>
                  <a:lumOff val="4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202658" y="5156614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Cuối năm 1973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2" name="My Video">
            <a:hlinkClick r:id="" action="ppaction://media"/>
            <a:extLst>
              <a:ext uri="{FF2B5EF4-FFF2-40B4-BE49-F238E27FC236}">
                <a16:creationId xmlns:a16="http://schemas.microsoft.com/office/drawing/2014/main" xmlns="" id="{FC66E116-4015-40C5-8EED-2DA598E1F6C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4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>
            <a:extLst>
              <a:ext uri="{FF2B5EF4-FFF2-40B4-BE49-F238E27FC236}">
                <a16:creationId xmlns:a16="http://schemas.microsoft.com/office/drawing/2014/main" xmlns="" id="{2FC07847-87E6-40B0-BF1A-DEA598797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2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Chiến dịch “Điện Biên Phủ trên không” </a:t>
            </a:r>
            <a:r>
              <a:rPr lang="vi-VN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diễn ra trong bao lâu?</a:t>
            </a:r>
            <a:endParaRPr lang="fr-FR" sz="4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514600" y="4081577"/>
            <a:ext cx="261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15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514599" y="5194957"/>
            <a:ext cx="261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13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212413" y="4081577"/>
            <a:ext cx="267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14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212412" y="5194957"/>
            <a:ext cx="267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12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0145B49B-AF41-4BE0-B241-6E1B63DA18F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1CC8CE60-4DF8-45AC-81F8-499E2A9FAF9D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49600E49-167D-4062-9374-A73819FA6FD1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CE710985-C6EC-4776-916C-CF4CDEE7B84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42A1F6F2-7F94-4594-B47B-C03151A15A8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A59A93E1-BB34-479A-9C36-F6C2CF1494E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22B8568D-9EAD-4F39-9C4D-08B09DB712D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A3120A76-BB21-472A-A8AA-E439F5E34B45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247848BD-BAEF-497D-A745-A6ABE31699D4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81E42B41-31E2-4FEB-9E22-A97483CC733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F0F97BCD-BF21-4D31-8ABA-8A08B3C3B71F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228EE3F4-422A-41D8-8683-2C13C83D8343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FBACA0A1-F1E0-4D8B-AEA0-EE980929DC79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BD8BC348-D065-4E67-A3FF-3C6A83D1E5E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3C70ADD1-52CA-4130-AD92-5485BF8EAA7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65701FF1-5EAE-449D-BEA5-C28EDD30992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26BE5EE-1C1B-46A2-88D5-3E8F732D124A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FAFDF863-A7AE-4AA7-8BB1-C8783738D452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AEEBC968-C9CF-41C3-8810-C353B295D5D6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xmlns="" id="{B64D6F81-F5FC-419E-940A-A93964464B11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00F2FE60-180C-4D6B-A737-7F3B12E3252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2BA441F6-A7B2-4553-878D-8B3F9DFCB585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0AA3337D-4266-43B5-B82A-1AC02F92A447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421FEDAF-5FEA-4B1E-AA90-AC47BF2AA580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14F0C34D-E0A6-4074-8074-46FC4AA78354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34A8C961-5567-4E2E-B4BA-F7F8B3F7B25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B5215E02-9611-4C79-A65B-5831A1DE378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F6E71211-23B2-44DF-96E5-AEDCDE60E88C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59537DC3-80B8-40C4-B60A-AFDF456F930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D136B4E9-F708-4878-8E96-7395EA2521A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3DD50AC9-16E0-4935-936B-C53C3C6F79FD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0FAB2A0B-E337-4869-856B-6ED815BD2B4D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26C2A146-51A9-4A56-98DC-E8D80BF8F98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8860F34A-33CC-4F45-9A16-42FFDD1D5606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BD33D51D-4A72-4209-94A7-865A93395DFD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0D6FA87-3D3A-4DE6-8E3B-F5548A0BF5FD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xmlns="" id="{BF8DD573-0A89-42FB-AC0A-B3025409868E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1267D801-8D0E-4064-88E3-1CA08A0E242B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B8AC560C-7FAE-4A34-BE1A-C83B9E95B425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87AFEA16-CC3C-45DA-BAE1-535C5998E3FB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BC7445BF-1FA5-4957-A036-AE47547179D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32576234-05A6-4261-AAD3-57B7689845A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CCE4A0AD-F7A2-402E-9E45-07C1E9F674B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9A3D6C92-7E51-4788-BFA2-D85FDC62F6B8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458E4D3A-E646-42AD-BED4-3C49A71A9D9E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D20CB03B-B771-48E7-BC04-6791819AA21C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B77BC054-0BFD-4169-A9E9-FEEB61E164AE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1824E047-58CC-4E34-821C-81A510B3CD8F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55F2390B-0EED-4A44-A7F4-634954D1EBE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xmlns="" id="{BCAC668C-B25A-4A93-985D-6A6CF3136536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A334D32B-9018-476E-9A77-F5E916C972C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3E3EE526-CE64-431E-BF37-557A19A4E77C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E584CB60-9E58-4F86-8835-1E289A46DF0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xmlns="" id="{BD30811B-750B-4433-9A38-4330922C6C19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9B2CAEE8-37DC-42B1-A335-B22221BE1A2F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3645135D-0008-4F22-9679-3D1BFB446AA9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C1E200F3-AEE8-48A6-AA03-9B3BCAF1D99F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C5547ADD-189C-4CA7-84A8-148655116B90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4AFF6EC3-1DF3-4B18-812F-175AF9CF11D7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F64CB16D-B210-4B1A-A398-3399F092A16C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FB449EB1-97BC-46E1-BAC9-4A6482B2839F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34EC1A43-01BE-49A0-9D18-628F2A6781D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xmlns="" id="{0CFF60E0-AAE0-442F-9E34-06739D7AA7BE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xmlns="" id="{322FC7C5-EE2F-4DF1-BCBC-EE15AF85C8EA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E78FB7F1-701E-4520-B798-1AA2301C2506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18696982-E4B4-4A4F-9CE5-287BCC22B0F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>
              <a:extLst>
                <a:ext uri="{FF2B5EF4-FFF2-40B4-BE49-F238E27FC236}">
                  <a16:creationId xmlns:a16="http://schemas.microsoft.com/office/drawing/2014/main" xmlns="" id="{B926FDCF-19B1-4BF1-AF86-ADB882829750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2B62DAB9-6C63-47D4-84B0-A9226731D62B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xmlns="" id="{174742C4-B295-45F2-A433-CC32139F11A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92810728-FAD6-4A7E-A76F-78F732D74116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xmlns="" id="{491F305C-460F-4E9F-B291-951E28EFD0E2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C615FD4D-398A-44DC-927F-E2E1AF25D79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99A649C2-59CB-4CCD-A67D-8A00253CC5C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33C49F4B-6BE7-4FD8-B840-2752C509193E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E8BF65C3-B12E-4E34-9870-66BAE897A8B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2A7379A8-998F-4D6B-B492-DFA37230BB69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9838C6D5-3740-4E33-8828-4B8B40BC81F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3AAA59DD-1460-4180-A9B1-5DB6E0E66187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23C94F4B-C416-48CD-96DD-0FC769BCEFE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1C2EAC9B-AB93-4C69-826F-B9E2C2E6F216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DDC019F1-A9F6-4C7B-8C4A-D14004EBFA7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E6528627-DEC1-43B6-ADBB-DED4554165EB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A76B8DBA-95E6-4728-B9E7-8DC90DCDB14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xmlns="" id="{C3FD62FA-74FE-4755-AF89-A5AF50BF2F8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xmlns="" id="{EE881DF9-DAAD-49DE-946C-C7598BD39F62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xmlns="" id="{42CAD5EC-DB83-4C06-9A31-7EC0791F752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372DCE00-45C5-45E9-9296-ED1601B952E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xmlns="" id="{30D8D0D3-08FC-45F2-910C-2208CEE4C5D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3C83D3DA-D695-47FD-B4CD-A11F05A5A33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3A58162F-1AD7-4483-A925-D950661120D2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9E8A7DEA-EBE7-4287-8C0F-B7327A54BB4C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xmlns="" id="{12B5B122-7FDA-4885-B453-61456C85EA6B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xmlns="" id="{06541FE1-9EEC-4503-898B-52E9C85C2EE5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FBD5FEEC-20E2-45DC-93F2-537A8049C74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xmlns="" id="{0EE32CF4-B7FB-4EB0-8426-40D3F22C423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xmlns="" id="{DA42A683-39DB-4A07-9D5A-775C8AE7AB1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xmlns="" id="{23FC3941-24F1-4995-BA4C-A8DF6D32A854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xmlns="" id="{8663AD7A-66BF-4185-9B63-4C297898A50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xmlns="" id="{E86DFF2B-7C78-437E-B07C-B5565491D150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xmlns="" id="{D558073E-25B5-4301-8332-87E0AE50C23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xmlns="" id="{262C1FF7-E18F-4E90-93AF-AA9EAACD4386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xmlns="" id="{A2590970-317B-473F-9626-FA2C84208BA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xmlns="" id="{C7585766-9A8C-407F-932F-BF674530CF54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862042FB-5E72-4DD6-BC48-0101EC595C70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xmlns="" id="{2AA921E7-DF42-4C49-B7E5-08BC40FCD0E3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xmlns="" id="{071EAAAF-4C98-438B-A8F7-F4B5C070D84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xmlns="" id="{B0D5F8B1-AE70-4C19-89B1-A74DB8FF349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xmlns="" id="{E8762B10-291E-4E78-ABBE-B60A12A8B1F5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xmlns="" id="{2DFCC58B-86DB-4FE2-8F98-561A670BD06E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xmlns="" id="{A122410B-3DC0-4058-8247-E7FC486592D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xmlns="" id="{E5EBF240-7D2F-4CF4-AEB4-4DB613355E2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xmlns="" id="{15DB2BA9-D6F7-411B-BEA9-43815B26CB3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xmlns="" id="{0219D5AB-5927-48BB-9967-11DF8EA6C44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xmlns="" id="{B22048EA-D93C-45DA-B7A4-0E92F62FBD6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xmlns="" id="{3F4F307D-48C6-4566-8378-F3FB6B90D95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xmlns="" id="{02A894BF-A98B-4015-9CA3-28CE5D6A306C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xmlns="" id="{8ADC6720-F303-4AB8-85B6-DC11BCF11838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xmlns="" id="{49D7B37B-9C2D-416C-813E-12749CBF21DC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xmlns="" id="{8EBAA456-4D06-499C-ABC6-F20F3DBA7EE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xmlns="" id="{E1669B18-4EF0-4D04-B4DE-DFE8319950EF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BABC81BF-C269-49F9-9EA1-8BD406323F11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xmlns="" id="{EA606F08-55B7-4B37-945B-5B27075339D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xmlns="" id="{2AF7C167-F186-4E97-BA2A-5871D1458EAD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xmlns="" id="{73C83D52-4FFD-48F8-9900-F7FBD274359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xmlns="" id="{2A528FEE-A008-4676-8500-91C30D058252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xmlns="" id="{D96863DF-CE41-465F-8201-7878F98743F8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xmlns="" id="{3BC19FA2-A4EE-441A-9B80-B76C76F6937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xmlns="" id="{4FC13C78-2429-4E1E-94ED-253F91FA203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xmlns="" id="{D332F68A-C5CD-4CB8-ACD7-CD1D94D844D6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xmlns="" id="{7ED05AA8-A9F5-48D6-8BCC-9AB2B5C86E67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xmlns="" id="{15AEC49F-E115-4C93-BDDD-46C161D9D46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xmlns="" id="{F4831C65-10E3-4303-8372-3DC2C018ABF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xmlns="" id="{78D380F6-2325-4A93-A778-003351243372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xmlns="" id="{DB510ADF-3427-4801-B3C8-4CF2B5056D3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xmlns="" id="{60A33251-5833-4C0C-A2C6-15FD7E8DA5CB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72AC87C0-394D-443D-A219-C8EE9296981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xmlns="" id="{41577DE7-5401-4A34-921C-DC48C4495E32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xmlns="" id="{E195B76B-09DB-4162-905E-E64553CABA2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xmlns="" id="{99F695C6-C25C-421C-BEAD-8A0577EA50D3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xmlns="" id="{2E633616-2064-4880-8C1C-EEFE0C8BB27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xmlns="" id="{CF9903CB-B31D-4FCC-B829-6237E21BA51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xmlns="" id="{211703D1-243C-4A8E-8D87-AD79ABE54E6B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xmlns="" id="{3FB92B82-C13F-44D7-B14F-2E30F82CF79B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xmlns="" id="{6A87E63E-168C-4E90-A82E-F47437581C5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xmlns="" id="{E0994E1A-DD16-4EEA-8A70-B497258EBB3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xmlns="" id="{2BA835F5-05A5-4749-85DE-4E6D6AC126F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xmlns="" id="{F33105B3-9DBF-4B90-A8C8-FDA40CDFBD65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xmlns="" id="{F7880327-625C-4B11-A23B-F0076C4BD3EE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xmlns="" id="{27E56AC6-D2B5-4A23-8B8F-9E246732D75B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xmlns="" id="{F483722E-C5B8-4ECE-A322-92C2B757C080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xmlns="" id="{32F1960D-B188-4531-BD14-5312F3B5E62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xmlns="" id="{FE1ADEDB-4A5C-4D14-821E-623AFF5951A1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xmlns="" id="{020BC3F8-5672-485D-BC14-96213F03BC53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xmlns="" id="{5667F44F-E663-41E7-84CA-4550CF25685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xmlns="" id="{7A385D17-05C8-4AA3-BB69-647F71E2277C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xmlns="" id="{2E32C183-A74D-4995-87A9-F7DA9D073BA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xmlns="" id="{8038FC6C-458C-42B6-BE14-565B62D17FB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xmlns="" id="{9508F5C2-5B1E-45CF-8902-122826A07F2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xmlns="" id="{77A13ED4-4BB9-4D22-A3B7-D1C376DFF233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xmlns="" id="{B9D6779E-0E02-4735-9D4C-A9ED49A52AC2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xmlns="" id="{34AA3F6E-4029-42E4-80D3-B30EA1834A91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xmlns="" id="{8D268260-9686-4057-99B0-EE7BD45D9A2F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xmlns="" id="{016F14DD-70B3-4CAC-AA2F-8CA027B301C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xmlns="" id="{3D2EF879-385E-4AE0-B513-53FD694B87F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5866144B-A227-4762-8526-8A9C2D11283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xmlns="" id="{3B82CBA5-DF86-4CED-813F-062D362BF754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xmlns="" id="{5883CE8D-D95C-479D-A2C6-A1B085B75D8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xmlns="" id="{8304C6C2-A872-489B-91F5-A8E49FF4C05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xmlns="" id="{C637941B-5CBF-4DA4-8DB2-87D5541C21F5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xmlns="" id="{74640DB6-7EA5-44E8-8F5E-A0DE9081B08E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xmlns="" id="{E55F164A-53A8-41F3-B2B6-E14C5D4F6D5D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B2B58F0B-F44B-4BE0-8214-AA677009AAB9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xmlns="" id="{257FE4D6-483E-431B-AA7D-E560761C29AD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xmlns="" id="{FFCA97A4-A8DA-40C1-9D9E-EF932C7D05B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xmlns="" id="{090C6838-1F22-4DA9-82BD-5C37E647713D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xmlns="" id="{480C4D48-9C07-430E-957C-8789FAF48C1A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xmlns="" id="{D5AB55CE-F667-43FA-A44F-F06BCE7DDB4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xmlns="" id="{55FAB3BA-970B-4154-B061-39B74E060D8F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xmlns="" id="{99000E8C-A900-44FD-B075-4CD834590E4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xmlns="" id="{A3D98097-E764-4A6B-B7A9-69D605893C8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xmlns="" id="{9A3A5A96-2583-4551-BCBD-707DB272E97E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xmlns="" id="{96A80426-DC6A-4D2D-9656-9255717D3F6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xmlns="" id="{4D1A7621-A4C4-48A1-990C-8B519183F55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xmlns="" id="{7183A863-4BDA-4BFA-9F25-C215F96DA9F8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xmlns="" id="{BCA1372C-EF11-4646-800B-B42FC7CFB103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xmlns="" id="{E1F6A30E-5FAB-487C-A741-C0C4C7BB258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xmlns="" id="{671D3926-1AE4-49D8-B730-0F19D912E9A0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xmlns="" id="{AC97AE6C-C162-495B-867F-FFED908FBC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9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Gold Texture Background Image">
            <a:extLst>
              <a:ext uri="{FF2B5EF4-FFF2-40B4-BE49-F238E27FC236}">
                <a16:creationId xmlns:a16="http://schemas.microsoft.com/office/drawing/2014/main" xmlns="" id="{0AB3DFC0-6FF5-4661-AB1B-6CF6F7FC2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2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Chiến dịch “Điện Biên Phủ trên không” </a:t>
            </a:r>
            <a:r>
              <a:rPr lang="vi-VN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diễn ra trong bao lâu?</a:t>
            </a:r>
            <a:endParaRPr lang="fr-FR" sz="4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514600" y="4081577"/>
            <a:ext cx="261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15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514599" y="5194957"/>
            <a:ext cx="261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13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212412" y="4081577"/>
            <a:ext cx="267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14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212412" y="5194957"/>
            <a:ext cx="267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400" b="1" dirty="0">
                <a:solidFill>
                  <a:srgbClr val="FFC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rgbClr val="FFC000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12 ngày đêm</a:t>
            </a:r>
            <a:endParaRPr lang="fr-FR" sz="3200" dirty="0">
              <a:solidFill>
                <a:srgbClr val="FFC000"/>
              </a:solidFill>
              <a:latin typeface="Montserrat" panose="00000500000000000000" pitchFamily="2" charset="0"/>
            </a:endParaRPr>
          </a:p>
        </p:txBody>
      </p:sp>
      <p:pic>
        <p:nvPicPr>
          <p:cNvPr id="34" name="My Video">
            <a:hlinkClick r:id="" action="ppaction://media"/>
            <a:extLst>
              <a:ext uri="{FF2B5EF4-FFF2-40B4-BE49-F238E27FC236}">
                <a16:creationId xmlns:a16="http://schemas.microsoft.com/office/drawing/2014/main" xmlns="" id="{1BC64FEA-E6BA-4610-8EE6-575C59E487B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8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3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>
            <a:extLst>
              <a:ext uri="{FF2B5EF4-FFF2-40B4-BE49-F238E27FC236}">
                <a16:creationId xmlns:a16="http://schemas.microsoft.com/office/drawing/2014/main" xmlns="" id="{F360F1FC-7D27-42BB-9098-063073C0B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3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21981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Tên loại máy bay Mĩ sử dụng để ném bom Hà Nội và các thành phố lớn ở miền Bắc nước ta trong chiến dịch cuối năm 1972</a:t>
            </a:r>
            <a:r>
              <a:rPr lang="en-US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489200" y="4081577"/>
            <a:ext cx="261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B50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489199" y="5194957"/>
            <a:ext cx="261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B52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152759" y="4081577"/>
            <a:ext cx="2678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B51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140059" y="5194957"/>
            <a:ext cx="3327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352F253B-1FBA-4265-A222-AD9D4EB4841E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1646BA25-6AC4-42D9-8A7B-D1CFF338E072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B9A69172-EB3F-4458-99A7-BCA6FEE225A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39A1F50E-8D14-49F9-9542-FBAFA83820A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4C4455CF-8A30-4163-8F41-697DF8323F0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23590671-3765-4725-B32D-E8DB2C6B9C8C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E8422D6A-B0CB-465F-B8F8-15502388D49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04DD2700-6B96-43D8-B447-7DB6E88B68EF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2208E5DE-B025-41D5-81D0-05BE0BC1A6A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7975BCF6-3E61-446B-A06E-74E1963F365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37357329-EC23-4A55-A034-4EEF360C4D42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E914DE80-B754-4925-A42D-18D6F9EA618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F52E36AB-DC5A-4828-8612-D2B5BB9F8E61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C07CD14E-AC3B-4B6D-A6FD-ED014BCDFEAC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2CE576F7-0318-4CB8-835F-AB5804BA51F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92E1F29A-006D-43BB-AF46-2B8EAEC9A0F5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E1E6231D-E8D4-4F85-9BFF-37BC6381814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54490F6F-CBE9-4977-96D3-A060423E385D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D340A76A-3BD9-44D6-A3BB-F97CC53FBFC0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xmlns="" id="{62E08303-F9D2-452A-9850-4CA3E2AA936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A84F3752-0C05-453D-8D71-9D907D958C97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0FA412BB-2F8D-4B9B-9111-3C95E562BD2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C9CCAAAA-66CF-48B4-B918-66772D0F19FF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AF726910-A6D1-4F83-BD3D-907AB0DE0F5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55250F14-B1D2-441C-94FB-010A4FDF8B59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AE949B3C-5710-49B6-BECE-021C934D03D9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ED7811C1-FB3E-4870-AEC3-E67D1ECB8DE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62B0D282-23D4-4270-83D9-C1C20F29FEC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A80C327B-AEEA-4238-B0D0-20B29F8E212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FED8A0E2-EB19-4D8B-BAD7-743AFF513812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94C4A34E-D104-4868-BB3C-8101FCEA78E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C60F2C44-38F1-456D-AB24-9F82F9958A3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5D2151D7-B5C1-4B23-97F3-F9CA64698CB7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5AB15761-08C9-4DC4-AA56-03D51A9119E1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AAFF0C63-CC35-4342-96AB-F9FA61A6046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FB2EF454-A336-4CDF-A26D-A95F1381BC30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xmlns="" id="{D31D54B3-CA5E-4138-B043-F34C6A62061E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055F434D-4246-43AA-95C7-148D57F25C9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13E7B62C-8ACB-4094-B30B-2CBC728B15D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4F3C6A10-BB88-431D-B0FB-91CDE6BDCB6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3EB80BD8-EAC3-4773-AF30-6D176AB00E7C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5BD85875-698C-47B0-91C0-2703D7ADC0D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4BB6D309-001F-4E43-96BA-54226C15A28C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4BFD0892-1D15-4151-931E-8957FE34B989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21C3081E-8696-47F4-A35B-DE75049B3F2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7BCDC999-680D-4796-AFF2-2993A3EAB39F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7EFDD58F-CA8C-4DC9-9E92-9747C1FC3E37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9C916212-EB1D-4842-AA24-21F09A868799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B5AFBBC6-1764-4F20-BDBA-8EE78964352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xmlns="" id="{8AB8CD98-E365-409A-BF81-0C5C0DD0B64A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B6FA0F9E-35C2-48A7-8FAE-146C6273156A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8877B853-DF2E-49D9-B70C-18F01659285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9FEE7E60-171A-4E96-A860-652C2421CB0C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xmlns="" id="{247F0624-0E89-4BB7-9362-12FC52284BE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C76F0C7A-6C1E-4657-96B6-FC47C63CDDC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53966E30-85A4-463E-9536-0314902998F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6EA0692C-9205-4C28-B014-C4318BAC4489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57D4B7E5-6AF7-4195-9C8D-8CCA769E682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54CE4DDB-F4EC-45CA-8BD6-0D429166306D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29788334-521A-43EB-B3A9-7848797E9269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EE56D874-BCB1-4CFC-A81B-DF1F0C5B5078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A85F3E43-9276-407F-A47D-ED6919F1ED4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xmlns="" id="{7540E696-FA1B-456B-8831-9BEB16829FE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xmlns="" id="{FB83552E-DCCE-4DAA-88EF-EBB7BF48538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D6BA61FC-BF79-45CE-838D-007FD535E38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C3EDEC6C-F8A5-4D0F-A38D-990ACFFFA88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>
              <a:extLst>
                <a:ext uri="{FF2B5EF4-FFF2-40B4-BE49-F238E27FC236}">
                  <a16:creationId xmlns:a16="http://schemas.microsoft.com/office/drawing/2014/main" xmlns="" id="{8751274B-66EB-4AD4-9E61-78DEAFD5A232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C6938F87-D554-4DA0-85E7-69553171A23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xmlns="" id="{344F8473-8E2E-4457-8070-092F832C02D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6B732600-329E-4D33-9A17-DD6D48893474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xmlns="" id="{8E1AE916-2A28-4812-B816-909C883CBC99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12BB9D30-E0EF-415A-B4CE-9892A9DCE4FE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6126A173-1F5D-453A-B820-2866A3733A59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D63C5F2E-76B8-4A73-B896-774BD4F7652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5FFB5752-EAF7-4F84-8ABD-DFC3844C33DE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98C58B91-612A-4F0A-A4F6-147280650B1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D2277F31-954A-4E86-9EE7-1C7F8C911A8D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C690A65F-C5DA-41E5-9A79-86F874545D5F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B0C55D35-58A2-44DA-BE75-C643A4C059B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A6A5E66-A343-4110-83F5-98FD95007A67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490F70A0-91B3-48B8-B498-BEAEC7ABD32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3780B2B2-E503-4230-BEDC-118ACA8FA4A6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8BC224D0-A0EA-4F2A-A5E7-DD9CD3E5DFF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xmlns="" id="{D0847E3C-A9DC-46B3-B823-9809827DE71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xmlns="" id="{BABA0903-3767-4068-AA85-8AFEA9197EF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xmlns="" id="{EA9F162D-CBFB-4B2B-ACCE-C0712FE8C844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31A13428-3EC0-445C-96C0-2CF3D63993A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xmlns="" id="{170473BD-033D-4FBE-8B8D-03E6B6D34F7C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9E344FAB-0B5D-4FAE-BD3D-DB3ABE0D0C87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5172C6F5-CDD3-4B76-AF76-C692B9201031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13D89800-7AE8-4F5E-B07C-324B81BFB208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xmlns="" id="{62BA6FBB-FEFD-4F05-9F70-9CA394BFF3A5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xmlns="" id="{5F8E814D-3BC0-48CE-AC57-689BBC44B2C4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3A785EC8-0D9E-4DDA-BB77-7D736B07F07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xmlns="" id="{6ECFA1AC-DC91-482C-80D0-420E5B74C437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xmlns="" id="{DAFD2E88-3C2A-49C8-86A0-CE2FB4118406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xmlns="" id="{90FFB5EB-7D22-4B1E-9821-B7B9A2EDFB00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xmlns="" id="{5479115A-21AB-44D1-BCDF-E83352E36BB8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xmlns="" id="{A7B43F2C-4C0E-4BA9-8A4D-085C69872F35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xmlns="" id="{654841EF-99ED-4AB0-8F7C-7F94C51D5CBE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xmlns="" id="{E68B88EE-A6F8-423D-B449-346AB2FC6260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xmlns="" id="{ADF6014F-E60A-4EDF-B969-EE08F9703CD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xmlns="" id="{DF6B8AF6-7CDB-4AB1-A56B-D11146ADB34A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4B5E8FE4-9E5B-4F4E-A7E0-10CEACD50DC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xmlns="" id="{3E459861-F4C8-4771-81BB-9E53FAE3B8DE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xmlns="" id="{33EEF372-F100-4F4A-BC26-7166D4FD27B6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xmlns="" id="{A9BBC87F-074C-42EF-8831-0361DFC5B9D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xmlns="" id="{C3D0CE41-76E5-491D-9178-4C98DF56931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xmlns="" id="{57842FFA-235E-4475-B17C-E4894B8C71C5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xmlns="" id="{1D4C3ACF-35D8-43EB-9D7C-187B6BDA215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xmlns="" id="{0BEDF40B-5249-4518-A9C4-81408BBE2B64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xmlns="" id="{9814776F-ABF4-409F-B041-60CBC90C04E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xmlns="" id="{752267B7-A5C7-4FB8-BA2D-DD3E1D78531D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xmlns="" id="{8B4EF332-8272-4932-83AE-9BD605184A60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xmlns="" id="{7BC8301B-401B-441B-911A-033F7A5B3AFE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xmlns="" id="{28835D80-273D-488A-AD35-C39D005F9CD7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xmlns="" id="{F47DE0A8-65A5-41B3-B33F-5FEBAFFE47F3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xmlns="" id="{E97866E2-4D2D-4A57-8466-C8036591DD52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xmlns="" id="{32C34FC2-2273-499D-AA68-2DBD5D18DD49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xmlns="" id="{B8C932D8-187B-4C65-BBEF-5EC26187E25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xmlns="" id="{2740B79C-D6A2-4792-86A1-A16CC9CE8D7A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xmlns="" id="{E6CC304B-1CF0-402A-B662-9F0733E549BC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xmlns="" id="{25542070-3107-4EC1-826D-5E1C82AD2F4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xmlns="" id="{2FA7C611-5877-4F61-8D92-60DDBC456A51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xmlns="" id="{21659EDC-E7DB-40E1-B945-9E0BA2D32F9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xmlns="" id="{9F041391-4161-478A-9C1C-85CA47920681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xmlns="" id="{1FA84728-7DAF-4A97-92DC-2603DE049459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xmlns="" id="{78E068E3-9189-44B0-825B-5E9314702064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xmlns="" id="{45091DDB-C994-4469-9AFC-EECC656F6F2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xmlns="" id="{D03D840F-4985-4585-9C37-C9B0BB850B7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xmlns="" id="{792E35C3-5D37-4DDE-95B6-FDBB459FC556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xmlns="" id="{A02A4351-E931-4F67-8129-49CCFFC6995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xmlns="" id="{F95A8A02-B5F9-4687-BD74-292B31821487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xmlns="" id="{4D12077C-F047-4C08-B99E-7CF84553953D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xmlns="" id="{4214F453-D00A-49F0-BD58-A90F2D226F1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B16E13FC-6AB0-4548-A021-9CC1CDC3EA62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xmlns="" id="{1977B81F-1265-4E6C-93FF-707A3373847E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xmlns="" id="{6BF54CC8-CF82-4D9C-A0C5-710A1DA0EC98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xmlns="" id="{A856FC2D-36B4-4BB6-90B7-D636EA9F3E7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xmlns="" id="{9E7BE2D7-341F-46FB-8976-527C5B37718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xmlns="" id="{8E12495A-1B95-4FB7-8E4A-43DEEF0BDA8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xmlns="" id="{FA00487D-A55E-4B5A-BC18-AD9CAAA00779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xmlns="" id="{5A596F9B-2A01-4821-B1B2-CB97B12E9A1D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xmlns="" id="{726379F7-6990-40D4-8E0F-AC83F9DBC33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xmlns="" id="{25C27BF3-54A0-4C2F-895D-1011B8E1A6D0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xmlns="" id="{FA15C2E0-C7DD-45F0-B8B9-03242F9B6C4F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xmlns="" id="{CF07B347-048F-4FD3-92C9-7105D2F63B6E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xmlns="" id="{4189CF24-9660-4D93-83CF-F968BF9F67A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xmlns="" id="{7D1C477F-1A8C-41E1-877E-9D17A6DFDB8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xmlns="" id="{4CF5B68E-BEA0-48AC-8774-92E0F85C995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xmlns="" id="{D7590BB0-DFDF-40A4-8F43-3CE7BE4B46D5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xmlns="" id="{E9D78D80-C95C-4550-9CBA-13F87EEF72D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xmlns="" id="{4D629B64-0587-499A-ACDC-B4818339360B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xmlns="" id="{71A0600B-DB6A-4678-B1BD-A8C51AF754FF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xmlns="" id="{A3C3ECDD-31D5-4960-B9DE-6EDCA36677D2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xmlns="" id="{13ECF871-C55D-4921-BC2A-ED7856F59878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xmlns="" id="{2870B7B3-0091-4A81-B05F-14E4627EE47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xmlns="" id="{AE53B6BA-D41B-4147-AD09-BF3BC3CA0846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xmlns="" id="{C0371B15-F848-4805-928F-EEA08A8B9405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xmlns="" id="{6A6ECA56-C60D-415D-9D33-DEBE0508512A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xmlns="" id="{1C6EB700-C022-41F8-B133-32A5BC29E095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xmlns="" id="{4D1A3A19-67AC-4843-B5E2-01F8B7015DED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xmlns="" id="{6FECC55E-45F0-40C9-9167-77A457EB07E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xmlns="" id="{B269A708-0B01-42A4-9147-920386124C86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4AD1DC94-FB07-48E3-B424-367E41A09D5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xmlns="" id="{A5CB56C1-1CAA-4422-8805-AC240528585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xmlns="" id="{233A539C-56B1-4906-94BE-E7466CEB92E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xmlns="" id="{4C65057E-617A-47A8-9CB4-794FBC014B2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xmlns="" id="{B614A5DF-F082-405F-B3EF-028884F3D15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xmlns="" id="{A32C10B5-89F2-49CC-8510-8CD471C14163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xmlns="" id="{506DDECB-0FA1-4CE0-B667-75C48C9AEFC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7D02F147-0D92-47E7-8F10-A538478D8411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xmlns="" id="{2C08E14A-14A6-4031-AE9B-E41D8984B7A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xmlns="" id="{E52CD8FF-0F40-4826-912C-EA2664E7EC2D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xmlns="" id="{7D0D6A03-6028-43F9-9940-6546C567636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xmlns="" id="{CCA664B2-0700-418D-8E24-C4433A3CB57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xmlns="" id="{F63AB337-510C-4C1A-A2E0-5ACCAE72F0A2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xmlns="" id="{A1D024FC-B2D8-4382-B42C-BC12F278E844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xmlns="" id="{8C74137A-1A77-4C30-843C-57967455A6C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xmlns="" id="{D478DB39-F9B5-45F5-9F11-BCBAC64F435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xmlns="" id="{84A824C0-B3B3-44B1-B066-ABDB1DBC52D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xmlns="" id="{B1CF2340-5141-48E9-AFD6-DBACC867D85D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xmlns="" id="{4AE3FF52-6635-41BF-816A-59DED08A19E9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xmlns="" id="{FC2A8A42-D197-46FB-B3A9-AF237EC2F29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xmlns="" id="{2EF7094E-592C-4A9A-9943-24857699D383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xmlns="" id="{C5D97D0C-2B13-482C-8DC1-168317ECDE7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xmlns="" id="{229FE57D-2402-458F-9122-04676F37D5FE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xmlns="" id="{A382797B-5FF9-4C72-8337-E7D1BE6EF4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7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Gold Texture Background Image">
            <a:extLst>
              <a:ext uri="{FF2B5EF4-FFF2-40B4-BE49-F238E27FC236}">
                <a16:creationId xmlns:a16="http://schemas.microsoft.com/office/drawing/2014/main" xmlns="" id="{61A7070F-7C1B-4973-9F85-09D23512B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3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Tên loại máy bay Mĩ sử dụng để ném bom Hà Nội và các thành phố lớn ở miền Bắc nước ta trong chiến dịch cuối năm 1972</a:t>
            </a:r>
            <a:r>
              <a:rPr lang="en-US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489200" y="4081577"/>
            <a:ext cx="261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B50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489199" y="5194957"/>
            <a:ext cx="261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000" b="1" dirty="0">
                <a:solidFill>
                  <a:srgbClr val="FFC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rgbClr val="FFC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B52</a:t>
            </a:r>
            <a:endParaRPr lang="fr-FR" sz="2800" dirty="0">
              <a:solidFill>
                <a:srgbClr val="FFC000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140059" y="4081577"/>
            <a:ext cx="2678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B51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140059" y="5194957"/>
            <a:ext cx="3327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34" name="My Video">
            <a:hlinkClick r:id="" action="ppaction://media"/>
            <a:extLst>
              <a:ext uri="{FF2B5EF4-FFF2-40B4-BE49-F238E27FC236}">
                <a16:creationId xmlns:a16="http://schemas.microsoft.com/office/drawing/2014/main" xmlns="" id="{9FE8CAEE-BE8F-4263-99AB-F651C3F937F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59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/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Sài Gòn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Bến Tre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/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Cần Thơ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Đà Nẵng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Nơi đầu tiên diễn ra cuộc Tổng tiến công và </a:t>
                </a:r>
              </a:p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nổi dậy là ở đâu?</a:t>
                </a:r>
                <a:endParaRPr lang="en-US" sz="36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02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2" descr="Gold Texture Background Image">
            <a:extLst>
              <a:ext uri="{FF2B5EF4-FFF2-40B4-BE49-F238E27FC236}">
                <a16:creationId xmlns:a16="http://schemas.microsoft.com/office/drawing/2014/main" xmlns="" id="{18E816BB-39D8-48FB-80C9-81AECA02E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4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Ai là n</a:t>
            </a:r>
            <a:r>
              <a:rPr lang="vi-VN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gười ra lệnh ném bom hòng hủy diệt Hà Nội và các thành phố lớn ở miền Bắc nước ta </a:t>
            </a:r>
            <a:r>
              <a:rPr lang="en-US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924175" y="4081577"/>
            <a:ext cx="234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Ngô Đình Diệm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962274" y="5098915"/>
            <a:ext cx="234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Đờ Ca-xtơ-ri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600434" y="4067724"/>
            <a:ext cx="216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Ních-xơn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575035" y="5101160"/>
            <a:ext cx="2432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Dương Văn Minh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9468FC3-2975-4A08-ACE4-06E3AE95B9C5}"/>
              </a:ext>
            </a:extLst>
          </p:cNvPr>
          <p:cNvSpPr txBox="1"/>
          <p:nvPr/>
        </p:nvSpPr>
        <p:spPr>
          <a:xfrm>
            <a:off x="248602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9B8ED68-C695-45C1-A233-A06000E67F88}"/>
              </a:ext>
            </a:extLst>
          </p:cNvPr>
          <p:cNvSpPr txBox="1"/>
          <p:nvPr/>
        </p:nvSpPr>
        <p:spPr>
          <a:xfrm>
            <a:off x="248602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7F6B512-23F5-470C-9077-2511DEC9328A}"/>
              </a:ext>
            </a:extLst>
          </p:cNvPr>
          <p:cNvSpPr txBox="1"/>
          <p:nvPr/>
        </p:nvSpPr>
        <p:spPr>
          <a:xfrm>
            <a:off x="713688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B.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CE49CD6-865F-46D3-8505-25F4FDA4CF1D}"/>
              </a:ext>
            </a:extLst>
          </p:cNvPr>
          <p:cNvSpPr txBox="1"/>
          <p:nvPr/>
        </p:nvSpPr>
        <p:spPr>
          <a:xfrm>
            <a:off x="713688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D.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9629542B-532D-4834-B558-60BA7B252F6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4A1BA109-D4B5-4BFC-A4B1-E6FFCC229C04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DFE537F9-9547-467B-80C1-EC56B87C81C2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8DBD6408-4FB1-490F-B96F-CCE77A91E012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722D3A4E-F1F2-478E-B3BE-661CB5C9F13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52521F2E-C94D-47A3-AFE5-976348BFBCAF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286139E7-3D5B-44DA-AD4D-BB9991C09A1C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631EF4DF-FF04-464C-B8A6-A8F5F5B03B0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FAFADA84-2D3E-4E78-8EF2-06111CEAB68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C13DA3B0-04CE-4FFC-86A4-842B3E1EEFB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8A566024-1A45-41A1-B0C9-8E16E631BD3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126D8AC4-2481-4A5D-8F36-1227014B64EF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72296D05-3B93-4A38-865E-607B5BE082A2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BF128B8E-A12D-4DEC-803C-D43F6A4E5BA5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4E90961C-A8C4-40B6-B680-62F281B7B0EA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694A0D8A-3C13-496C-81A4-62C9025DA71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5E91D093-46CB-41AB-B498-CEDE571894B7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C4A95DC0-0A82-49FD-8DEB-98C57C5F055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ED2643B0-F191-4486-8121-29DF328C8D4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B15F763D-3E4A-49ED-9AD9-D9544193B21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349C61F5-C446-4CD2-9F9B-F6AC51A0151C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D361443C-440B-4DD2-BA20-9C987A06C4A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6331A891-12B2-407D-8A3D-62AF05FFD2F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89CF8022-8970-449D-B6F2-CEFD91D042AE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99C7397F-61C9-4BFD-BAF3-D991A5F25C71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4A383793-3AC2-4F8D-A5BC-46031FF38C1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0B8BB83C-736F-44BA-9384-9489042BA216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EAD6253F-5EE2-4E88-B91E-19EC60D537C9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BAD73763-44A4-4E10-859C-992D154F5EB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289B15DD-CE32-41C4-B625-F59133028322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8623D5E0-439E-4E6F-8E4A-CAC77BD7C9F7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E82924E1-63AE-4187-AB38-AB6D3EDC032E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20BFBA60-BCE2-4146-A0BB-0B0C8B77917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2C147742-032A-45A6-ACEB-64EBBF084120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FC4F36EB-A87A-40CF-A95C-1FBA74EA803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D3A85795-1CED-4BE6-9479-66D1ABFE1E55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xmlns="" id="{BE0DC464-5FD7-4412-B586-B1A402A0263E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5D9C72F7-C87C-4D8D-B58E-D7B6FB95D8E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FDD1FE17-8F7D-4B78-B9C1-8795D5F4F1EA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11181540-1E01-4492-B270-D6DB1A773854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41570E79-DA4B-4FDE-B06D-1FE5FA4F1EF4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2B77FAAC-3DA3-4900-8A83-8C52EA63B71D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2965CFD8-03A4-4285-96F0-84C92B27159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B1DA4161-1707-43B8-8D99-C7CFA9420EA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9D846DC6-9E91-4D51-85AB-7B19CBF3553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1EAF564A-7DAF-4F48-B069-248816357B8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71EF8BBD-584D-4BD3-82FE-5E7DC1107837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D6E980B3-1C45-4724-8252-52D6ABE6BAF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CA72C4C7-BB6F-4CDB-9381-DF11DB4F8A6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4" name="Oval 73">
              <a:extLst>
                <a:ext uri="{FF2B5EF4-FFF2-40B4-BE49-F238E27FC236}">
                  <a16:creationId xmlns:a16="http://schemas.microsoft.com/office/drawing/2014/main" xmlns="" id="{10E0A6C9-3A06-44DC-A749-E5C39BF6308F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BE11662B-07F6-4CF7-AA45-FF6ED8C78FD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9FB0E734-6D4C-4073-93E0-9B65105FC89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C21ED88A-146B-46D8-8774-7943AF498A2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xmlns="" id="{D6B55298-6509-42BF-8F92-E2BF6B756F5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A2EFAE7B-50CB-4E31-BC03-B86723258964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AD0C7227-39A3-43E7-B16B-9ACFD3639965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2E694A0E-1FC1-4F6F-9EA4-5F594CDF2BE8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BA14342D-C644-4A6F-82CF-FAC73251E496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754A391F-5E40-4861-AF61-D45E2B31D927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xmlns="" id="{B80EF8DA-8509-44A5-9E31-DF3AD4B8DB4D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xmlns="" id="{F65AC569-AAC9-4224-B5E9-BAD1B71CE87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A7A30DC0-CBD8-4599-9F7C-DA76217B9ED2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BA4B8EE4-3CB0-4B4B-9AA3-10EF12DC19E4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06AA95D-E3AD-4D24-BFC6-20D8FB4FA638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2DB68A04-82B1-410A-90BE-E37FA38A552B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F4DD0225-C47B-4177-B15C-F420A2A8180E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91" name="Oval 90">
              <a:extLst>
                <a:ext uri="{FF2B5EF4-FFF2-40B4-BE49-F238E27FC236}">
                  <a16:creationId xmlns:a16="http://schemas.microsoft.com/office/drawing/2014/main" xmlns="" id="{44A11210-3310-4352-A5C1-19A97B4B0CF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7402F294-7A1E-4279-BB27-D4F3A05D4E4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xmlns="" id="{BC65460E-82E6-4399-A0E7-1D3CC562085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5CB16D38-7880-496F-8956-CE6CD724226D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xmlns="" id="{7D2F671D-2ECF-48CA-A0F4-211F8BF5AAA1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C90B0BA0-AFDB-4B34-8F63-9BB492493681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E775BA64-C00D-415B-9057-86EAF554038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7C9189D4-BB7D-44C2-B7FA-C6178FF7750A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A47B631B-B060-46CE-9CB0-EF3386AD21E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5F4D71D9-FC53-4390-B470-D6891819455D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18CB3C5B-13AF-447C-8087-C3256ED5551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57FBA2E0-494C-4CE5-978E-33B96C271A8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747A8E35-FB13-47AC-88C5-5D21A2FAD5B5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622AFA1A-DE2D-46A3-B44A-19A43A607329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8F4341F8-45FA-4B90-9E02-29A49C70E9F1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557E2C87-6942-435A-9073-69323DB0892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EBD608AD-7711-446C-87B7-2743A04A52B8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xmlns="" id="{562CEEFD-3511-48F2-AFB1-1D013BC36DF0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xmlns="" id="{0EB35369-AFE9-44AA-9533-183280DA58C2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479325DA-9C4F-4899-A39F-8485F2720E0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3B81DD89-2F2C-4D36-8EA9-060449C3274D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xmlns="" id="{17037605-C1D2-48F3-9EC1-4D4C507F72A3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xmlns="" id="{1E77D3EF-B8D7-440D-B4BC-FADA6574FD9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xmlns="" id="{E5EEACB5-A03F-4EF7-A5D3-8A350C281EB2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FF4F2B93-1582-4EB3-A05D-56CC50008A53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xmlns="" id="{C3F85FFB-0AD9-44EA-A2F3-8436B99F9397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xmlns="" id="{6CB67EDF-5335-4521-BA12-34077EA16CA9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xmlns="" id="{0A5D2D40-B92B-400E-A00C-574C68B17EA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xmlns="" id="{3CF52D94-988A-4573-936D-A3F8E90855BC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xmlns="" id="{92B2BD55-A501-4279-BA9E-FF2769B7CAFD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xmlns="" id="{BB0B31D3-533A-4C49-A132-BDF0C5586690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xmlns="" id="{2BDB50A3-34AC-48F7-81A7-36B04D01F2A7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xmlns="" id="{38CAA198-FEF6-43A9-AF16-8F8A55B92D18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xmlns="" id="{A0C17DE9-B25B-4292-B607-C3A9A2A46244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xmlns="" id="{B480F725-8F8C-4E32-B2EC-FBB2DF0E4780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xmlns="" id="{33177CF9-CA83-4899-BCE6-C24C18F80456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BA808423-573D-46A6-9B9E-8E5BECE9B4D2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47F5841B-1BEE-4455-840F-62D9B3CEAEFF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xmlns="" id="{3F9366C4-8410-4569-93F4-0DF3D48D7112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xmlns="" id="{D9524FBE-00D3-4980-9577-E3873EA12CC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xmlns="" id="{5F01904B-4A73-4544-8660-2C47E8937A3C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xmlns="" id="{97AF809F-A337-47F3-9452-F5D15305A4F0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xmlns="" id="{7B2B71AE-D707-4C1B-AE57-63BC393DBA2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xmlns="" id="{9990ECE2-90A9-44BC-8ED6-DB2A8FA4394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xmlns="" id="{184BB529-E68C-421F-8172-FAEDB99D24F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xmlns="" id="{F6B85A25-9B95-4506-8853-FD25C1BE4D96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xmlns="" id="{1E5B3120-6EDC-4C68-AB39-3E3E1F2F4141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xmlns="" id="{A2BFE106-DB3F-48D7-886D-3B38D1A91162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xmlns="" id="{53D73FA2-973F-416F-B7FF-D681C6BA89A9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xmlns="" id="{AA5EBA0A-F99E-4ACF-A3C1-62AC40F37D6B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xmlns="" id="{25C4B035-540E-4F69-866D-AB1B9D5BCC30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xmlns="" id="{0C34CF29-D323-4D5A-A0D9-57D8414363B7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xmlns="" id="{A980F11A-960F-4B31-960D-5A0799C4F33B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xmlns="" id="{C021ACF2-6304-467C-BB04-7FC527B71F1C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459A1C89-C874-410D-957E-CFAA59EA2FF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xmlns="" id="{311EE2B8-D1E2-4339-87E7-C91EAA3D189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xmlns="" id="{C54CDB27-1F9F-441E-871B-43DE8AAE0F2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xmlns="" id="{2F472986-F750-45B8-8614-4408F38159A6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xmlns="" id="{CA249B30-3262-4CB1-BFD8-852B76C4F31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xmlns="" id="{113E6801-47F4-4FF1-A25D-0F55289C804C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xmlns="" id="{47355ABB-81A5-4C5C-AA9F-0EC3C389336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xmlns="" id="{9EB6166B-69F9-4508-997E-B85DFE1DAD3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xmlns="" id="{4913F608-9D35-4465-8030-4EEE2C48718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xmlns="" id="{4ECA9A4E-A7F8-4C56-A24C-5949C695535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xmlns="" id="{FF12C4EE-DEC3-4A10-8C1C-F584256A2FB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xmlns="" id="{3B4FFB22-378D-4FED-B268-5C38422C2AB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xmlns="" id="{AA3FCF00-2124-4AAD-A3FC-572D8DDF1B6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xmlns="" id="{F51B7B0F-2731-48B3-9575-F8EFB3FC0BE5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xmlns="" id="{B8A8154D-28D3-416B-8D26-F9D1DC21CC3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xmlns="" id="{6DA12B73-EDF3-42ED-8AD1-FB232F5B77C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xmlns="" id="{0C76F861-BA0D-43F7-A5AC-170A1F15C46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xmlns="" id="{A3A65811-8BF3-47EB-957D-A612A317304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xmlns="" id="{9E30581B-619D-4A3C-B7A8-1146863EC3F8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xmlns="" id="{E9742462-391D-4B93-9E32-96E433AE12CB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xmlns="" id="{CF348EA7-4BB3-4735-92A7-9E6B4C2F4CCC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xmlns="" id="{938C268B-EDF8-409F-8E59-AB64EF98FD6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xmlns="" id="{3C4A23D3-0C25-45F3-B666-CCDBEB655B67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xmlns="" id="{0BBE2EA0-4A34-423D-BDFB-2998ABB0A94E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xmlns="" id="{78F56C6B-A7FB-445C-B331-2D3E994036CF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xmlns="" id="{367EF962-6E41-4C63-9F7A-6A5FFDB95060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xmlns="" id="{8FD2C2A2-B585-45E5-B695-8C7E4821AFC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xmlns="" id="{C7F93AB6-5AA7-48E6-B44B-3B9F0966D5C6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xmlns="" id="{52832A56-1870-4E10-BBB3-D46B7DA302A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xmlns="" id="{2048989F-07EA-4C6A-9FE6-4D33258A4527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xmlns="" id="{3612A89D-6BFA-49D5-A9FF-76012D284CF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xmlns="" id="{89116D5D-66C2-4118-B0D4-601A1E9CA85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xmlns="" id="{D855B243-CC57-4247-8377-A593F0A1E46C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xmlns="" id="{335EE75E-4D04-490D-9110-F1C9602CB97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xmlns="" id="{F40DD648-74A7-40E3-BB8F-58E1ED24A45B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xmlns="" id="{EF55A716-C71E-47D8-8359-2F93D45DD6DF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xmlns="" id="{178FFC16-A5E8-415E-A926-776B7DE4D062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xmlns="" id="{1924E3AE-628F-4486-A26D-0EE752F476FD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xmlns="" id="{C8D72510-2815-4770-9B98-350DD3B3808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xmlns="" id="{8B278D69-1D13-4846-AA3E-5D7A01D944F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xmlns="" id="{4FDD5382-A0E6-4F64-8CC4-8F9158262943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1C6ACB5C-0939-4200-B309-254392634C8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xmlns="" id="{7CCD6A7C-E808-4AA2-93E2-2B9391A47FEC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xmlns="" id="{B94530E4-CA28-41A0-B5EE-C49708A14F3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xmlns="" id="{6C5BF4A7-E02E-4B58-BDFC-731724956AC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xmlns="" id="{D35F988B-447F-4B63-BA8F-5C6649EE4D26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xmlns="" id="{82E85301-D50E-437B-A156-63111DF603F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xmlns="" id="{4937F236-5FB1-4532-A916-EEDD08564E48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xmlns="" id="{BED4B55E-B172-4BD8-9591-3F1CA06520D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xmlns="" id="{A914CE0A-D538-4D08-B516-1EFFAF7198AE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xmlns="" id="{F4826268-6A88-4979-9E6C-184AD6592C6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xmlns="" id="{C38D6225-9740-49E6-8806-736FC909DAF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xmlns="" id="{7D8A7326-7BF5-468B-B77F-E7804514FA55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xmlns="" id="{A891F109-57DC-495C-8BA8-D416B9B337A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xmlns="" id="{48B6B303-0918-4AFE-8B9B-CBE2AED354F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xmlns="" id="{B73A370E-F2A8-4350-B2DB-BD7301CE1F9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xmlns="" id="{5C2F64D9-1ACA-43FE-B7E3-4949A7373F9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xmlns="" id="{16CDFF22-CA24-4AD0-A13D-1B9C9E282DDF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xmlns="" id="{87FF7BAA-3EAD-45E6-8036-FC810F33BE2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xmlns="" id="{69CA5DCB-C0D3-45B9-A166-1EFE1FB7A94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xmlns="" id="{8727DE1A-343C-400C-BF6D-6305B8A8FFC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xmlns="" id="{528E4654-D0EF-4614-AC12-02151493E1CD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xmlns="" id="{5F3F3B54-BCD9-4EA9-AB21-FB464361251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xmlns="" id="{BFF6AEFC-BCEA-44AA-A846-977082EFA35B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xmlns="" id="{5A3ECF06-8CB8-461B-A4E4-080CD0DBF94E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xmlns="" id="{8A256E05-1A3D-4EA6-9D69-C6FD021A2E5F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xmlns="" id="{56F277B4-58F0-41B7-86D3-6070810BA6D0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4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xmlns="" id="{EEB26661-C790-4DF3-A4CE-2FE0A89FC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1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336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" grpId="0"/>
      <p:bldP spid="34" grpId="0"/>
      <p:bldP spid="35" grpId="0"/>
      <p:bldP spid="3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Gold Texture Background Image">
            <a:extLst>
              <a:ext uri="{FF2B5EF4-FFF2-40B4-BE49-F238E27FC236}">
                <a16:creationId xmlns:a16="http://schemas.microsoft.com/office/drawing/2014/main" xmlns="" id="{4DD729C7-BA76-4EF2-ABE0-5051935EC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4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Ai là n</a:t>
            </a:r>
            <a:r>
              <a:rPr lang="vi-VN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gười ra lệnh ném bom hòng hủy diệt Hà Nội và các thành phố lớn ở miền Bắc nước ta </a:t>
            </a:r>
            <a:r>
              <a:rPr lang="en-US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2933700" y="4081449"/>
            <a:ext cx="2297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Ngô Đình Diệm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962274" y="5098915"/>
            <a:ext cx="234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Đờ Ca-xtơ-ri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549634" y="4066056"/>
            <a:ext cx="216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Ních-xơn</a:t>
            </a:r>
            <a:endParaRPr lang="fr-FR" sz="2800" dirty="0">
              <a:solidFill>
                <a:schemeClr val="accent4">
                  <a:lumMod val="60000"/>
                  <a:lumOff val="4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549635" y="5101160"/>
            <a:ext cx="2432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Dương Văn Minh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9468FC3-2975-4A08-ACE4-06E3AE95B9C5}"/>
              </a:ext>
            </a:extLst>
          </p:cNvPr>
          <p:cNvSpPr txBox="1"/>
          <p:nvPr/>
        </p:nvSpPr>
        <p:spPr>
          <a:xfrm>
            <a:off x="248602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9B8ED68-C695-45C1-A233-A06000E67F88}"/>
              </a:ext>
            </a:extLst>
          </p:cNvPr>
          <p:cNvSpPr txBox="1"/>
          <p:nvPr/>
        </p:nvSpPr>
        <p:spPr>
          <a:xfrm>
            <a:off x="248602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7F6B512-23F5-470C-9077-2511DEC9328A}"/>
              </a:ext>
            </a:extLst>
          </p:cNvPr>
          <p:cNvSpPr txBox="1"/>
          <p:nvPr/>
        </p:nvSpPr>
        <p:spPr>
          <a:xfrm>
            <a:off x="713688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rgbClr val="FFC000"/>
                </a:solidFill>
                <a:latin typeface="Montserrat" panose="00000500000000000000" pitchFamily="2" charset="0"/>
              </a:rPr>
              <a:t>B.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CE49CD6-865F-46D3-8505-25F4FDA4CF1D}"/>
              </a:ext>
            </a:extLst>
          </p:cNvPr>
          <p:cNvSpPr txBox="1"/>
          <p:nvPr/>
        </p:nvSpPr>
        <p:spPr>
          <a:xfrm>
            <a:off x="713688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D.</a:t>
            </a:r>
          </a:p>
        </p:txBody>
      </p:sp>
      <p:pic>
        <p:nvPicPr>
          <p:cNvPr id="37" name="My Video">
            <a:hlinkClick r:id="" action="ppaction://media"/>
            <a:extLst>
              <a:ext uri="{FF2B5EF4-FFF2-40B4-BE49-F238E27FC236}">
                <a16:creationId xmlns:a16="http://schemas.microsoft.com/office/drawing/2014/main" xmlns="" id="{0355C260-CEB6-40E0-9BBA-1136E2546E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3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2" descr="Gold Texture Background Image">
            <a:extLst>
              <a:ext uri="{FF2B5EF4-FFF2-40B4-BE49-F238E27FC236}">
                <a16:creationId xmlns:a16="http://schemas.microsoft.com/office/drawing/2014/main" xmlns="" id="{C6A1041F-910B-43B3-B5E9-D6FEE6F84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5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207113"/>
            <a:ext cx="8433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</a:rPr>
              <a:t>Chiến dịch đánh dấu chiến thắng 12 ngày đêm cuối năm 1972 ở Hà Nội có tên là:</a:t>
            </a:r>
            <a:r>
              <a:rPr lang="en-GB" sz="28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endParaRPr lang="fr-FR" sz="5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3013075" y="4081577"/>
            <a:ext cx="234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Đồng Khởi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3013074" y="5090596"/>
            <a:ext cx="234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Điện Biên Phủ trên không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663934" y="4081577"/>
            <a:ext cx="216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Điện Biên Phủ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655557" y="5105810"/>
            <a:ext cx="2432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Biên giới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9468FC3-2975-4A08-ACE4-06E3AE95B9C5}"/>
              </a:ext>
            </a:extLst>
          </p:cNvPr>
          <p:cNvSpPr txBox="1"/>
          <p:nvPr/>
        </p:nvSpPr>
        <p:spPr>
          <a:xfrm>
            <a:off x="248602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9B8ED68-C695-45C1-A233-A06000E67F88}"/>
              </a:ext>
            </a:extLst>
          </p:cNvPr>
          <p:cNvSpPr txBox="1"/>
          <p:nvPr/>
        </p:nvSpPr>
        <p:spPr>
          <a:xfrm>
            <a:off x="248602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7F6B512-23F5-470C-9077-2511DEC9328A}"/>
              </a:ext>
            </a:extLst>
          </p:cNvPr>
          <p:cNvSpPr txBox="1"/>
          <p:nvPr/>
        </p:nvSpPr>
        <p:spPr>
          <a:xfrm>
            <a:off x="713688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B.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CE49CD6-865F-46D3-8505-25F4FDA4CF1D}"/>
              </a:ext>
            </a:extLst>
          </p:cNvPr>
          <p:cNvSpPr txBox="1"/>
          <p:nvPr/>
        </p:nvSpPr>
        <p:spPr>
          <a:xfrm>
            <a:off x="713688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D.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26DF9FDF-221E-4218-AAE1-E17C030F69FB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255D3484-4F59-4301-A86D-E0625D37DF9F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30637B29-3CCB-42A6-9340-DC2545907D16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0D0C51E9-52DF-407D-A064-40778DC8D06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92C9FE9D-039A-438C-98CB-7E2A10E25BF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D21EF826-62E7-4B0C-9C51-4C0536B2CF75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4A1E040-9BEE-48BA-8826-748B643EE0B7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1AFC3916-5EAE-42B7-9B46-F8D281AAA91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8DD8BD2C-0862-4F1D-98C5-BC045A22B41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2DB35C61-8A29-427F-B696-7B71DC21F709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17D5E5B4-97A2-4287-840C-A85FA65FB64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38CD3891-7DAA-4867-8937-C6743EA04A60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B49E6C69-EB6D-4D39-9040-A3C6FDC4482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A87EA26E-144F-420C-9539-DC45B230C4AF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254675C8-0CDF-431A-A46D-9C9012E553C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FFD3820F-6316-4A34-897F-6B7D7B49E05B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38ADB0BA-F26D-44B7-8584-3F8470A96DB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994C76CC-46CC-46F4-AFBF-2354FD9E0DE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DE4A3E8C-931C-4FA0-958B-D7458C1CDC9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B0BD8489-688F-47DF-8484-B6673014795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DF9C4F39-DC90-4748-92F5-1171EC7EC29D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1B1BEF2B-1039-4023-8E48-3DDEB45946C3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D9260783-74E5-4855-A9E9-0491D304DBF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DC72DFBB-B8C3-4786-9BFE-4E9498F112C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BB4C81A6-07EF-4EE2-B741-1B9431E6D01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46F626E9-DCFC-4D8C-9B25-099D84AEF340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3379C9E0-18AC-4695-968A-D596F0659F1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3F71CC6F-5DAB-4391-A639-CA5186CAA29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156E2638-9351-4946-937E-4FFB714067E1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C8555272-57FD-403F-837C-F250CC500CC6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7E1C3ECE-AC7D-4631-8A96-A63F68C4A1AC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47120593-741C-44AE-AE44-DD6F64D22F89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B7DC6E26-88D9-419C-95AF-ED3C18BDB312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2657A625-8A43-4511-94BB-655F1F8464D1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3F4EEC91-7BB3-4068-9071-71955F622F5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74783942-5C75-4C09-BDB9-7A1196C7ABE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xmlns="" id="{06B8522C-0084-44B3-AB12-FDD8C384A91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62FB325D-2E29-48FA-B3D9-C3987E7DB9F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D8BB3A66-8D90-4258-A50A-F3A5AB22E0B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71A1185E-8590-402C-9315-36C91695F2A4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FE8DD0B5-A5B5-4F85-9B35-919C824EA9F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B050BF40-EEC5-426E-95BF-92B11E47F54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596D130F-3D88-49E0-989A-6B1271E5221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F7FC939E-B383-4180-B775-8CE53D32F50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9DABB0AB-537F-44E9-BF32-05AC996F221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F1785C23-3E82-4920-BAF3-5127DACD4805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964061BF-7E80-4C4D-8CA0-9185344D8632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89204CBD-BA1B-4456-9A7B-20F21FF2C8DF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415CD6F6-28D0-46E8-80B4-4F9A1F49D39D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4" name="Oval 73">
              <a:extLst>
                <a:ext uri="{FF2B5EF4-FFF2-40B4-BE49-F238E27FC236}">
                  <a16:creationId xmlns:a16="http://schemas.microsoft.com/office/drawing/2014/main" xmlns="" id="{FAD3EE55-CE38-4396-BBFE-F4C609E8822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92F8EB93-6D9E-4C44-85A2-F72BF59F7FF6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2EF72581-7DB4-4C3D-8005-BF15A9715A7F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1930E606-AC39-4389-9A05-EA42CEDD3ED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xmlns="" id="{E973A14E-413A-42D4-BF2B-8C92360714C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C50C564-6602-49A2-AC50-E859358E4AF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F9122778-DDE9-4497-BEDC-51B2564552D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B708734A-FEA4-4A5A-8A34-12873F69D3DB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67580BAC-B7DE-40E8-8BD4-795B6083D1A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457C45B6-57D7-4F93-A400-D2DF7BA821F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xmlns="" id="{8C52F68D-0965-4D18-99CC-B06D45A94436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xmlns="" id="{BA5CF2D5-0132-47BE-BEAE-CA69F9577A6B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36350570-8AC4-4471-AB0B-1D5C4D94E965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3B1041F3-FE39-4EDC-8BA4-9E1BFB3C37A7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046C4D99-F9FC-4E52-889F-552D7ED25F7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F4E0B2B0-B366-4CB3-98F5-7424E7331208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6F1A0136-71A5-4302-BC08-882F5A7F1E8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91" name="Oval 90">
              <a:extLst>
                <a:ext uri="{FF2B5EF4-FFF2-40B4-BE49-F238E27FC236}">
                  <a16:creationId xmlns:a16="http://schemas.microsoft.com/office/drawing/2014/main" xmlns="" id="{56D6D320-74B0-4C66-A05C-CDD13FEAB14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BB12DD4F-B86E-4DAE-9BD6-782167FC8D61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xmlns="" id="{7488B2D7-6129-4882-BC91-CE384190798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77E9B734-1FEB-4F20-BD31-71E1F071CA58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xmlns="" id="{E3FC9F46-4EA6-45EA-9A63-8476D40CCC96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C0C7E0C6-454F-4CAA-9B54-FC7BB5B6939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AA07285C-E90D-4BFF-9D0F-6A433F4ADB2D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6067A00B-5741-4D98-9DE4-85568D5274C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14854566-9407-4959-BDF2-81510D615AFA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FCF0942E-45C2-4D2F-9E73-5FFF83F67D07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D810A239-FA86-416D-B527-18BCFDA9B42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9FD76B15-BB04-4896-8C8E-186EF22B5A58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7A6BB98C-A6B7-4E10-946B-854F8D0485DE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DD1D0C2B-2FBC-47B7-8917-16216AFA045C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20B65D2B-A44D-4F2F-9E76-83F853C95D6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88EE7A7E-DFD8-4BF4-8D09-63D24C86B16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2473F16C-736F-4617-BC1B-9AB2D7AFE20D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xmlns="" id="{0E9B40AC-6519-44FA-9F67-3029B2765DA1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xmlns="" id="{828E171F-066B-4933-8BF9-53F8184C1D83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CBE8731E-655F-4615-95C4-EFEDED1FC487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3FCA959D-0A96-4167-951F-4CD61D56FD49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xmlns="" id="{021B4BA1-1E58-4F49-91B5-370BEC402339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xmlns="" id="{D121BC2A-F6A9-4DB7-950F-E9F7BD3B563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xmlns="" id="{A89A1465-4358-4923-B917-784EE17B8B8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14BD5855-D0CC-4B2E-BC55-403A6EC0FB9C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xmlns="" id="{DCD6DAC7-355A-4009-9E29-CC9EA93364F6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xmlns="" id="{0B0F7818-9494-442A-953A-588FF4451DA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xmlns="" id="{1EA93B4C-0871-49D8-9DBB-4283622FBA4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xmlns="" id="{67B6AE4F-6E3D-4989-B140-D292DE404799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xmlns="" id="{61F23C2D-C750-41EC-8C38-BD604C3516F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xmlns="" id="{F5FDDC15-CE6C-484C-A302-633DD6A7D68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xmlns="" id="{8FA43064-5CB2-4F2A-8F28-0A0516167C2E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xmlns="" id="{9D681EBA-0AD8-41F6-8AC6-59FE1B543404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xmlns="" id="{9C0D2C6B-D049-4C82-B28B-211590B357A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xmlns="" id="{EEC99D5E-747E-45F2-BF2F-82BE5850E0A5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xmlns="" id="{2B2F9C2B-174E-4640-A5FD-066B953F45C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A57681C3-7E63-41D6-95C3-440CBD1A136E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A90B524F-A602-4A2C-B891-55E881860556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xmlns="" id="{2CBF42B9-072F-40C1-AB85-2AB29344A1D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xmlns="" id="{AE5A67D1-91A2-4293-B00C-A50C7BA85BC4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xmlns="" id="{12CF2DE3-0157-4936-999D-520C2489845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xmlns="" id="{122B530B-6E72-4F6B-8221-DDD35614B7C8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xmlns="" id="{B18BB6CB-EE82-408C-82B2-DF7358076A91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xmlns="" id="{3F172604-5F98-4B44-BD31-2CF6B5132073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xmlns="" id="{7F036E10-23AC-44BB-B023-49F9FC49C71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xmlns="" id="{642FE3F3-5B3B-4E97-B091-DC32D7B3BE6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xmlns="" id="{64D65EFE-CE81-46C1-A91B-B82CB0FC3C1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xmlns="" id="{84491CE0-1580-4C5A-BB4A-C8D3FD5076F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xmlns="" id="{42EF6434-FF02-4BE1-B472-0DE945AF3F40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xmlns="" id="{1DB61159-FC36-4340-A939-E686104C0B89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xmlns="" id="{BA9AD09D-4180-47BB-A6FC-452253676603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xmlns="" id="{D4B6DFF5-972E-4768-ACC3-432231FB2BAB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xmlns="" id="{91D8B99E-7F50-4D0D-821B-ADA95A7A5EB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xmlns="" id="{43A3DC91-3032-4955-B3B8-6CD83F3F1B3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4CFDDC89-2615-47CD-BDD6-121185E030AB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xmlns="" id="{B7763FE7-219F-42A9-8FFB-B59E76C66FCC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xmlns="" id="{640B9D9F-8BC9-470F-A444-E7E8B77BAC8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xmlns="" id="{4041D6D6-7BC6-4BB7-A128-80B4FD32B40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xmlns="" id="{18EE5E36-4D7E-407D-BC5D-5508265815D0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xmlns="" id="{EB3CD1E8-3567-4733-9803-9D38E028336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xmlns="" id="{A2B85BBB-BF31-4844-9361-27526A39EBFB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xmlns="" id="{F8BFEB53-CD7E-4FA0-B322-89717DF755D9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xmlns="" id="{D26F70EB-FB53-4D5B-8BDE-E48DD6EDFE6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xmlns="" id="{C87AF7BB-FD91-48E4-B8D9-05024B9B2580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xmlns="" id="{B941A0BD-2007-434E-AF6C-7D536AD3021C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xmlns="" id="{4E4B76E2-0033-463C-B9D9-ADAED092C47A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xmlns="" id="{D74B9B2C-F92F-4998-B76A-4ECAECBAC4D4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xmlns="" id="{E786580E-B590-40AC-8EC8-11166B2B6B35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xmlns="" id="{CC619718-71EB-4482-8132-EB3E6EFA3AA6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xmlns="" id="{58E8D186-677C-4BF8-AF02-AAB10E5C5C86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xmlns="" id="{0702D172-F206-4FB4-98A1-5A1ECE4C88BB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xmlns="" id="{1AE5F320-DFE6-4B35-A554-F329B753425A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xmlns="" id="{4177DE74-B808-4F23-B3E3-18D77BA36FF6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xmlns="" id="{F54C246D-3CD4-44BE-A004-73A9CA020191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xmlns="" id="{AE9EBB89-9686-4D7B-A73F-D1FB426834B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xmlns="" id="{68E239B9-415F-4BBA-BF10-A0FA621EE71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xmlns="" id="{8F191D0E-0BA4-436C-BF7A-4021084BC24D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xmlns="" id="{BC505B98-D894-4415-8788-A2C789D54902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xmlns="" id="{0657E300-08E1-48EA-A553-08FF7C6D0E3E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xmlns="" id="{752FC57D-D32F-4EED-9DC4-F19DE7A7AEB7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xmlns="" id="{F6350964-4609-4B8A-A191-7FC3C405F94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xmlns="" id="{1A1197B6-C41C-4336-B49B-840134FA1E54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xmlns="" id="{78929E8D-8E5E-4ABD-A076-00E953ED375F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xmlns="" id="{8BDAF833-E442-4F5D-AAD5-DEE1A71E031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xmlns="" id="{4E6ED1F2-81D9-4F3D-9098-D1B82DAD16C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xmlns="" id="{509AD755-61F0-49BB-9785-AEB715A2D85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xmlns="" id="{E292A662-6505-4163-931F-BE7E41BA1F3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xmlns="" id="{F2C477F8-DA26-458C-AD11-6B936BD2006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xmlns="" id="{3FAB9B0C-606A-4049-BE36-8D9BBB08A49A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xmlns="" id="{9608CDB4-2D73-42C7-8717-3B2512A86AC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xmlns="" id="{1A1B43EE-F0F1-48F2-9BB8-BC732D1EBF2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xmlns="" id="{43F49B12-318B-4297-A41F-59DFE7AD9E7A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xmlns="" id="{F758A6C1-0D60-4334-B566-368BDB99B96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xmlns="" id="{84150105-CEFE-4843-9051-92404BC1555E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xmlns="" id="{B9E9A2DF-716F-4EE5-A359-660ACA35E55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xmlns="" id="{C2A9C3C5-3A69-4DED-A058-2B3CD278EB56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xmlns="" id="{E221EB65-4352-43AF-909A-18F9E03F03DC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xmlns="" id="{C29284CA-529D-4299-9DC7-FAAE286ED8AC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xmlns="" id="{7478D28F-66B5-4BEB-9FAA-E4624DBFED95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xmlns="" id="{4D538CBF-17BF-4B8E-9D2D-E08526CC552F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xmlns="" id="{3D1CE0B2-C6FC-4A82-80BC-A38B0B12CA3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xmlns="" id="{B395D3BE-9E56-419E-99A3-3424B6B11CAF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xmlns="" id="{03D275B6-DDCD-4F6F-AB45-F6A2C7E9E1B3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xmlns="" id="{01D6D890-826C-430B-9877-32361B310C31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xmlns="" id="{151F422F-E16C-47DA-83F3-1D28ABF5C88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xmlns="" id="{D7A462C9-A163-4AB1-802E-E6C359CD24A4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xmlns="" id="{E521A506-DC47-43D3-8599-C51A98F77221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xmlns="" id="{B77E6C86-FEEB-4239-B031-CA29FC7A40BE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xmlns="" id="{ED4C1620-480B-425C-B8EB-E41CFA9599C6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xmlns="" id="{DBECA0F1-4584-4C92-912C-C4F0EA7055D7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xmlns="" id="{CF7573AF-EFBE-4803-873E-CFD4C76AEACA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xmlns="" id="{E8EE2A99-BA7B-4ABC-92C4-BBBB8C60A74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xmlns="" id="{0773BF49-9720-4F13-A4F9-1B8C2FFA7B7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xmlns="" id="{D126C2FD-2FAE-47BC-B563-A7E363567B5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xmlns="" id="{23C42500-C903-416C-ABD6-179B23ABF18C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xmlns="" id="{04395F4B-CAD8-4781-A8D6-AC08476AF9F5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xmlns="" id="{3658B6E6-FD6F-4091-985A-621FD8823C64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xmlns="" id="{19A6C6E0-8AA1-4C86-AA8E-0B5ED2ECAD5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xmlns="" id="{EA317202-F2E8-45DC-A1E1-94D67D193BDF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xmlns="" id="{5F5820FE-CF8A-4AD7-85F3-B09DBEA56F5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xmlns="" id="{C9253B4C-F61B-46D1-A603-366F2852912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4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xmlns="" id="{3A84931F-76C4-470B-B61B-737C1576B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3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336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" grpId="0"/>
      <p:bldP spid="34" grpId="0"/>
      <p:bldP spid="35" grpId="0"/>
      <p:bldP spid="3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Gold Texture Background Image">
            <a:extLst>
              <a:ext uri="{FF2B5EF4-FFF2-40B4-BE49-F238E27FC236}">
                <a16:creationId xmlns:a16="http://schemas.microsoft.com/office/drawing/2014/main" xmlns="" id="{5E538C83-BB67-4A1C-801F-61B59F12F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5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4A0FA2-93E8-4A6D-B0CB-2050EA1254DC}"/>
              </a:ext>
            </a:extLst>
          </p:cNvPr>
          <p:cNvSpPr txBox="1"/>
          <p:nvPr/>
        </p:nvSpPr>
        <p:spPr>
          <a:xfrm>
            <a:off x="1879365" y="2219813"/>
            <a:ext cx="8433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</a:rPr>
              <a:t>Chiến dịch đánh dấu chiến thắng 12 ngày đêm cuối năm 1972 ở Hà Nội có tên là:</a:t>
            </a:r>
            <a:r>
              <a:rPr lang="en-GB" sz="28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endParaRPr lang="fr-FR" sz="5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02F5-27F2-44C6-9DF2-3E478FE9CBB2}"/>
              </a:ext>
            </a:extLst>
          </p:cNvPr>
          <p:cNvSpPr txBox="1"/>
          <p:nvPr/>
        </p:nvSpPr>
        <p:spPr>
          <a:xfrm>
            <a:off x="3013074" y="4081577"/>
            <a:ext cx="2344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Đồng Khởi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10D5D51-143C-4D86-8F14-FCBA79843B3F}"/>
              </a:ext>
            </a:extLst>
          </p:cNvPr>
          <p:cNvSpPr txBox="1"/>
          <p:nvPr/>
        </p:nvSpPr>
        <p:spPr>
          <a:xfrm>
            <a:off x="2974974" y="5115996"/>
            <a:ext cx="234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rgbClr val="FFC000"/>
                </a:solidFill>
                <a:latin typeface="Montserrat" panose="00000500000000000000" pitchFamily="2" charset="0"/>
              </a:rPr>
              <a:t>Điện Biên Phủ trên không</a:t>
            </a:r>
            <a:endParaRPr lang="fr-FR" sz="2800" dirty="0">
              <a:solidFill>
                <a:srgbClr val="FFC000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48271ED-E1C7-4657-9182-F49EA1C44A96}"/>
              </a:ext>
            </a:extLst>
          </p:cNvPr>
          <p:cNvSpPr txBox="1"/>
          <p:nvPr/>
        </p:nvSpPr>
        <p:spPr>
          <a:xfrm>
            <a:off x="7663934" y="4081577"/>
            <a:ext cx="216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Điện Biên Phủ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D167AD-B3DD-423C-9A0A-0EBD1C1F0A64}"/>
              </a:ext>
            </a:extLst>
          </p:cNvPr>
          <p:cNvSpPr txBox="1"/>
          <p:nvPr/>
        </p:nvSpPr>
        <p:spPr>
          <a:xfrm>
            <a:off x="7655557" y="5105810"/>
            <a:ext cx="2432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Biên giới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9468FC3-2975-4A08-ACE4-06E3AE95B9C5}"/>
              </a:ext>
            </a:extLst>
          </p:cNvPr>
          <p:cNvSpPr txBox="1"/>
          <p:nvPr/>
        </p:nvSpPr>
        <p:spPr>
          <a:xfrm>
            <a:off x="2486025" y="406874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9B8ED68-C695-45C1-A233-A06000E67F88}"/>
              </a:ext>
            </a:extLst>
          </p:cNvPr>
          <p:cNvSpPr txBox="1"/>
          <p:nvPr/>
        </p:nvSpPr>
        <p:spPr>
          <a:xfrm>
            <a:off x="2486025" y="5092897"/>
            <a:ext cx="5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rgbClr val="FFC000"/>
                </a:solidFill>
                <a:latin typeface="Montserrat" panose="00000500000000000000" pitchFamily="2" charset="0"/>
              </a:rPr>
              <a:t>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7F6B512-23F5-470C-9077-2511DEC9328A}"/>
              </a:ext>
            </a:extLst>
          </p:cNvPr>
          <p:cNvSpPr txBox="1"/>
          <p:nvPr/>
        </p:nvSpPr>
        <p:spPr>
          <a:xfrm>
            <a:off x="7213086" y="4043348"/>
            <a:ext cx="527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B.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CE49CD6-865F-46D3-8505-25F4FDA4CF1D}"/>
              </a:ext>
            </a:extLst>
          </p:cNvPr>
          <p:cNvSpPr txBox="1"/>
          <p:nvPr/>
        </p:nvSpPr>
        <p:spPr>
          <a:xfrm>
            <a:off x="7162286" y="5092897"/>
            <a:ext cx="597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D.</a:t>
            </a:r>
          </a:p>
        </p:txBody>
      </p:sp>
      <p:pic>
        <p:nvPicPr>
          <p:cNvPr id="37" name="My Video">
            <a:hlinkClick r:id="" action="ppaction://media"/>
            <a:extLst>
              <a:ext uri="{FF2B5EF4-FFF2-40B4-BE49-F238E27FC236}">
                <a16:creationId xmlns:a16="http://schemas.microsoft.com/office/drawing/2014/main" xmlns="" id="{8FF446AA-CA8B-4E58-A41A-454B385D948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7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09">
            <a:extLst>
              <a:ext uri="{FF2B5EF4-FFF2-40B4-BE49-F238E27FC236}">
                <a16:creationId xmlns:a16="http://schemas.microsoft.com/office/drawing/2014/main" xmlns="" id="{A0010A3B-A076-4F4E-B4CF-EB2607C0268B}"/>
              </a:ext>
            </a:extLst>
          </p:cNvPr>
          <p:cNvGrpSpPr/>
          <p:nvPr/>
        </p:nvGrpSpPr>
        <p:grpSpPr>
          <a:xfrm>
            <a:off x="3911592" y="1735646"/>
            <a:ext cx="7816400" cy="3232304"/>
            <a:chOff x="6455067" y="1202528"/>
            <a:chExt cx="5234590" cy="323230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9E345BBC-45C2-4177-8EB0-87EBD8BF9165}"/>
                </a:ext>
              </a:extLst>
            </p:cNvPr>
            <p:cNvSpPr txBox="1"/>
            <p:nvPr/>
          </p:nvSpPr>
          <p:spPr>
            <a:xfrm>
              <a:off x="6455067" y="1202528"/>
              <a:ext cx="5158573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accent2">
                      <a:lumMod val="75000"/>
                    </a:schemeClr>
                  </a:solidFill>
                  <a:latin typeface="HP001 4H" panose="020B0603050302020204" pitchFamily="34" charset="0"/>
                </a:rPr>
                <a:t>Thứ Ba, ngày 14 tháng 03 năm 2023</a:t>
              </a:r>
            </a:p>
            <a:p>
              <a:pPr algn="ctr"/>
              <a:r>
                <a:rPr lang="vi-VN" sz="3200" b="1" dirty="0">
                  <a:solidFill>
                    <a:schemeClr val="accent2">
                      <a:lumMod val="75000"/>
                    </a:schemeClr>
                  </a:solidFill>
                  <a:latin typeface="HP001 4H" panose="020B0603050302020204" pitchFamily="34" charset="0"/>
                </a:rPr>
                <a:t>Lịch sử</a:t>
              </a:r>
            </a:p>
            <a:p>
              <a:pPr algn="ctr"/>
              <a:r>
                <a:rPr lang="vi-VN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" panose="020B0602020104020603" pitchFamily="34" charset="0"/>
                </a:rPr>
                <a:t>Chiến thắng</a:t>
              </a:r>
            </a:p>
            <a:p>
              <a:pPr algn="ctr"/>
              <a:r>
                <a:rPr lang="vi-VN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" panose="020B0602020104020603" pitchFamily="34" charset="0"/>
                </a:rPr>
                <a:t> “Điện Biên Phủ trên không”</a:t>
              </a:r>
              <a:endPara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173E096-BB55-472B-BC17-90588069DAE9}"/>
                </a:ext>
              </a:extLst>
            </p:cNvPr>
            <p:cNvSpPr txBox="1"/>
            <p:nvPr/>
          </p:nvSpPr>
          <p:spPr>
            <a:xfrm>
              <a:off x="6546157" y="3726946"/>
              <a:ext cx="51435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 dirty="0">
                  <a:solidFill>
                    <a:srgbClr val="FACDB0"/>
                  </a:solidFill>
                  <a:latin typeface="Tw Cen MT" panose="020B0602020104020603" pitchFamily="34" charset="0"/>
                </a:rPr>
                <a:t>CỦNG CỐ &amp; DẶN DÒ</a:t>
              </a:r>
              <a:endParaRPr lang="en-US" sz="4000" b="1" dirty="0">
                <a:solidFill>
                  <a:srgbClr val="FACDB0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A22A125-AE2A-4E24-AEC3-D5CE82BD7E65}"/>
                </a:ext>
              </a:extLst>
            </p:cNvPr>
            <p:cNvSpPr txBox="1"/>
            <p:nvPr/>
          </p:nvSpPr>
          <p:spPr>
            <a:xfrm>
              <a:off x="6879612" y="3518100"/>
              <a:ext cx="33369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solidFill>
                  <a:srgbClr val="FACDB0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77ECD8E-21C0-4877-BBB9-DF7908AD8DA0}"/>
                </a:ext>
              </a:extLst>
            </p:cNvPr>
            <p:cNvSpPr txBox="1"/>
            <p:nvPr/>
          </p:nvSpPr>
          <p:spPr>
            <a:xfrm>
              <a:off x="6879612" y="3979765"/>
              <a:ext cx="29422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rgbClr val="FACDB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xmlns="" id="{268DA095-5AA6-45CB-914D-549D391484B4}"/>
              </a:ext>
            </a:extLst>
          </p:cNvPr>
          <p:cNvGrpSpPr/>
          <p:nvPr/>
        </p:nvGrpSpPr>
        <p:grpSpPr>
          <a:xfrm>
            <a:off x="-7003724" y="0"/>
            <a:ext cx="10729913" cy="6858000"/>
            <a:chOff x="10249606" y="0"/>
            <a:chExt cx="10729913" cy="685800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56761E50-ACF4-4AEB-91B2-4D1260FF3876}"/>
                </a:ext>
              </a:extLst>
            </p:cNvPr>
            <p:cNvGrpSpPr/>
            <p:nvPr/>
          </p:nvGrpSpPr>
          <p:grpSpPr>
            <a:xfrm>
              <a:off x="10249606" y="0"/>
              <a:ext cx="10729913" cy="6858000"/>
              <a:chOff x="-4114800" y="0"/>
              <a:chExt cx="10729913" cy="6858000"/>
            </a:xfrm>
            <a:effectLst>
              <a:outerShdw blurRad="254000" dist="88900" algn="l" rotWithShape="0">
                <a:schemeClr val="tx1">
                  <a:lumMod val="95000"/>
                  <a:lumOff val="5000"/>
                  <a:alpha val="51000"/>
                </a:schemeClr>
              </a:outerShdw>
            </a:effectLst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01A82F37-F384-44AF-8D4D-8E5AB51F36CD}"/>
                  </a:ext>
                </a:extLst>
              </p:cNvPr>
              <p:cNvSpPr/>
              <p:nvPr/>
            </p:nvSpPr>
            <p:spPr>
              <a:xfrm>
                <a:off x="-4114800" y="0"/>
                <a:ext cx="9848850" cy="6858000"/>
              </a:xfrm>
              <a:prstGeom prst="rect">
                <a:avLst/>
              </a:prstGeom>
              <a:solidFill>
                <a:srgbClr val="C8C7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xmlns="" id="{84CE4060-9EA1-4A18-9D41-27A4057CDEAD}"/>
                  </a:ext>
                </a:extLst>
              </p:cNvPr>
              <p:cNvGrpSpPr/>
              <p:nvPr/>
            </p:nvGrpSpPr>
            <p:grpSpPr>
              <a:xfrm>
                <a:off x="5734050" y="2952212"/>
                <a:ext cx="881063" cy="923330"/>
                <a:chOff x="8401050" y="3607250"/>
                <a:chExt cx="881063" cy="923330"/>
              </a:xfrm>
            </p:grpSpPr>
            <p:sp>
              <p:nvSpPr>
                <p:cNvPr id="2" name="Rectangle: Top Corners Rounded 1">
                  <a:extLst>
                    <a:ext uri="{FF2B5EF4-FFF2-40B4-BE49-F238E27FC236}">
                      <a16:creationId xmlns:a16="http://schemas.microsoft.com/office/drawing/2014/main" xmlns="" id="{C5D1EB51-A0E9-4F9E-8E46-8B3E890D1A18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solidFill>
                  <a:srgbClr val="C8C7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xmlns="" id="{E7756F21-0986-45B4-9493-6206B3F28A73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vi-VN" sz="5400" b="1" dirty="0">
                      <a:solidFill>
                        <a:srgbClr val="84AF9B"/>
                      </a:solidFill>
                      <a:latin typeface="DAGGERSQUARE" pitchFamily="50" charset="0"/>
                    </a:rPr>
                    <a:t>1</a:t>
                  </a:r>
                  <a:endParaRPr lang="en-US" sz="5400" b="1" dirty="0">
                    <a:solidFill>
                      <a:srgbClr val="84AF9B"/>
                    </a:solidFill>
                    <a:latin typeface="DAGGERSQUARE" pitchFamily="50" charset="0"/>
                  </a:endParaRPr>
                </a:p>
              </p:txBody>
            </p:sp>
          </p:grp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xmlns="" id="{35D5122A-C246-4D14-A319-B2F43FE3C943}"/>
                </a:ext>
              </a:extLst>
            </p:cNvPr>
            <p:cNvGrpSpPr/>
            <p:nvPr/>
          </p:nvGrpSpPr>
          <p:grpSpPr>
            <a:xfrm>
              <a:off x="13168440" y="329480"/>
              <a:ext cx="6210109" cy="6255527"/>
              <a:chOff x="4442672" y="329480"/>
              <a:chExt cx="6210109" cy="6255527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395F4D23-23FA-409E-A146-57262624239E}"/>
                  </a:ext>
                </a:extLst>
              </p:cNvPr>
              <p:cNvSpPr txBox="1"/>
              <p:nvPr/>
            </p:nvSpPr>
            <p:spPr>
              <a:xfrm>
                <a:off x="4713332" y="3045047"/>
                <a:ext cx="20987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GHI NHỚ</a:t>
                </a:r>
                <a:endPara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AGGERSQUARE" pitchFamily="50" charset="0"/>
                </a:endParaRPr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xmlns="" id="{76932D89-666B-488D-8353-C17D090F64F0}"/>
                  </a:ext>
                </a:extLst>
              </p:cNvPr>
              <p:cNvGrpSpPr/>
              <p:nvPr/>
            </p:nvGrpSpPr>
            <p:grpSpPr>
              <a:xfrm>
                <a:off x="4442672" y="329480"/>
                <a:ext cx="6210109" cy="6255527"/>
                <a:chOff x="4442672" y="329480"/>
                <a:chExt cx="6210109" cy="6255527"/>
              </a:xfrm>
            </p:grpSpPr>
            <p:sp>
              <p:nvSpPr>
                <p:cNvPr id="46" name="Circle: Hollow 45">
                  <a:extLst>
                    <a:ext uri="{FF2B5EF4-FFF2-40B4-BE49-F238E27FC236}">
                      <a16:creationId xmlns:a16="http://schemas.microsoft.com/office/drawing/2014/main" xmlns="" id="{5FB1EB76-8EA6-4A30-B695-C1783E9F4437}"/>
                    </a:ext>
                  </a:extLst>
                </p:cNvPr>
                <p:cNvSpPr/>
                <p:nvPr/>
              </p:nvSpPr>
              <p:spPr>
                <a:xfrm>
                  <a:off x="4459270" y="2046471"/>
                  <a:ext cx="2648562" cy="2648562"/>
                </a:xfrm>
                <a:prstGeom prst="donut">
                  <a:avLst>
                    <a:gd name="adj" fmla="val 12685"/>
                  </a:avLst>
                </a:prstGeom>
                <a:solidFill>
                  <a:srgbClr val="84AF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xmlns="" id="{D68F025F-C472-493C-9128-B0777320969E}"/>
                    </a:ext>
                  </a:extLst>
                </p:cNvPr>
                <p:cNvGrpSpPr/>
                <p:nvPr/>
              </p:nvGrpSpPr>
              <p:grpSpPr>
                <a:xfrm>
                  <a:off x="4442672" y="329480"/>
                  <a:ext cx="6210109" cy="6255527"/>
                  <a:chOff x="4442672" y="329480"/>
                  <a:chExt cx="6210109" cy="6255527"/>
                </a:xfrm>
              </p:grpSpPr>
              <p:sp>
                <p:nvSpPr>
                  <p:cNvPr id="45" name="Block Arc 44">
                    <a:extLst>
                      <a:ext uri="{FF2B5EF4-FFF2-40B4-BE49-F238E27FC236}">
                        <a16:creationId xmlns:a16="http://schemas.microsoft.com/office/drawing/2014/main" xmlns="" id="{EB9E5A14-2189-4EBF-9440-46C245F45FF3}"/>
                      </a:ext>
                    </a:extLst>
                  </p:cNvPr>
                  <p:cNvSpPr/>
                  <p:nvPr/>
                </p:nvSpPr>
                <p:spPr>
                  <a:xfrm rot="17100000">
                    <a:off x="4470516" y="2049767"/>
                    <a:ext cx="2648562" cy="2648562"/>
                  </a:xfrm>
                  <a:prstGeom prst="blockArc">
                    <a:avLst>
                      <a:gd name="adj1" fmla="val 183959"/>
                      <a:gd name="adj2" fmla="val 10321606"/>
                      <a:gd name="adj3" fmla="val 12799"/>
                    </a:avLst>
                  </a:prstGeom>
                  <a:solidFill>
                    <a:srgbClr val="FF42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7" name="Block Arc 46">
                    <a:extLst>
                      <a:ext uri="{FF2B5EF4-FFF2-40B4-BE49-F238E27FC236}">
                        <a16:creationId xmlns:a16="http://schemas.microsoft.com/office/drawing/2014/main" xmlns="" id="{81351FA8-951C-42BF-81AC-EB1E5E3F36CC}"/>
                      </a:ext>
                    </a:extLst>
                  </p:cNvPr>
                  <p:cNvSpPr/>
                  <p:nvPr/>
                </p:nvSpPr>
                <p:spPr>
                  <a:xfrm>
                    <a:off x="4442672" y="2036849"/>
                    <a:ext cx="2648562" cy="2648562"/>
                  </a:xfrm>
                  <a:prstGeom prst="blockArc">
                    <a:avLst>
                      <a:gd name="adj1" fmla="val 5324802"/>
                      <a:gd name="adj2" fmla="val 10321606"/>
                      <a:gd name="adj3" fmla="val 12799"/>
                    </a:avLst>
                  </a:prstGeom>
                  <a:solidFill>
                    <a:srgbClr val="FC9D9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" name="Block Arc 47">
                    <a:extLst>
                      <a:ext uri="{FF2B5EF4-FFF2-40B4-BE49-F238E27FC236}">
                        <a16:creationId xmlns:a16="http://schemas.microsoft.com/office/drawing/2014/main" xmlns="" id="{3410DE77-18AC-4B32-9ECA-658CCFAD8357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4442672" y="2036849"/>
                    <a:ext cx="2648562" cy="2648562"/>
                  </a:xfrm>
                  <a:prstGeom prst="blockArc">
                    <a:avLst>
                      <a:gd name="adj1" fmla="val 6907547"/>
                      <a:gd name="adj2" fmla="val 10321606"/>
                      <a:gd name="adj3" fmla="val 12799"/>
                    </a:avLst>
                  </a:prstGeom>
                  <a:solidFill>
                    <a:srgbClr val="FACDB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4" name="Rectangle: Rounded Corners 53">
                    <a:extLst>
                      <a:ext uri="{FF2B5EF4-FFF2-40B4-BE49-F238E27FC236}">
                        <a16:creationId xmlns:a16="http://schemas.microsoft.com/office/drawing/2014/main" xmlns="" id="{0FD9F39C-F3DD-4029-B090-9A195FE19D61}"/>
                      </a:ext>
                    </a:extLst>
                  </p:cNvPr>
                  <p:cNvSpPr/>
                  <p:nvPr/>
                </p:nvSpPr>
                <p:spPr>
                  <a:xfrm>
                    <a:off x="7233258" y="329480"/>
                    <a:ext cx="3258031" cy="6255527"/>
                  </a:xfrm>
                  <a:prstGeom prst="roundRect">
                    <a:avLst>
                      <a:gd name="adj" fmla="val 2382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xmlns="" id="{58DDC6C3-E2AC-41D0-B309-C768DE73B1BF}"/>
                      </a:ext>
                    </a:extLst>
                  </p:cNvPr>
                  <p:cNvSpPr txBox="1"/>
                  <p:nvPr/>
                </p:nvSpPr>
                <p:spPr>
                  <a:xfrm>
                    <a:off x="7274701" y="645978"/>
                    <a:ext cx="3378080" cy="569386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vi-VN" sz="28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   </a:t>
                    </a:r>
                    <a:r>
                      <a:rPr lang="vi-VN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Trong 12 ngày đêm cuối năm 1972, Đế quốc Mĩ dùng máy bay B52 ném bom hòng hủy diệt Hà Nội và các thành phố lớn ở miền Bắc, âm mưu khuất phục nhân dân ta. Song, quân dân ta đã lập nên chiến thắng oanh liệt “Điện Biên Phủ trên không”.</a:t>
                    </a:r>
                    <a:endParaRPr lang="vi-VN" sz="2800" b="1" dirty="0">
                      <a:solidFill>
                        <a:schemeClr val="accent6">
                          <a:lumMod val="50000"/>
                        </a:schemeClr>
                      </a:solidFill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xmlns="" id="{B071CDAD-FFC2-43F5-8FD5-36413D301EDA}"/>
                      </a:ext>
                    </a:extLst>
                  </p:cNvPr>
                  <p:cNvGrpSpPr/>
                  <p:nvPr/>
                </p:nvGrpSpPr>
                <p:grpSpPr>
                  <a:xfrm>
                    <a:off x="5990101" y="1574672"/>
                    <a:ext cx="1482810" cy="551336"/>
                    <a:chOff x="5990101" y="1574672"/>
                    <a:chExt cx="1482810" cy="551336"/>
                  </a:xfrm>
                </p:grpSpPr>
                <p:cxnSp>
                  <p:nvCxnSpPr>
                    <p:cNvPr id="82" name="Straight Connector 81">
                      <a:extLst>
                        <a:ext uri="{FF2B5EF4-FFF2-40B4-BE49-F238E27FC236}">
                          <a16:creationId xmlns:a16="http://schemas.microsoft.com/office/drawing/2014/main" xmlns="" id="{7A4A44CA-AA68-44C8-8315-683C6BFA44A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993276" y="1574672"/>
                      <a:ext cx="0" cy="551336"/>
                    </a:xfrm>
                    <a:prstGeom prst="line">
                      <a:avLst/>
                    </a:prstGeom>
                    <a:ln>
                      <a:solidFill>
                        <a:srgbClr val="84AF9B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Straight Arrow Connector 83">
                      <a:extLst>
                        <a:ext uri="{FF2B5EF4-FFF2-40B4-BE49-F238E27FC236}">
                          <a16:creationId xmlns:a16="http://schemas.microsoft.com/office/drawing/2014/main" xmlns="" id="{566D860F-2C61-4B2B-9DC2-CE57D3021BA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990101" y="1574672"/>
                      <a:ext cx="1482810" cy="0"/>
                    </a:xfrm>
                    <a:prstGeom prst="straightConnector1">
                      <a:avLst/>
                    </a:prstGeom>
                    <a:ln>
                      <a:solidFill>
                        <a:srgbClr val="84AF9B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87" name="Straight Connector 86">
                    <a:extLst>
                      <a:ext uri="{FF2B5EF4-FFF2-40B4-BE49-F238E27FC236}">
                        <a16:creationId xmlns:a16="http://schemas.microsoft.com/office/drawing/2014/main" xmlns="" id="{6E3A0C94-13E7-49D6-B11B-7824CA51F9B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5383993" y="3360687"/>
                    <a:ext cx="407654" cy="0"/>
                  </a:xfrm>
                  <a:prstGeom prst="line">
                    <a:avLst/>
                  </a:prstGeom>
                  <a:ln>
                    <a:solidFill>
                      <a:srgbClr val="FACDB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xmlns="" id="{7BD0F8CB-278A-496F-BBAC-6FC9B9EC1783}"/>
              </a:ext>
            </a:extLst>
          </p:cNvPr>
          <p:cNvGrpSpPr/>
          <p:nvPr/>
        </p:nvGrpSpPr>
        <p:grpSpPr>
          <a:xfrm>
            <a:off x="-7554874" y="-272993"/>
            <a:ext cx="10729913" cy="6858000"/>
            <a:chOff x="0" y="0"/>
            <a:chExt cx="10729913" cy="685800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D9F87DD0-B660-4FD3-9876-F10CFF006B32}"/>
                </a:ext>
              </a:extLst>
            </p:cNvPr>
            <p:cNvGrpSpPr/>
            <p:nvPr/>
          </p:nvGrpSpPr>
          <p:grpSpPr>
            <a:xfrm>
              <a:off x="0" y="0"/>
              <a:ext cx="10729913" cy="6858000"/>
              <a:chOff x="-5219700" y="0"/>
              <a:chExt cx="10729913" cy="6858000"/>
            </a:xfrm>
            <a:effectLst>
              <a:outerShdw blurRad="254000" dist="88900" algn="l" rotWithShape="0">
                <a:prstClr val="black">
                  <a:alpha val="51000"/>
                </a:prstClr>
              </a:outerShdw>
            </a:effectLst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3275D813-8D64-4748-8D21-48563217B55D}"/>
                  </a:ext>
                </a:extLst>
              </p:cNvPr>
              <p:cNvSpPr/>
              <p:nvPr/>
            </p:nvSpPr>
            <p:spPr>
              <a:xfrm>
                <a:off x="-5219700" y="0"/>
                <a:ext cx="9848850" cy="6858000"/>
              </a:xfrm>
              <a:prstGeom prst="rect">
                <a:avLst/>
              </a:prstGeom>
              <a:solidFill>
                <a:srgbClr val="FACD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BC0D95A8-67B5-4055-9C4F-3DBEE1C07201}"/>
                  </a:ext>
                </a:extLst>
              </p:cNvPr>
              <p:cNvGrpSpPr/>
              <p:nvPr/>
            </p:nvGrpSpPr>
            <p:grpSpPr>
              <a:xfrm>
                <a:off x="4629150" y="2511334"/>
                <a:ext cx="881063" cy="923330"/>
                <a:chOff x="8401050" y="3607250"/>
                <a:chExt cx="881063" cy="923330"/>
              </a:xfrm>
            </p:grpSpPr>
            <p:sp>
              <p:nvSpPr>
                <p:cNvPr id="13" name="Rectangle: Top Corners Rounded 12">
                  <a:extLst>
                    <a:ext uri="{FF2B5EF4-FFF2-40B4-BE49-F238E27FC236}">
                      <a16:creationId xmlns:a16="http://schemas.microsoft.com/office/drawing/2014/main" xmlns="" id="{4398BEEC-1423-4336-B5D8-03839CBA6908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solidFill>
                  <a:srgbClr val="FACDB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xmlns="" id="{0456715B-D0FD-4499-8AFC-ED7C0F550A86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vi-VN" sz="5400" b="1" dirty="0">
                      <a:solidFill>
                        <a:srgbClr val="C8C7A8"/>
                      </a:solidFill>
                      <a:latin typeface="DAGGERSQUARE" pitchFamily="50" charset="0"/>
                    </a:rPr>
                    <a:t>2</a:t>
                  </a:r>
                  <a:endParaRPr lang="en-US" sz="5400" b="1" dirty="0">
                    <a:solidFill>
                      <a:srgbClr val="C8C7A8"/>
                    </a:solidFill>
                    <a:latin typeface="DAGGERSQUARE" pitchFamily="50" charset="0"/>
                  </a:endParaRPr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774B79D3-2A17-4D81-A029-C45B90DB89C4}"/>
                </a:ext>
              </a:extLst>
            </p:cNvPr>
            <p:cNvGrpSpPr/>
            <p:nvPr/>
          </p:nvGrpSpPr>
          <p:grpSpPr>
            <a:xfrm>
              <a:off x="2531634" y="166819"/>
              <a:ext cx="6680260" cy="6571947"/>
              <a:chOff x="2394320" y="166819"/>
              <a:chExt cx="6680260" cy="6571947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C43B5457-F591-49E3-B0D8-BB4174F6F4C5}"/>
                  </a:ext>
                </a:extLst>
              </p:cNvPr>
              <p:cNvSpPr/>
              <p:nvPr/>
            </p:nvSpPr>
            <p:spPr>
              <a:xfrm>
                <a:off x="2394320" y="166819"/>
                <a:ext cx="3669184" cy="3484382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rgbClr val="84AF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8ABEFC38-8382-4DF4-B355-4E1D4DC22BDB}"/>
                  </a:ext>
                </a:extLst>
              </p:cNvPr>
              <p:cNvSpPr/>
              <p:nvPr/>
            </p:nvSpPr>
            <p:spPr>
              <a:xfrm flipV="1">
                <a:off x="2744459" y="4322463"/>
                <a:ext cx="3453710" cy="1533107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5CDF3DEB-7949-4D79-8EB4-FF5B8C59D8E2}"/>
                  </a:ext>
                </a:extLst>
              </p:cNvPr>
              <p:cNvSpPr/>
              <p:nvPr/>
            </p:nvSpPr>
            <p:spPr>
              <a:xfrm flipH="1">
                <a:off x="6162262" y="770143"/>
                <a:ext cx="2622866" cy="2894935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7F34204B-8D86-46FF-B35E-96293F071268}"/>
                  </a:ext>
                </a:extLst>
              </p:cNvPr>
              <p:cNvSpPr/>
              <p:nvPr/>
            </p:nvSpPr>
            <p:spPr>
              <a:xfrm flipH="1" flipV="1">
                <a:off x="6055756" y="3792758"/>
                <a:ext cx="3000223" cy="2946008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8469AAC1-7343-4418-AD30-FED6DE56D3B3}"/>
                  </a:ext>
                </a:extLst>
              </p:cNvPr>
              <p:cNvSpPr txBox="1"/>
              <p:nvPr/>
            </p:nvSpPr>
            <p:spPr>
              <a:xfrm>
                <a:off x="2428057" y="306863"/>
                <a:ext cx="37647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400" b="1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Mĩ phải rút quân về nước, mở ra bước ngoặc mới cho sự nghiệp kháng chiến chống Mĩ cứu nước.</a:t>
                </a:r>
                <a:endParaRPr lang="vi-VN" sz="24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DAC79F90-ADCC-4460-848A-BF47CA239878}"/>
                  </a:ext>
                </a:extLst>
              </p:cNvPr>
              <p:cNvSpPr txBox="1"/>
              <p:nvPr/>
            </p:nvSpPr>
            <p:spPr>
              <a:xfrm>
                <a:off x="6189357" y="774586"/>
                <a:ext cx="256362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400" b="1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Buộc Mĩ phải kí hiệp định Pa-ri chấm dứt chiến tranh ở Việt Nam.</a:t>
                </a:r>
                <a:endParaRPr lang="vi-VN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2289CBEF-8F9F-465C-A267-20782384B6A8}"/>
                  </a:ext>
                </a:extLst>
              </p:cNvPr>
              <p:cNvSpPr txBox="1"/>
              <p:nvPr/>
            </p:nvSpPr>
            <p:spPr>
              <a:xfrm>
                <a:off x="2954961" y="2726996"/>
                <a:ext cx="3636062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5400" b="1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Ý </a:t>
                </a:r>
              </a:p>
              <a:p>
                <a:pPr algn="ctr"/>
                <a:r>
                  <a:rPr lang="vi-VN" sz="5400" b="1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nghĩa </a:t>
                </a:r>
              </a:p>
              <a:p>
                <a:pPr algn="ctr"/>
                <a:r>
                  <a:rPr lang="vi-VN" sz="5400" b="1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lịch</a:t>
                </a:r>
              </a:p>
              <a:p>
                <a:pPr algn="ctr"/>
                <a:r>
                  <a:rPr lang="vi-VN" sz="5400" b="1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 sử</a:t>
                </a:r>
                <a:endParaRPr lang="en-US" sz="5400" b="1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AGGERSQUARE" pitchFamily="50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8CF0F378-15FC-4714-8428-1B63BC00294F}"/>
                  </a:ext>
                </a:extLst>
              </p:cNvPr>
              <p:cNvSpPr txBox="1"/>
              <p:nvPr/>
            </p:nvSpPr>
            <p:spPr>
              <a:xfrm>
                <a:off x="6070631" y="5025416"/>
                <a:ext cx="300394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400" b="1" dirty="0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Là tiền đề cho chiến dịch mùa xuân đại thắng năm 1975, thống nhất đất nước.</a:t>
                </a:r>
                <a:endParaRPr lang="en-US" sz="2000" b="1" dirty="0">
                  <a:solidFill>
                    <a:schemeClr val="accent2">
                      <a:lumMod val="50000"/>
                    </a:schemeClr>
                  </a:solidFill>
                  <a:latin typeface="DAGGERSQUARE" pitchFamily="50" charset="0"/>
                </a:endParaRPr>
              </a:p>
            </p:txBody>
          </p:sp>
        </p:grp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xmlns="" id="{6E63A556-ED80-4CB3-B3C4-7604C96C4387}"/>
              </a:ext>
            </a:extLst>
          </p:cNvPr>
          <p:cNvGrpSpPr/>
          <p:nvPr/>
        </p:nvGrpSpPr>
        <p:grpSpPr>
          <a:xfrm>
            <a:off x="-8200272" y="-518156"/>
            <a:ext cx="10729913" cy="6858000"/>
            <a:chOff x="-1201987" y="0"/>
            <a:chExt cx="10729913" cy="685800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86AB1F5F-FC4D-4A86-A9E5-BBEB8A5FDA63}"/>
                </a:ext>
              </a:extLst>
            </p:cNvPr>
            <p:cNvGrpSpPr/>
            <p:nvPr/>
          </p:nvGrpSpPr>
          <p:grpSpPr>
            <a:xfrm>
              <a:off x="-1201987" y="0"/>
              <a:ext cx="10729913" cy="6858000"/>
              <a:chOff x="-6324600" y="0"/>
              <a:chExt cx="10729913" cy="6858000"/>
            </a:xfrm>
            <a:effectLst>
              <a:outerShdw blurRad="254000" dist="88900" algn="l" rotWithShape="0">
                <a:prstClr val="black">
                  <a:alpha val="51000"/>
                </a:prstClr>
              </a:outerShdw>
            </a:effectLst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1E61F369-01B8-42C0-AB81-1CDAED90BB31}"/>
                  </a:ext>
                </a:extLst>
              </p:cNvPr>
              <p:cNvSpPr/>
              <p:nvPr/>
            </p:nvSpPr>
            <p:spPr>
              <a:xfrm>
                <a:off x="-6324600" y="0"/>
                <a:ext cx="9848850" cy="6858000"/>
              </a:xfrm>
              <a:prstGeom prst="rect">
                <a:avLst/>
              </a:prstGeom>
              <a:solidFill>
                <a:srgbClr val="FC9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xmlns="" id="{22B5E647-0CEC-423F-B558-37B9E35FDE29}"/>
                  </a:ext>
                </a:extLst>
              </p:cNvPr>
              <p:cNvGrpSpPr/>
              <p:nvPr/>
            </p:nvGrpSpPr>
            <p:grpSpPr>
              <a:xfrm>
                <a:off x="3524250" y="2049669"/>
                <a:ext cx="881063" cy="923330"/>
                <a:chOff x="8401050" y="3607250"/>
                <a:chExt cx="881063" cy="923330"/>
              </a:xfrm>
            </p:grpSpPr>
            <p:sp>
              <p:nvSpPr>
                <p:cNvPr id="16" name="Rectangle: Top Corners Rounded 15">
                  <a:extLst>
                    <a:ext uri="{FF2B5EF4-FFF2-40B4-BE49-F238E27FC236}">
                      <a16:creationId xmlns:a16="http://schemas.microsoft.com/office/drawing/2014/main" xmlns="" id="{8FBCEB8D-B1DF-412C-A248-C5E7E6FECF6F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solidFill>
                  <a:srgbClr val="FC9D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xmlns="" id="{E547BC8A-CC83-433F-B204-2012A7E0FDD3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vi-VN" sz="5400" b="1" dirty="0">
                      <a:solidFill>
                        <a:srgbClr val="FACDB0"/>
                      </a:solidFill>
                      <a:latin typeface="DAGGERSQUARE" pitchFamily="50" charset="0"/>
                    </a:rPr>
                    <a:t>3</a:t>
                  </a:r>
                  <a:endParaRPr lang="en-US" sz="5400" b="1" dirty="0">
                    <a:solidFill>
                      <a:srgbClr val="FACDB0"/>
                    </a:solidFill>
                    <a:latin typeface="DAGGERSQUARE" pitchFamily="50" charset="0"/>
                  </a:endParaRPr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xmlns="" id="{186A4B54-1CEA-4CAA-A3EC-0EA505AB2A25}"/>
                </a:ext>
              </a:extLst>
            </p:cNvPr>
            <p:cNvGrpSpPr/>
            <p:nvPr/>
          </p:nvGrpSpPr>
          <p:grpSpPr>
            <a:xfrm>
              <a:off x="228427" y="1459594"/>
              <a:ext cx="7016016" cy="3899932"/>
              <a:chOff x="228427" y="1459594"/>
              <a:chExt cx="7016016" cy="3899932"/>
            </a:xfrm>
          </p:grpSpPr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xmlns="" id="{3AD794E1-758E-4C6B-A0AE-EF3F86D1FE3C}"/>
                  </a:ext>
                </a:extLst>
              </p:cNvPr>
              <p:cNvSpPr txBox="1"/>
              <p:nvPr/>
            </p:nvSpPr>
            <p:spPr>
              <a:xfrm>
                <a:off x="2836862" y="1459594"/>
                <a:ext cx="21858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i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Dặn dò</a:t>
                </a:r>
                <a:endParaRPr lang="en-US" sz="44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AGGERSQUARE" pitchFamily="50" charset="0"/>
                </a:endParaRP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xmlns="" id="{B882F211-3381-4614-9C5B-5BC5D9A309C1}"/>
                  </a:ext>
                </a:extLst>
              </p:cNvPr>
              <p:cNvSpPr txBox="1"/>
              <p:nvPr/>
            </p:nvSpPr>
            <p:spPr>
              <a:xfrm>
                <a:off x="228427" y="2153300"/>
                <a:ext cx="7016016" cy="2970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vi-VN" sz="3200" dirty="0">
                    <a:solidFill>
                      <a:schemeClr val="bg1"/>
                    </a:solidFill>
                    <a:latin typeface="DAGGERSQUARE" pitchFamily="50" charset="0"/>
                  </a:rPr>
                  <a:t>Xem lại  bài đã học hôm nay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3200" i="1" dirty="0">
                    <a:solidFill>
                      <a:schemeClr val="bg1"/>
                    </a:solidFill>
                    <a:latin typeface="DAGGERSQUARE" pitchFamily="50" charset="0"/>
                  </a:rPr>
                  <a:t>Chiến thắng “Điện Biên Phủ trên không”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vi-VN" sz="3200" dirty="0">
                    <a:solidFill>
                      <a:schemeClr val="bg1"/>
                    </a:solidFill>
                    <a:latin typeface="DAGGERSQUARE" pitchFamily="50" charset="0"/>
                  </a:rPr>
                  <a:t>Chuẩn bị bài tiếp theo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3200" i="1" dirty="0">
                    <a:solidFill>
                      <a:schemeClr val="bg1"/>
                    </a:solidFill>
                    <a:latin typeface="DAGGERSQUARE" pitchFamily="50" charset="0"/>
                  </a:rPr>
                  <a:t>Lễ kí Hiệp định Pa-ri</a:t>
                </a:r>
              </a:p>
            </p:txBody>
          </p: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xmlns="" id="{853C2659-4AB2-43C7-9B3A-436D8755B0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3941" y="5160580"/>
                <a:ext cx="5048687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xmlns="" id="{AEAB082E-D48B-47B8-B900-CC9750934F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5031" y="4275815"/>
                <a:ext cx="5069707" cy="3047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xmlns="" id="{2D77A584-D6B0-438A-A0D1-80E0FD5398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7207" y="3635539"/>
                <a:ext cx="5090727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xmlns="" id="{7CD0BC4A-D169-4C5F-A9BE-19A1701E78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7751" y="2839621"/>
                <a:ext cx="511514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xmlns="" id="{9EB8AA43-882C-4A63-A77D-B9C6B36BAB8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00223" y="2120394"/>
                <a:ext cx="2277237" cy="5046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xmlns="" id="{3E17CAEE-C5C9-4541-AF80-A7E06FE5DF0B}"/>
                  </a:ext>
                </a:extLst>
              </p:cNvPr>
              <p:cNvSpPr txBox="1"/>
              <p:nvPr/>
            </p:nvSpPr>
            <p:spPr>
              <a:xfrm>
                <a:off x="4696422" y="5020972"/>
                <a:ext cx="2703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600" dirty="0">
                  <a:solidFill>
                    <a:schemeClr val="bg1"/>
                  </a:solidFill>
                  <a:latin typeface="DAGGERSQUARE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729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0.54388 -3.7037E-7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54739 -4.07407E-6 " pathEditMode="relative" rAng="0" ptsTypes="AA">
                                      <p:cBhvr>
                                        <p:cTn id="10" dur="1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59259E-6 L 0.55247 2.59259E-6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550909" y="6866348"/>
            <a:ext cx="2916191" cy="93256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CẢM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ƠN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QUÝ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THẦY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CÔ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ĐÃ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THAM DỰ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TIẾT HỌC</a:t>
            </a:r>
          </a:p>
        </p:txBody>
      </p:sp>
      <p:pic>
        <p:nvPicPr>
          <p:cNvPr id="4" name="8273678604359903282">
            <a:hlinkClick r:id="" action="ppaction://media"/>
            <a:extLst>
              <a:ext uri="{FF2B5EF4-FFF2-40B4-BE49-F238E27FC236}">
                <a16:creationId xmlns:a16="http://schemas.microsoft.com/office/drawing/2014/main" xmlns="" id="{1D44578A-CFF1-A4EC-8A2A-2512095D7A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24698" y="5911296"/>
            <a:ext cx="1370850" cy="633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54167E-6 1.48148E-6 L -0.02539 -2.52871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-1264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Chính quyền Sài Gòn tê liệt, lính Mĩ hoang mang, lo sợ.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Thôn, xã được giải phóng, Ủy ban nhân dân tự quản được thành lập.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Thất bại do lính Mĩ chống trả quyết liệt.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Tịch thu ruộng đất của địa chủ chia cho dân nghèo. 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Kết quả cuộc Tổng tiến công và nổi dậy </a:t>
                </a:r>
              </a:p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Tết Mậu Thân 1968 là:</a:t>
                </a:r>
                <a:endParaRPr lang="en-US" sz="36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03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32158" y="4652830"/>
            <a:ext cx="4582878" cy="1863941"/>
            <a:chOff x="232159" y="2465040"/>
            <a:chExt cx="4582878" cy="1863941"/>
          </a:xfrm>
        </p:grpSpPr>
        <p:sp>
          <p:nvSpPr>
            <p:cNvPr id="26" name="Freeform: Shape 25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232159" y="2465040"/>
              <a:ext cx="4396608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Buộc phải kí hiệp định </a:t>
              </a:r>
            </a:p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Giơ-ne-vơ chấm dứt chiến tranh, lập lại hòa bình tại </a:t>
              </a:r>
            </a:p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Việt Nam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Mĩ buộc phải thừa nhận thất bại một phần tại Việt Nam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Chấp nhận đàm phán tại Pa-ri về chấm dứt chiến tranh ở Việt 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86970" y="4651605"/>
            <a:ext cx="4520460" cy="1902660"/>
            <a:chOff x="7386970" y="4651605"/>
            <a:chExt cx="4520460" cy="1902660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637769" y="4710156"/>
              <a:ext cx="426966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4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Nhân dân yêu chuộng hòa bình ở Mĩ yêu cầu Chính phủ Mĩ phải rút quân khỏi Việt Nam trong thời gian </a:t>
              </a:r>
            </a:p>
            <a:p>
              <a:pPr algn="ctr"/>
              <a:r>
                <a:rPr lang="vi-VN" sz="24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ngắn nhất.</a:t>
              </a:r>
              <a:endParaRPr lang="en-US" sz="24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Ý nào sau đây KHÔNG đúng với ý nghĩ của cuộc Tổng tiến công và nổi dậy Tết Mậu Thân 1968? </a:t>
                </a:r>
                <a:endParaRPr lang="en-US" sz="36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vi-VN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04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50" name="Group 649"/>
          <p:cNvGrpSpPr/>
          <p:nvPr/>
        </p:nvGrpSpPr>
        <p:grpSpPr>
          <a:xfrm>
            <a:off x="-183515" y="36830"/>
            <a:ext cx="12586335" cy="7009765"/>
            <a:chOff x="-289" y="58"/>
            <a:chExt cx="19821" cy="11039"/>
          </a:xfrm>
        </p:grpSpPr>
        <p:sp>
          <p:nvSpPr>
            <p:cNvPr id="4" name="Rectangles 3"/>
            <p:cNvSpPr/>
            <p:nvPr/>
          </p:nvSpPr>
          <p:spPr>
            <a:xfrm>
              <a:off x="-289" y="58"/>
              <a:ext cx="9911" cy="5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s 4"/>
            <p:cNvSpPr/>
            <p:nvPr/>
          </p:nvSpPr>
          <p:spPr>
            <a:xfrm>
              <a:off x="9622" y="5549"/>
              <a:ext cx="9911" cy="5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6" name="Freeform 5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9" name="Rectangles 8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s 10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s 11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s 12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s 13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s 1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s 15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s 16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s 17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s 18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s 19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s 21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s 22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s 23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s 24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 Box 27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2023</a:t>
              </a:r>
            </a:p>
          </p:txBody>
        </p:sp>
      </p:grpSp>
      <p:grpSp>
        <p:nvGrpSpPr>
          <p:cNvPr id="290" name="Group 28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291" name="Freeform 29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92" name="Group 29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293" name="Rectangles 29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Rectangles 29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Rectangles 29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Rectangles 29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Rectangles 29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Rectangles 29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Rectangles 29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s 29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Rectangles 30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Rectangles 30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Rectangles 30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Rectangles 30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Rectangles 30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Rectangles 30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Rectangles 30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8" name="Oval 30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Text Box 30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2013</a:t>
              </a:r>
            </a:p>
          </p:txBody>
        </p:sp>
      </p:grpSp>
      <p:grpSp>
        <p:nvGrpSpPr>
          <p:cNvPr id="310" name="Group 30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11" name="Freeform 31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12" name="Group 31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13" name="Rectangles 31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Rectangles 31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Rectangles 31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Rectangles 31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Rectangles 31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Rectangles 31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Rectangles 31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Rectangles 31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Rectangles 32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Rectangles 32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Rectangles 32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Rectangles 32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Rectangles 32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Rectangles 32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Rectangles 32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8" name="Oval 32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Text Box 32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2003</a:t>
              </a:r>
            </a:p>
          </p:txBody>
        </p:sp>
      </p:grpSp>
      <p:grpSp>
        <p:nvGrpSpPr>
          <p:cNvPr id="330" name="Group 32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31" name="Freeform 33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32" name="Group 33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33" name="Rectangles 33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Rectangles 33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Rectangles 33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Rectangles 33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Rectangles 33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Rectangles 33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Rectangles 33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Rectangles 33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Rectangles 34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Rectangles 34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Rectangles 34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Rectangles 34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Rectangles 34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Rectangles 34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Rectangles 34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8" name="Oval 34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Text Box 34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1993</a:t>
              </a:r>
            </a:p>
          </p:txBody>
        </p:sp>
      </p:grpSp>
      <p:grpSp>
        <p:nvGrpSpPr>
          <p:cNvPr id="350" name="Group 34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51" name="Freeform 35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52" name="Group 35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53" name="Rectangles 35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Rectangles 35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Rectangles 35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Rectangles 35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Rectangles 35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Rectangles 35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Rectangles 35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Rectangles 35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Rectangles 36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Rectangles 36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Rectangles 36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Rectangles 36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Rectangles 36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Rectangles 36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Rectangles 36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8" name="Oval 36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Text Box 36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1983</a:t>
              </a:r>
            </a:p>
          </p:txBody>
        </p:sp>
      </p:grpSp>
      <p:grpSp>
        <p:nvGrpSpPr>
          <p:cNvPr id="370" name="Group 36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71" name="Freeform 37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72" name="Group 37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73" name="Rectangles 37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Rectangles 37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Rectangles 37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Rectangles 37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Rectangles 37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Rectangles 37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Rectangles 37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Rectangles 37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Rectangles 38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Rectangles 38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Rectangles 38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Rectangles 38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Rectangles 38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Rectangles 38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Rectangles 38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8" name="Oval 38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Text Box 38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1973</a:t>
              </a:r>
            </a:p>
          </p:txBody>
        </p:sp>
      </p:grpSp>
      <p:grpSp>
        <p:nvGrpSpPr>
          <p:cNvPr id="390" name="Group 38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91" name="Freeform 39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92" name="Group 39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93" name="Rectangles 39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Rectangles 39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Rectangles 39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Rectangles 39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Rectangles 39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Rectangles 39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Rectangles 39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Rectangles 39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Rectangles 40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Rectangles 40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Rectangles 40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Rectangles 40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Rectangles 40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Rectangles 40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Rectangles 40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8" name="Oval 40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Text Box 40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1972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2899</Words>
  <Application>Microsoft Office PowerPoint</Application>
  <PresentationFormat>Custom</PresentationFormat>
  <Paragraphs>455</Paragraphs>
  <Slides>65</Slides>
  <Notes>13</Notes>
  <HiddenSlides>0</HiddenSlides>
  <MMClips>28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Giỏi lắm!!! NHƯNG vẫn chưa xong đâu. Phần chuẩn bị đến đây là kết thúc, các bạn đã sẵn sàng đón nhận THỬ THÁCH  CUỐI CÙNG chưa?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ASUS</dc:creator>
  <cp:lastModifiedBy>Admin</cp:lastModifiedBy>
  <cp:revision>48</cp:revision>
  <dcterms:created xsi:type="dcterms:W3CDTF">2023-02-17T15:19:00Z</dcterms:created>
  <dcterms:modified xsi:type="dcterms:W3CDTF">2023-03-20T23:21:20Z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312DA318ADC5494380A094F8675D521F</vt:lpwstr>
  </property>
  <property fmtid="{D5CDD505-2E9C-101B-9397-08002B2CF9AE}" pid="3" name="KSOProductBuildVer">
    <vt:lpwstr>1033-11.2.0.11440</vt:lpwstr>
  </property>
</Properties>
</file>