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1"/>
  </p:notesMasterIdLst>
  <p:sldIdLst>
    <p:sldId id="256" r:id="rId2"/>
    <p:sldId id="257" r:id="rId3"/>
    <p:sldId id="289" r:id="rId4"/>
    <p:sldId id="290" r:id="rId5"/>
    <p:sldId id="291" r:id="rId6"/>
    <p:sldId id="292" r:id="rId7"/>
    <p:sldId id="294" r:id="rId8"/>
    <p:sldId id="293" r:id="rId9"/>
    <p:sldId id="295" r:id="rId10"/>
    <p:sldId id="297" r:id="rId11"/>
    <p:sldId id="298" r:id="rId12"/>
    <p:sldId id="300" r:id="rId13"/>
    <p:sldId id="301" r:id="rId14"/>
    <p:sldId id="319" r:id="rId15"/>
    <p:sldId id="302" r:id="rId16"/>
    <p:sldId id="303" r:id="rId17"/>
    <p:sldId id="304" r:id="rId18"/>
    <p:sldId id="305" r:id="rId19"/>
    <p:sldId id="306" r:id="rId20"/>
    <p:sldId id="308" r:id="rId21"/>
    <p:sldId id="311" r:id="rId22"/>
    <p:sldId id="312" r:id="rId23"/>
    <p:sldId id="309" r:id="rId24"/>
    <p:sldId id="310" r:id="rId25"/>
    <p:sldId id="313" r:id="rId26"/>
    <p:sldId id="315" r:id="rId27"/>
    <p:sldId id="316" r:id="rId28"/>
    <p:sldId id="317" r:id="rId29"/>
    <p:sldId id="318" r:id="rId3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35" autoAdjust="0"/>
    <p:restoredTop sz="94660"/>
  </p:normalViewPr>
  <p:slideViewPr>
    <p:cSldViewPr>
      <p:cViewPr>
        <p:scale>
          <a:sx n="80" d="100"/>
          <a:sy n="80" d="100"/>
        </p:scale>
        <p:origin x="-432" y="-3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13793" units="1/cm"/>
          <inkml:channelProperty channel="T" name="resolution" value="1" units="1/dev"/>
        </inkml:channelProperties>
      </inkml:inkSource>
      <inkml:timestamp xml:id="ts0" timeString="2016-03-17T05:52:32.06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10616 10368 0</inkml:trace>
  <inkml:trace contextRef="#ctx0" brushRef="#br0" timeOffset="2045.8126">1538 8558 0</inkml:trace>
  <inkml:trace contextRef="#ctx0" brushRef="#br0" timeOffset="2909.5885">25350 8880 0</inkml:trace>
  <inkml:trace contextRef="#ctx0" brushRef="#br0" timeOffset="4466.992">4465 15280 0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2C14A1C-A98E-47A3-BEF0-E8426FEC5762}" type="datetimeFigureOut">
              <a:rPr lang="en-US"/>
              <a:pPr>
                <a:defRPr/>
              </a:pPr>
              <a:t>3/20/2023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86AF595-5CA6-4BFF-8C0A-46B80317C7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6411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EEDF7-5E32-4259-B57E-BFD6768C83D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5163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54AF8-6B42-471E-8B78-E4D618F821A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613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A7734-59E9-41B0-836E-6ED62B46B03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322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1FD4A-6E39-4F6D-95DB-3597A80A2BF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0997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9846-D9B3-4909-B608-9F6640E883A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493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B65D-F2EE-4668-9D2A-6DA29B0FF18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60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212FF-3C9C-4C74-A9F3-39C913474DB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761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FB75B-9D61-4D50-91F2-456875C3A5A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1106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DCC21-5607-4654-987B-7F6EF99528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6235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1D7-1E5F-4986-9653-15A0021216D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442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FC3D-5C2E-412C-90C0-F9EF9C67266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619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7746-0FE7-4B83-95EC-A6203E0F89D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123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11.emf"/><Relationship Id="rId5" Type="http://schemas.openxmlformats.org/officeDocument/2006/relationships/customXml" Target="../ink/ink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124" name="Picture 12" descr="background-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8096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13"/>
          <p:cNvSpPr>
            <a:spLocks noChangeArrowheads="1" noChangeShapeType="1" noTextEdit="1"/>
          </p:cNvSpPr>
          <p:nvPr/>
        </p:nvSpPr>
        <p:spPr bwMode="auto">
          <a:xfrm>
            <a:off x="3124200" y="1603420"/>
            <a:ext cx="5943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LỊCH SỬ</a:t>
            </a:r>
          </a:p>
        </p:txBody>
      </p:sp>
      <p:sp>
        <p:nvSpPr>
          <p:cNvPr id="5126" name="Text Box 14"/>
          <p:cNvSpPr txBox="1">
            <a:spLocks noChangeArrowheads="1"/>
          </p:cNvSpPr>
          <p:nvPr/>
        </p:nvSpPr>
        <p:spPr bwMode="auto">
          <a:xfrm>
            <a:off x="4419600" y="457200"/>
            <a:ext cx="6172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b="1">
                <a:solidFill>
                  <a:schemeClr val="bg1"/>
                </a:solidFill>
                <a:latin typeface="Times New Roman" panose="02020603050405020304" pitchFamily="18" charset="0"/>
              </a:rPr>
              <a:t>TRƯỜNG TIỂU HỌC CAO THÀNH SAN</a:t>
            </a:r>
          </a:p>
        </p:txBody>
      </p:sp>
      <p:pic>
        <p:nvPicPr>
          <p:cNvPr id="5128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563" y="4346575"/>
            <a:ext cx="1066800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9" name="Text Box 17"/>
          <p:cNvSpPr txBox="1">
            <a:spLocks noChangeArrowheads="1"/>
          </p:cNvSpPr>
          <p:nvPr/>
        </p:nvSpPr>
        <p:spPr bwMode="auto">
          <a:xfrm>
            <a:off x="2133600" y="4724401"/>
            <a:ext cx="5257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chemeClr val="bg1"/>
                </a:solidFill>
              </a:rPr>
              <a:t>GIÁO VIÊN:</a:t>
            </a:r>
            <a:r>
              <a:rPr lang="en-US" altLang="en-US" sz="2400">
                <a:solidFill>
                  <a:schemeClr val="bg1"/>
                </a:solidFill>
              </a:rPr>
              <a:t> </a:t>
            </a:r>
            <a:r>
              <a:rPr lang="en-US" altLang="en-US" sz="2400" b="1">
                <a:solidFill>
                  <a:schemeClr val="bg1"/>
                </a:solidFill>
                <a:latin typeface="VNI-Vivi" panose="020B7200000000000000" pitchFamily="34" charset="0"/>
              </a:rPr>
              <a:t>Traàn Duy Phöôùc</a:t>
            </a:r>
            <a:endParaRPr lang="en-US" altLang="en-US" sz="2400" b="1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5988" y="4041267"/>
            <a:ext cx="10693953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TIẾT 27: </a:t>
            </a:r>
            <a:r>
              <a:rPr lang="en-US" sz="6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Lễ</a:t>
            </a:r>
            <a:r>
              <a:rPr lang="en-US" sz="6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 </a:t>
            </a:r>
            <a:r>
              <a:rPr lang="en-US" sz="6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kí</a:t>
            </a:r>
            <a:r>
              <a:rPr lang="en-US" sz="6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 </a:t>
            </a:r>
            <a:r>
              <a:rPr lang="en-US" sz="6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hiệp</a:t>
            </a:r>
            <a:r>
              <a:rPr lang="en-US" sz="6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 </a:t>
            </a:r>
            <a:r>
              <a:rPr lang="en-US" sz="6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định</a:t>
            </a:r>
            <a:r>
              <a:rPr lang="en-US" sz="6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 Pa-</a:t>
            </a:r>
            <a:r>
              <a:rPr lang="en-US" sz="6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ri</a:t>
            </a:r>
            <a:endParaRPr lang="en-US" sz="6000" b="1" i="1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latin typeface="HP001 4H" panose="020B0603050302020204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14344" name="TextBox 3"/>
          <p:cNvSpPr txBox="1">
            <a:spLocks noChangeArrowheads="1"/>
          </p:cNvSpPr>
          <p:nvPr/>
        </p:nvSpPr>
        <p:spPr bwMode="auto">
          <a:xfrm>
            <a:off x="3733800" y="1190625"/>
            <a:ext cx="464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FF0000"/>
                </a:solidFill>
              </a:rPr>
              <a:t>LỄ KÍ HIỆP ĐỊNH PA-RI</a:t>
            </a:r>
          </a:p>
        </p:txBody>
      </p:sp>
      <p:sp>
        <p:nvSpPr>
          <p:cNvPr id="14345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968189" y="3871000"/>
            <a:ext cx="11219329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 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Vì sau những thất bại nặng nề ở cả hai miền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Nam – Bắc (Tết Mậu Thân năm 1968 và chiến thắng Điện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Biên </a:t>
            </a:r>
            <a:r>
              <a:rPr lang="vi-VN" sz="2800" smtClean="0">
                <a:latin typeface="Arial" panose="020B0604020202020204" pitchFamily="34" charset="0"/>
                <a:cs typeface="Arial" panose="020B0604020202020204" pitchFamily="34" charset="0"/>
              </a:rPr>
              <a:t>Phủ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 trên không</a:t>
            </a:r>
            <a:r>
              <a:rPr lang="vi-VN" sz="2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>
                <a:latin typeface="Arial" panose="020B0604020202020204" pitchFamily="34" charset="0"/>
                <a:cs typeface="Arial" panose="020B0604020202020204" pitchFamily="34" charset="0"/>
              </a:rPr>
              <a:t>năm </a:t>
            </a:r>
            <a:r>
              <a:rPr lang="vi-VN" sz="2800" smtClean="0">
                <a:latin typeface="Arial" panose="020B0604020202020204" pitchFamily="34" charset="0"/>
                <a:cs typeface="Arial" panose="020B0604020202020204" pitchFamily="34" charset="0"/>
              </a:rPr>
              <a:t>1972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) nên</a:t>
            </a:r>
            <a:r>
              <a:rPr lang="vi-VN" sz="2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Mĩ mới buộc phải kí Hiệp định Pa-ri về chấm dứt chiến tranh, lặp lại hòa bình ở Việt Nam.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1787060"/>
            <a:ext cx="12192000" cy="8925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600" b="1" smtClean="0">
                <a:latin typeface="Arial" panose="020B0604020202020204" pitchFamily="34" charset="0"/>
                <a:cs typeface="Arial" panose="020B0604020202020204" pitchFamily="34" charset="0"/>
              </a:rPr>
              <a:t>HOẠT ĐỘNG 1:</a:t>
            </a:r>
          </a:p>
          <a:p>
            <a:pPr algn="just" eaLnBrk="1" hangingPunct="1"/>
            <a:r>
              <a:rPr lang="en-US" alt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VÌ SAO MĨ BUỘC PHẢI KÍ HIỆP ĐỊNH PA-RI?</a:t>
            </a:r>
            <a:endParaRPr lang="en-US" altLang="en-US"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0588" y="2777166"/>
            <a:ext cx="7620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78106" y="2813641"/>
            <a:ext cx="10309412" cy="92333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vi-VN" altLang="en-US" sz="2800" smtClean="0">
                <a:solidFill>
                  <a:schemeClr val="tx1"/>
                </a:solidFill>
              </a:rPr>
              <a:t>Vì sao Mĩ buộc phải kí Hiệp định Pa-ri ?</a:t>
            </a:r>
            <a:endParaRPr lang="vi-VN" alt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5367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15369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1921820"/>
            <a:ext cx="121920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HOẠT ĐỘNG 1:</a:t>
            </a:r>
          </a:p>
          <a:p>
            <a:pPr algn="just" eaLnBrk="1" hangingPunct="1"/>
            <a:r>
              <a:rPr lang="en-US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VÌ SAO MĨ BUỘC PHẢI KÍ HIỆP ĐỊNH PA-RI?</a:t>
            </a:r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902803"/>
            <a:ext cx="121920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</a:t>
            </a: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eaLnBrk="1" hangingPunct="1"/>
            <a:r>
              <a:rPr lang="vi-VN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DIỄN BIẾN CỦA LỄ KÍ HIỆP ĐỊNH PA-RI</a:t>
            </a:r>
            <a:r>
              <a:rPr lang="en-US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 VÀ NỘI DUNG CHÍNH CỦA HIỆP ĐỊNH.</a:t>
            </a:r>
            <a:endParaRPr lang="vi-VN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1905000" y="48895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16393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38200" y="3240941"/>
            <a:ext cx="10744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    </a:t>
            </a:r>
            <a:r>
              <a:rPr lang="vi-VN" altLang="en-US" sz="2800" b="1"/>
              <a:t>Câu hỏi 1: </a:t>
            </a:r>
            <a:r>
              <a:rPr lang="vi-VN" altLang="en-US" sz="2800"/>
              <a:t>Hiệp định Pa-ri được kí ở đâu? Vào thời điểm </a:t>
            </a:r>
            <a:r>
              <a:rPr lang="vi-VN" altLang="en-US" sz="2800" smtClean="0"/>
              <a:t>nào?</a:t>
            </a:r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    </a:t>
            </a:r>
            <a:r>
              <a:rPr lang="en-US" altLang="en-US" sz="2800" b="1"/>
              <a:t>Câu hỏi </a:t>
            </a:r>
            <a:r>
              <a:rPr lang="en-US" altLang="en-US" sz="2800" b="1" smtClean="0"/>
              <a:t>2: </a:t>
            </a:r>
            <a:r>
              <a:rPr lang="en-US" altLang="en-US" sz="2800"/>
              <a:t>Trình bày nội dung chủ </a:t>
            </a:r>
            <a:r>
              <a:rPr lang="en-US" altLang="en-US" sz="2800" smtClean="0"/>
              <a:t>yếu </a:t>
            </a:r>
            <a:r>
              <a:rPr lang="en-US" altLang="en-US" sz="2800"/>
              <a:t>của hiệp định Pa-ri</a:t>
            </a:r>
            <a:endParaRPr lang="vi-VN" altLang="en-US" sz="2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33400" y="2184400"/>
            <a:ext cx="11277600" cy="452120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en-US" sz="500">
              <a:solidFill>
                <a:srgbClr val="00CC00"/>
              </a:solidFill>
              <a:latin typeface="VNI-Bodon" pitchFamily="2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500">
              <a:solidFill>
                <a:srgbClr val="00CC00"/>
              </a:solidFill>
              <a:latin typeface="VNI-Bodon" pitchFamily="2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500">
              <a:solidFill>
                <a:srgbClr val="FFCC00"/>
              </a:solidFill>
              <a:latin typeface="VNI-Bodon" pitchFamily="2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vi-VN" altLang="en-US" sz="4400">
              <a:solidFill>
                <a:srgbClr val="FF9900"/>
              </a:solidFill>
              <a:latin typeface="VNI-Disney" pitchFamily="2" charset="0"/>
            </a:endParaRPr>
          </a:p>
        </p:txBody>
      </p:sp>
      <p:grpSp>
        <p:nvGrpSpPr>
          <p:cNvPr id="16" name="Group 16"/>
          <p:cNvGrpSpPr>
            <a:grpSpLocks/>
          </p:cNvGrpSpPr>
          <p:nvPr/>
        </p:nvGrpSpPr>
        <p:grpSpPr bwMode="auto">
          <a:xfrm>
            <a:off x="609600" y="2219325"/>
            <a:ext cx="11049000" cy="4486275"/>
            <a:chOff x="144" y="336"/>
            <a:chExt cx="5472" cy="3840"/>
          </a:xfrm>
        </p:grpSpPr>
        <p:pic>
          <p:nvPicPr>
            <p:cNvPr id="16398" name="Picture 17" descr="KN Hoa l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264"/>
              <a:ext cx="864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9" name="Picture 18" descr="KN Hoa l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36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0" name="Picture 19" descr="KN Hoa l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6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1" name="Picture 20" descr="KN Hoa l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12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AutoShape 15"/>
          <p:cNvSpPr>
            <a:spLocks noChangeArrowheads="1"/>
          </p:cNvSpPr>
          <p:nvPr/>
        </p:nvSpPr>
        <p:spPr bwMode="auto">
          <a:xfrm>
            <a:off x="3379788" y="1960563"/>
            <a:ext cx="5715000" cy="609600"/>
          </a:xfrm>
          <a:prstGeom prst="pentagon">
            <a:avLst/>
          </a:prstGeom>
          <a:solidFill>
            <a:srgbClr val="FFFFFF"/>
          </a:solidFill>
          <a:ln w="5715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00FF"/>
                </a:solidFill>
              </a:rPr>
              <a:t>THẢO LUẬN </a:t>
            </a:r>
            <a:r>
              <a:rPr lang="en-US" altLang="en-US" sz="2800" b="1" smtClean="0">
                <a:solidFill>
                  <a:srgbClr val="0000FF"/>
                </a:solidFill>
              </a:rPr>
              <a:t>NHÓM</a:t>
            </a:r>
            <a:endParaRPr lang="vi-VN" altLang="en-US" sz="2800" b="1">
              <a:solidFill>
                <a:srgbClr val="0000FF"/>
              </a:solidFill>
            </a:endParaRPr>
          </a:p>
        </p:txBody>
      </p:sp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7414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" name="hiep dinh par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03600" end="1.0692033333E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6125" y="393752"/>
            <a:ext cx="8196950" cy="608160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553680" y="3080880"/>
              <a:ext cx="8572680" cy="24202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4320" y="3071520"/>
                <a:ext cx="8591400" cy="2439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8439" name="Text Box 8"/>
          <p:cNvSpPr txBox="1">
            <a:spLocks noChangeArrowheads="1"/>
          </p:cNvSpPr>
          <p:nvPr/>
        </p:nvSpPr>
        <p:spPr bwMode="auto">
          <a:xfrm>
            <a:off x="1905000" y="48895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18441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838200" y="3240941"/>
            <a:ext cx="10744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    </a:t>
            </a:r>
            <a:r>
              <a:rPr lang="vi-VN" altLang="en-US" sz="2800" b="1"/>
              <a:t>Câu hỏi 1: </a:t>
            </a:r>
            <a:r>
              <a:rPr lang="vi-VN" altLang="en-US" sz="2800"/>
              <a:t>Hiệp định Pa-ri được kí ở đâu? Vào thời điểm </a:t>
            </a:r>
            <a:r>
              <a:rPr lang="vi-VN" altLang="en-US" sz="2800" smtClean="0"/>
              <a:t>nào?</a:t>
            </a:r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    </a:t>
            </a:r>
            <a:r>
              <a:rPr lang="en-US" altLang="en-US" sz="2800" b="1"/>
              <a:t>Câu hỏi </a:t>
            </a:r>
            <a:r>
              <a:rPr lang="en-US" altLang="en-US" sz="2800" b="1" smtClean="0"/>
              <a:t>2: </a:t>
            </a:r>
            <a:r>
              <a:rPr lang="en-US" altLang="en-US" sz="2800"/>
              <a:t>Trình bày nội dung chủ </a:t>
            </a:r>
            <a:r>
              <a:rPr lang="en-US" altLang="en-US" sz="2800" smtClean="0"/>
              <a:t>yếu </a:t>
            </a:r>
            <a:r>
              <a:rPr lang="en-US" altLang="en-US" sz="2800"/>
              <a:t>của hiệp định </a:t>
            </a:r>
            <a:r>
              <a:rPr lang="en-US" altLang="en-US" sz="2800" smtClean="0"/>
              <a:t>Pa-ri.</a:t>
            </a:r>
            <a:endParaRPr lang="vi-VN" altLang="en-US" sz="2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33400" y="2184400"/>
            <a:ext cx="11277600" cy="452120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en-US" sz="500">
              <a:solidFill>
                <a:srgbClr val="00CC00"/>
              </a:solidFill>
              <a:latin typeface="VNI-Bodon" pitchFamily="2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500">
              <a:solidFill>
                <a:srgbClr val="00CC00"/>
              </a:solidFill>
              <a:latin typeface="VNI-Bodon" pitchFamily="2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500">
              <a:solidFill>
                <a:srgbClr val="FFCC00"/>
              </a:solidFill>
              <a:latin typeface="VNI-Bodon" pitchFamily="2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vi-VN" altLang="en-US" sz="4400">
              <a:solidFill>
                <a:srgbClr val="FF9900"/>
              </a:solidFill>
              <a:latin typeface="VNI-Disney" pitchFamily="2" charset="0"/>
            </a:endParaRPr>
          </a:p>
        </p:txBody>
      </p: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609600" y="2219325"/>
            <a:ext cx="11049000" cy="4486275"/>
            <a:chOff x="144" y="336"/>
            <a:chExt cx="5472" cy="3840"/>
          </a:xfrm>
        </p:grpSpPr>
        <p:pic>
          <p:nvPicPr>
            <p:cNvPr id="21" name="Picture 17" descr="KN Hoa l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264"/>
              <a:ext cx="864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8" descr="KN Hoa l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36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9" descr="KN Hoa l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6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20" descr="KN Hoa l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12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AutoShape 15"/>
          <p:cNvSpPr>
            <a:spLocks noChangeArrowheads="1"/>
          </p:cNvSpPr>
          <p:nvPr/>
        </p:nvSpPr>
        <p:spPr bwMode="auto">
          <a:xfrm>
            <a:off x="3379788" y="1960563"/>
            <a:ext cx="5715000" cy="609600"/>
          </a:xfrm>
          <a:prstGeom prst="pentagon">
            <a:avLst/>
          </a:prstGeom>
          <a:solidFill>
            <a:srgbClr val="FFFFFF"/>
          </a:solidFill>
          <a:ln w="5715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00FF"/>
                </a:solidFill>
              </a:rPr>
              <a:t>THẢO LUẬN </a:t>
            </a:r>
            <a:r>
              <a:rPr lang="en-US" altLang="en-US" sz="2800" b="1" smtClean="0">
                <a:solidFill>
                  <a:srgbClr val="0000FF"/>
                </a:solidFill>
              </a:rPr>
              <a:t>NHÓM</a:t>
            </a:r>
            <a:endParaRPr lang="vi-VN" altLang="en-US" sz="2800" b="1">
              <a:solidFill>
                <a:srgbClr val="0000FF"/>
              </a:solidFill>
            </a:endParaRPr>
          </a:p>
        </p:txBody>
      </p:sp>
      <p:sp>
        <p:nvSpPr>
          <p:cNvPr id="26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1866900" y="47601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19465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Rectangle 2"/>
          <p:cNvSpPr/>
          <p:nvPr/>
        </p:nvSpPr>
        <p:spPr>
          <a:xfrm>
            <a:off x="1143000" y="4114800"/>
            <a:ext cx="11071412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vi-VN" sz="2800" dirty="0">
                <a:sym typeface="Wingdings"/>
              </a:rPr>
              <a:t></a:t>
            </a:r>
            <a:r>
              <a:rPr lang="en-US" sz="2800" dirty="0">
                <a:sym typeface="Wingdings"/>
              </a:rPr>
              <a:t> </a:t>
            </a:r>
            <a:r>
              <a:rPr lang="vi-VN" sz="2800" dirty="0"/>
              <a:t>Hiệp định Pa-ri được kí tại tòa nhà Trung tâm các hội nghị quốc tế ở </a:t>
            </a:r>
            <a:r>
              <a:rPr lang="vi-VN" sz="2800"/>
              <a:t>phố </a:t>
            </a:r>
            <a:r>
              <a:rPr lang="vi-VN" sz="2800" smtClean="0"/>
              <a:t>Clê-be</a:t>
            </a:r>
            <a:r>
              <a:rPr lang="en-US" sz="2800"/>
              <a:t> </a:t>
            </a:r>
            <a:r>
              <a:rPr lang="vi-VN" sz="2800" smtClean="0"/>
              <a:t>(Pa-ri</a:t>
            </a:r>
            <a:r>
              <a:rPr lang="vi-VN" sz="2800" dirty="0"/>
              <a:t>). Và được kí chính thức vào ngày 27 thàng 1 năm 1973.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412" y="1838939"/>
            <a:ext cx="121920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</a:t>
            </a: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eaLnBrk="1" hangingPunct="1"/>
            <a:r>
              <a:rPr lang="vi-VN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DIỄN BIẾN CỦA LỄ KÍ HIỆP ĐỊNH PA-RI</a:t>
            </a:r>
            <a:r>
              <a:rPr lang="en-US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 VÀ NỘI DUNG CHÍNH CỦA HIỆP ĐỊNH.</a:t>
            </a:r>
            <a:endParaRPr lang="vi-VN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3000" y="2895600"/>
            <a:ext cx="7620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05000" y="2895600"/>
            <a:ext cx="10309412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vi-VN" altLang="en-US" sz="2800" smtClean="0">
                <a:solidFill>
                  <a:schemeClr val="tx1"/>
                </a:solidFill>
              </a:rPr>
              <a:t>Hiệp định Pa-ri được kí ở đâu? Vào thời điểm nào ?</a:t>
            </a:r>
            <a:endParaRPr lang="en-US" altLang="en-US" sz="2800">
              <a:solidFill>
                <a:schemeClr val="tx1"/>
              </a:solidFill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1905000" y="369022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20489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Rectangle 2"/>
          <p:cNvSpPr/>
          <p:nvPr/>
        </p:nvSpPr>
        <p:spPr>
          <a:xfrm>
            <a:off x="1093693" y="3716866"/>
            <a:ext cx="11080377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vi-VN" sz="2800" dirty="0">
                <a:sym typeface="Wingdings"/>
              </a:rPr>
              <a:t></a:t>
            </a:r>
            <a:r>
              <a:rPr lang="en-US" sz="2800" dirty="0">
                <a:sym typeface="Wingdings"/>
              </a:rPr>
              <a:t> </a:t>
            </a:r>
            <a:r>
              <a:rPr lang="vi-VN" sz="2800" dirty="0"/>
              <a:t>Lễ kí Hiệp định Pa-ri diễn ra rất tôn nghiêm, trang trọng mang tính </a:t>
            </a:r>
            <a:r>
              <a:rPr lang="vi-VN" sz="2800"/>
              <a:t>quốc </a:t>
            </a:r>
            <a:r>
              <a:rPr lang="vi-VN" sz="2800" smtClean="0"/>
              <a:t>tế, </a:t>
            </a:r>
            <a:r>
              <a:rPr lang="vi-VN" sz="2800" dirty="0"/>
              <a:t>được kí tại tòa nhà Trung tâm các hội nghị quốc tế ở phố Clê-be (Pa-ri) và được kí chính thức vào ngày 27 th</a:t>
            </a:r>
            <a:r>
              <a:rPr lang="en-US" sz="2800" dirty="0">
                <a:cs typeface="Arial" pitchFamily="34" charset="0"/>
              </a:rPr>
              <a:t>á</a:t>
            </a:r>
            <a:r>
              <a:rPr lang="vi-VN" sz="2800" dirty="0"/>
              <a:t>ng 1 năm 1973.</a:t>
            </a:r>
          </a:p>
          <a:p>
            <a:pPr algn="just">
              <a:defRPr/>
            </a:pPr>
            <a:r>
              <a:rPr lang="vi-VN" sz="2800" dirty="0"/>
              <a:t> </a:t>
            </a:r>
            <a:r>
              <a:rPr lang="vi-VN" sz="2800" dirty="0">
                <a:sym typeface="Wingdings"/>
              </a:rPr>
              <a:t></a:t>
            </a:r>
            <a:r>
              <a:rPr lang="vi-VN" sz="2800" dirty="0"/>
              <a:t> Bộ trưởng Nguyễn Duy Trinh và Bộ trưởng Nguyễn thị Bình đại diện phía cách mạng Việt Nam đặt bút kí vào văn bản Hiệp định lúc 11 giờ </a:t>
            </a:r>
            <a:r>
              <a:rPr lang="en-US" sz="2800" dirty="0"/>
              <a:t>(</a:t>
            </a:r>
            <a:r>
              <a:rPr lang="en-US" sz="2800" dirty="0" err="1">
                <a:cs typeface="Arial" pitchFamily="34" charset="0"/>
              </a:rPr>
              <a:t>giờ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vi-VN" sz="2800" dirty="0">
                <a:cs typeface="Arial" pitchFamily="34" charset="0"/>
              </a:rPr>
              <a:t>Pa-ri</a:t>
            </a:r>
            <a:r>
              <a:rPr lang="en-US" sz="2800" dirty="0"/>
              <a:t>)</a:t>
            </a:r>
            <a:r>
              <a:rPr lang="vi-VN" sz="2800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17929" y="1441239"/>
            <a:ext cx="121920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</a:t>
            </a: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eaLnBrk="1" hangingPunct="1"/>
            <a:r>
              <a:rPr lang="vi-VN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DIỄN BIẾN CỦA LỄ KÍ HIỆP ĐỊNH PA-RI</a:t>
            </a:r>
            <a:r>
              <a:rPr lang="en-US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 VÀ NỘI DUNG CHÍNH CỦA HIỆP ĐỊNH.</a:t>
            </a:r>
            <a:endParaRPr lang="vi-VN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93694" y="2509355"/>
            <a:ext cx="7620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882588" y="2532886"/>
            <a:ext cx="10309412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/>
            <a:r>
              <a:rPr lang="en-US" altLang="en-US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thuật lại d</a:t>
            </a:r>
            <a:r>
              <a:rPr lang="vi-VN" altLang="en-US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iễn biến của lễ kí </a:t>
            </a:r>
            <a:r>
              <a:rPr lang="en-US" altLang="en-US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</a:t>
            </a:r>
            <a:r>
              <a:rPr lang="vi-VN" altLang="en-US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Hiệp định Pa-ri.</a:t>
            </a:r>
            <a:endParaRPr lang="vi-VN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2839571" y="927033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iepdinh pais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754" y="-76200"/>
            <a:ext cx="9218246" cy="6172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524000" y="6216651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800" i="1"/>
              <a:t>Phía Hoa Kì kí kết hiệp định Pa-r</a:t>
            </a:r>
            <a:r>
              <a:rPr lang="en-US" altLang="en-US" sz="2800" i="1"/>
              <a:t>i</a:t>
            </a:r>
            <a:endParaRPr lang="vi-VN" altLang="en-US" sz="2800" i="1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200801270843062_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504" y="0"/>
            <a:ext cx="9230497" cy="5791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524000" y="591185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800" i="1"/>
              <a:t>Bộ trưởng Ngoại giao nước Việt Nam Dân chủ Cộng hòa Nguyễn Duy Trinh tham gia ký Hiệp định.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250px-NguyenThiBinh_Paris19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"/>
            <a:ext cx="8991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524000" y="6172201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800" i="1"/>
              <a:t>Bộ Trưởng Nguyễn Thị Bình kí hiệp địn</a:t>
            </a:r>
            <a:r>
              <a:rPr lang="en-US" altLang="en-US" sz="2800" i="1"/>
              <a:t>h</a:t>
            </a:r>
            <a:endParaRPr lang="vi-VN" altLang="en-US" sz="2800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1905000" y="0"/>
            <a:ext cx="8534400" cy="122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/>
              <a:t>Thứ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năm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ngày</a:t>
            </a:r>
            <a:r>
              <a:rPr lang="en-US" altLang="en-US" sz="3200" dirty="0"/>
              <a:t> </a:t>
            </a:r>
            <a:r>
              <a:rPr lang="en-US" altLang="en-US" sz="3200" dirty="0" smtClean="0"/>
              <a:t>10 </a:t>
            </a:r>
            <a:r>
              <a:rPr lang="en-US" altLang="en-US" sz="3200" dirty="0" err="1"/>
              <a:t>tháng</a:t>
            </a:r>
            <a:r>
              <a:rPr lang="en-US" altLang="en-US" sz="3200" dirty="0"/>
              <a:t> 3 </a:t>
            </a:r>
            <a:r>
              <a:rPr lang="en-US" altLang="en-US" sz="3200" dirty="0" err="1"/>
              <a:t>năm</a:t>
            </a:r>
            <a:r>
              <a:rPr lang="en-US" altLang="en-US" sz="3200" dirty="0"/>
              <a:t> </a:t>
            </a:r>
            <a:r>
              <a:rPr lang="en-US" altLang="en-US" sz="3200" dirty="0" smtClean="0"/>
              <a:t>2022</a:t>
            </a:r>
            <a:endParaRPr lang="en-US" altLang="en-US" sz="3200" dirty="0"/>
          </a:p>
          <a:p>
            <a:pPr algn="ctr" eaLnBrk="1" hangingPunct="1">
              <a:spcBef>
                <a:spcPct val="50000"/>
              </a:spcBef>
            </a:pPr>
            <a:endParaRPr lang="en-US" altLang="en-US" sz="2800" dirty="0"/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6152" name="Rectangle 9"/>
          <p:cNvSpPr>
            <a:spLocks noChangeArrowheads="1"/>
          </p:cNvSpPr>
          <p:nvPr/>
        </p:nvSpPr>
        <p:spPr bwMode="auto">
          <a:xfrm>
            <a:off x="1981200" y="1295400"/>
            <a:ext cx="8229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200" dirty="0" err="1" smtClean="0">
                <a:solidFill>
                  <a:srgbClr val="0033CC"/>
                </a:solidFill>
              </a:rPr>
              <a:t>Khởi</a:t>
            </a:r>
            <a:r>
              <a:rPr lang="en-US" altLang="en-US" sz="3200" dirty="0" smtClean="0">
                <a:solidFill>
                  <a:srgbClr val="0033CC"/>
                </a:solidFill>
              </a:rPr>
              <a:t> </a:t>
            </a:r>
            <a:r>
              <a:rPr lang="en-US" altLang="en-US" sz="3200" dirty="0" err="1" smtClean="0">
                <a:solidFill>
                  <a:srgbClr val="0033CC"/>
                </a:solidFill>
              </a:rPr>
              <a:t>động</a:t>
            </a:r>
            <a:endParaRPr lang="en-US" altLang="en-US" sz="3200" dirty="0">
              <a:solidFill>
                <a:srgbClr val="0033CC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4248" y="2223448"/>
            <a:ext cx="106680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altLang="en-US" sz="3200" b="1"/>
              <a:t>Câu 1:</a:t>
            </a:r>
            <a:r>
              <a:rPr lang="vi-VN" altLang="en-US" sz="3200"/>
              <a:t> Mĩ ném bom hòng hủy diệt Hà Nội âm mưu bắt nhân dân ta khuất phục, buộc ta phải kí kết Hiệp định có lợi cho Mĩ.</a:t>
            </a:r>
            <a:endParaRPr lang="en-US" altLang="en-US" sz="3200"/>
          </a:p>
          <a:p>
            <a:pPr algn="just" eaLnBrk="1" hangingPunct="1"/>
            <a:endParaRPr lang="vi-VN" altLang="en-US" sz="320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667000" y="5257800"/>
            <a:ext cx="167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/>
              <a:t>ĐÚNG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382000" y="5257800"/>
            <a:ext cx="144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/>
              <a:t>SAI</a:t>
            </a:r>
          </a:p>
        </p:txBody>
      </p:sp>
      <p:sp>
        <p:nvSpPr>
          <p:cNvPr id="4" name="Rectangle 3"/>
          <p:cNvSpPr/>
          <p:nvPr/>
        </p:nvSpPr>
        <p:spPr>
          <a:xfrm>
            <a:off x="2819400" y="5257800"/>
            <a:ext cx="1371600" cy="584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4583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4038600"/>
            <a:ext cx="11277600" cy="24929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vi-VN" sz="2600" dirty="0"/>
              <a:t> </a:t>
            </a:r>
            <a:r>
              <a:rPr lang="vi-VN" sz="2600" dirty="0">
                <a:sym typeface="Wingdings"/>
              </a:rPr>
              <a:t> </a:t>
            </a:r>
            <a:r>
              <a:rPr lang="en-US" sz="2600" dirty="0">
                <a:sym typeface="Wingdings"/>
              </a:rPr>
              <a:t> </a:t>
            </a:r>
            <a:r>
              <a:rPr lang="vi-VN" sz="2600" dirty="0"/>
              <a:t>Mĩ tôn trọng độc lập, chủ quyền thống nhất và toàn vẹn lãnh thổ của nước Việt Nam.</a:t>
            </a:r>
          </a:p>
          <a:p>
            <a:pPr marL="457200" indent="-457200">
              <a:buFont typeface="Wingdings" pitchFamily="2" charset="2"/>
              <a:buChar char="F"/>
              <a:defRPr/>
            </a:pPr>
            <a:r>
              <a:rPr lang="vi-VN" sz="2600" dirty="0"/>
              <a:t>Phải rút toàn bộ quân Mỹ và quân đồng minh ra khỏi Việt Nam</a:t>
            </a:r>
            <a:endParaRPr lang="en-US" sz="2600" dirty="0"/>
          </a:p>
          <a:p>
            <a:pPr marL="457200" indent="-457200">
              <a:buFont typeface="Wingdings" pitchFamily="2" charset="2"/>
              <a:buChar char="F"/>
              <a:defRPr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dứt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dính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líu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60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Nam.</a:t>
            </a:r>
            <a:endParaRPr lang="vi-VN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vi-VN" sz="2600" dirty="0">
                <a:sym typeface="Wingdings"/>
              </a:rPr>
              <a:t> </a:t>
            </a:r>
            <a:r>
              <a:rPr lang="en-US" sz="2600" dirty="0">
                <a:sym typeface="Wingdings"/>
              </a:rPr>
              <a:t> </a:t>
            </a:r>
            <a:r>
              <a:rPr lang="vi-VN" sz="2600" dirty="0"/>
              <a:t>Phải có trách nhiệm trong việc hàn gắn vết thương chiến tranh ở Việt Nam.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17929" y="1756994"/>
            <a:ext cx="121920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</a:t>
            </a: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eaLnBrk="1" hangingPunct="1"/>
            <a:r>
              <a:rPr lang="vi-VN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DIỄN BIẾN CỦA LỄ KÍ HIỆP ĐỊNH PA-RI</a:t>
            </a:r>
            <a:r>
              <a:rPr lang="en-US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 VÀ NỘI DUNG CHÍNH CỦA HIỆP ĐỊNH.</a:t>
            </a:r>
            <a:endParaRPr lang="vi-VN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2671" y="2917333"/>
            <a:ext cx="7620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34671" y="2917333"/>
            <a:ext cx="10309412" cy="92333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altLang="en-US" sz="2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trình bày nội dung chủ yếu của hiệp định Pa-ri.</a:t>
            </a:r>
            <a:endParaRPr lang="vi-VN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5607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25609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0" y="1738315"/>
            <a:ext cx="121920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HOẠT ĐỘNG 1:</a:t>
            </a:r>
          </a:p>
          <a:p>
            <a:pPr algn="just" eaLnBrk="1" hangingPunct="1"/>
            <a:r>
              <a:rPr lang="en-US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VÌ SAO MĨ BUỘC PHẢI KÍ HIỆP ĐỊNH PA-RI?</a:t>
            </a:r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719298"/>
            <a:ext cx="121920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</a:t>
            </a: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eaLnBrk="1" hangingPunct="1"/>
            <a:r>
              <a:rPr lang="vi-VN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DIỄN BIẾN CỦA LỄ KÍ HIỆP ĐỊNH PA-RI</a:t>
            </a:r>
            <a:r>
              <a:rPr lang="en-US" alt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 VÀ NỘI DUNG CHÍNH CỦA HIỆP ĐỊNH.</a:t>
            </a:r>
            <a:endParaRPr lang="vi-VN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3693939"/>
            <a:ext cx="12192000" cy="92333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alt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3:</a:t>
            </a:r>
            <a:endParaRPr lang="en-US" alt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NGHĨA LỊCH SỬ CỦA HIỆP ĐỊNH PA-RI</a:t>
            </a:r>
            <a:r>
              <a:rPr lang="en-US" alt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1752600" y="3200400"/>
            <a:ext cx="533400" cy="838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B</a:t>
            </a:r>
          </a:p>
        </p:txBody>
      </p:sp>
      <p:sp>
        <p:nvSpPr>
          <p:cNvPr id="136197" name="Rectangle 5"/>
          <p:cNvSpPr>
            <a:spLocks noChangeArrowheads="1"/>
          </p:cNvSpPr>
          <p:nvPr/>
        </p:nvSpPr>
        <p:spPr bwMode="auto">
          <a:xfrm>
            <a:off x="1752600" y="1981200"/>
            <a:ext cx="533400" cy="914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A</a:t>
            </a:r>
          </a:p>
        </p:txBody>
      </p:sp>
      <p:sp>
        <p:nvSpPr>
          <p:cNvPr id="136198" name="Rectangle 6"/>
          <p:cNvSpPr>
            <a:spLocks noChangeArrowheads="1"/>
          </p:cNvSpPr>
          <p:nvPr/>
        </p:nvSpPr>
        <p:spPr bwMode="auto">
          <a:xfrm>
            <a:off x="2362200" y="4222750"/>
            <a:ext cx="8305800" cy="126365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nên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bước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ngoặt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trọng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cuộc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đấu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tranh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mạng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dân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ta (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Quân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Mĩ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quân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chư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hầu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rút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khỏi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Nam).</a:t>
            </a:r>
            <a:endParaRPr lang="en-US" sz="25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2362200" y="3155950"/>
            <a:ext cx="8305800" cy="88265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Chiến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tranh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ta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chấm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dứt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hòa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bình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5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6201" name="Rectangle 9"/>
          <p:cNvSpPr>
            <a:spLocks noChangeArrowheads="1"/>
          </p:cNvSpPr>
          <p:nvPr/>
        </p:nvSpPr>
        <p:spPr bwMode="auto">
          <a:xfrm>
            <a:off x="1752600" y="4267200"/>
            <a:ext cx="533400" cy="1219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C</a:t>
            </a:r>
          </a:p>
        </p:txBody>
      </p:sp>
      <p:sp>
        <p:nvSpPr>
          <p:cNvPr id="136203" name="Text Box 11"/>
          <p:cNvSpPr txBox="1">
            <a:spLocks noChangeArrowheads="1"/>
          </p:cNvSpPr>
          <p:nvPr/>
        </p:nvSpPr>
        <p:spPr bwMode="auto">
          <a:xfrm>
            <a:off x="1704561" y="1158081"/>
            <a:ext cx="8763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hlink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i="1"/>
              <a:t>Hãy chọn các ý đúng với ý nghĩa lịch sử của hiệp định Pa-ri. </a:t>
            </a:r>
          </a:p>
        </p:txBody>
      </p:sp>
      <p:sp>
        <p:nvSpPr>
          <p:cNvPr id="136204" name="Rectangle 12"/>
          <p:cNvSpPr>
            <a:spLocks noChangeArrowheads="1"/>
          </p:cNvSpPr>
          <p:nvPr/>
        </p:nvSpPr>
        <p:spPr bwMode="auto">
          <a:xfrm>
            <a:off x="2362200" y="5670551"/>
            <a:ext cx="8305800" cy="80945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endParaRPr lang="en-US" sz="70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25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Nhân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dân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miền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Nam -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Bắc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sum </a:t>
            </a:r>
            <a:r>
              <a:rPr lang="en-US" sz="25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họp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5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endParaRPr lang="vi-VN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6205" name="Rectangle 13"/>
          <p:cNvSpPr>
            <a:spLocks noChangeArrowheads="1"/>
          </p:cNvSpPr>
          <p:nvPr/>
        </p:nvSpPr>
        <p:spPr bwMode="auto">
          <a:xfrm>
            <a:off x="1752600" y="5638800"/>
            <a:ext cx="533400" cy="838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D</a:t>
            </a:r>
          </a:p>
        </p:txBody>
      </p:sp>
      <p:sp>
        <p:nvSpPr>
          <p:cNvPr id="136206" name="Rectangle 14"/>
          <p:cNvSpPr>
            <a:spLocks noChangeArrowheads="1"/>
          </p:cNvSpPr>
          <p:nvPr/>
        </p:nvSpPr>
        <p:spPr bwMode="auto">
          <a:xfrm>
            <a:off x="2362200" y="2012950"/>
            <a:ext cx="8305800" cy="88265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sz="2500">
                <a:cs typeface="Tahoma" pitchFamily="34" charset="0"/>
              </a:rPr>
              <a:t>Đánh dấu những thắng lợi to lớn của cuộc kháng chiến chống Mĩ cứu nước.</a:t>
            </a:r>
            <a:endParaRPr lang="en-US" sz="2500" i="1">
              <a:cs typeface="Tahoma" pitchFamily="34" charset="0"/>
            </a:endParaRPr>
          </a:p>
        </p:txBody>
      </p:sp>
      <p:sp>
        <p:nvSpPr>
          <p:cNvPr id="136207" name="Rectangle 15"/>
          <p:cNvSpPr>
            <a:spLocks noChangeArrowheads="1"/>
          </p:cNvSpPr>
          <p:nvPr/>
        </p:nvSpPr>
        <p:spPr bwMode="auto">
          <a:xfrm>
            <a:off x="1752600" y="4267200"/>
            <a:ext cx="533400" cy="1219200"/>
          </a:xfrm>
          <a:prstGeom prst="rect">
            <a:avLst/>
          </a:prstGeom>
          <a:solidFill>
            <a:srgbClr val="FFCC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C</a:t>
            </a:r>
          </a:p>
        </p:txBody>
      </p:sp>
      <p:sp>
        <p:nvSpPr>
          <p:cNvPr id="136208" name="Rectangle 16"/>
          <p:cNvSpPr>
            <a:spLocks noChangeArrowheads="1"/>
          </p:cNvSpPr>
          <p:nvPr/>
        </p:nvSpPr>
        <p:spPr bwMode="auto">
          <a:xfrm>
            <a:off x="1752600" y="1981200"/>
            <a:ext cx="533400" cy="914400"/>
          </a:xfrm>
          <a:prstGeom prst="rect">
            <a:avLst/>
          </a:prstGeom>
          <a:solidFill>
            <a:srgbClr val="FFCC00"/>
          </a:solidFill>
          <a:ln w="381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/>
              <a:t>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9939" y="-6122"/>
            <a:ext cx="12192000" cy="92333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alt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3:</a:t>
            </a:r>
            <a:endParaRPr lang="en-US" alt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NGHĨA LỊCH SỬ CỦA HIỆP ĐỊNH PA-RI</a:t>
            </a:r>
            <a:r>
              <a:rPr lang="en-US" alt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6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6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6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6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6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6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6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1362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13620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620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6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70" decel="100000"/>
                                        <p:tgtEl>
                                          <p:spTgt spid="1362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770" decel="100000"/>
                                        <p:tgtEl>
                                          <p:spTgt spid="13620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620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8" dur="770" fill="hold"/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136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136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136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136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6" grpId="0" animBg="1"/>
      <p:bldP spid="136196" grpId="1" animBg="1"/>
      <p:bldP spid="136197" grpId="0" animBg="1"/>
      <p:bldP spid="136201" grpId="0" animBg="1"/>
      <p:bldP spid="136203" grpId="0"/>
      <p:bldP spid="136205" grpId="0" animBg="1"/>
      <p:bldP spid="136205" grpId="1" animBg="1"/>
      <p:bldP spid="136207" grpId="0" animBg="1"/>
      <p:bldP spid="13620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7655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27657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7"/>
          <p:cNvSpPr/>
          <p:nvPr/>
        </p:nvSpPr>
        <p:spPr>
          <a:xfrm>
            <a:off x="0" y="3285530"/>
            <a:ext cx="12192000" cy="18960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066800" y="3362326"/>
            <a:ext cx="937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- Đế quốc Mỹ thừa nhận sự thất bại ở Việt Nam.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066800" y="4023718"/>
            <a:ext cx="10820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altLang="en-US" sz="2800"/>
              <a:t>- Đánh dấu một thắng lợi lịch sử mang tính chiến lược: đế quốc Mỹ phải rút quân  khỏi miền Nam Việt Nam.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1966714"/>
            <a:ext cx="12192000" cy="92333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altLang="en-US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3:</a:t>
            </a:r>
            <a:endParaRPr lang="en-US" alt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NGHĨA LỊCH SỬ CỦA HIỆP ĐỊNH PA-RI</a:t>
            </a:r>
            <a:r>
              <a:rPr lang="en-US" alt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1" name="Picture 11" descr="Myrut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0"/>
            <a:ext cx="9105900" cy="592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12" name="Text Box 12"/>
          <p:cNvSpPr txBox="1">
            <a:spLocks noChangeArrowheads="1"/>
          </p:cNvSpPr>
          <p:nvPr/>
        </p:nvSpPr>
        <p:spPr bwMode="auto">
          <a:xfrm>
            <a:off x="2743200" y="6108701"/>
            <a:ext cx="6858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i="1"/>
              <a:t>Hoa Kì rút quân năm 1973 theo hiệp định Pa-ri.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9703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29705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295400" y="2041526"/>
            <a:ext cx="22525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i="1" smtClean="0">
                <a:latin typeface="HP001 4H" panose="020B0603050302020204" pitchFamily="34" charset="0"/>
                <a:sym typeface="Wingdings" panose="05000000000000000000" pitchFamily="2" charset="2"/>
              </a:rPr>
              <a:t>Ghi nhớ:</a:t>
            </a:r>
            <a:endParaRPr lang="vi-VN" altLang="en-US" sz="4000" b="1" i="1">
              <a:latin typeface="HP001 4H" panose="020B06030503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2926139"/>
            <a:ext cx="12039600" cy="2514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vi-VN" b="1" dirty="0"/>
              <a:t> </a:t>
            </a:r>
            <a:r>
              <a:rPr lang="en-US" b="1" dirty="0"/>
              <a:t>         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Ngày 27- 1- 1973, tại Pa- ri đã diễn ra lễ kí Hiệp định về chấm dứt chiến tranh, lập lại hòa bình ở Việt Nam. Đế quốc Mỹ buộc phải rút quân khỏi Việt Nam.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1751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31753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54" name="Rectangle 1"/>
          <p:cNvSpPr>
            <a:spLocks noChangeArrowheads="1"/>
          </p:cNvSpPr>
          <p:nvPr/>
        </p:nvSpPr>
        <p:spPr bwMode="auto">
          <a:xfrm>
            <a:off x="381000" y="2959102"/>
            <a:ext cx="1188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     </a:t>
            </a:r>
            <a:r>
              <a:rPr lang="vi-VN" altLang="en-US" sz="2800" b="1"/>
              <a:t>Câu hỏi 1: </a:t>
            </a:r>
            <a:r>
              <a:rPr lang="vi-VN" altLang="en-US" sz="2800"/>
              <a:t>Lễ kí Hiệp định Pa-ri về Việt Nam diễn ra tại nước nào?</a:t>
            </a:r>
          </a:p>
        </p:txBody>
      </p:sp>
      <p:sp>
        <p:nvSpPr>
          <p:cNvPr id="31755" name="Rectangle 6"/>
          <p:cNvSpPr>
            <a:spLocks noChangeArrowheads="1"/>
          </p:cNvSpPr>
          <p:nvPr/>
        </p:nvSpPr>
        <p:spPr bwMode="auto">
          <a:xfrm>
            <a:off x="2590800" y="3657600"/>
            <a:ext cx="3276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/>
              <a:t>A. Đức </a:t>
            </a:r>
          </a:p>
        </p:txBody>
      </p:sp>
      <p:sp>
        <p:nvSpPr>
          <p:cNvPr id="31756" name="Rectangle 7"/>
          <p:cNvSpPr>
            <a:spLocks noChangeArrowheads="1"/>
          </p:cNvSpPr>
          <p:nvPr/>
        </p:nvSpPr>
        <p:spPr bwMode="auto">
          <a:xfrm>
            <a:off x="6705600" y="3678238"/>
            <a:ext cx="3276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/>
              <a:t>B. Anh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590800" y="4876800"/>
            <a:ext cx="3429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/>
              <a:t>C. Pháp </a:t>
            </a:r>
          </a:p>
        </p:txBody>
      </p:sp>
      <p:sp>
        <p:nvSpPr>
          <p:cNvPr id="31758" name="Rectangle 9"/>
          <p:cNvSpPr>
            <a:spLocks noChangeArrowheads="1"/>
          </p:cNvSpPr>
          <p:nvPr/>
        </p:nvSpPr>
        <p:spPr bwMode="auto">
          <a:xfrm>
            <a:off x="6705600" y="4953000"/>
            <a:ext cx="3429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/>
              <a:t>D. Thụy Sĩ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1828800"/>
            <a:ext cx="12192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smtClean="0"/>
              <a:t>CỦNG CỐ</a:t>
            </a:r>
            <a:endParaRPr lang="en-US" sz="2800"/>
          </a:p>
        </p:txBody>
      </p: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2775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32777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8" name="Rectangle 1"/>
          <p:cNvSpPr>
            <a:spLocks noChangeArrowheads="1"/>
          </p:cNvSpPr>
          <p:nvPr/>
        </p:nvSpPr>
        <p:spPr bwMode="auto">
          <a:xfrm>
            <a:off x="533400" y="2775606"/>
            <a:ext cx="11582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     </a:t>
            </a:r>
            <a:r>
              <a:rPr lang="vi-VN" altLang="en-US" sz="2800" b="1"/>
              <a:t>Câu hỏi </a:t>
            </a:r>
            <a:r>
              <a:rPr lang="en-US" altLang="en-US" sz="2800" b="1"/>
              <a:t>2</a:t>
            </a:r>
            <a:r>
              <a:rPr lang="vi-VN" altLang="en-US" sz="2800" b="1"/>
              <a:t>: </a:t>
            </a:r>
            <a:r>
              <a:rPr lang="vi-VN" altLang="en-US" sz="2800"/>
              <a:t>Lễ kí chính thức Hiệp định Pa-ri về Việt Nam diễn ra vào ngày tháng năm nào?</a:t>
            </a:r>
          </a:p>
        </p:txBody>
      </p:sp>
      <p:sp>
        <p:nvSpPr>
          <p:cNvPr id="32779" name="Rectangle 6"/>
          <p:cNvSpPr>
            <a:spLocks noChangeArrowheads="1"/>
          </p:cNvSpPr>
          <p:nvPr/>
        </p:nvSpPr>
        <p:spPr bwMode="auto">
          <a:xfrm>
            <a:off x="2590800" y="3956137"/>
            <a:ext cx="3276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A. 21-7-1971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6732104" y="3955394"/>
            <a:ext cx="3276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B. 27-1-1973</a:t>
            </a:r>
          </a:p>
        </p:txBody>
      </p:sp>
      <p:sp>
        <p:nvSpPr>
          <p:cNvPr id="32781" name="Rectangle 8"/>
          <p:cNvSpPr>
            <a:spLocks noChangeArrowheads="1"/>
          </p:cNvSpPr>
          <p:nvPr/>
        </p:nvSpPr>
        <p:spPr bwMode="auto">
          <a:xfrm>
            <a:off x="2590800" y="4876800"/>
            <a:ext cx="3429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C. 27-1-1974</a:t>
            </a:r>
          </a:p>
        </p:txBody>
      </p:sp>
      <p:sp>
        <p:nvSpPr>
          <p:cNvPr id="32782" name="Rectangle 9"/>
          <p:cNvSpPr>
            <a:spLocks noChangeArrowheads="1"/>
          </p:cNvSpPr>
          <p:nvPr/>
        </p:nvSpPr>
        <p:spPr bwMode="auto">
          <a:xfrm>
            <a:off x="6705600" y="4953000"/>
            <a:ext cx="3429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D. 27-7-1972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1828800"/>
            <a:ext cx="12192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smtClean="0"/>
              <a:t>CỦNG CỐ</a:t>
            </a:r>
            <a:endParaRPr lang="en-US" sz="2800"/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3799" name="Text Box 8"/>
          <p:cNvSpPr txBox="1">
            <a:spLocks noChangeArrowheads="1"/>
          </p:cNvSpPr>
          <p:nvPr/>
        </p:nvSpPr>
        <p:spPr bwMode="auto">
          <a:xfrm>
            <a:off x="1905000" y="488203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33800" name="TextBox 3"/>
          <p:cNvSpPr txBox="1">
            <a:spLocks noChangeArrowheads="1"/>
          </p:cNvSpPr>
          <p:nvPr/>
        </p:nvSpPr>
        <p:spPr bwMode="auto">
          <a:xfrm>
            <a:off x="3771900" y="1015955"/>
            <a:ext cx="464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FF0000"/>
                </a:solidFill>
              </a:rPr>
              <a:t>LỄ KÍ HIỆP ĐỊNH PA-RI</a:t>
            </a:r>
          </a:p>
        </p:txBody>
      </p:sp>
      <p:sp>
        <p:nvSpPr>
          <p:cNvPr id="33801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2" name="Rectangle 1"/>
          <p:cNvSpPr>
            <a:spLocks noChangeArrowheads="1"/>
          </p:cNvSpPr>
          <p:nvPr/>
        </p:nvSpPr>
        <p:spPr bwMode="auto">
          <a:xfrm>
            <a:off x="201706" y="2547144"/>
            <a:ext cx="9829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/>
              <a:t>    </a:t>
            </a:r>
            <a:r>
              <a:rPr lang="vi-VN" altLang="en-US" sz="2800" b="1"/>
              <a:t>Câu hỏi </a:t>
            </a:r>
            <a:r>
              <a:rPr lang="en-US" altLang="en-US" sz="2800" b="1"/>
              <a:t>3</a:t>
            </a:r>
            <a:r>
              <a:rPr lang="vi-VN" altLang="en-US" sz="2800" b="1"/>
              <a:t>: </a:t>
            </a:r>
            <a:r>
              <a:rPr lang="vi-VN" altLang="en-US" sz="2800"/>
              <a:t>Nội dung </a:t>
            </a:r>
            <a:r>
              <a:rPr lang="en-US" altLang="en-US" sz="2800"/>
              <a:t>chính của </a:t>
            </a:r>
            <a:r>
              <a:rPr lang="vi-VN" altLang="en-US" sz="2800"/>
              <a:t>Hiệp định Pa-ri</a:t>
            </a:r>
            <a:r>
              <a:rPr lang="en-US" altLang="en-US" sz="2800"/>
              <a:t> là:</a:t>
            </a:r>
            <a:endParaRPr lang="vi-VN" altLang="en-US" sz="2800"/>
          </a:p>
        </p:txBody>
      </p:sp>
      <p:sp>
        <p:nvSpPr>
          <p:cNvPr id="3" name="Rectangle 2"/>
          <p:cNvSpPr/>
          <p:nvPr/>
        </p:nvSpPr>
        <p:spPr>
          <a:xfrm>
            <a:off x="838200" y="3189378"/>
            <a:ext cx="11658599" cy="370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Tx/>
              <a:buAutoNum type="alphaUcPeriod"/>
              <a:defRPr/>
            </a:pPr>
            <a:r>
              <a:rPr lang="vi-VN" sz="2800" dirty="0"/>
              <a:t>Mĩ phải tôn trọng độc lập, chủ quyền, thống</a:t>
            </a:r>
            <a:r>
              <a:rPr lang="en-US" sz="2800" dirty="0"/>
              <a:t> </a:t>
            </a:r>
            <a:r>
              <a:rPr lang="vi-VN" sz="2800" dirty="0"/>
              <a:t>nhất và toàn vẹn lãnh thổ của Việt Nam.</a:t>
            </a:r>
            <a:endParaRPr lang="en-US" sz="2800" dirty="0"/>
          </a:p>
          <a:p>
            <a:pPr algn="just">
              <a:defRPr/>
            </a:pPr>
            <a:endParaRPr lang="vi-VN" sz="1100" dirty="0"/>
          </a:p>
          <a:p>
            <a:pPr algn="just">
              <a:defRPr/>
            </a:pPr>
            <a:r>
              <a:rPr lang="en-US" sz="2800" dirty="0"/>
              <a:t>B. </a:t>
            </a:r>
            <a:r>
              <a:rPr lang="vi-VN" sz="2800" dirty="0"/>
              <a:t>Phải rút toàn bộ quân Mĩ và quân đồng minh r</a:t>
            </a:r>
            <a:r>
              <a:rPr lang="en-US" sz="2800" dirty="0"/>
              <a:t>a </a:t>
            </a:r>
          </a:p>
          <a:p>
            <a:pPr algn="just">
              <a:defRPr/>
            </a:pPr>
            <a:r>
              <a:rPr lang="en-US" sz="2800" dirty="0"/>
              <a:t>     </a:t>
            </a:r>
            <a:r>
              <a:rPr lang="vi-VN" sz="2800" dirty="0"/>
              <a:t>khỏi Việt Nam.</a:t>
            </a:r>
            <a:endParaRPr lang="en-US" sz="2800" dirty="0"/>
          </a:p>
          <a:p>
            <a:pPr algn="just">
              <a:defRPr/>
            </a:pPr>
            <a:r>
              <a:rPr lang="en-US" sz="1200" dirty="0"/>
              <a:t> </a:t>
            </a:r>
            <a:endParaRPr lang="en-US" sz="1100" dirty="0"/>
          </a:p>
          <a:p>
            <a:pPr algn="just">
              <a:defRPr/>
            </a:pPr>
            <a:r>
              <a:rPr lang="en-US" sz="2800" dirty="0"/>
              <a:t>C. </a:t>
            </a:r>
            <a:r>
              <a:rPr lang="vi-VN" sz="2800" dirty="0"/>
              <a:t>Phải có trách nhiệm trong việc hàn gắn vết</a:t>
            </a:r>
            <a:endParaRPr lang="en-US" sz="2800" dirty="0"/>
          </a:p>
          <a:p>
            <a:pPr algn="just">
              <a:defRPr/>
            </a:pPr>
            <a:r>
              <a:rPr lang="en-US" sz="2800" dirty="0"/>
              <a:t>    </a:t>
            </a:r>
            <a:r>
              <a:rPr lang="vi-VN" sz="2800" dirty="0"/>
              <a:t> thương chiến tranh ở Việt Nam.</a:t>
            </a:r>
            <a:endParaRPr lang="en-US" sz="2800" dirty="0"/>
          </a:p>
          <a:p>
            <a:pPr algn="just">
              <a:defRPr/>
            </a:pPr>
            <a:r>
              <a:rPr lang="en-US" sz="1100" dirty="0"/>
              <a:t> </a:t>
            </a:r>
            <a:endParaRPr lang="vi-VN" sz="2800" dirty="0"/>
          </a:p>
          <a:p>
            <a:pPr algn="just">
              <a:defRPr/>
            </a:pPr>
            <a:r>
              <a:rPr lang="en-US" sz="2800" dirty="0"/>
              <a:t>D. </a:t>
            </a:r>
            <a:r>
              <a:rPr lang="en-US" sz="2800" dirty="0" err="1"/>
              <a:t>Cả</a:t>
            </a:r>
            <a:r>
              <a:rPr lang="en-US" sz="2800" dirty="0"/>
              <a:t> 3 ý </a:t>
            </a:r>
            <a:r>
              <a:rPr lang="en-US" sz="2800" dirty="0" err="1"/>
              <a:t>trên</a:t>
            </a:r>
            <a:r>
              <a:rPr lang="en-US" sz="2800" dirty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5" y="1657893"/>
            <a:ext cx="121920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smtClean="0"/>
              <a:t>CỦNG CỐ</a:t>
            </a:r>
            <a:endParaRPr lang="en-US" sz="2800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34819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2225"/>
            <a:ext cx="12192000" cy="6880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7172" name="Picture 5" descr="port_turq_bor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3" name="Rectangle 2"/>
          <p:cNvSpPr/>
          <p:nvPr/>
        </p:nvSpPr>
        <p:spPr>
          <a:xfrm>
            <a:off x="1066800" y="2413001"/>
            <a:ext cx="10515600" cy="3216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sz="3200" b="1" dirty="0">
                <a:latin typeface="Arial" charset="0"/>
                <a:cs typeface="+mn-cs"/>
              </a:rPr>
              <a:t>Câu 2: </a:t>
            </a:r>
            <a:r>
              <a:rPr lang="vi-VN" sz="3200" dirty="0">
                <a:latin typeface="Arial" charset="0"/>
                <a:cs typeface="+mn-cs"/>
              </a:rPr>
              <a:t>Ních-xơn tuyên bố ngừng</a:t>
            </a:r>
            <a:r>
              <a:rPr lang="en-US" sz="3200" dirty="0">
                <a:latin typeface="Arial" charset="0"/>
                <a:cs typeface="+mn-cs"/>
              </a:rPr>
              <a:t> </a:t>
            </a:r>
            <a:r>
              <a:rPr lang="en-US" sz="3200" dirty="0" err="1">
                <a:latin typeface="Arial" charset="0"/>
                <a:cs typeface="+mn-cs"/>
              </a:rPr>
              <a:t>ném</a:t>
            </a:r>
            <a:r>
              <a:rPr lang="en-US" sz="3200" dirty="0">
                <a:latin typeface="Arial" charset="0"/>
                <a:cs typeface="+mn-cs"/>
              </a:rPr>
              <a:t> </a:t>
            </a:r>
            <a:r>
              <a:rPr lang="en-US" sz="3200" dirty="0" err="1">
                <a:latin typeface="Arial" charset="0"/>
                <a:cs typeface="+mn-cs"/>
              </a:rPr>
              <a:t>bom</a:t>
            </a:r>
            <a:r>
              <a:rPr lang="en-US" sz="3200" dirty="0">
                <a:latin typeface="Arial" charset="0"/>
                <a:cs typeface="+mn-cs"/>
              </a:rPr>
              <a:t> </a:t>
            </a:r>
            <a:r>
              <a:rPr lang="en-US" sz="3200" dirty="0" err="1">
                <a:latin typeface="Arial" charset="0"/>
                <a:cs typeface="+mn-cs"/>
              </a:rPr>
              <a:t>bắn</a:t>
            </a:r>
            <a:r>
              <a:rPr lang="en-US" sz="3200" dirty="0">
                <a:latin typeface="Arial" charset="0"/>
                <a:cs typeface="+mn-cs"/>
              </a:rPr>
              <a:t> </a:t>
            </a:r>
            <a:r>
              <a:rPr lang="en-US" sz="3200" dirty="0" err="1">
                <a:latin typeface="Arial" charset="0"/>
                <a:cs typeface="+mn-cs"/>
              </a:rPr>
              <a:t>phá</a:t>
            </a:r>
            <a:r>
              <a:rPr lang="en-US" sz="3200" dirty="0">
                <a:latin typeface="Arial" charset="0"/>
                <a:cs typeface="+mn-cs"/>
              </a:rPr>
              <a:t> </a:t>
            </a:r>
            <a:r>
              <a:rPr lang="en-US" sz="3200" dirty="0" err="1">
                <a:latin typeface="Arial" charset="0"/>
                <a:cs typeface="+mn-cs"/>
              </a:rPr>
              <a:t>miền</a:t>
            </a:r>
            <a:r>
              <a:rPr lang="en-US" sz="3200" dirty="0">
                <a:latin typeface="Arial" charset="0"/>
                <a:cs typeface="+mn-cs"/>
              </a:rPr>
              <a:t> </a:t>
            </a:r>
            <a:r>
              <a:rPr lang="en-US" sz="3200" dirty="0" err="1">
                <a:latin typeface="Arial" charset="0"/>
                <a:cs typeface="+mn-cs"/>
              </a:rPr>
              <a:t>Bắc</a:t>
            </a:r>
            <a:r>
              <a:rPr lang="en-US" sz="3200" dirty="0">
                <a:latin typeface="Arial" charset="0"/>
                <a:cs typeface="+mn-cs"/>
              </a:rPr>
              <a:t> </a:t>
            </a:r>
            <a:r>
              <a:rPr lang="en-US" sz="3200" dirty="0" err="1">
                <a:latin typeface="Arial" charset="0"/>
                <a:cs typeface="+mn-cs"/>
              </a:rPr>
              <a:t>vào</a:t>
            </a:r>
            <a:r>
              <a:rPr lang="en-US" sz="3200" dirty="0">
                <a:latin typeface="Arial" charset="0"/>
                <a:cs typeface="+mn-cs"/>
              </a:rPr>
              <a:t> </a:t>
            </a:r>
            <a:r>
              <a:rPr lang="en-US" sz="3200" dirty="0" err="1">
                <a:latin typeface="Arial" charset="0"/>
                <a:cs typeface="+mn-cs"/>
              </a:rPr>
              <a:t>ngày</a:t>
            </a:r>
            <a:r>
              <a:rPr lang="en-US" sz="3200" dirty="0">
                <a:latin typeface="Arial" charset="0"/>
                <a:cs typeface="+mn-cs"/>
              </a:rPr>
              <a:t> </a:t>
            </a:r>
            <a:r>
              <a:rPr lang="en-US" sz="3200" dirty="0" err="1">
                <a:latin typeface="Arial" charset="0"/>
                <a:cs typeface="+mn-cs"/>
              </a:rPr>
              <a:t>nào</a:t>
            </a:r>
            <a:r>
              <a:rPr lang="en-US" sz="3200" dirty="0">
                <a:latin typeface="Arial" charset="0"/>
                <a:cs typeface="+mn-cs"/>
              </a:rPr>
              <a:t> ?</a:t>
            </a:r>
          </a:p>
          <a:p>
            <a:pPr algn="just">
              <a:defRPr/>
            </a:pPr>
            <a:r>
              <a:rPr lang="en-US" sz="1050" dirty="0">
                <a:latin typeface="Arial" charset="0"/>
                <a:cs typeface="+mn-cs"/>
              </a:rPr>
              <a:t> </a:t>
            </a:r>
          </a:p>
          <a:p>
            <a:pPr algn="just">
              <a:defRPr/>
            </a:pPr>
            <a:r>
              <a:rPr lang="en-US" sz="3200" dirty="0">
                <a:latin typeface="Arial" charset="0"/>
                <a:cs typeface="+mn-cs"/>
              </a:rPr>
              <a:t>a) 29 – 12 – 1972</a:t>
            </a:r>
          </a:p>
          <a:p>
            <a:pPr algn="just">
              <a:defRPr/>
            </a:pPr>
            <a:r>
              <a:rPr lang="en-US" sz="3200" dirty="0">
                <a:latin typeface="Arial" charset="0"/>
                <a:cs typeface="+mn-cs"/>
              </a:rPr>
              <a:t>b) 30 – 12 – 1972 </a:t>
            </a:r>
          </a:p>
          <a:p>
            <a:pPr algn="just">
              <a:defRPr/>
            </a:pPr>
            <a:r>
              <a:rPr lang="en-US" sz="3200" dirty="0">
                <a:latin typeface="Arial" charset="0"/>
                <a:cs typeface="+mn-cs"/>
              </a:rPr>
              <a:t>c) 1 – 1 – 1973</a:t>
            </a:r>
          </a:p>
          <a:p>
            <a:pPr algn="just">
              <a:defRPr/>
            </a:pPr>
            <a:r>
              <a:rPr lang="en-US" sz="3200" dirty="0">
                <a:latin typeface="Arial" charset="0"/>
                <a:cs typeface="+mn-cs"/>
              </a:rPr>
              <a:t>d) 2 – 1 – 1973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8199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8201" name="Rectangle 1"/>
          <p:cNvSpPr>
            <a:spLocks noChangeArrowheads="1"/>
          </p:cNvSpPr>
          <p:nvPr/>
        </p:nvSpPr>
        <p:spPr bwMode="auto">
          <a:xfrm>
            <a:off x="1905000" y="2286001"/>
            <a:ext cx="81534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/>
              <a:t>Câu 3 : Điền vào chỗ chấm:</a:t>
            </a:r>
          </a:p>
          <a:p>
            <a:pPr eaLnBrk="1" hangingPunct="1"/>
            <a:endParaRPr lang="en-US" altLang="en-US" sz="2000"/>
          </a:p>
          <a:p>
            <a:pPr algn="just" eaLnBrk="1" hangingPunct="1"/>
            <a:r>
              <a:rPr lang="vi-VN" altLang="en-US" sz="3200"/>
              <a:t>  </a:t>
            </a:r>
            <a:r>
              <a:rPr lang="en-US" altLang="en-US" sz="3200"/>
              <a:t>  </a:t>
            </a:r>
            <a:r>
              <a:rPr lang="vi-VN" altLang="en-US" sz="2800"/>
              <a:t>Trong 12 ngày đêm cuối năm 1972, đế quốc Mĩ dùng ..............</a:t>
            </a:r>
            <a:r>
              <a:rPr lang="en-US" altLang="en-US" sz="2800"/>
              <a:t>.........</a:t>
            </a:r>
            <a:r>
              <a:rPr lang="vi-VN" altLang="en-US" sz="2800"/>
              <a:t> ném bom hòng hủy diệt ................. và ..........</a:t>
            </a:r>
            <a:r>
              <a:rPr lang="en-US" altLang="en-US" sz="2800"/>
              <a:t>......</a:t>
            </a:r>
            <a:r>
              <a:rPr lang="vi-VN" altLang="en-US" sz="2800"/>
              <a:t>.....</a:t>
            </a:r>
            <a:r>
              <a:rPr lang="en-US" altLang="en-US" sz="2800"/>
              <a:t>..........</a:t>
            </a:r>
            <a:r>
              <a:rPr lang="vi-VN" altLang="en-US" sz="2800"/>
              <a:t> ở miền Bắc, âm mưu khuất phục nhân dân ta. Song, quân dân ta đã lập nên chiến thắng oanh liệt “</a:t>
            </a:r>
            <a:r>
              <a:rPr lang="en-US" altLang="en-US" sz="2800"/>
              <a:t>................................................”</a:t>
            </a:r>
            <a:endParaRPr lang="vi-VN" altLang="en-US" sz="280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95625" y="3543301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</a:rPr>
              <a:t>máy bay B52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195514" y="3962400"/>
            <a:ext cx="13747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</a:rPr>
              <a:t>Hà Nội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13238" y="3960814"/>
            <a:ext cx="3200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</a:rPr>
              <a:t>các thành phố lớn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05064" y="5226051"/>
            <a:ext cx="4370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</a:rPr>
              <a:t>Điện Biên Phủ trên không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133600"/>
            <a:ext cx="8763000" cy="4555760"/>
          </a:xfr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1905000" y="0"/>
            <a:ext cx="8534400" cy="122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/>
              <a:t>Thứ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năm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ngày</a:t>
            </a:r>
            <a:r>
              <a:rPr lang="en-US" altLang="en-US" sz="3200" dirty="0"/>
              <a:t> 10 </a:t>
            </a:r>
            <a:r>
              <a:rPr lang="en-US" altLang="en-US" sz="3200" dirty="0" err="1"/>
              <a:t>tháng</a:t>
            </a:r>
            <a:r>
              <a:rPr lang="en-US" altLang="en-US" sz="3200" dirty="0"/>
              <a:t> 3 </a:t>
            </a:r>
            <a:r>
              <a:rPr lang="en-US" altLang="en-US" sz="3200" dirty="0" err="1"/>
              <a:t>năm</a:t>
            </a:r>
            <a:r>
              <a:rPr lang="en-US" altLang="en-US" sz="3200" dirty="0"/>
              <a:t> 2022</a:t>
            </a:r>
          </a:p>
          <a:p>
            <a:pPr algn="ctr" eaLnBrk="1" hangingPunct="1">
              <a:spcBef>
                <a:spcPct val="50000"/>
              </a:spcBef>
            </a:pPr>
            <a:endParaRPr lang="en-US" altLang="en-US" sz="2800" dirty="0"/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5" name="Rectangle 4"/>
          <p:cNvSpPr/>
          <p:nvPr/>
        </p:nvSpPr>
        <p:spPr>
          <a:xfrm>
            <a:off x="2506716" y="1247985"/>
            <a:ext cx="7178568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Bài</a:t>
            </a:r>
            <a:r>
              <a:rPr lang="en-US" sz="4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 25: </a:t>
            </a:r>
            <a:r>
              <a:rPr lang="en-US" sz="4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Lễ</a:t>
            </a:r>
            <a:r>
              <a:rPr lang="en-US" sz="4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 </a:t>
            </a:r>
            <a:r>
              <a:rPr lang="en-US" sz="4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kí</a:t>
            </a:r>
            <a:r>
              <a:rPr lang="en-US" sz="4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 </a:t>
            </a:r>
            <a:r>
              <a:rPr lang="en-US" sz="4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hiệp</a:t>
            </a:r>
            <a:r>
              <a:rPr lang="en-US" sz="4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 </a:t>
            </a:r>
            <a:r>
              <a:rPr lang="en-US" sz="4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định</a:t>
            </a:r>
            <a:r>
              <a:rPr lang="en-US" sz="40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 Pa-</a:t>
            </a:r>
            <a:r>
              <a:rPr lang="en-US" sz="4000" b="1" i="1" dirty="0" err="1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HP001 4H" panose="020B0603050302020204" pitchFamily="34" charset="0"/>
                <a:cs typeface="+mn-cs"/>
              </a:rPr>
              <a:t>ri</a:t>
            </a:r>
            <a:endParaRPr lang="en-US" sz="4000" b="1" i="1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latin typeface="HP001 4H" panose="020B0603050302020204" pitchFamily="34" charset="0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10248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057400"/>
            <a:ext cx="12192000" cy="8925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600" b="1" smtClean="0">
                <a:latin typeface="Arial" panose="020B0604020202020204" pitchFamily="34" charset="0"/>
                <a:cs typeface="Arial" panose="020B0604020202020204" pitchFamily="34" charset="0"/>
              </a:rPr>
              <a:t>HOẠT ĐỘNG 1:</a:t>
            </a:r>
          </a:p>
          <a:p>
            <a:pPr algn="just" eaLnBrk="1" hangingPunct="1"/>
            <a:r>
              <a:rPr lang="en-US" alt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VÌ SAO MĨ BUỘC PHẢI KÍ HIỆP ĐỊNH PA-RI?</a:t>
            </a:r>
            <a:endParaRPr lang="en-US" altLang="en-US"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381000" y="3276599"/>
            <a:ext cx="11163300" cy="3503614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en-US" sz="500">
              <a:solidFill>
                <a:srgbClr val="00CC00"/>
              </a:solidFill>
              <a:latin typeface="VNI-Bodon" pitchFamily="2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500">
              <a:solidFill>
                <a:srgbClr val="00CC00"/>
              </a:solidFill>
              <a:latin typeface="VNI-Bodon" pitchFamily="2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500">
              <a:solidFill>
                <a:srgbClr val="FFCC00"/>
              </a:solidFill>
              <a:latin typeface="VNI-Bodon" pitchFamily="2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vi-VN" altLang="en-US" sz="4400">
              <a:solidFill>
                <a:srgbClr val="FF9900"/>
              </a:solidFill>
              <a:latin typeface="VNI-Disney" pitchFamily="2" charset="0"/>
            </a:endParaRPr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>
            <a:off x="3238500" y="3048760"/>
            <a:ext cx="5715000" cy="609600"/>
          </a:xfrm>
          <a:prstGeom prst="pentagon">
            <a:avLst/>
          </a:prstGeom>
          <a:solidFill>
            <a:srgbClr val="FFFFFF"/>
          </a:solidFill>
          <a:ln w="5715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00FF"/>
                </a:solidFill>
              </a:rPr>
              <a:t>THẢO LUẬN </a:t>
            </a:r>
            <a:r>
              <a:rPr lang="en-US" altLang="en-US" sz="2800" b="1" smtClean="0">
                <a:solidFill>
                  <a:srgbClr val="0000FF"/>
                </a:solidFill>
              </a:rPr>
              <a:t>NHÓM</a:t>
            </a:r>
            <a:endParaRPr lang="vi-VN" altLang="en-US" sz="2800" b="1">
              <a:solidFill>
                <a:srgbClr val="0000FF"/>
              </a:solidFill>
            </a:endParaRPr>
          </a:p>
        </p:txBody>
      </p:sp>
      <p:grpSp>
        <p:nvGrpSpPr>
          <p:cNvPr id="10256" name="Group 16"/>
          <p:cNvGrpSpPr>
            <a:grpSpLocks/>
          </p:cNvGrpSpPr>
          <p:nvPr/>
        </p:nvGrpSpPr>
        <p:grpSpPr bwMode="auto">
          <a:xfrm>
            <a:off x="489934" y="3276599"/>
            <a:ext cx="11168666" cy="3384551"/>
            <a:chOff x="144" y="336"/>
            <a:chExt cx="5472" cy="3840"/>
          </a:xfrm>
        </p:grpSpPr>
        <p:pic>
          <p:nvPicPr>
            <p:cNvPr id="11277" name="Picture 17" descr="KN Hoa l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264"/>
              <a:ext cx="864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8" name="Picture 18" descr="KN Hoa l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336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9" name="Picture 19" descr="KN Hoa l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6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0" name="Picture 20" descr="KN Hoa l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12"/>
              <a:ext cx="864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1200150" y="4105357"/>
            <a:ext cx="9753600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800" b="1">
                <a:sym typeface="Wingdings" panose="05000000000000000000" pitchFamily="2" charset="2"/>
              </a:rPr>
              <a:t>Câu hỏi 1: </a:t>
            </a:r>
            <a:r>
              <a:rPr lang="vi-VN" altLang="en-US" sz="2800"/>
              <a:t>Sự kéo dài của Hội nghị Pa-ri là do đâu ?</a:t>
            </a:r>
          </a:p>
          <a:p>
            <a:pPr algn="just" eaLnBrk="1" hangingPunct="1">
              <a:spcBef>
                <a:spcPct val="50000"/>
              </a:spcBef>
            </a:pPr>
            <a:r>
              <a:rPr lang="vi-VN" altLang="en-US" sz="2800" b="1" smtClean="0"/>
              <a:t>Câu </a:t>
            </a:r>
            <a:r>
              <a:rPr lang="vi-VN" altLang="en-US" sz="2800" b="1"/>
              <a:t>hỏi 2: </a:t>
            </a:r>
            <a:r>
              <a:rPr lang="vi-VN" altLang="en-US" sz="2800"/>
              <a:t>Tại sao vào thời điểm năm 1972, Mĩ phải kí Hiệp định Pa-ri?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en-US" sz="3200"/>
          </a:p>
        </p:txBody>
      </p:sp>
      <p:sp>
        <p:nvSpPr>
          <p:cNvPr id="11275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" y="1850648"/>
            <a:ext cx="12192000" cy="8925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600" b="1" smtClean="0">
                <a:latin typeface="Arial" panose="020B0604020202020204" pitchFamily="34" charset="0"/>
                <a:cs typeface="Arial" panose="020B0604020202020204" pitchFamily="34" charset="0"/>
              </a:rPr>
              <a:t>HOẠT ĐỘNG 1:</a:t>
            </a:r>
          </a:p>
          <a:p>
            <a:pPr algn="just" eaLnBrk="1" hangingPunct="1"/>
            <a:r>
              <a:rPr lang="en-US" alt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VÌ SAO MĨ BUỘC PHẢI KÍ HIỆP ĐỊNH PA-RI?</a:t>
            </a:r>
            <a:endParaRPr lang="en-US" altLang="en-US"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2667000" y="1106269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 animBg="1"/>
      <p:bldP spid="10255" grpId="0" animBg="1"/>
      <p:bldP spid="102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12297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775012" y="3886200"/>
            <a:ext cx="1043940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  <a:sym typeface="Wingdings" pitchFamily="2" charset="2"/>
              </a:rPr>
              <a:t> 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Do Mĩ dã tâm tiếp tục xâm lược nước ta, tìm cách trì hoãn không chịu kí ngay Hiệp định.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787060"/>
            <a:ext cx="12192000" cy="8925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600" b="1" smtClean="0">
                <a:latin typeface="Arial" panose="020B0604020202020204" pitchFamily="34" charset="0"/>
                <a:cs typeface="Arial" panose="020B0604020202020204" pitchFamily="34" charset="0"/>
              </a:rPr>
              <a:t>HOẠT ĐỘNG 1:</a:t>
            </a:r>
          </a:p>
          <a:p>
            <a:pPr algn="just" eaLnBrk="1" hangingPunct="1"/>
            <a:r>
              <a:rPr lang="en-US" alt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VÌ SAO MĨ BUỘC PHẢI KÍ HIỆP ĐỊNH PA-RI?</a:t>
            </a:r>
            <a:endParaRPr lang="en-US" altLang="en-US"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75012" y="2755900"/>
            <a:ext cx="7620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" name="Rectangle 1"/>
          <p:cNvSpPr/>
          <p:nvPr/>
        </p:nvSpPr>
        <p:spPr>
          <a:xfrm>
            <a:off x="2537012" y="2777166"/>
            <a:ext cx="9654988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 sz="2800" smtClean="0"/>
              <a:t>Sự kéo dài của Hội nghị Pa-ri là do đâu ?</a:t>
            </a:r>
          </a:p>
        </p:txBody>
      </p: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2438400" y="152401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3319" name="Text Box 8"/>
          <p:cNvSpPr txBox="1">
            <a:spLocks noChangeArrowheads="1"/>
          </p:cNvSpPr>
          <p:nvPr/>
        </p:nvSpPr>
        <p:spPr bwMode="auto">
          <a:xfrm>
            <a:off x="1905000" y="609601"/>
            <a:ext cx="838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/>
              <a:t>Lịch sử</a:t>
            </a:r>
          </a:p>
        </p:txBody>
      </p:sp>
      <p:sp>
        <p:nvSpPr>
          <p:cNvPr id="13321" name="TextBox 1"/>
          <p:cNvSpPr txBox="1">
            <a:spLocks noChangeArrowheads="1"/>
          </p:cNvSpPr>
          <p:nvPr/>
        </p:nvSpPr>
        <p:spPr bwMode="auto">
          <a:xfrm>
            <a:off x="2590800" y="2362200"/>
            <a:ext cx="746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174376" y="4227493"/>
            <a:ext cx="11049000" cy="954107"/>
          </a:xfrm>
          <a:prstGeom prst="rect">
            <a:avLst/>
          </a:prstGeom>
        </p:spPr>
        <p:style>
          <a:lnRef idx="1">
            <a:schemeClr val="accent4"/>
          </a:lnRef>
          <a:fillRef idx="1002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  <a:sym typeface="Wingdings" pitchFamily="2" charset="2"/>
              </a:rPr>
              <a:t> 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Do Mĩ thất bại nặng nề cả </a:t>
            </a:r>
            <a:r>
              <a:rPr lang="vi-VN" sz="2800">
                <a:latin typeface="Arial" pitchFamily="34" charset="0"/>
                <a:cs typeface="Arial" pitchFamily="34" charset="0"/>
              </a:rPr>
              <a:t>hai </a:t>
            </a:r>
            <a:r>
              <a:rPr lang="vi-VN" sz="2800" smtClean="0">
                <a:latin typeface="Arial" pitchFamily="34" charset="0"/>
                <a:cs typeface="Arial" pitchFamily="34" charset="0"/>
              </a:rPr>
              <a:t>miề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n </a:t>
            </a:r>
            <a:r>
              <a:rPr lang="vi-VN" sz="2800" smtClean="0">
                <a:latin typeface="Arial" pitchFamily="34" charset="0"/>
                <a:cs typeface="Arial" pitchFamily="34" charset="0"/>
              </a:rPr>
              <a:t>Nam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Bắc nên Mĩ buộc phải kí Hiệp định Pa-ri.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2052153"/>
            <a:ext cx="12192000" cy="8925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600" b="1" smtClean="0">
                <a:latin typeface="Arial" panose="020B0604020202020204" pitchFamily="34" charset="0"/>
                <a:cs typeface="Arial" panose="020B0604020202020204" pitchFamily="34" charset="0"/>
              </a:rPr>
              <a:t>HOẠT ĐỘNG 1:</a:t>
            </a:r>
          </a:p>
          <a:p>
            <a:pPr algn="just" eaLnBrk="1" hangingPunct="1"/>
            <a:r>
              <a:rPr lang="en-US" alt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VÌ SAO MĨ BUỘC PHẢI KÍ HIỆP ĐỊNH PA-RI?</a:t>
            </a:r>
            <a:endParaRPr lang="en-US" altLang="en-US" sz="2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20588" y="3025623"/>
            <a:ext cx="7620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82588" y="3042259"/>
            <a:ext cx="1030941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eaLnBrk="1" hangingPunct="1">
              <a:spcBef>
                <a:spcPct val="50000"/>
              </a:spcBef>
            </a:pPr>
            <a:r>
              <a:rPr lang="vi-VN" altLang="en-US" sz="2800" smtClean="0"/>
              <a:t>Tại sao vào thời điểm năm 197</a:t>
            </a: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altLang="en-US" sz="2800" smtClean="0"/>
              <a:t>, Mĩ phải kí Hiệp định Pa-ri?</a:t>
            </a:r>
            <a:endParaRPr lang="vi-VN" altLang="en-US" sz="2800"/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667000" y="1156325"/>
            <a:ext cx="647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smtClean="0">
                <a:solidFill>
                  <a:srgbClr val="FF0000"/>
                </a:solidFill>
                <a:latin typeface="HP001 4H" panose="020B0603050302020204" pitchFamily="34" charset="0"/>
              </a:rPr>
              <a:t>Bài 25: Lễ kí hiệp định Pa-ri</a:t>
            </a:r>
            <a:endParaRPr lang="en-US" altLang="en-US" sz="3600" b="1" i="1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1202</TotalTime>
  <Words>1472</Words>
  <Application>Microsoft Office PowerPoint</Application>
  <PresentationFormat>Custom</PresentationFormat>
  <Paragraphs>174</Paragraphs>
  <Slides>29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HOANG ITQB</dc:creator>
  <cp:lastModifiedBy>Admin</cp:lastModifiedBy>
  <cp:revision>90</cp:revision>
  <dcterms:created xsi:type="dcterms:W3CDTF">2013-03-17T08:20:55Z</dcterms:created>
  <dcterms:modified xsi:type="dcterms:W3CDTF">2023-03-20T03:23:20Z</dcterms:modified>
</cp:coreProperties>
</file>