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307" r:id="rId3"/>
    <p:sldId id="308" r:id="rId4"/>
    <p:sldId id="259" r:id="rId5"/>
    <p:sldId id="309" r:id="rId6"/>
    <p:sldId id="261" r:id="rId7"/>
    <p:sldId id="291" r:id="rId8"/>
    <p:sldId id="322" r:id="rId9"/>
    <p:sldId id="310" r:id="rId10"/>
    <p:sldId id="319" r:id="rId11"/>
    <p:sldId id="323" r:id="rId12"/>
    <p:sldId id="266" r:id="rId13"/>
    <p:sldId id="312" r:id="rId14"/>
    <p:sldId id="283" r:id="rId15"/>
    <p:sldId id="313" r:id="rId16"/>
    <p:sldId id="296" r:id="rId17"/>
    <p:sldId id="314" r:id="rId18"/>
    <p:sldId id="297" r:id="rId19"/>
    <p:sldId id="299" r:id="rId20"/>
    <p:sldId id="315" r:id="rId21"/>
    <p:sldId id="316" r:id="rId22"/>
    <p:sldId id="302" r:id="rId23"/>
    <p:sldId id="306" r:id="rId24"/>
    <p:sldId id="317" r:id="rId25"/>
    <p:sldId id="304" r:id="rId26"/>
    <p:sldId id="305" r:id="rId27"/>
    <p:sldId id="258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FF66CC"/>
    <a:srgbClr val="CCFFCC"/>
    <a:srgbClr val="690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90" autoAdjust="0"/>
    <p:restoredTop sz="94660"/>
  </p:normalViewPr>
  <p:slideViewPr>
    <p:cSldViewPr>
      <p:cViewPr varScale="1">
        <p:scale>
          <a:sx n="72" d="100"/>
          <a:sy n="72" d="100"/>
        </p:scale>
        <p:origin x="8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DFC15-A477-4C11-9EBB-8AB354CE736F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887CD-E1CF-4393-A809-0414390A32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5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87CD-E1CF-4393-A809-0414390A32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04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887CD-E1CF-4393-A809-0414390A32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03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1.pn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3248A35-6183-42A0-B877-17C407C68F56}"/>
              </a:ext>
            </a:extLst>
          </p:cNvPr>
          <p:cNvSpPr/>
          <p:nvPr/>
        </p:nvSpPr>
        <p:spPr>
          <a:xfrm>
            <a:off x="762000" y="3810000"/>
            <a:ext cx="77821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endParaRPr lang="en-US" sz="54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 ĐỌC</a:t>
            </a:r>
          </a:p>
          <a:p>
            <a:pPr algn="ctr"/>
            <a:endParaRPr lang="en-US" sz="54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 CON SẾU BẰNG GIẤY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060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49556"/>
            <a:ext cx="5364758" cy="393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29000" y="4800600"/>
            <a:ext cx="2394650" cy="524864"/>
          </a:xfrm>
          <a:prstGeom prst="rect">
            <a:avLst/>
          </a:prstGeom>
          <a:noFill/>
        </p:spPr>
        <p:txBody>
          <a:bodyPr wrap="none" lIns="81639" tIns="40819" rIns="81639" bIns="40819" rtlCol="0">
            <a:spAutoFit/>
          </a:bodyPr>
          <a:lstStyle/>
          <a:p>
            <a:r>
              <a:rPr lang="en-US" sz="2875" dirty="0" err="1"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en-US" sz="28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75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75" dirty="0" err="1"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875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04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43660"/>
            <a:ext cx="4572000" cy="3437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143250" y="5463071"/>
            <a:ext cx="3048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5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phóng</a:t>
            </a:r>
            <a:r>
              <a:rPr lang="en-GB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xạ</a:t>
            </a:r>
            <a:r>
              <a:rPr lang="en-GB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GB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endParaRPr lang="en-GB" sz="25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7" descr="200px-479px-Atomic_bla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18" y="1952625"/>
            <a:ext cx="4404357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35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438400"/>
            <a:ext cx="7468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 trả lời câu hỏi: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" y="1524000"/>
            <a:ext cx="259080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81133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ô Trang ">
            <a:hlinkClick r:id="" action="ppaction://media"/>
            <a:extLst>
              <a:ext uri="{FF2B5EF4-FFF2-40B4-BE49-F238E27FC236}">
                <a16:creationId xmlns:a16="http://schemas.microsoft.com/office/drawing/2014/main" xmlns="" id="{67BD9392-0CEF-4E2B-9DA4-CBC18C90F3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7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Káº¿t quáº£ hÃ¬nh áº£nh cho thá»±c tráº¡ng tÃ i nguyÃªn thiÃªn nhiÃªn hiá»n nay"/>
          <p:cNvSpPr>
            <a:spLocks noChangeAspect="1" noChangeArrowheads="1"/>
          </p:cNvSpPr>
          <p:nvPr/>
        </p:nvSpPr>
        <p:spPr bwMode="auto">
          <a:xfrm>
            <a:off x="301772" y="-12954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6" descr="Káº¿t quáº£ hÃ¬nh áº£nh cho thá»±c tráº¡ng tÃ i nguyÃªn thiÃªn nhiÃªn hiá»n nay"/>
          <p:cNvSpPr>
            <a:spLocks noChangeAspect="1" noChangeArrowheads="1"/>
          </p:cNvSpPr>
          <p:nvPr/>
        </p:nvSpPr>
        <p:spPr bwMode="auto">
          <a:xfrm>
            <a:off x="1289197" y="2963863"/>
            <a:ext cx="3200400" cy="320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ound Same Side Corner Rectangle 3"/>
          <p:cNvSpPr/>
          <p:nvPr/>
        </p:nvSpPr>
        <p:spPr>
          <a:xfrm>
            <a:off x="609600" y="1752600"/>
            <a:ext cx="8343655" cy="2667000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342900" indent="-342900" algn="just">
              <a:buAutoNum type="arabicPeriod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 bé hi vọng kéo dài cuộc sống của mình bằng cách nào ?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143000" y="990600"/>
            <a:ext cx="7083425" cy="1039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79438">
              <a:buFontTx/>
              <a:buNone/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loud 5">
            <a:hlinkClick r:id="rId3" action="ppaction://hlinksldjump"/>
            <a:extLst>
              <a:ext uri="{FF2B5EF4-FFF2-40B4-BE49-F238E27FC236}">
                <a16:creationId xmlns:a16="http://schemas.microsoft.com/office/drawing/2014/main" xmlns="" id="{DE40C9FB-4F5F-4497-85A5-4ED0D5979F1A}"/>
              </a:ext>
            </a:extLst>
          </p:cNvPr>
          <p:cNvSpPr/>
          <p:nvPr/>
        </p:nvSpPr>
        <p:spPr>
          <a:xfrm>
            <a:off x="457200" y="5486400"/>
            <a:ext cx="534572" cy="332847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Go to End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DB32241F-F946-447A-B350-9847F9B3F3E9}"/>
              </a:ext>
            </a:extLst>
          </p:cNvPr>
          <p:cNvSpPr/>
          <p:nvPr/>
        </p:nvSpPr>
        <p:spPr>
          <a:xfrm>
            <a:off x="8147197" y="5173663"/>
            <a:ext cx="618147" cy="381000"/>
          </a:xfrm>
          <a:prstGeom prst="actionButtonE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36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920DCF1-A41C-412E-806A-0C518C0B0E23}"/>
              </a:ext>
            </a:extLst>
          </p:cNvPr>
          <p:cNvSpPr/>
          <p:nvPr/>
        </p:nvSpPr>
        <p:spPr>
          <a:xfrm>
            <a:off x="533400" y="1905000"/>
            <a:ext cx="83820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047875" algn="l"/>
              </a:tabLst>
            </a:pPr>
            <a:r>
              <a:rPr lang="it-IT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Cô bé hi vọng kéo dài cuộc sống của mình bằng cách nào ?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marR="0">
              <a:spcBef>
                <a:spcPts val="0"/>
              </a:spcBef>
              <a:spcAft>
                <a:spcPts val="0"/>
              </a:spcAft>
            </a:pPr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a.  Nằm trong bệnh viện, nhẩm đếm từng ngày của cuộc đời.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marR="0">
              <a:spcBef>
                <a:spcPts val="0"/>
              </a:spcBef>
              <a:spcAft>
                <a:spcPts val="0"/>
              </a:spcAft>
              <a:tabLst>
                <a:tab pos="2047875" algn="l"/>
              </a:tabLst>
            </a:pPr>
            <a:r>
              <a:rPr lang="it-IT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 Tin vào truyền thuyết, lặng lẽ gấp cho đủ 1000 con sếu giấy.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marR="0">
              <a:spcBef>
                <a:spcPts val="0"/>
              </a:spcBef>
              <a:spcAft>
                <a:spcPts val="0"/>
              </a:spcAft>
              <a:tabLst>
                <a:tab pos="2047875" algn="l"/>
              </a:tabLst>
            </a:pPr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c.  Kêu gọi mọi người gấp sếu giấy cho mình.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marR="0">
              <a:spcBef>
                <a:spcPts val="0"/>
              </a:spcBef>
              <a:spcAft>
                <a:spcPts val="0"/>
              </a:spcAft>
            </a:pPr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d. Ngày ngày phải uống thuốc.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sosceles Triangle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85D79D5F-54F4-4D02-865E-924016F5ACF5}"/>
              </a:ext>
            </a:extLst>
          </p:cNvPr>
          <p:cNvSpPr/>
          <p:nvPr/>
        </p:nvSpPr>
        <p:spPr>
          <a:xfrm>
            <a:off x="8469337" y="377795"/>
            <a:ext cx="408549" cy="331919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6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728833"/>
              </p:ext>
            </p:extLst>
          </p:nvPr>
        </p:nvGraphicFramePr>
        <p:xfrm>
          <a:off x="175846" y="1828800"/>
          <a:ext cx="8815754" cy="2170801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805354">
                  <a:extLst>
                    <a:ext uri="{9D8B030D-6E8A-4147-A177-3AD203B41FA5}">
                      <a16:colId xmlns:a16="http://schemas.microsoft.com/office/drawing/2014/main" xmlns="" val="3982256183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xmlns="" val="3791600641"/>
                    </a:ext>
                  </a:extLst>
                </a:gridCol>
              </a:tblGrid>
              <a:tr h="6163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Luyện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đọc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Tìm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hiểu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3923090"/>
                  </a:ext>
                </a:extLst>
              </a:tr>
              <a:tr h="1441079">
                <a:tc>
                  <a:txBody>
                    <a:bodyPr/>
                    <a:lstStyle/>
                    <a:p>
                      <a:r>
                        <a:rPr lang="en-US" sz="2400" b="1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Đoạn 2</a:t>
                      </a:r>
                      <a:r>
                        <a:rPr kumimoji="0" lang="en-US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400" b="1" kern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400" b="1" kern="120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b="1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0" lang="en-US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 2: </a:t>
                      </a:r>
                      <a:r>
                        <a:rPr lang="en-US" sz="2400" b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Hậu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060722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800672"/>
              </p:ext>
            </p:extLst>
          </p:nvPr>
        </p:nvGraphicFramePr>
        <p:xfrm>
          <a:off x="161994" y="3893760"/>
          <a:ext cx="88392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xmlns="" val="2127122631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xmlns="" val="580768964"/>
                    </a:ext>
                  </a:extLst>
                </a:gridCol>
              </a:tblGrid>
              <a:tr h="309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3: 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2400" b="1" kern="1200" baseline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en-US" sz="2400" b="1" kern="12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1105164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209800" y="3962400"/>
            <a:ext cx="46666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3: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Xa-xa-cô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357328"/>
              </p:ext>
            </p:extLst>
          </p:nvPr>
        </p:nvGraphicFramePr>
        <p:xfrm>
          <a:off x="4325257" y="6221595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16697454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0025086"/>
                  </a:ext>
                </a:extLst>
              </a:tr>
            </a:tbl>
          </a:graphicData>
        </a:graphic>
      </p:graphicFrame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295594" y="3932232"/>
            <a:ext cx="2680542" cy="52322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b="1" dirty="0"/>
              <a:t>Ý </a:t>
            </a:r>
            <a:r>
              <a:rPr lang="en-US" altLang="en-US" b="1" dirty="0" err="1"/>
              <a:t>đoạn</a:t>
            </a:r>
            <a:r>
              <a:rPr lang="en-US" altLang="en-US" b="1" dirty="0"/>
              <a:t> 3 </a:t>
            </a:r>
            <a:r>
              <a:rPr lang="en-US" altLang="en-US" b="1" dirty="0" err="1"/>
              <a:t>nói</a:t>
            </a:r>
            <a:r>
              <a:rPr lang="en-US" altLang="en-US" b="1" dirty="0"/>
              <a:t> </a:t>
            </a:r>
            <a:r>
              <a:rPr lang="en-US" altLang="en-US" b="1" dirty="0" err="1"/>
              <a:t>gì</a:t>
            </a:r>
            <a:r>
              <a:rPr lang="en-US" altLang="en-US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101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10 địa điểm du lịch đáng đến tại Nhật Bản - Univiet Travel - Unique Always">
            <a:extLst>
              <a:ext uri="{FF2B5EF4-FFF2-40B4-BE49-F238E27FC236}">
                <a16:creationId xmlns:a16="http://schemas.microsoft.com/office/drawing/2014/main" xmlns="" id="{6AA854AD-73DF-481B-BC96-9FE4EA3F2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6" r="2026"/>
          <a:stretch/>
        </p:blipFill>
        <p:spPr bwMode="auto">
          <a:xfrm>
            <a:off x="1371600" y="57116"/>
            <a:ext cx="6477000" cy="674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88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7000" t="-3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533" y="2286000"/>
            <a:ext cx="7558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40DF75F6-8C2B-45FC-9D62-6C9A6C6DA20E}"/>
              </a:ext>
            </a:extLst>
          </p:cNvPr>
          <p:cNvSpPr/>
          <p:nvPr/>
        </p:nvSpPr>
        <p:spPr>
          <a:xfrm>
            <a:off x="837028" y="3048000"/>
            <a:ext cx="7848600" cy="115318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908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64201"/>
              </p:ext>
            </p:extLst>
          </p:nvPr>
        </p:nvGraphicFramePr>
        <p:xfrm>
          <a:off x="175592" y="1308652"/>
          <a:ext cx="8815754" cy="292284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033954">
                  <a:extLst>
                    <a:ext uri="{9D8B030D-6E8A-4147-A177-3AD203B41FA5}">
                      <a16:colId xmlns:a16="http://schemas.microsoft.com/office/drawing/2014/main" xmlns="" val="3982256183"/>
                    </a:ext>
                  </a:extLst>
                </a:gridCol>
                <a:gridCol w="6781800">
                  <a:extLst>
                    <a:ext uri="{9D8B030D-6E8A-4147-A177-3AD203B41FA5}">
                      <a16:colId xmlns:a16="http://schemas.microsoft.com/office/drawing/2014/main" xmlns="" val="3791600641"/>
                    </a:ext>
                  </a:extLst>
                </a:gridCol>
              </a:tblGrid>
              <a:tr h="38968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Luyện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3923090"/>
                  </a:ext>
                </a:extLst>
              </a:tr>
              <a:tr h="1069024">
                <a:tc>
                  <a:txBody>
                    <a:bodyPr/>
                    <a:lstStyle/>
                    <a:p>
                      <a:r>
                        <a:rPr lang="en-US" sz="24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Đoạn</a:t>
                      </a:r>
                      <a:r>
                        <a:rPr lang="en-US" sz="2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</a:t>
                      </a:r>
                    </a:p>
                    <a:p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Đoạn 2 :</a:t>
                      </a:r>
                    </a:p>
                    <a:p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400" b="1" kern="120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en-US" sz="2400" b="1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2: </a:t>
                      </a:r>
                      <a:r>
                        <a:rPr lang="en-US" sz="2400" b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0607223"/>
                  </a:ext>
                </a:extLst>
              </a:tr>
              <a:tr h="9111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Đoạn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3: 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3: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Khát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vọng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Xa-xa-cô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9040662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145209"/>
              </p:ext>
            </p:extLst>
          </p:nvPr>
        </p:nvGraphicFramePr>
        <p:xfrm>
          <a:off x="152400" y="4191000"/>
          <a:ext cx="8839200" cy="1138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127122631"/>
                    </a:ext>
                  </a:extLst>
                </a:gridCol>
                <a:gridCol w="6781800">
                  <a:extLst>
                    <a:ext uri="{9D8B030D-6E8A-4147-A177-3AD203B41FA5}">
                      <a16:colId xmlns:a16="http://schemas.microsoft.com/office/drawing/2014/main" xmlns="" val="580768964"/>
                    </a:ext>
                  </a:extLst>
                </a:gridCol>
              </a:tblGrid>
              <a:tr h="1138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Đoạn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4: 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2400" b="1" kern="1200" baseline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2400" dirty="0"/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110516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286000" y="4343400"/>
            <a:ext cx="67818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4: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Hi-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-ma.</a:t>
            </a:r>
          </a:p>
        </p:txBody>
      </p:sp>
    </p:spTree>
    <p:extLst>
      <p:ext uri="{BB962C8B-B14F-4D97-AF65-F5344CB8AC3E}">
        <p14:creationId xmlns:p14="http://schemas.microsoft.com/office/powerpoint/2010/main" val="15127044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xmlns="" id="{FD11E177-36BF-4677-AD66-45AB66CBFC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617" y="1217509"/>
            <a:ext cx="2884576" cy="2884576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xmlns="" id="{AD1CBF72-E20D-4811-8B67-DC1E755D6D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073162"/>
            <a:ext cx="5450293" cy="3756669"/>
          </a:xfrm>
          <a:prstGeom prst="rect">
            <a:avLst/>
          </a:prstGeom>
        </p:spPr>
      </p:pic>
      <p:pic>
        <p:nvPicPr>
          <p:cNvPr id="4" name="图片 5">
            <a:extLst>
              <a:ext uri="{FF2B5EF4-FFF2-40B4-BE49-F238E27FC236}">
                <a16:creationId xmlns:a16="http://schemas.microsoft.com/office/drawing/2014/main" xmlns="" id="{1E00440B-6D41-4704-9E08-194C05240A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485" y="3982755"/>
            <a:ext cx="5352131" cy="30640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563F090-3138-4E8F-BB52-0E2A28BB53A6}"/>
              </a:ext>
            </a:extLst>
          </p:cNvPr>
          <p:cNvSpPr/>
          <p:nvPr/>
        </p:nvSpPr>
        <p:spPr>
          <a:xfrm>
            <a:off x="3449046" y="1998082"/>
            <a:ext cx="4038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76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10 địa điểm du lịch đáng đến tại Nhật Bản - Univiet Travel - Unique Always">
            <a:extLst>
              <a:ext uri="{FF2B5EF4-FFF2-40B4-BE49-F238E27FC236}">
                <a16:creationId xmlns:a16="http://schemas.microsoft.com/office/drawing/2014/main" xmlns="" id="{6AA854AD-73DF-481B-BC96-9FE4EA3F2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6" r="2026"/>
          <a:stretch/>
        </p:blipFill>
        <p:spPr bwMode="auto">
          <a:xfrm>
            <a:off x="1371600" y="57116"/>
            <a:ext cx="6477000" cy="674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lair-De-Lune-Steven-Sharp-Nelson">
            <a:hlinkClick r:id="" action="ppaction://media"/>
            <a:extLst>
              <a:ext uri="{FF2B5EF4-FFF2-40B4-BE49-F238E27FC236}">
                <a16:creationId xmlns:a16="http://schemas.microsoft.com/office/drawing/2014/main" xmlns="" id="{88DF1C59-A5B3-4ACC-806F-0131FD106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2000" y="5486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5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ownload Paper Crane - Origami - Full Size PNG Image - PNGkit">
            <a:extLst>
              <a:ext uri="{FF2B5EF4-FFF2-40B4-BE49-F238E27FC236}">
                <a16:creationId xmlns:a16="http://schemas.microsoft.com/office/drawing/2014/main" xmlns="" id="{D8C76F95-6AF1-41C4-95BE-2058F9AEE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936" y="5227352"/>
            <a:ext cx="941123" cy="67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Soạn bài – Tập đọc: Những con sếu bằng giấy | Giải bài tập Tiếng Việt lớp 5">
            <a:extLst>
              <a:ext uri="{FF2B5EF4-FFF2-40B4-BE49-F238E27FC236}">
                <a16:creationId xmlns:a16="http://schemas.microsoft.com/office/drawing/2014/main" xmlns="" id="{C6A7097C-76D2-454D-BC42-C62304EDB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610" y="2543989"/>
            <a:ext cx="2171700" cy="1295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D9C28B0B-8DBC-4AE9-AB91-6F61809135D2}"/>
              </a:ext>
            </a:extLst>
          </p:cNvPr>
          <p:cNvCxnSpPr>
            <a:cxnSpLocks/>
          </p:cNvCxnSpPr>
          <p:nvPr/>
        </p:nvCxnSpPr>
        <p:spPr>
          <a:xfrm flipV="1">
            <a:off x="4724400" y="1070650"/>
            <a:ext cx="1751135" cy="14586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0B2D8F-08D7-4834-ACB8-12E28D92F662}"/>
              </a:ext>
            </a:extLst>
          </p:cNvPr>
          <p:cNvSpPr txBox="1"/>
          <p:nvPr/>
        </p:nvSpPr>
        <p:spPr>
          <a:xfrm rot="19030488">
            <a:off x="5239924" y="1818134"/>
            <a:ext cx="997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1945</a:t>
            </a:r>
          </a:p>
        </p:txBody>
      </p:sp>
      <p:pic>
        <p:nvPicPr>
          <p:cNvPr id="7174" name="Picture 6" descr="Quốc kỳ Hoa Kỳ – Wikipedia tiếng Việt">
            <a:extLst>
              <a:ext uri="{FF2B5EF4-FFF2-40B4-BE49-F238E27FC236}">
                <a16:creationId xmlns:a16="http://schemas.microsoft.com/office/drawing/2014/main" xmlns="" id="{78214060-C05C-4139-9AD8-D58671998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4911">
            <a:off x="4520234" y="1949035"/>
            <a:ext cx="694080" cy="36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1393CEB9-704F-4611-88E3-25EECDC8D7F0}"/>
              </a:ext>
            </a:extLst>
          </p:cNvPr>
          <p:cNvCxnSpPr>
            <a:cxnSpLocks/>
          </p:cNvCxnSpPr>
          <p:nvPr/>
        </p:nvCxnSpPr>
        <p:spPr>
          <a:xfrm flipV="1">
            <a:off x="5174064" y="1517655"/>
            <a:ext cx="492872" cy="3808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AutoShape 8" descr="Quốc kỳ Nhật Bản – Wikipedia tiếng Việt">
            <a:extLst>
              <a:ext uri="{FF2B5EF4-FFF2-40B4-BE49-F238E27FC236}">
                <a16:creationId xmlns:a16="http://schemas.microsoft.com/office/drawing/2014/main" xmlns="" id="{90274408-F612-4ECF-8816-E7DBFEAC87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67200" y="317754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80" name="Picture 12" descr="VISA NHẬT ỦY THÁC – MỘT LẦN – THĂM THÂN – COFFEE TRAVEL">
            <a:extLst>
              <a:ext uri="{FF2B5EF4-FFF2-40B4-BE49-F238E27FC236}">
                <a16:creationId xmlns:a16="http://schemas.microsoft.com/office/drawing/2014/main" xmlns="" id="{1E7BA7C9-8E62-48F1-B85E-4572DFB1C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74299">
            <a:off x="5581171" y="1001552"/>
            <a:ext cx="685800" cy="4114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6480C4E7-C6A2-4F9E-8F97-A89B4CD562B7}"/>
              </a:ext>
            </a:extLst>
          </p:cNvPr>
          <p:cNvCxnSpPr>
            <a:cxnSpLocks/>
          </p:cNvCxnSpPr>
          <p:nvPr/>
        </p:nvCxnSpPr>
        <p:spPr>
          <a:xfrm flipV="1">
            <a:off x="6396940" y="503030"/>
            <a:ext cx="883822" cy="6347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E33B64E-7554-4B1F-B7F3-6775394200AC}"/>
              </a:ext>
            </a:extLst>
          </p:cNvPr>
          <p:cNvSpPr txBox="1"/>
          <p:nvPr/>
        </p:nvSpPr>
        <p:spPr>
          <a:xfrm>
            <a:off x="7123742" y="168069"/>
            <a:ext cx="1751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1A188F77-4FA3-4881-AFBB-97178E23685E}"/>
              </a:ext>
            </a:extLst>
          </p:cNvPr>
          <p:cNvCxnSpPr>
            <a:cxnSpLocks/>
          </p:cNvCxnSpPr>
          <p:nvPr/>
        </p:nvCxnSpPr>
        <p:spPr>
          <a:xfrm>
            <a:off x="6396940" y="1099314"/>
            <a:ext cx="726802" cy="4869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F5F096A-C092-408C-B253-52F48A8487F7}"/>
              </a:ext>
            </a:extLst>
          </p:cNvPr>
          <p:cNvSpPr txBox="1"/>
          <p:nvPr/>
        </p:nvSpPr>
        <p:spPr>
          <a:xfrm>
            <a:off x="7111146" y="1116024"/>
            <a:ext cx="1941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100 000 ng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xạ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82" name="Picture 14" descr="Explosion Boom PNG | PNG All">
            <a:extLst>
              <a:ext uri="{FF2B5EF4-FFF2-40B4-BE49-F238E27FC236}">
                <a16:creationId xmlns:a16="http://schemas.microsoft.com/office/drawing/2014/main" xmlns="" id="{C0101A12-24DC-49C4-974B-192357011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9156">
            <a:off x="6110809" y="1985387"/>
            <a:ext cx="1285062" cy="122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6098175A-FBA7-45A4-9832-D957D7F1ADB0}"/>
              </a:ext>
            </a:extLst>
          </p:cNvPr>
          <p:cNvCxnSpPr>
            <a:cxnSpLocks/>
          </p:cNvCxnSpPr>
          <p:nvPr/>
        </p:nvCxnSpPr>
        <p:spPr>
          <a:xfrm>
            <a:off x="5004186" y="3820492"/>
            <a:ext cx="1325501" cy="1295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04586B8-CFFE-4FA2-9B6F-B086B54D862B}"/>
              </a:ext>
            </a:extLst>
          </p:cNvPr>
          <p:cNvSpPr txBox="1"/>
          <p:nvPr/>
        </p:nvSpPr>
        <p:spPr>
          <a:xfrm rot="2745915">
            <a:off x="4859080" y="4064638"/>
            <a:ext cx="1615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Xa-xa-cô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84" name="Picture 16" descr="Sadako and the Thousand Cranes on Behance">
            <a:extLst>
              <a:ext uri="{FF2B5EF4-FFF2-40B4-BE49-F238E27FC236}">
                <a16:creationId xmlns:a16="http://schemas.microsoft.com/office/drawing/2014/main" xmlns="" id="{6E449225-32D5-4626-997C-E489F5C6D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789" y="4124948"/>
            <a:ext cx="1941833" cy="236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DC6BEE0E-032E-4852-9EA5-1FB5094E6A63}"/>
              </a:ext>
            </a:extLst>
          </p:cNvPr>
          <p:cNvCxnSpPr>
            <a:cxnSpLocks/>
          </p:cNvCxnSpPr>
          <p:nvPr/>
        </p:nvCxnSpPr>
        <p:spPr>
          <a:xfrm flipH="1">
            <a:off x="2707225" y="3756849"/>
            <a:ext cx="1263492" cy="6617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4" name="Picture 4" descr="10 địa điểm du lịch đáng đến tại Nhật Bản - Univiet Travel - Unique Always">
            <a:extLst>
              <a:ext uri="{FF2B5EF4-FFF2-40B4-BE49-F238E27FC236}">
                <a16:creationId xmlns:a16="http://schemas.microsoft.com/office/drawing/2014/main" xmlns="" id="{E9841CF3-EF58-4E07-ADAE-4FAA0C7C20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6" r="2026"/>
          <a:stretch/>
        </p:blipFill>
        <p:spPr bwMode="auto">
          <a:xfrm>
            <a:off x="234246" y="1264557"/>
            <a:ext cx="2472979" cy="257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TextBox 7170">
            <a:extLst>
              <a:ext uri="{FF2B5EF4-FFF2-40B4-BE49-F238E27FC236}">
                <a16:creationId xmlns:a16="http://schemas.microsoft.com/office/drawing/2014/main" xmlns="" id="{5D3A337D-CAC3-40B3-A0C4-BC8DFC38D4E4}"/>
              </a:ext>
            </a:extLst>
          </p:cNvPr>
          <p:cNvSpPr txBox="1"/>
          <p:nvPr/>
        </p:nvSpPr>
        <p:spPr>
          <a:xfrm>
            <a:off x="279687" y="4050648"/>
            <a:ext cx="24729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6CFDD02-4868-4EAE-A63A-CA3CEB70D1C1}"/>
              </a:ext>
            </a:extLst>
          </p:cNvPr>
          <p:cNvSpPr txBox="1"/>
          <p:nvPr/>
        </p:nvSpPr>
        <p:spPr>
          <a:xfrm rot="19932544">
            <a:off x="2545661" y="3696706"/>
            <a:ext cx="1615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074C8ECA-24F4-4848-83BD-D25BDCD8EEEA}"/>
              </a:ext>
            </a:extLst>
          </p:cNvPr>
          <p:cNvSpPr/>
          <p:nvPr/>
        </p:nvSpPr>
        <p:spPr>
          <a:xfrm>
            <a:off x="144803" y="5994712"/>
            <a:ext cx="6096000" cy="5222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chuyện muốn nói với em điều gì?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15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438400"/>
            <a:ext cx="731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7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3597FD-4A8F-49F5-B983-0A488C8D10C0}"/>
              </a:ext>
            </a:extLst>
          </p:cNvPr>
          <p:cNvSpPr txBox="1"/>
          <p:nvPr/>
        </p:nvSpPr>
        <p:spPr>
          <a:xfrm>
            <a:off x="838200" y="381000"/>
            <a:ext cx="7772400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sếu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xmlns="" id="{D6D47245-3F95-4C14-B7BC-817FA2ACDDC4}"/>
              </a:ext>
            </a:extLst>
          </p:cNvPr>
          <p:cNvSpPr/>
          <p:nvPr/>
        </p:nvSpPr>
        <p:spPr>
          <a:xfrm>
            <a:off x="1208388" y="2152713"/>
            <a:ext cx="6727224" cy="1143000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DIỄN CẢM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E0B10F2-2BCF-4636-9ED9-8D136057C3A5}"/>
              </a:ext>
            </a:extLst>
          </p:cNvPr>
          <p:cNvSpPr/>
          <p:nvPr/>
        </p:nvSpPr>
        <p:spPr>
          <a:xfrm>
            <a:off x="304800" y="3528291"/>
            <a:ext cx="8534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giọng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trầm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buồn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giọng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vọng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Xa-xa-cô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851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croll: Horizontal 7">
            <a:extLst>
              <a:ext uri="{FF2B5EF4-FFF2-40B4-BE49-F238E27FC236}">
                <a16:creationId xmlns:a16="http://schemas.microsoft.com/office/drawing/2014/main" xmlns="" id="{D6D47245-3F95-4C14-B7BC-817FA2ACDDC4}"/>
              </a:ext>
            </a:extLst>
          </p:cNvPr>
          <p:cNvSpPr/>
          <p:nvPr/>
        </p:nvSpPr>
        <p:spPr>
          <a:xfrm>
            <a:off x="1208388" y="381000"/>
            <a:ext cx="6727224" cy="1143000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DIỄN CẢM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15EE810-EBA7-41AE-B51B-F468905DACC6}"/>
              </a:ext>
            </a:extLst>
          </p:cNvPr>
          <p:cNvSpPr/>
          <p:nvPr/>
        </p:nvSpPr>
        <p:spPr>
          <a:xfrm>
            <a:off x="381000" y="1676400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viện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nhẩm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ngây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thuyết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rằng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gấp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nghìn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sếu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treo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phòng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khỏi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liền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lặng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gấp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sếu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tấp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gửi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nghìn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sếu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-da-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-da-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gấp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644 con..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6920FF7E-F14A-4930-8491-C35529929810}"/>
              </a:ext>
            </a:extLst>
          </p:cNvPr>
          <p:cNvCxnSpPr>
            <a:cxnSpLocks/>
          </p:cNvCxnSpPr>
          <p:nvPr/>
        </p:nvCxnSpPr>
        <p:spPr>
          <a:xfrm>
            <a:off x="6286251" y="2180304"/>
            <a:ext cx="247674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E69E9F87-F0D2-4775-B08A-8F102F88CF31}"/>
              </a:ext>
            </a:extLst>
          </p:cNvPr>
          <p:cNvCxnSpPr>
            <a:cxnSpLocks/>
          </p:cNvCxnSpPr>
          <p:nvPr/>
        </p:nvCxnSpPr>
        <p:spPr>
          <a:xfrm>
            <a:off x="457200" y="2667000"/>
            <a:ext cx="457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DD327467-5D9D-40C1-878A-72B49586B35D}"/>
              </a:ext>
            </a:extLst>
          </p:cNvPr>
          <p:cNvCxnSpPr>
            <a:cxnSpLocks/>
          </p:cNvCxnSpPr>
          <p:nvPr/>
        </p:nvCxnSpPr>
        <p:spPr>
          <a:xfrm>
            <a:off x="4876800" y="2667000"/>
            <a:ext cx="1600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D91E0DF2-56E3-4EC8-8D05-C6E7C20E073E}"/>
              </a:ext>
            </a:extLst>
          </p:cNvPr>
          <p:cNvCxnSpPr>
            <a:cxnSpLocks/>
          </p:cNvCxnSpPr>
          <p:nvPr/>
        </p:nvCxnSpPr>
        <p:spPr>
          <a:xfrm>
            <a:off x="6335412" y="3124200"/>
            <a:ext cx="227518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6F362CC3-5249-46AB-AB74-01A7AD8F18C9}"/>
              </a:ext>
            </a:extLst>
          </p:cNvPr>
          <p:cNvCxnSpPr>
            <a:cxnSpLocks/>
          </p:cNvCxnSpPr>
          <p:nvPr/>
        </p:nvCxnSpPr>
        <p:spPr>
          <a:xfrm>
            <a:off x="442452" y="3628104"/>
            <a:ext cx="609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40510637-C540-4994-8481-7EA211B0D361}"/>
              </a:ext>
            </a:extLst>
          </p:cNvPr>
          <p:cNvCxnSpPr>
            <a:cxnSpLocks/>
          </p:cNvCxnSpPr>
          <p:nvPr/>
        </p:nvCxnSpPr>
        <p:spPr>
          <a:xfrm>
            <a:off x="6951408" y="4603956"/>
            <a:ext cx="1066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D2A90DD3-E162-4D7E-BC5E-9B6239E9A68F}"/>
              </a:ext>
            </a:extLst>
          </p:cNvPr>
          <p:cNvCxnSpPr>
            <a:cxnSpLocks/>
          </p:cNvCxnSpPr>
          <p:nvPr/>
        </p:nvCxnSpPr>
        <p:spPr>
          <a:xfrm>
            <a:off x="8011812" y="5562600"/>
            <a:ext cx="75118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89E1298-389C-4358-9B93-629115CE019E}"/>
              </a:ext>
            </a:extLst>
          </p:cNvPr>
          <p:cNvSpPr txBox="1"/>
          <p:nvPr/>
        </p:nvSpPr>
        <p:spPr>
          <a:xfrm>
            <a:off x="4098823" y="259965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609771D-71BC-4CDF-BF57-871554201822}"/>
              </a:ext>
            </a:extLst>
          </p:cNvPr>
          <p:cNvSpPr txBox="1"/>
          <p:nvPr/>
        </p:nvSpPr>
        <p:spPr>
          <a:xfrm>
            <a:off x="1524000" y="50292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D835BB3-758D-4D73-AE2A-416BB774F9E2}"/>
              </a:ext>
            </a:extLst>
          </p:cNvPr>
          <p:cNvSpPr txBox="1"/>
          <p:nvPr/>
        </p:nvSpPr>
        <p:spPr>
          <a:xfrm>
            <a:off x="4009103" y="5035593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18740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2010122021120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61950"/>
            <a:ext cx="31242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685800" y="2819400"/>
            <a:ext cx="7808912" cy="10668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 dirty="0" err="1">
                <a:solidFill>
                  <a:srgbClr val="3333CC"/>
                </a:solidFill>
              </a:rPr>
              <a:t>Đọc</a:t>
            </a:r>
            <a:r>
              <a:rPr lang="en-US" altLang="en-US" sz="3200" b="1" dirty="0">
                <a:solidFill>
                  <a:srgbClr val="3333CC"/>
                </a:solidFill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</a:rPr>
              <a:t>diễn</a:t>
            </a:r>
            <a:r>
              <a:rPr lang="en-US" altLang="en-US" sz="3200" b="1" dirty="0">
                <a:solidFill>
                  <a:srgbClr val="3333CC"/>
                </a:solidFill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</a:rPr>
              <a:t>cảm</a:t>
            </a:r>
            <a:r>
              <a:rPr lang="en-US" altLang="en-US" sz="3200" b="1" dirty="0">
                <a:solidFill>
                  <a:srgbClr val="3333CC"/>
                </a:solidFill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</a:rPr>
              <a:t>cho</a:t>
            </a:r>
            <a:r>
              <a:rPr lang="en-US" altLang="en-US" sz="3200" b="1" dirty="0">
                <a:solidFill>
                  <a:srgbClr val="3333CC"/>
                </a:solidFill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</a:rPr>
              <a:t>nhau</a:t>
            </a:r>
            <a:r>
              <a:rPr lang="en-US" altLang="en-US" sz="3200" b="1" dirty="0">
                <a:solidFill>
                  <a:srgbClr val="3333CC"/>
                </a:solidFill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</a:rPr>
              <a:t>nghe</a:t>
            </a:r>
            <a:r>
              <a:rPr lang="en-US" altLang="en-US" sz="3200" b="1" dirty="0">
                <a:solidFill>
                  <a:srgbClr val="3333CC"/>
                </a:solidFill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</a:rPr>
              <a:t>đoạn</a:t>
            </a:r>
            <a:r>
              <a:rPr lang="en-US" altLang="en-US" sz="3200" b="1" dirty="0">
                <a:solidFill>
                  <a:srgbClr val="3333CC"/>
                </a:solidFill>
              </a:rPr>
              <a:t> 3.</a:t>
            </a:r>
          </a:p>
          <a:p>
            <a:pPr algn="ctr" eaLnBrk="1" hangingPunct="1"/>
            <a:r>
              <a:rPr lang="en-US" altLang="en-US" sz="3200" b="1" i="1" dirty="0">
                <a:solidFill>
                  <a:srgbClr val="3333CC"/>
                </a:solidFill>
              </a:rPr>
              <a:t>(</a:t>
            </a:r>
            <a:r>
              <a:rPr lang="en-US" altLang="en-US" sz="3200" b="1" i="1" dirty="0" err="1">
                <a:solidFill>
                  <a:srgbClr val="3333CC"/>
                </a:solidFill>
              </a:rPr>
              <a:t>Nhóm</a:t>
            </a:r>
            <a:r>
              <a:rPr lang="en-US" altLang="en-US" sz="3200" b="1" i="1" dirty="0">
                <a:solidFill>
                  <a:srgbClr val="3333CC"/>
                </a:solidFill>
              </a:rPr>
              <a:t> </a:t>
            </a:r>
            <a:r>
              <a:rPr lang="en-US" altLang="en-US" sz="3200" b="1" i="1" dirty="0" err="1">
                <a:solidFill>
                  <a:srgbClr val="3333CC"/>
                </a:solidFill>
              </a:rPr>
              <a:t>đôi</a:t>
            </a:r>
            <a:r>
              <a:rPr lang="en-US" altLang="en-US" sz="3200" b="1" i="1" dirty="0">
                <a:solidFill>
                  <a:srgbClr val="3333CC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353836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1EFEF6E-8F80-404E-9F1A-7B40280D81F6}"/>
              </a:ext>
            </a:extLst>
          </p:cNvPr>
          <p:cNvSpPr/>
          <p:nvPr/>
        </p:nvSpPr>
        <p:spPr>
          <a:xfrm>
            <a:off x="334297" y="727202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374EF133-D51B-467E-A006-71789801C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9206"/>
            <a:ext cx="2362200" cy="38240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7DA46919-DCA7-4F97-B4EA-BADDA348B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81799" y="0"/>
            <a:ext cx="2362200" cy="382404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6697" y="2488773"/>
            <a:ext cx="8229600" cy="1717964"/>
          </a:xfrm>
          <a:prstGeom prst="rect">
            <a:avLst/>
          </a:prstGeom>
        </p:spPr>
        <p:txBody>
          <a:bodyPr wrap="square">
            <a:prstTxWarp prst="textWave1">
              <a:avLst>
                <a:gd name="adj1" fmla="val 16899"/>
                <a:gd name="adj2" fmla="val 0"/>
              </a:avLst>
            </a:prstTxWarp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TUYỂN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GIỌNG ĐỌC HAY </a:t>
            </a: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99B91CC-CC95-46B6-AB89-C98D1CC7C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96" y="-78872"/>
            <a:ext cx="1327586" cy="137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9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ABB8E47-EEEE-48D1-AAF5-8D4D97F0E319}"/>
              </a:ext>
            </a:extLst>
          </p:cNvPr>
          <p:cNvSpPr/>
          <p:nvPr/>
        </p:nvSpPr>
        <p:spPr>
          <a:xfrm>
            <a:off x="838200" y="3276600"/>
            <a:ext cx="77821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54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771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ập đọc: Lòng dân">
            <a:extLst>
              <a:ext uri="{FF2B5EF4-FFF2-40B4-BE49-F238E27FC236}">
                <a16:creationId xmlns:a16="http://schemas.microsoft.com/office/drawing/2014/main" xmlns="" id="{EC480FCB-CBB6-4367-93E0-17F02DBED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578" y="2693659"/>
            <a:ext cx="5758843" cy="323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D1A669-DE21-4811-9ABA-94FDD39CA0B3}"/>
              </a:ext>
            </a:extLst>
          </p:cNvPr>
          <p:cNvSpPr txBox="1"/>
          <p:nvPr/>
        </p:nvSpPr>
        <p:spPr>
          <a:xfrm>
            <a:off x="1066800" y="533400"/>
            <a:ext cx="7595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Lòng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29)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657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ủ điểm Cánh chim hòa bình - Tiếng Việt - Nguyễn Thị Thục - ƯƠM MẦM TRI  THỨC của Nguyễn Thị Thục">
            <a:extLst>
              <a:ext uri="{FF2B5EF4-FFF2-40B4-BE49-F238E27FC236}">
                <a16:creationId xmlns:a16="http://schemas.microsoft.com/office/drawing/2014/main" xmlns="" id="{7B9A4C45-D03E-488D-BCEF-72A3262C3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60198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5562600" y="1752600"/>
            <a:ext cx="3704492" cy="1371600"/>
          </a:xfrm>
          <a:prstGeom prst="cloudCallout">
            <a:avLst>
              <a:gd name="adj1" fmla="val -52647"/>
              <a:gd name="adj2" fmla="val 59594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49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ách gấp hạc giấy Origami - Tự học tiếng Nhật online">
            <a:extLst>
              <a:ext uri="{FF2B5EF4-FFF2-40B4-BE49-F238E27FC236}">
                <a16:creationId xmlns:a16="http://schemas.microsoft.com/office/drawing/2014/main" xmlns="" id="{4E64C566-E0ED-4B88-8A29-5321B0E37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7" r="10437"/>
          <a:stretch/>
        </p:blipFill>
        <p:spPr bwMode="auto">
          <a:xfrm>
            <a:off x="20" y="10"/>
            <a:ext cx="9143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Freeform: Shape 74">
            <a:extLst>
              <a:ext uri="{FF2B5EF4-FFF2-40B4-BE49-F238E27FC236}">
                <a16:creationId xmlns:a16="http://schemas.microsoft.com/office/drawing/2014/main" xmlns="" id="{569BBA9B-8F4E-4D2B-BEFA-41A4754433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-487577" y="3359"/>
            <a:ext cx="1409491" cy="1407490"/>
          </a:xfrm>
          <a:custGeom>
            <a:avLst/>
            <a:gdLst>
              <a:gd name="connsiteX0" fmla="*/ 0 w 1409491"/>
              <a:gd name="connsiteY0" fmla="*/ 643075 h 1876653"/>
              <a:gd name="connsiteX1" fmla="*/ 643075 w 1409491"/>
              <a:gd name="connsiteY1" fmla="*/ 0 h 1876653"/>
              <a:gd name="connsiteX2" fmla="*/ 1409491 w 1409491"/>
              <a:gd name="connsiteY2" fmla="*/ 0 h 1876653"/>
              <a:gd name="connsiteX3" fmla="*/ 1409491 w 1409491"/>
              <a:gd name="connsiteY3" fmla="*/ 1876653 h 1876653"/>
              <a:gd name="connsiteX4" fmla="*/ 1233578 w 1409491"/>
              <a:gd name="connsiteY4" fmla="*/ 1876653 h 187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491" h="1876653">
                <a:moveTo>
                  <a:pt x="0" y="643075"/>
                </a:moveTo>
                <a:lnTo>
                  <a:pt x="643075" y="0"/>
                </a:lnTo>
                <a:lnTo>
                  <a:pt x="1409491" y="0"/>
                </a:lnTo>
                <a:lnTo>
                  <a:pt x="1409491" y="1876653"/>
                </a:lnTo>
                <a:lnTo>
                  <a:pt x="1233578" y="1876653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76">
            <a:extLst>
              <a:ext uri="{FF2B5EF4-FFF2-40B4-BE49-F238E27FC236}">
                <a16:creationId xmlns:a16="http://schemas.microsoft.com/office/drawing/2014/main" xmlns="" id="{851012D1-8033-40B1-9EC0-91390FFC74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65267" y="1343485"/>
            <a:ext cx="485578" cy="36418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6526406" y="6114337"/>
            <a:ext cx="645368" cy="484026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xmlns="" id="{D291F021-C45C-4D44-A2B8-A789E386CC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52583" y="5721108"/>
            <a:ext cx="1696473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3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471164"/>
            <a:ext cx="7772400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01094" y="1459166"/>
            <a:ext cx="655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Những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con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sếu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bằng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giấy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101317"/>
            <a:ext cx="28956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89426" y="3144798"/>
            <a:ext cx="88509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….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75931" y="3722132"/>
            <a:ext cx="81921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Hai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…..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89426" y="4299466"/>
            <a:ext cx="79365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Hi-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 … 644 con.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489426" y="4876800"/>
            <a:ext cx="81651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12-Point Star 4"/>
          <p:cNvSpPr/>
          <p:nvPr/>
        </p:nvSpPr>
        <p:spPr>
          <a:xfrm rot="20965822">
            <a:off x="1127676" y="3189987"/>
            <a:ext cx="5715000" cy="1987621"/>
          </a:xfrm>
          <a:prstGeom prst="star12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3896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6" grpId="0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914400" y="2057400"/>
            <a:ext cx="7315200" cy="1078468"/>
          </a:xfrm>
          <a:prstGeom prst="roundRect">
            <a:avLst>
              <a:gd name="adj" fmla="val 23396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6D0F7F-C47A-4C63-995B-11F61A51F1A7}"/>
              </a:ext>
            </a:extLst>
          </p:cNvPr>
          <p:cNvSpPr txBox="1"/>
          <p:nvPr/>
        </p:nvSpPr>
        <p:spPr>
          <a:xfrm>
            <a:off x="685800" y="304800"/>
            <a:ext cx="777240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sếu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giấy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A986737-2BC1-43FA-A31B-DFE94ACEF663}"/>
              </a:ext>
            </a:extLst>
          </p:cNvPr>
          <p:cNvSpPr/>
          <p:nvPr/>
        </p:nvSpPr>
        <p:spPr>
          <a:xfrm>
            <a:off x="1295400" y="3388057"/>
            <a:ext cx="6248400" cy="31242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a?)</a:t>
            </a:r>
          </a:p>
        </p:txBody>
      </p:sp>
    </p:spTree>
    <p:extLst>
      <p:ext uri="{BB962C8B-B14F-4D97-AF65-F5344CB8AC3E}">
        <p14:creationId xmlns:p14="http://schemas.microsoft.com/office/powerpoint/2010/main" val="406914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0120" y="685800"/>
            <a:ext cx="1464908" cy="524864"/>
          </a:xfrm>
          <a:prstGeom prst="rect">
            <a:avLst/>
          </a:prstGeom>
          <a:noFill/>
        </p:spPr>
        <p:txBody>
          <a:bodyPr wrap="none" lIns="81639" tIns="40819" rIns="81639" bIns="40819" rtlCol="0">
            <a:spAutoFit/>
          </a:bodyPr>
          <a:lstStyle/>
          <a:p>
            <a:r>
              <a:rPr lang="en-US" sz="2875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75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75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75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05401" y="761568"/>
            <a:ext cx="5597450" cy="1352014"/>
          </a:xfrm>
          <a:prstGeom prst="rect">
            <a:avLst/>
          </a:prstGeom>
          <a:noFill/>
        </p:spPr>
        <p:txBody>
          <a:bodyPr wrap="none" lIns="81639" tIns="40819" rIns="81639" bIns="40819" rtlCol="0">
            <a:spAutoFit/>
          </a:bodyPr>
          <a:lstStyle/>
          <a:p>
            <a:r>
              <a:rPr lang="en-US" sz="28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sếu</a:t>
            </a:r>
            <a:r>
              <a:rPr lang="en-US" sz="28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endParaRPr lang="en-US" sz="2875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(Theo </a:t>
            </a:r>
            <a:r>
              <a:rPr lang="en-US" sz="2500" i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latin typeface="Times New Roman" pitchFamily="18" charset="0"/>
                <a:cs typeface="Times New Roman" pitchFamily="18" charset="0"/>
              </a:rPr>
              <a:t>mẩu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2875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315019" y="1926430"/>
            <a:ext cx="0" cy="3429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45712" y="1735930"/>
            <a:ext cx="1833599" cy="524864"/>
          </a:xfrm>
          <a:prstGeom prst="rect">
            <a:avLst/>
          </a:prstGeom>
          <a:noFill/>
        </p:spPr>
        <p:txBody>
          <a:bodyPr wrap="none" lIns="81639" tIns="40819" rIns="81639" bIns="40819" rtlCol="0">
            <a:spAutoFit/>
          </a:bodyPr>
          <a:lstStyle/>
          <a:p>
            <a:r>
              <a:rPr lang="en-US" sz="2875" u="sng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75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75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75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31963" y="1735930"/>
            <a:ext cx="2152596" cy="524864"/>
          </a:xfrm>
          <a:prstGeom prst="rect">
            <a:avLst/>
          </a:prstGeom>
          <a:noFill/>
        </p:spPr>
        <p:txBody>
          <a:bodyPr wrap="none" lIns="81639" tIns="40819" rIns="81639" bIns="40819" rtlCol="0">
            <a:spAutoFit/>
          </a:bodyPr>
          <a:lstStyle/>
          <a:p>
            <a:r>
              <a:rPr lang="en-US" sz="2875" u="sng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75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75" u="sng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75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75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75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457200" y="3505200"/>
            <a:ext cx="4819054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ngây</a:t>
            </a:r>
            <a:r>
              <a:rPr lang="en-GB" sz="25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GB" sz="25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tin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GB" sz="25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GB" sz="25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GB" sz="25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sếu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GB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GB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69" y="2354065"/>
            <a:ext cx="2295264" cy="505628"/>
          </a:xfrm>
          <a:prstGeom prst="rect">
            <a:avLst/>
          </a:prstGeom>
          <a:noFill/>
        </p:spPr>
        <p:txBody>
          <a:bodyPr wrap="none" lIns="81639" tIns="40819" rIns="81639" bIns="40819" rtlCol="0">
            <a:spAutoFit/>
          </a:bodyPr>
          <a:lstStyle/>
          <a:p>
            <a:r>
              <a:rPr lang="en-US" sz="2750" dirty="0" err="1"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en-US" sz="27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5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7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50" dirty="0" err="1"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7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69" y="2877940"/>
            <a:ext cx="2971731" cy="505628"/>
          </a:xfrm>
          <a:prstGeom prst="rect">
            <a:avLst/>
          </a:prstGeom>
          <a:noFill/>
        </p:spPr>
        <p:txBody>
          <a:bodyPr wrap="none" lIns="81639" tIns="40819" rIns="81639" bIns="40819" rtlCol="0">
            <a:spAutoFit/>
          </a:bodyPr>
          <a:lstStyle/>
          <a:p>
            <a:r>
              <a:rPr lang="en-US" sz="2750" dirty="0" err="1">
                <a:latin typeface="Times New Roman" pitchFamily="18" charset="0"/>
                <a:cs typeface="Times New Roman" pitchFamily="18" charset="0"/>
              </a:rPr>
              <a:t>phóng</a:t>
            </a:r>
            <a:r>
              <a:rPr lang="en-US" sz="27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50" dirty="0" err="1">
                <a:latin typeface="Times New Roman" pitchFamily="18" charset="0"/>
                <a:cs typeface="Times New Roman" pitchFamily="18" charset="0"/>
              </a:rPr>
              <a:t>xạ</a:t>
            </a:r>
            <a:r>
              <a:rPr lang="en-US" sz="27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5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7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50" dirty="0" err="1"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7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2209800"/>
            <a:ext cx="4953000" cy="1352014"/>
          </a:xfrm>
          <a:prstGeom prst="rect">
            <a:avLst/>
          </a:prstGeom>
          <a:noFill/>
        </p:spPr>
        <p:txBody>
          <a:bodyPr wrap="square" lIns="81639" tIns="40819" rIns="81639" bIns="40819" rtlCol="0">
            <a:spAutoFit/>
          </a:bodyPr>
          <a:lstStyle/>
          <a:p>
            <a:r>
              <a:rPr lang="en-US" sz="2750" smtClean="0">
                <a:latin typeface="Times New Roman" pitchFamily="18" charset="0"/>
                <a:cs typeface="Times New Roman" pitchFamily="18" charset="0"/>
              </a:rPr>
              <a:t>100.000 người;  Hi-rô-si-ma ;</a:t>
            </a:r>
          </a:p>
          <a:p>
            <a:r>
              <a:rPr lang="en-US" sz="2750">
                <a:latin typeface="Times New Roman" pitchFamily="18" charset="0"/>
                <a:cs typeface="Times New Roman" pitchFamily="18" charset="0"/>
              </a:rPr>
              <a:t>Na-ga-sa-ki </a:t>
            </a:r>
            <a:r>
              <a:rPr lang="en-US" sz="275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750" smtClean="0">
                <a:latin typeface="Times New Roman" pitchFamily="18" charset="0"/>
                <a:cs typeface="Times New Roman" pitchFamily="18" charset="0"/>
              </a:rPr>
              <a:t>Xa-xa-cô Xa-xa-ki </a:t>
            </a:r>
            <a:r>
              <a:rPr lang="en-US" sz="2750">
                <a:latin typeface="Times New Roman" pitchFamily="18" charset="0"/>
                <a:cs typeface="Times New Roman" pitchFamily="18" charset="0"/>
              </a:rPr>
              <a:t>; truyền </a:t>
            </a:r>
            <a:r>
              <a:rPr lang="en-US" sz="2750" dirty="0" err="1"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275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142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914400" y="2889766"/>
            <a:ext cx="7315200" cy="1078468"/>
          </a:xfrm>
          <a:prstGeom prst="roundRect">
            <a:avLst>
              <a:gd name="adj" fmla="val 23396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1.0&quot;&gt;&lt;object type=&quot;1&quot; unique_id=&quot;10001&quot;&gt;&lt;object type=&quot;2&quot; unique_id=&quot;10106&quot;&gt;&lt;object type=&quot;3&quot; unique_id=&quot;10107&quot;&gt;&lt;property id=&quot;20148&quot; value=&quot;5&quot;/&gt;&lt;property id=&quot;20300&quot; value=&quot;Slide 1&quot;/&gt;&lt;property id=&quot;20307&quot; value=&quot;257&quot;/&gt;&lt;/object&gt;&lt;object type=&quot;3&quot; unique_id=&quot;10108&quot;&gt;&lt;property id=&quot;20148&quot; value=&quot;5&quot;/&gt;&lt;property id=&quot;20300&quot; value=&quot;Slide 2&quot;/&gt;&lt;property id=&quot;20307&quot; value=&quot;307&quot;/&gt;&lt;/object&gt;&lt;object type=&quot;3&quot; unique_id=&quot;10109&quot;&gt;&lt;property id=&quot;20148&quot; value=&quot;5&quot;/&gt;&lt;property id=&quot;20300&quot; value=&quot;Slide 3&quot;/&gt;&lt;property id=&quot;20307&quot; value=&quot;308&quot;/&gt;&lt;/object&gt;&lt;object type=&quot;3&quot; unique_id=&quot;10110&quot;&gt;&lt;property id=&quot;20148&quot; value=&quot;5&quot;/&gt;&lt;property id=&quot;20300&quot; value=&quot;Slide 4&quot;/&gt;&lt;property id=&quot;20307&quot; value=&quot;259&quot;/&gt;&lt;/object&gt;&lt;object type=&quot;3&quot; unique_id=&quot;10111&quot;&gt;&lt;property id=&quot;20148&quot; value=&quot;5&quot;/&gt;&lt;property id=&quot;20300&quot; value=&quot;Slide 5&quot;/&gt;&lt;property id=&quot;20307&quot; value=&quot;309&quot;/&gt;&lt;/object&gt;&lt;object type=&quot;3&quot; unique_id=&quot;10112&quot;&gt;&lt;property id=&quot;20148&quot; value=&quot;5&quot;/&gt;&lt;property id=&quot;20300&quot; value=&quot;Slide 6&quot;/&gt;&lt;property id=&quot;20307&quot; value=&quot;261&quot;/&gt;&lt;/object&gt;&lt;object type=&quot;3&quot; unique_id=&quot;10113&quot;&gt;&lt;property id=&quot;20148&quot; value=&quot;5&quot;/&gt;&lt;property id=&quot;20300&quot; value=&quot;Slide 7&quot;/&gt;&lt;property id=&quot;20307&quot; value=&quot;291&quot;/&gt;&lt;/object&gt;&lt;object type=&quot;3&quot; unique_id=&quot;10115&quot;&gt;&lt;property id=&quot;20148&quot; value=&quot;5&quot;/&gt;&lt;property id=&quot;20300&quot; value=&quot;Slide 9&quot;/&gt;&lt;property id=&quot;20307&quot; value=&quot;310&quot;/&gt;&lt;/object&gt;&lt;object type=&quot;3&quot; unique_id=&quot;10119&quot;&gt;&lt;property id=&quot;20148&quot; value=&quot;5&quot;/&gt;&lt;property id=&quot;20300&quot; value=&quot;Slide 12&quot;/&gt;&lt;property id=&quot;20307&quot; value=&quot;266&quot;/&gt;&lt;/object&gt;&lt;object type=&quot;3&quot; unique_id=&quot;10120&quot;&gt;&lt;property id=&quot;20148&quot; value=&quot;5&quot;/&gt;&lt;property id=&quot;20300&quot; value=&quot;Slide 13&quot;/&gt;&lt;property id=&quot;20307&quot; value=&quot;312&quot;/&gt;&lt;/object&gt;&lt;object type=&quot;3&quot; unique_id=&quot;10121&quot;&gt;&lt;property id=&quot;20148&quot; value=&quot;5&quot;/&gt;&lt;property id=&quot;20300&quot; value=&quot;Slide 14&quot;/&gt;&lt;property id=&quot;20307&quot; value=&quot;283&quot;/&gt;&lt;/object&gt;&lt;object type=&quot;3&quot; unique_id=&quot;10122&quot;&gt;&lt;property id=&quot;20148&quot; value=&quot;5&quot;/&gt;&lt;property id=&quot;20300&quot; value=&quot;Slide 15&quot;/&gt;&lt;property id=&quot;20307&quot; value=&quot;313&quot;/&gt;&lt;/object&gt;&lt;object type=&quot;3&quot; unique_id=&quot;10123&quot;&gt;&lt;property id=&quot;20148&quot; value=&quot;5&quot;/&gt;&lt;property id=&quot;20300&quot; value=&quot;Slide 16&quot;/&gt;&lt;property id=&quot;20307&quot; value=&quot;296&quot;/&gt;&lt;/object&gt;&lt;object type=&quot;3&quot; unique_id=&quot;10124&quot;&gt;&lt;property id=&quot;20148&quot; value=&quot;5&quot;/&gt;&lt;property id=&quot;20300&quot; value=&quot;Slide 17&quot;/&gt;&lt;property id=&quot;20307&quot; value=&quot;314&quot;/&gt;&lt;/object&gt;&lt;object type=&quot;3&quot; unique_id=&quot;10125&quot;&gt;&lt;property id=&quot;20148&quot; value=&quot;5&quot;/&gt;&lt;property id=&quot;20300&quot; value=&quot;Slide 18&quot;/&gt;&lt;property id=&quot;20307&quot; value=&quot;297&quot;/&gt;&lt;/object&gt;&lt;object type=&quot;3&quot; unique_id=&quot;10126&quot;&gt;&lt;property id=&quot;20148&quot; value=&quot;5&quot;/&gt;&lt;property id=&quot;20300&quot; value=&quot;Slide 19&quot;/&gt;&lt;property id=&quot;20307&quot; value=&quot;299&quot;/&gt;&lt;/object&gt;&lt;object type=&quot;3&quot; unique_id=&quot;10127&quot;&gt;&lt;property id=&quot;20148&quot; value=&quot;5&quot;/&gt;&lt;property id=&quot;20300&quot; value=&quot;Slide 20&quot;/&gt;&lt;property id=&quot;20307&quot; value=&quot;315&quot;/&gt;&lt;/object&gt;&lt;object type=&quot;3&quot; unique_id=&quot;10128&quot;&gt;&lt;property id=&quot;20148&quot; value=&quot;5&quot;/&gt;&lt;property id=&quot;20300&quot; value=&quot;Slide 21&quot;/&gt;&lt;property id=&quot;20307&quot; value=&quot;316&quot;/&gt;&lt;/object&gt;&lt;object type=&quot;3&quot; unique_id=&quot;10129&quot;&gt;&lt;property id=&quot;20148&quot; value=&quot;5&quot;/&gt;&lt;property id=&quot;20300&quot; value=&quot;Slide 22&quot;/&gt;&lt;property id=&quot;20307&quot; value=&quot;302&quot;/&gt;&lt;/object&gt;&lt;object type=&quot;3&quot; unique_id=&quot;10130&quot;&gt;&lt;property id=&quot;20148&quot; value=&quot;5&quot;/&gt;&lt;property id=&quot;20300&quot; value=&quot;Slide 23&quot;/&gt;&lt;property id=&quot;20307&quot; value=&quot;306&quot;/&gt;&lt;/object&gt;&lt;object type=&quot;3&quot; unique_id=&quot;10131&quot;&gt;&lt;property id=&quot;20148&quot; value=&quot;5&quot;/&gt;&lt;property id=&quot;20300&quot; value=&quot;Slide 24&quot;/&gt;&lt;property id=&quot;20307&quot; value=&quot;317&quot;/&gt;&lt;/object&gt;&lt;object type=&quot;3&quot; unique_id=&quot;10132&quot;&gt;&lt;property id=&quot;20148&quot; value=&quot;5&quot;/&gt;&lt;property id=&quot;20300&quot; value=&quot;Slide 25&quot;/&gt;&lt;property id=&quot;20307&quot; value=&quot;304&quot;/&gt;&lt;/object&gt;&lt;object type=&quot;3&quot; unique_id=&quot;10133&quot;&gt;&lt;property id=&quot;20148&quot; value=&quot;5&quot;/&gt;&lt;property id=&quot;20300&quot; value=&quot;Slide 26&quot;/&gt;&lt;property id=&quot;20307&quot; value=&quot;305&quot;/&gt;&lt;/object&gt;&lt;object type=&quot;3&quot; unique_id=&quot;10134&quot;&gt;&lt;property id=&quot;20148&quot; value=&quot;5&quot;/&gt;&lt;property id=&quot;20300&quot; value=&quot;Slide 27&quot;/&gt;&lt;property id=&quot;20307&quot; value=&quot;258&quot;/&gt;&lt;/object&gt;&lt;object type=&quot;3&quot; unique_id=&quot;10508&quot;&gt;&lt;property id=&quot;20148&quot; value=&quot;5&quot;/&gt;&lt;property id=&quot;20300&quot; value=&quot;Slide 8&quot;/&gt;&lt;property id=&quot;20307&quot; value=&quot;322&quot;/&gt;&lt;/object&gt;&lt;object type=&quot;3&quot; unique_id=&quot;10509&quot;&gt;&lt;property id=&quot;20148&quot; value=&quot;5&quot;/&gt;&lt;property id=&quot;20300&quot; value=&quot;Slide 10&quot;/&gt;&lt;property id=&quot;20307&quot; value=&quot;319&quot;/&gt;&lt;/object&gt;&lt;object type=&quot;3&quot; unique_id=&quot;10510&quot;&gt;&lt;property id=&quot;20148&quot; value=&quot;5&quot;/&gt;&lt;property id=&quot;20300&quot; value=&quot;Slide 11&quot;/&gt;&lt;property id=&quot;20307&quot; value=&quot;323&quot;/&gt;&lt;/object&gt;&lt;/object&gt;&lt;object type=&quot;8&quot; unique_id=&quot;101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790</Words>
  <Application>Microsoft Office PowerPoint</Application>
  <PresentationFormat>On-screen Show (4:3)</PresentationFormat>
  <Paragraphs>111</Paragraphs>
  <Slides>27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微软雅黑</vt:lpstr>
      <vt:lpstr>宋体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Thị Huyền Trang TH -THCS -THPT Lê Quý Đôn - Quyết Thắng</dc:creator>
  <cp:lastModifiedBy>Huong</cp:lastModifiedBy>
  <cp:revision>21</cp:revision>
  <dcterms:created xsi:type="dcterms:W3CDTF">2020-09-26T08:10:03Z</dcterms:created>
  <dcterms:modified xsi:type="dcterms:W3CDTF">2022-09-25T14:10:07Z</dcterms:modified>
</cp:coreProperties>
</file>