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4" r:id="rId3"/>
    <p:sldId id="295" r:id="rId4"/>
    <p:sldId id="304" r:id="rId5"/>
    <p:sldId id="296" r:id="rId6"/>
    <p:sldId id="305" r:id="rId7"/>
    <p:sldId id="306" r:id="rId8"/>
    <p:sldId id="262" r:id="rId9"/>
    <p:sldId id="307" r:id="rId10"/>
    <p:sldId id="308" r:id="rId11"/>
    <p:sldId id="300" r:id="rId12"/>
    <p:sldId id="309" r:id="rId13"/>
    <p:sldId id="302" r:id="rId14"/>
    <p:sldId id="292" r:id="rId15"/>
  </p:sldIdLst>
  <p:sldSz cx="16459200" cy="8229600"/>
  <p:notesSz cx="6858000" cy="9144000"/>
  <p:custDataLst>
    <p:tags r:id="rId18"/>
  </p:custDataLst>
  <p:defaultTextStyle>
    <a:defPPr>
      <a:defRPr lang="zh-CN"/>
    </a:defPPr>
    <a:lvl1pPr marL="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7042"/>
    <a:srgbClr val="519741"/>
    <a:srgbClr val="75CAE7"/>
    <a:srgbClr val="0C429A"/>
    <a:srgbClr val="DC1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2" autoAdjust="0"/>
    <p:restoredTop sz="94660"/>
  </p:normalViewPr>
  <p:slideViewPr>
    <p:cSldViewPr snapToGrid="0">
      <p:cViewPr>
        <p:scale>
          <a:sx n="70" d="100"/>
          <a:sy n="70" d="100"/>
        </p:scale>
        <p:origin x="324" y="90"/>
      </p:cViewPr>
      <p:guideLst>
        <p:guide orient="horz" pos="2592"/>
        <p:guide pos="51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0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724FE-745E-4678-84B7-BD296AAEA897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790E8-5E57-4640-BD27-6DB4B301F3D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974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2C96A-64D2-4662-A407-300669CB12D9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A2170-5E6D-4B0E-A217-036286DF3F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70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869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2900" y="1143000"/>
            <a:ext cx="61722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581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57400" y="1346836"/>
            <a:ext cx="123444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57400" y="4322446"/>
            <a:ext cx="12344400" cy="1986914"/>
          </a:xfrm>
        </p:spPr>
        <p:txBody>
          <a:bodyPr/>
          <a:lstStyle>
            <a:lvl1pPr marL="0" indent="0" algn="ctr">
              <a:buNone/>
              <a:defRPr sz="29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200"/>
            </a:lvl3pPr>
            <a:lvl4pPr marL="1645920" indent="0" algn="ctr">
              <a:buNone/>
              <a:defRPr sz="1900"/>
            </a:lvl4pPr>
            <a:lvl5pPr marL="2194560" indent="0" algn="ctr">
              <a:buNone/>
              <a:defRPr sz="1900"/>
            </a:lvl5pPr>
            <a:lvl6pPr marL="2743200" indent="0" algn="ctr">
              <a:buNone/>
              <a:defRPr sz="1900"/>
            </a:lvl6pPr>
            <a:lvl7pPr marL="3291840" indent="0" algn="ctr">
              <a:buNone/>
              <a:defRPr sz="1900"/>
            </a:lvl7pPr>
            <a:lvl8pPr marL="3840480" indent="0" algn="ctr">
              <a:buNone/>
              <a:defRPr sz="1900"/>
            </a:lvl8pPr>
            <a:lvl9pPr marL="4389120" indent="0" algn="ctr">
              <a:buNone/>
              <a:defRPr sz="1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78615" y="438150"/>
            <a:ext cx="3549015" cy="697420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31570" y="438150"/>
            <a:ext cx="10441305" cy="697420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22998" y="2051686"/>
            <a:ext cx="1419606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22998" y="5507356"/>
            <a:ext cx="14196060" cy="1800224"/>
          </a:xfrm>
        </p:spPr>
        <p:txBody>
          <a:bodyPr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31570" y="2190750"/>
            <a:ext cx="6995160" cy="52216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32470" y="2190750"/>
            <a:ext cx="6995160" cy="52216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3714" y="438150"/>
            <a:ext cx="14196060" cy="159067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33714" y="2017396"/>
            <a:ext cx="6963012" cy="98869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33714" y="3006090"/>
            <a:ext cx="6963012" cy="44215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332470" y="2017396"/>
            <a:ext cx="6997304" cy="98869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332470" y="3006090"/>
            <a:ext cx="6997304" cy="44215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6459200" cy="8229600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5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50518" y="311408"/>
            <a:ext cx="14196060" cy="753724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bg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574" y="65381"/>
            <a:ext cx="1491536" cy="124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3714" y="548640"/>
            <a:ext cx="5308520" cy="192024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97304" y="1184911"/>
            <a:ext cx="8332470" cy="5848350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33714" y="2468880"/>
            <a:ext cx="5308520" cy="4573906"/>
          </a:xfrm>
        </p:spPr>
        <p:txBody>
          <a:bodyPr/>
          <a:lstStyle>
            <a:lvl1pPr marL="0" indent="0">
              <a:buNone/>
              <a:defRPr sz="1900"/>
            </a:lvl1pPr>
            <a:lvl2pPr marL="548640" indent="0">
              <a:buNone/>
              <a:defRPr sz="1700"/>
            </a:lvl2pPr>
            <a:lvl3pPr marL="1097280" indent="0">
              <a:buNone/>
              <a:defRPr sz="140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3714" y="548640"/>
            <a:ext cx="5308520" cy="192024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997304" y="1184911"/>
            <a:ext cx="8332470" cy="584835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33714" y="2468880"/>
            <a:ext cx="5308520" cy="4573906"/>
          </a:xfrm>
        </p:spPr>
        <p:txBody>
          <a:bodyPr/>
          <a:lstStyle>
            <a:lvl1pPr marL="0" indent="0">
              <a:buNone/>
              <a:defRPr sz="1900"/>
            </a:lvl1pPr>
            <a:lvl2pPr marL="548640" indent="0">
              <a:buNone/>
              <a:defRPr sz="1700"/>
            </a:lvl2pPr>
            <a:lvl3pPr marL="1097280" indent="0">
              <a:buNone/>
              <a:defRPr sz="140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131570" y="438150"/>
            <a:ext cx="14196060" cy="1590676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31570" y="2190750"/>
            <a:ext cx="14196060" cy="5221606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131570" y="7627621"/>
            <a:ext cx="370332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452110" y="7627621"/>
            <a:ext cx="555498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624310" y="7627621"/>
            <a:ext cx="370332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073" y="1203656"/>
            <a:ext cx="4128811" cy="624759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44" y="4043150"/>
            <a:ext cx="2748940" cy="4186450"/>
          </a:xfrm>
          <a:prstGeom prst="rect">
            <a:avLst/>
          </a:prstGeom>
        </p:spPr>
      </p:pic>
      <p:sp>
        <p:nvSpPr>
          <p:cNvPr id="9" name="TextBox 37"/>
          <p:cNvSpPr>
            <a:spLocks noChangeArrowheads="1"/>
          </p:cNvSpPr>
          <p:nvPr/>
        </p:nvSpPr>
        <p:spPr bwMode="auto">
          <a:xfrm>
            <a:off x="4859253" y="4327454"/>
            <a:ext cx="9901238" cy="2188284"/>
          </a:xfrm>
          <a:prstGeom prst="rect">
            <a:avLst/>
          </a:prstGeom>
          <a:noFill/>
          <a:ln>
            <a:noFill/>
          </a:ln>
        </p:spPr>
        <p:txBody>
          <a:bodyPr lIns="82288" tIns="41144" rIns="82288" bIns="4114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defTabSz="1097198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vi-VN" altLang="zh-CN" sz="4800" b="1" dirty="0">
                <a:solidFill>
                  <a:schemeClr val="bg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		</a:t>
            </a:r>
            <a:r>
              <a:rPr lang="vi-VN" altLang="zh-CN" sz="4300" b="1" dirty="0">
                <a:solidFill>
                  <a:schemeClr val="bg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Lớp: 5</a:t>
            </a:r>
            <a:r>
              <a:rPr lang="en-US" altLang="zh-CN" sz="4300" b="1" dirty="0">
                <a:solidFill>
                  <a:schemeClr val="bg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</a:t>
            </a:r>
            <a:endParaRPr lang="vi-VN" altLang="zh-CN" sz="4300" b="1" dirty="0">
              <a:solidFill>
                <a:schemeClr val="bg2">
                  <a:lumMod val="75000"/>
                </a:schemeClr>
              </a:solidFill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097198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vi-VN" altLang="zh-CN" sz="4300" b="1" dirty="0">
                <a:solidFill>
                  <a:schemeClr val="bg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	   GVCN</a:t>
            </a:r>
            <a:r>
              <a:rPr lang="vi-VN" altLang="zh-CN" sz="4300" b="1" dirty="0" smtClean="0">
                <a:solidFill>
                  <a:schemeClr val="bg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endParaRPr lang="zh-CN" altLang="en-US" sz="4300" b="1" dirty="0">
              <a:solidFill>
                <a:schemeClr val="bg2">
                  <a:lumMod val="75000"/>
                </a:schemeClr>
              </a:solidFill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491491" y="283300"/>
            <a:ext cx="2595747" cy="809438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Ví dụ 2: </a:t>
            </a:r>
            <a:endParaRPr lang="zh-CN" altLang="en-US" sz="43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9097075" y="1235536"/>
            <a:ext cx="3604035" cy="1040271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5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90  ,  638</a:t>
            </a:r>
            <a:endParaRPr lang="zh-CN" altLang="en-US" sz="58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1640124"/>
            <a:ext cx="6265896" cy="7210409"/>
            <a:chOff x="-444813" y="1477127"/>
            <a:chExt cx="4641404" cy="6008674"/>
          </a:xfrm>
        </p:grpSpPr>
        <p:pic>
          <p:nvPicPr>
            <p:cNvPr id="4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44813" y="3439240"/>
              <a:ext cx="4046561" cy="4046561"/>
            </a:xfrm>
            <a:prstGeom prst="rect">
              <a:avLst/>
            </a:prstGeom>
          </p:spPr>
        </p:pic>
        <p:grpSp>
          <p:nvGrpSpPr>
            <p:cNvPr id="5" name="Group 6"/>
            <p:cNvGrpSpPr/>
            <p:nvPr/>
          </p:nvGrpSpPr>
          <p:grpSpPr>
            <a:xfrm rot="21417634">
              <a:off x="-385811" y="1477127"/>
              <a:ext cx="4582402" cy="2347003"/>
              <a:chOff x="1906261" y="619150"/>
              <a:chExt cx="5395563" cy="305063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6" name="Cloud Callout 5"/>
              <p:cNvSpPr/>
              <p:nvPr/>
            </p:nvSpPr>
            <p:spPr>
              <a:xfrm>
                <a:off x="1906261" y="619150"/>
                <a:ext cx="5395563" cy="3050631"/>
              </a:xfrm>
              <a:prstGeom prst="cloudCallout">
                <a:avLst>
                  <a:gd name="adj1" fmla="val 19074"/>
                  <a:gd name="adj2" fmla="val 100505"/>
                </a:avLst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00B0F0"/>
                    </a:solidFill>
                  </a:ln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21309421">
                <a:off x="2375711" y="858862"/>
                <a:ext cx="4527827" cy="2640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3400" b="1" dirty="0">
                    <a:solidFill>
                      <a:schemeClr val="accent4">
                        <a:lumMod val="75000"/>
                      </a:schemeClr>
                    </a:solidFill>
                  </a:rPr>
                  <a:t>Bạn hãy nêu rõ cấu tạo của số thập phân sau đây?</a:t>
                </a:r>
                <a:endParaRPr lang="en-US" sz="34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8" name="Group 11"/>
          <p:cNvGrpSpPr/>
          <p:nvPr/>
        </p:nvGrpSpPr>
        <p:grpSpPr>
          <a:xfrm>
            <a:off x="8707591" y="1051560"/>
            <a:ext cx="4691228" cy="1229710"/>
            <a:chOff x="6841578" y="2364828"/>
            <a:chExt cx="3474983" cy="1024758"/>
          </a:xfrm>
        </p:grpSpPr>
        <p:sp>
          <p:nvSpPr>
            <p:cNvPr id="9" name="Rounded Rectangle 8"/>
            <p:cNvSpPr/>
            <p:nvPr/>
          </p:nvSpPr>
          <p:spPr>
            <a:xfrm>
              <a:off x="6841578" y="2364828"/>
              <a:ext cx="3474983" cy="1024758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4"/>
            <p:cNvSpPr txBox="1"/>
            <p:nvPr/>
          </p:nvSpPr>
          <p:spPr>
            <a:xfrm>
              <a:off x="7201050" y="2453764"/>
              <a:ext cx="2982161" cy="861762"/>
            </a:xfrm>
            <a:prstGeom prst="rect">
              <a:avLst/>
            </a:prstGeom>
            <a:noFill/>
          </p:spPr>
          <p:txBody>
            <a:bodyPr wrap="square" lIns="121908" tIns="60954" rIns="121908" bIns="60954" rtlCol="0">
              <a:spAutoFit/>
            </a:bodyPr>
            <a:lstStyle/>
            <a:p>
              <a:r>
                <a:rPr lang="vi-VN" altLang="zh-CN" sz="5800" b="1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 90,638</a:t>
              </a:r>
              <a:endParaRPr lang="zh-CN" altLang="en-US" sz="5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Group 25"/>
          <p:cNvGrpSpPr/>
          <p:nvPr/>
        </p:nvGrpSpPr>
        <p:grpSpPr>
          <a:xfrm>
            <a:off x="5752741" y="768567"/>
            <a:ext cx="4945739" cy="4546782"/>
            <a:chOff x="4508940" y="735722"/>
            <a:chExt cx="3663510" cy="3788985"/>
          </a:xfrm>
        </p:grpSpPr>
        <p:sp>
          <p:nvSpPr>
            <p:cNvPr id="13" name="Oval 12"/>
            <p:cNvSpPr/>
            <p:nvPr/>
          </p:nvSpPr>
          <p:spPr>
            <a:xfrm>
              <a:off x="6653076" y="735722"/>
              <a:ext cx="1519374" cy="145042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/>
            <p:cNvCxnSpPr>
              <a:stCxn id="13" idx="3"/>
            </p:cNvCxnSpPr>
            <p:nvPr/>
          </p:nvCxnSpPr>
          <p:spPr>
            <a:xfrm rot="5400000">
              <a:off x="5812028" y="1994957"/>
              <a:ext cx="1084772" cy="1042339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8"/>
            <p:cNvSpPr/>
            <p:nvPr/>
          </p:nvSpPr>
          <p:spPr>
            <a:xfrm>
              <a:off x="4508940" y="3216155"/>
              <a:ext cx="2771754" cy="1308552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Phần</a:t>
              </a:r>
            </a:p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nguyên</a:t>
              </a:r>
              <a:endParaRPr lang="en-US" sz="43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Group 26"/>
          <p:cNvGrpSpPr/>
          <p:nvPr/>
        </p:nvGrpSpPr>
        <p:grpSpPr>
          <a:xfrm>
            <a:off x="11315700" y="860008"/>
            <a:ext cx="4834890" cy="4505003"/>
            <a:chOff x="7577301" y="735722"/>
            <a:chExt cx="3581400" cy="3754169"/>
          </a:xfrm>
        </p:grpSpPr>
        <p:sp>
          <p:nvSpPr>
            <p:cNvPr id="14" name="Oval 13"/>
            <p:cNvSpPr/>
            <p:nvPr/>
          </p:nvSpPr>
          <p:spPr>
            <a:xfrm>
              <a:off x="7577301" y="735722"/>
              <a:ext cx="1482645" cy="145042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926770" y="3165574"/>
              <a:ext cx="3231931" cy="132431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Phần</a:t>
              </a:r>
            </a:p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thập phân</a:t>
              </a:r>
              <a:endParaRPr lang="en-US" sz="4300" dirty="0">
                <a:solidFill>
                  <a:srgbClr val="C00000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16200000" flipH="1">
              <a:off x="8723782" y="2118031"/>
              <a:ext cx="1149146" cy="748892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28"/>
          <p:cNvGrpSpPr/>
          <p:nvPr/>
        </p:nvGrpSpPr>
        <p:grpSpPr>
          <a:xfrm>
            <a:off x="5554982" y="6263640"/>
            <a:ext cx="10724196" cy="1664050"/>
            <a:chOff x="6936828" y="2002878"/>
            <a:chExt cx="2112579" cy="1386708"/>
          </a:xfrm>
        </p:grpSpPr>
        <p:sp>
          <p:nvSpPr>
            <p:cNvPr id="30" name="Rounded Rectangle 29"/>
            <p:cNvSpPr/>
            <p:nvPr/>
          </p:nvSpPr>
          <p:spPr>
            <a:xfrm>
              <a:off x="6936828" y="2002878"/>
              <a:ext cx="2112579" cy="1386708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4800" b="1" i="1" dirty="0">
                  <a:solidFill>
                    <a:srgbClr val="002060"/>
                  </a:solidFill>
                </a:rPr>
                <a:t>90,638: Chín mươi phẩy </a:t>
              </a:r>
            </a:p>
            <a:p>
              <a:r>
                <a:rPr lang="vi-VN" sz="4800" b="1" i="1" dirty="0">
                  <a:solidFill>
                    <a:srgbClr val="002060"/>
                  </a:solidFill>
                </a:rPr>
                <a:t>             sáu trăm ba mươi tám.</a:t>
              </a:r>
              <a:endParaRPr lang="en-US" sz="4800" b="1" i="1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14"/>
            <p:cNvSpPr txBox="1"/>
            <p:nvPr/>
          </p:nvSpPr>
          <p:spPr>
            <a:xfrm>
              <a:off x="7201050" y="2453764"/>
              <a:ext cx="48512" cy="846376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endParaRPr lang="zh-CN" altLang="en-US" sz="5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Group 33"/>
          <p:cNvGrpSpPr/>
          <p:nvPr/>
        </p:nvGrpSpPr>
        <p:grpSpPr>
          <a:xfrm>
            <a:off x="77153" y="1632178"/>
            <a:ext cx="6186242" cy="2816404"/>
            <a:chOff x="6002602" y="5684498"/>
            <a:chExt cx="4582402" cy="2347003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2" name="Cloud Callout 31"/>
            <p:cNvSpPr/>
            <p:nvPr/>
          </p:nvSpPr>
          <p:spPr>
            <a:xfrm rot="21417634">
              <a:off x="6002602" y="5684498"/>
              <a:ext cx="4582402" cy="2347003"/>
            </a:xfrm>
            <a:prstGeom prst="cloudCallout">
              <a:avLst>
                <a:gd name="adj1" fmla="val 19074"/>
                <a:gd name="adj2" fmla="val 100505"/>
              </a:avLst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21127055">
              <a:off x="6345518" y="6088560"/>
              <a:ext cx="3845442" cy="153888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800" b="1" dirty="0">
                  <a:solidFill>
                    <a:srgbClr val="002060"/>
                  </a:solidFill>
                </a:rPr>
                <a:t>Hãy đọc số thập phân bên?</a:t>
              </a:r>
              <a:endParaRPr lang="en-US" sz="3800" b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4310" y="168665"/>
            <a:ext cx="6145735" cy="1780235"/>
            <a:chOff x="285048" y="310512"/>
            <a:chExt cx="4553271" cy="1829562"/>
          </a:xfrm>
        </p:grpSpPr>
        <p:sp>
          <p:nvSpPr>
            <p:cNvPr id="4" name="TextBox 14"/>
            <p:cNvSpPr txBox="1"/>
            <p:nvPr/>
          </p:nvSpPr>
          <p:spPr>
            <a:xfrm>
              <a:off x="2221258" y="539144"/>
              <a:ext cx="2617061" cy="1154499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r>
                <a:rPr lang="vi-VN" altLang="zh-CN" sz="6500" b="1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Bài tập: </a:t>
              </a:r>
              <a:endParaRPr lang="zh-CN" altLang="en-US" sz="65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  <p:pic>
          <p:nvPicPr>
            <p:cNvPr id="5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5048" y="310512"/>
              <a:ext cx="1947094" cy="1829562"/>
            </a:xfrm>
            <a:prstGeom prst="rect">
              <a:avLst/>
            </a:prstGeom>
          </p:spPr>
        </p:pic>
      </p:grpSp>
      <p:pic>
        <p:nvPicPr>
          <p:cNvPr id="6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1648" y="3429001"/>
            <a:ext cx="5732314" cy="509539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327273" y="1405039"/>
            <a:ext cx="9451756" cy="5617418"/>
            <a:chOff x="2363677" y="1285556"/>
            <a:chExt cx="4954137" cy="3084395"/>
          </a:xfrm>
        </p:grpSpPr>
        <p:sp>
          <p:nvSpPr>
            <p:cNvPr id="8" name="Cloud Callout 7"/>
            <p:cNvSpPr/>
            <p:nvPr/>
          </p:nvSpPr>
          <p:spPr>
            <a:xfrm>
              <a:off x="2363677" y="1285556"/>
              <a:ext cx="4954137" cy="3084395"/>
            </a:xfrm>
            <a:prstGeom prst="cloudCallout">
              <a:avLst>
                <a:gd name="adj1" fmla="val -66746"/>
                <a:gd name="adj2" fmla="val 25882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73650" y="2014632"/>
              <a:ext cx="4421875" cy="188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chemeClr val="accent5">
                      <a:lumMod val="50000"/>
                    </a:schemeClr>
                  </a:solidFill>
                </a:rPr>
                <a:t>Chúng ta cùng làm </a:t>
              </a:r>
            </a:p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rgbClr val="C00000"/>
                  </a:solidFill>
                </a:rPr>
                <a:t>bài tập 1 và 2 (tr.37) </a:t>
              </a:r>
            </a:p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chemeClr val="accent5">
                      <a:lumMod val="50000"/>
                    </a:schemeClr>
                  </a:solidFill>
                </a:rPr>
                <a:t>ở SGK nhé!</a:t>
              </a:r>
              <a:endParaRPr lang="en-US" sz="48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75654" y="325760"/>
            <a:ext cx="12199314" cy="1401403"/>
            <a:chOff x="2057451" y="346779"/>
            <a:chExt cx="9038260" cy="1440234"/>
          </a:xfrm>
        </p:grpSpPr>
        <p:sp>
          <p:nvSpPr>
            <p:cNvPr id="4" name="TextBox 14"/>
            <p:cNvSpPr txBox="1"/>
            <p:nvPr/>
          </p:nvSpPr>
          <p:spPr>
            <a:xfrm>
              <a:off x="2057451" y="370129"/>
              <a:ext cx="6749561" cy="727488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r>
                <a:rPr lang="vi-VN" altLang="zh-CN" sz="3800" b="1" u="sng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Bài 1</a:t>
              </a:r>
              <a:r>
                <a:rPr lang="vi-VN" altLang="zh-CN" sz="3800" b="1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:   Đọc mỗi phân số sau:		</a:t>
              </a:r>
              <a:endParaRPr lang="zh-CN" altLang="en-US" sz="3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  <p:pic>
          <p:nvPicPr>
            <p:cNvPr id="5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59594">
              <a:off x="9845766" y="346779"/>
              <a:ext cx="1249945" cy="1440234"/>
            </a:xfrm>
            <a:prstGeom prst="rect">
              <a:avLst/>
            </a:prstGeom>
          </p:spPr>
        </p:pic>
      </p:grpSp>
      <p:sp>
        <p:nvSpPr>
          <p:cNvPr id="6" name="TextBox 14"/>
          <p:cNvSpPr txBox="1"/>
          <p:nvPr/>
        </p:nvSpPr>
        <p:spPr>
          <a:xfrm>
            <a:off x="2311659" y="1262880"/>
            <a:ext cx="12578775" cy="812515"/>
          </a:xfrm>
          <a:prstGeom prst="rect">
            <a:avLst/>
          </a:prstGeom>
          <a:noFill/>
        </p:spPr>
        <p:txBody>
          <a:bodyPr wrap="square" lIns="146290" tIns="73145" rIns="146290" bIns="73145" rtlCol="0">
            <a:spAutoFit/>
          </a:bodyPr>
          <a:lstStyle/>
          <a:p>
            <a:pPr algn="ctr"/>
            <a:r>
              <a:rPr lang="vi-VN" altLang="zh-CN" sz="43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9,4  ;  7,98  ; 25,477  ; 206,075  ; 0,307	</a:t>
            </a:r>
            <a:endParaRPr lang="zh-CN" altLang="en-US" sz="43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803913" y="2461154"/>
            <a:ext cx="13013406" cy="738649"/>
          </a:xfrm>
          <a:prstGeom prst="rect">
            <a:avLst/>
          </a:prstGeom>
          <a:noFill/>
        </p:spPr>
        <p:txBody>
          <a:bodyPr wrap="square" lIns="146290" tIns="73145" rIns="146290" bIns="73145" rtlCol="0">
            <a:spAutoFit/>
          </a:bodyPr>
          <a:lstStyle/>
          <a:p>
            <a:pPr algn="just"/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9,4        : 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Chín phẩy bốn. 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	</a:t>
            </a:r>
            <a:endParaRPr lang="zh-CN" altLang="en-US" sz="38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0215" y="3572764"/>
            <a:ext cx="13013406" cy="738649"/>
          </a:xfrm>
          <a:prstGeom prst="rect">
            <a:avLst/>
          </a:prstGeom>
          <a:noFill/>
        </p:spPr>
        <p:txBody>
          <a:bodyPr wrap="square" lIns="146290" tIns="73145" rIns="146290" bIns="73145" rtlCol="0">
            <a:spAutoFit/>
          </a:bodyPr>
          <a:lstStyle/>
          <a:p>
            <a:pPr algn="just"/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7,98      : 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Bảy phẩy chín mươi tám. 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	</a:t>
            </a:r>
            <a:endParaRPr lang="zh-CN" altLang="en-US" sz="38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216" y="4684375"/>
            <a:ext cx="15408354" cy="738649"/>
          </a:xfrm>
          <a:prstGeom prst="rect">
            <a:avLst/>
          </a:prstGeom>
          <a:noFill/>
        </p:spPr>
        <p:txBody>
          <a:bodyPr wrap="square" lIns="146290" tIns="73145" rIns="146290" bIns="73145" rtlCol="0">
            <a:spAutoFit/>
          </a:bodyPr>
          <a:lstStyle/>
          <a:p>
            <a:pPr algn="just"/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25,477 :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Hai mươi lăm phẩy bốn trăm bảy mươi bảy.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	</a:t>
            </a:r>
            <a:endParaRPr lang="zh-CN" altLang="en-US" sz="38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216" y="5795984"/>
            <a:ext cx="15446476" cy="732494"/>
          </a:xfrm>
          <a:prstGeom prst="rect">
            <a:avLst/>
          </a:prstGeom>
          <a:noFill/>
        </p:spPr>
        <p:txBody>
          <a:bodyPr wrap="square" lIns="146290" tIns="73145" rIns="146290" bIns="73145" rtlCol="0">
            <a:spAutoFit/>
          </a:bodyPr>
          <a:lstStyle/>
          <a:p>
            <a:pPr algn="just"/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206,075: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Hai trăm linh sáu phẩy không trăm bảy mươi lăm.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	</a:t>
            </a:r>
            <a:endParaRPr lang="zh-CN" altLang="en-US" sz="38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215" y="6907594"/>
            <a:ext cx="13013406" cy="738649"/>
          </a:xfrm>
          <a:prstGeom prst="rect">
            <a:avLst/>
          </a:prstGeom>
          <a:noFill/>
        </p:spPr>
        <p:txBody>
          <a:bodyPr wrap="square" lIns="146290" tIns="73145" rIns="146290" bIns="73145" rtlCol="0">
            <a:spAutoFit/>
          </a:bodyPr>
          <a:lstStyle/>
          <a:p>
            <a:pPr algn="just"/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0,307    : 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Không phẩy ba trăm linh bảy.</a:t>
            </a:r>
            <a:r>
              <a:rPr lang="vi-VN" altLang="zh-CN" sz="3800" b="1" dirty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	</a:t>
            </a:r>
            <a:endParaRPr lang="zh-CN" altLang="en-US" sz="38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22398" y="315727"/>
            <a:ext cx="15954294" cy="1460569"/>
            <a:chOff x="2057451" y="370129"/>
            <a:chExt cx="11495331" cy="1501039"/>
          </a:xfrm>
        </p:grpSpPr>
        <p:sp>
          <p:nvSpPr>
            <p:cNvPr id="20" name="TextBox 14"/>
            <p:cNvSpPr txBox="1"/>
            <p:nvPr/>
          </p:nvSpPr>
          <p:spPr>
            <a:xfrm>
              <a:off x="2057451" y="370129"/>
              <a:ext cx="8126631" cy="1328466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r>
                <a:rPr lang="vi-VN" altLang="zh-CN" sz="3800" b="1" u="sng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Bài 2</a:t>
              </a:r>
              <a:r>
                <a:rPr lang="vi-VN" altLang="zh-CN" sz="3800" b="1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:   Viết các hỗn số sau thành số thập phân </a:t>
              </a:r>
            </a:p>
            <a:p>
              <a:r>
                <a:rPr lang="vi-VN" altLang="zh-CN" sz="3800" b="1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	     rồi đọc số đó :		</a:t>
              </a:r>
              <a:endParaRPr lang="zh-CN" altLang="en-US" sz="3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  <p:pic>
          <p:nvPicPr>
            <p:cNvPr id="21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59594">
              <a:off x="12302837" y="430934"/>
              <a:ext cx="1249945" cy="144023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584522" y="1739584"/>
            <a:ext cx="1886407" cy="1723549"/>
            <a:chOff x="7424395" y="2482334"/>
            <a:chExt cx="1397339" cy="1436291"/>
          </a:xfrm>
        </p:grpSpPr>
        <p:sp>
          <p:nvSpPr>
            <p:cNvPr id="22" name="Rectangle 21"/>
            <p:cNvSpPr/>
            <p:nvPr/>
          </p:nvSpPr>
          <p:spPr>
            <a:xfrm>
              <a:off x="7424395" y="2766662"/>
              <a:ext cx="557133" cy="7566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5 </a:t>
              </a:r>
              <a:endParaRPr lang="en-US" sz="53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984372" y="2482334"/>
              <a:ext cx="837362" cy="14362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9</a:t>
              </a:r>
            </a:p>
            <a:p>
              <a:pPr algn="ctr"/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10 </a:t>
              </a:r>
              <a:endParaRPr lang="en-US" sz="53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7929349" y="3193576"/>
              <a:ext cx="846161" cy="1588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935564" y="1739584"/>
            <a:ext cx="2508738" cy="1723549"/>
            <a:chOff x="7110491" y="2482334"/>
            <a:chExt cx="1858324" cy="1436291"/>
          </a:xfrm>
        </p:grpSpPr>
        <p:sp>
          <p:nvSpPr>
            <p:cNvPr id="28" name="Rectangle 27"/>
            <p:cNvSpPr/>
            <p:nvPr/>
          </p:nvSpPr>
          <p:spPr>
            <a:xfrm>
              <a:off x="7110491" y="2766662"/>
              <a:ext cx="837361" cy="7566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82 </a:t>
              </a:r>
              <a:endParaRPr lang="en-US" sz="53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851226" y="2482334"/>
              <a:ext cx="1117589" cy="14362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45</a:t>
              </a:r>
            </a:p>
            <a:p>
              <a:pPr algn="ctr"/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100 </a:t>
              </a:r>
              <a:endParaRPr lang="en-US" sz="53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7929349" y="3193576"/>
              <a:ext cx="846161" cy="1588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10931858" y="1739584"/>
            <a:ext cx="3370589" cy="1723549"/>
            <a:chOff x="6769291" y="2482334"/>
            <a:chExt cx="2496733" cy="1436291"/>
          </a:xfrm>
        </p:grpSpPr>
        <p:sp>
          <p:nvSpPr>
            <p:cNvPr id="32" name="Rectangle 31"/>
            <p:cNvSpPr/>
            <p:nvPr/>
          </p:nvSpPr>
          <p:spPr>
            <a:xfrm>
              <a:off x="6769291" y="2766662"/>
              <a:ext cx="1117590" cy="7566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810 </a:t>
              </a:r>
              <a:endParaRPr lang="en-US" sz="53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868205" y="2482334"/>
              <a:ext cx="1397819" cy="14362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225</a:t>
              </a:r>
            </a:p>
            <a:p>
              <a:pPr algn="ctr"/>
              <a:r>
                <a:rPr lang="vi-VN" altLang="zh-CN" sz="5300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1000 </a:t>
              </a:r>
              <a:endParaRPr lang="en-US" sz="53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 flipV="1">
              <a:off x="7929349" y="3189027"/>
              <a:ext cx="1128216" cy="4549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1031781" y="4069758"/>
            <a:ext cx="14923827" cy="3897802"/>
            <a:chOff x="191066" y="3459704"/>
            <a:chExt cx="11054687" cy="3248168"/>
          </a:xfrm>
        </p:grpSpPr>
        <p:sp>
          <p:nvSpPr>
            <p:cNvPr id="38" name="Rounded Rectangle 37"/>
            <p:cNvSpPr/>
            <p:nvPr/>
          </p:nvSpPr>
          <p:spPr>
            <a:xfrm>
              <a:off x="191066" y="3459704"/>
              <a:ext cx="11054687" cy="324816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14"/>
            <p:cNvSpPr txBox="1"/>
            <p:nvPr/>
          </p:nvSpPr>
          <p:spPr>
            <a:xfrm>
              <a:off x="822107" y="3677319"/>
              <a:ext cx="1024242" cy="589895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r>
                <a:rPr lang="vi-VN" altLang="zh-CN" sz="3800" b="1" i="1" u="sng" dirty="0">
                  <a:ln w="19050"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Mẫu:</a:t>
              </a:r>
              <a:endParaRPr lang="zh-CN" altLang="en-US" sz="3800" b="1" i="1" dirty="0">
                <a:ln w="19050"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2895613" y="3744752"/>
              <a:ext cx="5355164" cy="1436291"/>
              <a:chOff x="2895613" y="3744752"/>
              <a:chExt cx="5355164" cy="1436291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2895613" y="3744752"/>
                <a:ext cx="1397339" cy="1436291"/>
                <a:chOff x="7424395" y="2482334"/>
                <a:chExt cx="1397339" cy="1436291"/>
              </a:xfrm>
            </p:grpSpPr>
            <p:sp>
              <p:nvSpPr>
                <p:cNvPr id="41" name="Rectangle 40"/>
                <p:cNvSpPr/>
                <p:nvPr/>
              </p:nvSpPr>
              <p:spPr>
                <a:xfrm>
                  <a:off x="7424395" y="2766662"/>
                  <a:ext cx="557133" cy="7566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vi-VN" altLang="zh-CN" sz="5300" dirty="0">
                      <a:ln w="19050">
                        <a:noFill/>
                      </a:ln>
                      <a:solidFill>
                        <a:schemeClr val="accent5">
                          <a:lumMod val="50000"/>
                        </a:schemeClr>
                      </a:solidFill>
                      <a:effectLst>
                        <a:glow rad="127000">
                          <a:schemeClr val="bg1"/>
                        </a:glow>
                      </a:effectLst>
                      <a:ea typeface="微软雅黑" panose="020B0503020204020204" pitchFamily="34" charset="-122"/>
                    </a:rPr>
                    <a:t>1 </a:t>
                  </a:r>
                  <a:endParaRPr lang="en-US" sz="53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7984372" y="2482334"/>
                  <a:ext cx="837362" cy="14362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vi-VN" altLang="zh-CN" sz="5300" dirty="0">
                      <a:ln w="19050">
                        <a:noFill/>
                      </a:ln>
                      <a:solidFill>
                        <a:schemeClr val="accent5">
                          <a:lumMod val="50000"/>
                        </a:schemeClr>
                      </a:solidFill>
                      <a:effectLst>
                        <a:glow rad="127000">
                          <a:schemeClr val="bg1"/>
                        </a:glow>
                      </a:effectLst>
                      <a:ea typeface="微软雅黑" panose="020B0503020204020204" pitchFamily="34" charset="-122"/>
                    </a:rPr>
                    <a:t>5</a:t>
                  </a:r>
                </a:p>
                <a:p>
                  <a:pPr algn="ctr"/>
                  <a:r>
                    <a:rPr lang="vi-VN" altLang="zh-CN" sz="5300" dirty="0">
                      <a:ln w="19050">
                        <a:noFill/>
                      </a:ln>
                      <a:solidFill>
                        <a:schemeClr val="accent5">
                          <a:lumMod val="50000"/>
                        </a:schemeClr>
                      </a:solidFill>
                      <a:effectLst>
                        <a:glow rad="127000">
                          <a:schemeClr val="bg1"/>
                        </a:glow>
                      </a:effectLst>
                      <a:ea typeface="微软雅黑" panose="020B0503020204020204" pitchFamily="34" charset="-122"/>
                    </a:rPr>
                    <a:t>10 </a:t>
                  </a:r>
                  <a:endParaRPr lang="en-US" sz="5300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7929349" y="3193576"/>
                  <a:ext cx="846161" cy="1588"/>
                </a:xfrm>
                <a:prstGeom prst="line">
                  <a:avLst/>
                </a:prstGeom>
                <a:ln w="3810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" name="Rectangle 44"/>
              <p:cNvSpPr/>
              <p:nvPr/>
            </p:nvSpPr>
            <p:spPr>
              <a:xfrm>
                <a:off x="4330900" y="4058649"/>
                <a:ext cx="3919877" cy="756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altLang="zh-CN" sz="5300" dirty="0">
                    <a:ln w="19050"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>
                      <a:glow rad="127000">
                        <a:schemeClr val="bg1"/>
                      </a:glow>
                    </a:effectLst>
                    <a:ea typeface="微软雅黑" panose="020B0503020204020204" pitchFamily="34" charset="-122"/>
                  </a:rPr>
                  <a:t>= 1 và 0,5 =  1,5 </a:t>
                </a:r>
                <a:endParaRPr lang="en-US" sz="53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3009337" y="5534882"/>
              <a:ext cx="4995670" cy="6283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300" b="1" dirty="0">
                  <a:solidFill>
                    <a:schemeClr val="accent5">
                      <a:lumMod val="50000"/>
                    </a:schemeClr>
                  </a:solidFill>
                </a:rPr>
                <a:t>1,5 đọc là: Một phẩy năm</a:t>
              </a:r>
              <a:endParaRPr lang="en-US" sz="43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3150"/>
            <a:ext cx="2748940" cy="418645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260667" y="2183544"/>
            <a:ext cx="12970611" cy="7889546"/>
            <a:chOff x="2210946" y="264265"/>
            <a:chExt cx="9607860" cy="6574622"/>
          </a:xfrm>
        </p:grpSpPr>
        <p:grpSp>
          <p:nvGrpSpPr>
            <p:cNvPr id="14" name="Group 13"/>
            <p:cNvGrpSpPr/>
            <p:nvPr/>
          </p:nvGrpSpPr>
          <p:grpSpPr>
            <a:xfrm>
              <a:off x="2210946" y="264265"/>
              <a:ext cx="9607860" cy="6574622"/>
              <a:chOff x="2210946" y="264265"/>
              <a:chExt cx="9607860" cy="6574622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56646" y="264265"/>
                <a:ext cx="3862160" cy="6574622"/>
              </a:xfrm>
              <a:prstGeom prst="rect">
                <a:avLst/>
              </a:prstGeom>
            </p:spPr>
          </p:pic>
          <p:sp>
            <p:nvSpPr>
              <p:cNvPr id="9" name="Cloud Callout 8"/>
              <p:cNvSpPr/>
              <p:nvPr/>
            </p:nvSpPr>
            <p:spPr>
              <a:xfrm>
                <a:off x="2210946" y="1624083"/>
                <a:ext cx="5813497" cy="3493821"/>
              </a:xfrm>
              <a:prstGeom prst="cloudCallout">
                <a:avLst>
                  <a:gd name="adj1" fmla="val 74050"/>
                  <a:gd name="adj2" fmla="val 5569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B0F0"/>
                    </a:solidFill>
                  </a:ln>
                </a:endParaRPr>
              </a:p>
            </p:txBody>
          </p:sp>
        </p:grpSp>
        <p:sp>
          <p:nvSpPr>
            <p:cNvPr id="13" name="TextBox 37"/>
            <p:cNvSpPr>
              <a:spLocks noChangeArrowheads="1"/>
            </p:cNvSpPr>
            <p:nvPr/>
          </p:nvSpPr>
          <p:spPr bwMode="auto">
            <a:xfrm>
              <a:off x="2593075" y="2839661"/>
              <a:ext cx="5076967" cy="9925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1097198">
                <a:spcBef>
                  <a:spcPct val="0"/>
                </a:spcBef>
                <a:buNone/>
                <a:defRPr/>
              </a:pPr>
              <a:r>
                <a:rPr lang="vi-VN" altLang="zh-CN" sz="7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Tạm biệt nhé!</a:t>
              </a:r>
              <a:endParaRPr lang="zh-CN" altLang="en-US" sz="7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462301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8373E-6 -1.85185E-6 C -0.2285 0.01875 -0.45699 0.0375 -0.56018 -0.0456 C -0.66337 -0.1287 -0.63162 -0.37824 -0.61939 -0.49814 C -0.60716 -0.61805 -0.57593 -0.7199 -0.48718 -0.76481 C -0.39844 -0.80972 -0.12817 -0.83541 -0.08679 -0.76828 C -0.04541 -0.70115 -0.21366 -0.42916 -0.23865 -0.36134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517" y="1402232"/>
            <a:ext cx="4128811" cy="624759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44" y="4043150"/>
            <a:ext cx="2748940" cy="4186450"/>
          </a:xfrm>
          <a:prstGeom prst="rect">
            <a:avLst/>
          </a:prstGeom>
        </p:spPr>
      </p:pic>
      <p:pic>
        <p:nvPicPr>
          <p:cNvPr id="2" name="中央人民广播电台少年广播合唱团 - 六一国际儿童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9866169" y="-2338766"/>
            <a:ext cx="822960" cy="73152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418693" y="1082018"/>
            <a:ext cx="12620766" cy="5075606"/>
            <a:chOff x="1050883" y="901681"/>
            <a:chExt cx="9348716" cy="4229672"/>
          </a:xfrm>
        </p:grpSpPr>
        <p:sp>
          <p:nvSpPr>
            <p:cNvPr id="4" name="TextBox 37"/>
            <p:cNvSpPr>
              <a:spLocks noChangeArrowheads="1"/>
            </p:cNvSpPr>
            <p:nvPr/>
          </p:nvSpPr>
          <p:spPr bwMode="auto">
            <a:xfrm>
              <a:off x="1050883" y="901681"/>
              <a:ext cx="9348716" cy="6847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1097198">
                <a:spcBef>
                  <a:spcPct val="0"/>
                </a:spcBef>
                <a:buNone/>
                <a:defRPr/>
              </a:pPr>
              <a:r>
                <a:rPr lang="vi-VN" altLang="zh-CN" sz="4800" b="1" dirty="0" err="1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Thứ</a:t>
              </a:r>
              <a:r>
                <a:rPr lang="vi-VN" altLang="zh-CN" sz="4800" b="1" dirty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800" b="1" dirty="0" err="1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tư</a:t>
              </a:r>
              <a:r>
                <a:rPr lang="vi-VN" altLang="zh-CN" sz="4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vi-VN" altLang="zh-CN" sz="4800" b="1" dirty="0" err="1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ngày</a:t>
              </a:r>
              <a:r>
                <a:rPr lang="vi-VN" altLang="zh-CN" sz="4800" b="1" dirty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19</a:t>
              </a:r>
              <a:r>
                <a:rPr lang="vi-VN" altLang="zh-CN" sz="4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vi-VN" altLang="zh-CN" sz="4800" b="1" dirty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tháng 10 năm </a:t>
              </a:r>
              <a:r>
                <a:rPr lang="vi-VN" altLang="zh-CN" sz="4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</a:t>
              </a:r>
              <a:r>
                <a:rPr lang="en-US" altLang="zh-CN" sz="4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  <a:endParaRPr lang="zh-CN" altLang="en-US" sz="4800" b="1" dirty="0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" name="TextBox 37"/>
            <p:cNvSpPr>
              <a:spLocks noChangeArrowheads="1"/>
            </p:cNvSpPr>
            <p:nvPr/>
          </p:nvSpPr>
          <p:spPr bwMode="auto">
            <a:xfrm>
              <a:off x="2180081" y="2009419"/>
              <a:ext cx="7334250" cy="1035535"/>
            </a:xfrm>
            <a:prstGeom prst="rect">
              <a:avLst/>
            </a:prstGeom>
            <a:noFill/>
            <a:ln>
              <a:noFill/>
            </a:ln>
          </p:spPr>
          <p:txBody>
            <a:bodyPr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1097198">
                <a:lnSpc>
                  <a:spcPct val="150000"/>
                </a:lnSpc>
                <a:spcBef>
                  <a:spcPct val="0"/>
                </a:spcBef>
                <a:buNone/>
                <a:defRPr/>
              </a:pPr>
              <a:r>
                <a:rPr lang="vi-VN" altLang="zh-CN" sz="5800" b="1" u="sng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TOÁN</a:t>
              </a:r>
              <a:endParaRPr lang="vi-VN" altLang="zh-CN" sz="5800" b="1" dirty="0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TextBox 37"/>
            <p:cNvSpPr>
              <a:spLocks noChangeArrowheads="1"/>
            </p:cNvSpPr>
            <p:nvPr/>
          </p:nvSpPr>
          <p:spPr bwMode="auto">
            <a:xfrm>
              <a:off x="1304119" y="3130810"/>
              <a:ext cx="8876100" cy="20005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1097198">
                <a:lnSpc>
                  <a:spcPct val="15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5800" b="1" dirty="0" err="1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Tiết</a:t>
              </a:r>
              <a:r>
                <a:rPr lang="en-US" altLang="zh-CN" sz="5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33: </a:t>
              </a:r>
              <a:r>
                <a:rPr lang="vi-VN" altLang="zh-CN" sz="5800" b="1" dirty="0" err="1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Khái</a:t>
              </a:r>
              <a:r>
                <a:rPr lang="vi-VN" altLang="zh-CN" sz="5800" b="1" dirty="0" smtClean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vi-VN" altLang="zh-CN" sz="5800" b="1" dirty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niệm số thập phân</a:t>
              </a:r>
            </a:p>
            <a:p>
              <a:pPr algn="ctr" defTabSz="1097198">
                <a:lnSpc>
                  <a:spcPct val="150000"/>
                </a:lnSpc>
                <a:spcBef>
                  <a:spcPct val="0"/>
                </a:spcBef>
                <a:buNone/>
                <a:defRPr/>
              </a:pPr>
              <a:r>
                <a:rPr lang="vi-VN" altLang="zh-CN" sz="4300" b="1" dirty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(tiếp theo)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624" y="0"/>
            <a:ext cx="2628577" cy="2195474"/>
          </a:xfrm>
          <a:prstGeom prst="rect">
            <a:avLst/>
          </a:prstGeom>
        </p:spPr>
      </p:pic>
      <p:pic>
        <p:nvPicPr>
          <p:cNvPr id="3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00495" y="3312736"/>
            <a:ext cx="6084208" cy="54081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20950689">
            <a:off x="552775" y="543575"/>
            <a:ext cx="6853465" cy="3464995"/>
            <a:chOff x="2454826" y="892201"/>
            <a:chExt cx="4954137" cy="3084395"/>
          </a:xfrm>
        </p:grpSpPr>
        <p:sp>
          <p:nvSpPr>
            <p:cNvPr id="8" name="Cloud Callout 7"/>
            <p:cNvSpPr/>
            <p:nvPr/>
          </p:nvSpPr>
          <p:spPr>
            <a:xfrm>
              <a:off x="2454826" y="892201"/>
              <a:ext cx="4954137" cy="3084395"/>
            </a:xfrm>
            <a:prstGeom prst="cloudCallout">
              <a:avLst>
                <a:gd name="adj1" fmla="val 496"/>
                <a:gd name="adj2" fmla="val 9365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38436" y="1284263"/>
              <a:ext cx="4207001" cy="205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chemeClr val="bg2">
                      <a:lumMod val="75000"/>
                    </a:schemeClr>
                  </a:solidFill>
                </a:rPr>
                <a:t>Đâu là </a:t>
              </a:r>
            </a:p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chemeClr val="bg2">
                      <a:lumMod val="75000"/>
                    </a:schemeClr>
                  </a:solidFill>
                </a:rPr>
                <a:t>Số Thập Phân?</a:t>
              </a:r>
              <a:endParaRPr lang="en-US" sz="4800" b="1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 rot="20806480">
            <a:off x="7502829" y="1410788"/>
            <a:ext cx="3382687" cy="2622072"/>
            <a:chOff x="5557651" y="1175657"/>
            <a:chExt cx="2505694" cy="2185060"/>
          </a:xfrm>
        </p:grpSpPr>
        <p:sp>
          <p:nvSpPr>
            <p:cNvPr id="47" name="32-Point Star 46"/>
            <p:cNvSpPr/>
            <p:nvPr/>
          </p:nvSpPr>
          <p:spPr>
            <a:xfrm>
              <a:off x="5557651" y="1175657"/>
              <a:ext cx="2505694" cy="2185060"/>
            </a:xfrm>
            <a:prstGeom prst="star32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203927" y="1883804"/>
              <a:ext cx="1209021" cy="8207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0,02</a:t>
              </a:r>
              <a:endParaRPr lang="en-US" sz="5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 rot="421863">
            <a:off x="10818718" y="1354114"/>
            <a:ext cx="3382687" cy="2622072"/>
            <a:chOff x="4607625" y="-914401"/>
            <a:chExt cx="2505694" cy="2185060"/>
          </a:xfrm>
        </p:grpSpPr>
        <p:sp>
          <p:nvSpPr>
            <p:cNvPr id="52" name="32-Point Star 51"/>
            <p:cNvSpPr/>
            <p:nvPr/>
          </p:nvSpPr>
          <p:spPr>
            <a:xfrm>
              <a:off x="4607625" y="-914401"/>
              <a:ext cx="2505694" cy="2185060"/>
            </a:xfrm>
            <a:prstGeom prst="star32">
              <a:avLst/>
            </a:pr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239323" y="-230004"/>
              <a:ext cx="1362196" cy="8207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9999</a:t>
              </a:r>
              <a:endParaRPr lang="en-US" sz="5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168031" y="3875354"/>
            <a:ext cx="3392413" cy="2774038"/>
            <a:chOff x="4568912" y="3229462"/>
            <a:chExt cx="2512898" cy="2311698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54" name="Group 53"/>
            <p:cNvGrpSpPr/>
            <p:nvPr/>
          </p:nvGrpSpPr>
          <p:grpSpPr>
            <a:xfrm>
              <a:off x="4568912" y="3229462"/>
              <a:ext cx="2512898" cy="2311698"/>
              <a:chOff x="5557651" y="1175657"/>
              <a:chExt cx="2505694" cy="2185060"/>
            </a:xfrm>
            <a:grpFill/>
          </p:grpSpPr>
          <p:sp>
            <p:nvSpPr>
              <p:cNvPr id="55" name="32-Point Star 54"/>
              <p:cNvSpPr/>
              <p:nvPr/>
            </p:nvSpPr>
            <p:spPr>
              <a:xfrm>
                <a:off x="5557651" y="1175657"/>
                <a:ext cx="2505694" cy="2185060"/>
              </a:xfrm>
              <a:prstGeom prst="star32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545338" y="1552338"/>
                <a:ext cx="441871" cy="147882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vi-VN" sz="5800" b="1" dirty="0">
                    <a:solidFill>
                      <a:srgbClr val="00B05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1</a:t>
                </a:r>
              </a:p>
              <a:p>
                <a:r>
                  <a:rPr lang="vi-VN" sz="5800" b="1" dirty="0">
                    <a:solidFill>
                      <a:srgbClr val="00B05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2</a:t>
                </a:r>
                <a:endParaRPr lang="en-US" sz="5800" dirty="0">
                  <a:solidFill>
                    <a:srgbClr val="00B050"/>
                  </a:solidFill>
                </a:endParaRPr>
              </a:p>
            </p:txBody>
          </p:sp>
        </p:grpSp>
        <p:cxnSp>
          <p:nvCxnSpPr>
            <p:cNvPr id="58" name="Straight Connector 57"/>
            <p:cNvCxnSpPr/>
            <p:nvPr/>
          </p:nvCxnSpPr>
          <p:spPr>
            <a:xfrm>
              <a:off x="5462649" y="4417620"/>
              <a:ext cx="712520" cy="11875"/>
            </a:xfrm>
            <a:prstGeom prst="line">
              <a:avLst/>
            </a:prstGeom>
            <a:grpFill/>
            <a:ln w="38100">
              <a:solidFill>
                <a:srgbClr val="5197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9542523" y="4430462"/>
            <a:ext cx="3392413" cy="2774038"/>
            <a:chOff x="9043934" y="3322485"/>
            <a:chExt cx="2512898" cy="2311698"/>
          </a:xfrm>
        </p:grpSpPr>
        <p:grpSp>
          <p:nvGrpSpPr>
            <p:cNvPr id="61" name="Group 60"/>
            <p:cNvGrpSpPr/>
            <p:nvPr/>
          </p:nvGrpSpPr>
          <p:grpSpPr>
            <a:xfrm>
              <a:off x="9043934" y="3322485"/>
              <a:ext cx="2512898" cy="2311698"/>
              <a:chOff x="4438287" y="3253212"/>
              <a:chExt cx="2512898" cy="2311698"/>
            </a:xfrm>
          </p:grpSpPr>
          <p:grpSp>
            <p:nvGrpSpPr>
              <p:cNvPr id="62" name="Group 53"/>
              <p:cNvGrpSpPr/>
              <p:nvPr/>
            </p:nvGrpSpPr>
            <p:grpSpPr>
              <a:xfrm>
                <a:off x="4438287" y="3253212"/>
                <a:ext cx="2512898" cy="2311698"/>
                <a:chOff x="5427400" y="1198105"/>
                <a:chExt cx="2505694" cy="2185060"/>
              </a:xfrm>
            </p:grpSpPr>
            <p:sp>
              <p:nvSpPr>
                <p:cNvPr id="64" name="32-Point Star 63"/>
                <p:cNvSpPr/>
                <p:nvPr/>
              </p:nvSpPr>
              <p:spPr>
                <a:xfrm>
                  <a:off x="5427400" y="1198105"/>
                  <a:ext cx="2505694" cy="2185060"/>
                </a:xfrm>
                <a:prstGeom prst="star32">
                  <a:avLst/>
                </a:prstGeom>
                <a:solidFill>
                  <a:srgbClr val="92D050"/>
                </a:solidFill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6404497" y="1552337"/>
                  <a:ext cx="747344" cy="14788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vi-VN" sz="5800" b="1" dirty="0">
                      <a:solidFill>
                        <a:srgbClr val="00B05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3</a:t>
                  </a:r>
                </a:p>
                <a:p>
                  <a:pPr algn="ctr"/>
                  <a:r>
                    <a:rPr lang="vi-VN" sz="5800" b="1" dirty="0">
                      <a:solidFill>
                        <a:srgbClr val="00B05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10</a:t>
                  </a:r>
                  <a:endParaRPr lang="en-US" sz="5800" dirty="0">
                    <a:solidFill>
                      <a:srgbClr val="00B050"/>
                    </a:solidFill>
                  </a:endParaRPr>
                </a:p>
              </p:txBody>
            </p:sp>
          </p:grpSp>
          <p:cxnSp>
            <p:nvCxnSpPr>
              <p:cNvPr id="63" name="Straight Connector 62"/>
              <p:cNvCxnSpPr/>
              <p:nvPr/>
            </p:nvCxnSpPr>
            <p:spPr>
              <a:xfrm>
                <a:off x="5462649" y="4417620"/>
                <a:ext cx="712520" cy="11875"/>
              </a:xfrm>
              <a:prstGeom prst="line">
                <a:avLst/>
              </a:prstGeom>
              <a:ln w="38100">
                <a:solidFill>
                  <a:srgbClr val="51974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Rectangle 65"/>
            <p:cNvSpPr/>
            <p:nvPr/>
          </p:nvSpPr>
          <p:spPr>
            <a:xfrm>
              <a:off x="9593094" y="4051526"/>
              <a:ext cx="443141" cy="1564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</a:p>
            <a:p>
              <a:endParaRPr lang="en-US" sz="5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rot="20806480">
            <a:off x="12783939" y="3834666"/>
            <a:ext cx="3382687" cy="2622072"/>
            <a:chOff x="5557651" y="1175657"/>
            <a:chExt cx="2505694" cy="2185060"/>
          </a:xfrm>
        </p:grpSpPr>
        <p:sp>
          <p:nvSpPr>
            <p:cNvPr id="69" name="32-Point Star 68"/>
            <p:cNvSpPr/>
            <p:nvPr/>
          </p:nvSpPr>
          <p:spPr>
            <a:xfrm>
              <a:off x="5557651" y="1175657"/>
              <a:ext cx="2505694" cy="2185060"/>
            </a:xfrm>
            <a:prstGeom prst="star32">
              <a:avLst/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050752" y="1883804"/>
              <a:ext cx="1515373" cy="8207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0,101</a:t>
              </a:r>
              <a:endParaRPr lang="en-US" sz="5800" dirty="0">
                <a:solidFill>
                  <a:srgbClr val="00B050"/>
                </a:solidFill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624" y="0"/>
            <a:ext cx="2628577" cy="2195474"/>
          </a:xfrm>
          <a:prstGeom prst="rect">
            <a:avLst/>
          </a:prstGeom>
        </p:spPr>
      </p:pic>
      <p:pic>
        <p:nvPicPr>
          <p:cNvPr id="3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00495" y="3312736"/>
            <a:ext cx="6084208" cy="5408185"/>
          </a:xfrm>
          <a:prstGeom prst="rect">
            <a:avLst/>
          </a:prstGeom>
        </p:spPr>
      </p:pic>
      <p:grpSp>
        <p:nvGrpSpPr>
          <p:cNvPr id="4" name="Group 6"/>
          <p:cNvGrpSpPr/>
          <p:nvPr/>
        </p:nvGrpSpPr>
        <p:grpSpPr>
          <a:xfrm rot="20950689">
            <a:off x="552775" y="543575"/>
            <a:ext cx="6853465" cy="3464995"/>
            <a:chOff x="2454826" y="892201"/>
            <a:chExt cx="4954137" cy="3084395"/>
          </a:xfrm>
        </p:grpSpPr>
        <p:sp>
          <p:nvSpPr>
            <p:cNvPr id="8" name="Cloud Callout 7"/>
            <p:cNvSpPr/>
            <p:nvPr/>
          </p:nvSpPr>
          <p:spPr>
            <a:xfrm>
              <a:off x="2454826" y="892201"/>
              <a:ext cx="4954137" cy="3084395"/>
            </a:xfrm>
            <a:prstGeom prst="cloudCallout">
              <a:avLst>
                <a:gd name="adj1" fmla="val 496"/>
                <a:gd name="adj2" fmla="val 9365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38436" y="1284263"/>
              <a:ext cx="4207001" cy="205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chemeClr val="bg2">
                      <a:lumMod val="75000"/>
                    </a:schemeClr>
                  </a:solidFill>
                </a:rPr>
                <a:t>Đâu là </a:t>
              </a:r>
            </a:p>
            <a:p>
              <a:pPr algn="ctr">
                <a:lnSpc>
                  <a:spcPct val="150000"/>
                </a:lnSpc>
              </a:pPr>
              <a:r>
                <a:rPr lang="vi-VN" sz="4800" b="1" dirty="0">
                  <a:solidFill>
                    <a:schemeClr val="bg2">
                      <a:lumMod val="75000"/>
                    </a:schemeClr>
                  </a:solidFill>
                </a:rPr>
                <a:t>Số Thập Phân?</a:t>
              </a:r>
              <a:endParaRPr lang="en-US" sz="4800" b="1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5" name="Group 49"/>
          <p:cNvGrpSpPr/>
          <p:nvPr/>
        </p:nvGrpSpPr>
        <p:grpSpPr>
          <a:xfrm>
            <a:off x="7502829" y="1410788"/>
            <a:ext cx="3382687" cy="2622072"/>
            <a:chOff x="5557651" y="1175657"/>
            <a:chExt cx="2505694" cy="2185060"/>
          </a:xfrm>
        </p:grpSpPr>
        <p:sp>
          <p:nvSpPr>
            <p:cNvPr id="47" name="32-Point Star 46"/>
            <p:cNvSpPr/>
            <p:nvPr/>
          </p:nvSpPr>
          <p:spPr>
            <a:xfrm>
              <a:off x="5557651" y="1175657"/>
              <a:ext cx="2505694" cy="2185060"/>
            </a:xfrm>
            <a:prstGeom prst="star32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115780" y="1878675"/>
              <a:ext cx="1209021" cy="8207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0,02</a:t>
              </a:r>
              <a:endParaRPr lang="en-US" sz="5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6" name="Group 50"/>
          <p:cNvGrpSpPr/>
          <p:nvPr/>
        </p:nvGrpSpPr>
        <p:grpSpPr>
          <a:xfrm rot="421863">
            <a:off x="10818718" y="1354114"/>
            <a:ext cx="3382687" cy="2622072"/>
            <a:chOff x="4607625" y="-914401"/>
            <a:chExt cx="2505694" cy="2185060"/>
          </a:xfrm>
        </p:grpSpPr>
        <p:sp>
          <p:nvSpPr>
            <p:cNvPr id="52" name="32-Point Star 51"/>
            <p:cNvSpPr/>
            <p:nvPr/>
          </p:nvSpPr>
          <p:spPr>
            <a:xfrm>
              <a:off x="4607625" y="-914401"/>
              <a:ext cx="2505694" cy="2185060"/>
            </a:xfrm>
            <a:prstGeom prst="star32">
              <a:avLst/>
            </a:pr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239323" y="-230004"/>
              <a:ext cx="1362196" cy="8207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9999</a:t>
              </a:r>
              <a:endParaRPr lang="en-US" sz="5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" name="Group 59"/>
          <p:cNvGrpSpPr/>
          <p:nvPr/>
        </p:nvGrpSpPr>
        <p:grpSpPr>
          <a:xfrm>
            <a:off x="6168031" y="3875354"/>
            <a:ext cx="3392413" cy="2774038"/>
            <a:chOff x="4568912" y="3229462"/>
            <a:chExt cx="2512898" cy="2311698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10" name="Group 53"/>
            <p:cNvGrpSpPr/>
            <p:nvPr/>
          </p:nvGrpSpPr>
          <p:grpSpPr>
            <a:xfrm>
              <a:off x="4568912" y="3229462"/>
              <a:ext cx="2512898" cy="2311698"/>
              <a:chOff x="5557651" y="1175657"/>
              <a:chExt cx="2505694" cy="2185060"/>
            </a:xfrm>
            <a:grpFill/>
          </p:grpSpPr>
          <p:sp>
            <p:nvSpPr>
              <p:cNvPr id="55" name="32-Point Star 54"/>
              <p:cNvSpPr/>
              <p:nvPr/>
            </p:nvSpPr>
            <p:spPr>
              <a:xfrm>
                <a:off x="5557651" y="1175657"/>
                <a:ext cx="2505694" cy="2185060"/>
              </a:xfrm>
              <a:prstGeom prst="star32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545338" y="1552338"/>
                <a:ext cx="441871" cy="147882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vi-VN" sz="5800" b="1" dirty="0">
                    <a:solidFill>
                      <a:srgbClr val="00B05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1</a:t>
                </a:r>
              </a:p>
              <a:p>
                <a:r>
                  <a:rPr lang="vi-VN" sz="5800" b="1" dirty="0">
                    <a:solidFill>
                      <a:srgbClr val="00B05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2</a:t>
                </a:r>
                <a:endParaRPr lang="en-US" sz="5800" dirty="0">
                  <a:solidFill>
                    <a:srgbClr val="00B050"/>
                  </a:solidFill>
                </a:endParaRPr>
              </a:p>
            </p:txBody>
          </p:sp>
        </p:grpSp>
        <p:cxnSp>
          <p:nvCxnSpPr>
            <p:cNvPr id="58" name="Straight Connector 57"/>
            <p:cNvCxnSpPr/>
            <p:nvPr/>
          </p:nvCxnSpPr>
          <p:spPr>
            <a:xfrm>
              <a:off x="5462649" y="4417620"/>
              <a:ext cx="712520" cy="11875"/>
            </a:xfrm>
            <a:prstGeom prst="line">
              <a:avLst/>
            </a:prstGeom>
            <a:grpFill/>
            <a:ln w="38100">
              <a:solidFill>
                <a:srgbClr val="5197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66"/>
          <p:cNvGrpSpPr/>
          <p:nvPr/>
        </p:nvGrpSpPr>
        <p:grpSpPr>
          <a:xfrm>
            <a:off x="9542523" y="4430462"/>
            <a:ext cx="3392413" cy="2774038"/>
            <a:chOff x="9043934" y="3322485"/>
            <a:chExt cx="2512898" cy="2311698"/>
          </a:xfrm>
        </p:grpSpPr>
        <p:grpSp>
          <p:nvGrpSpPr>
            <p:cNvPr id="12" name="Group 60"/>
            <p:cNvGrpSpPr/>
            <p:nvPr/>
          </p:nvGrpSpPr>
          <p:grpSpPr>
            <a:xfrm>
              <a:off x="9043934" y="3322485"/>
              <a:ext cx="2512898" cy="2311698"/>
              <a:chOff x="4438287" y="3253212"/>
              <a:chExt cx="2512898" cy="2311698"/>
            </a:xfrm>
          </p:grpSpPr>
          <p:grpSp>
            <p:nvGrpSpPr>
              <p:cNvPr id="13" name="Group 53"/>
              <p:cNvGrpSpPr/>
              <p:nvPr/>
            </p:nvGrpSpPr>
            <p:grpSpPr>
              <a:xfrm>
                <a:off x="4438287" y="3253212"/>
                <a:ext cx="2512898" cy="2311698"/>
                <a:chOff x="5427400" y="1198105"/>
                <a:chExt cx="2505694" cy="2185060"/>
              </a:xfrm>
            </p:grpSpPr>
            <p:sp>
              <p:nvSpPr>
                <p:cNvPr id="64" name="32-Point Star 63"/>
                <p:cNvSpPr/>
                <p:nvPr/>
              </p:nvSpPr>
              <p:spPr>
                <a:xfrm>
                  <a:off x="5427400" y="1198105"/>
                  <a:ext cx="2505694" cy="2185060"/>
                </a:xfrm>
                <a:prstGeom prst="star32">
                  <a:avLst/>
                </a:prstGeom>
                <a:solidFill>
                  <a:srgbClr val="92D050"/>
                </a:solidFill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6404497" y="1552337"/>
                  <a:ext cx="747344" cy="14788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vi-VN" sz="5800" b="1" dirty="0">
                      <a:solidFill>
                        <a:srgbClr val="00B05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3</a:t>
                  </a:r>
                </a:p>
                <a:p>
                  <a:pPr algn="ctr"/>
                  <a:r>
                    <a:rPr lang="vi-VN" sz="5800" b="1" dirty="0">
                      <a:solidFill>
                        <a:srgbClr val="00B05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10</a:t>
                  </a:r>
                  <a:endParaRPr lang="en-US" sz="5800" dirty="0">
                    <a:solidFill>
                      <a:srgbClr val="00B050"/>
                    </a:solidFill>
                  </a:endParaRPr>
                </a:p>
              </p:txBody>
            </p:sp>
          </p:grpSp>
          <p:cxnSp>
            <p:nvCxnSpPr>
              <p:cNvPr id="63" name="Straight Connector 62"/>
              <p:cNvCxnSpPr/>
              <p:nvPr/>
            </p:nvCxnSpPr>
            <p:spPr>
              <a:xfrm>
                <a:off x="5462649" y="4417620"/>
                <a:ext cx="712520" cy="11875"/>
              </a:xfrm>
              <a:prstGeom prst="line">
                <a:avLst/>
              </a:prstGeom>
              <a:ln w="38100">
                <a:solidFill>
                  <a:srgbClr val="51974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Rectangle 65"/>
            <p:cNvSpPr/>
            <p:nvPr/>
          </p:nvSpPr>
          <p:spPr>
            <a:xfrm>
              <a:off x="9593094" y="4051526"/>
              <a:ext cx="443141" cy="1564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</a:p>
            <a:p>
              <a:endParaRPr lang="en-US" sz="5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4" name="Group 67"/>
          <p:cNvGrpSpPr/>
          <p:nvPr/>
        </p:nvGrpSpPr>
        <p:grpSpPr>
          <a:xfrm>
            <a:off x="12783939" y="3834666"/>
            <a:ext cx="3382687" cy="2622072"/>
            <a:chOff x="5557651" y="1175657"/>
            <a:chExt cx="2505694" cy="2185060"/>
          </a:xfrm>
        </p:grpSpPr>
        <p:sp>
          <p:nvSpPr>
            <p:cNvPr id="69" name="32-Point Star 68"/>
            <p:cNvSpPr/>
            <p:nvPr/>
          </p:nvSpPr>
          <p:spPr>
            <a:xfrm>
              <a:off x="5557651" y="1175657"/>
              <a:ext cx="2505694" cy="2185060"/>
            </a:xfrm>
            <a:prstGeom prst="star32">
              <a:avLst/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944259" y="1878675"/>
              <a:ext cx="1515373" cy="8207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800" b="1" dirty="0">
                  <a:solidFill>
                    <a:srgbClr val="00B050"/>
                  </a:solidFill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0,101</a:t>
              </a:r>
              <a:endParaRPr lang="en-US" sz="5800" dirty="0">
                <a:solidFill>
                  <a:srgbClr val="00B05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 0.20947 C 0.06803 0.09053 0.01795 -0.01247 -0.04905 -0.01963 C -0.11305 -0.0284 -0.17302 0.0515 -0.17706 0.16675 C -0.182 0.27344 -0.13998 0.37275 -0.08001 0.37991 C -0.02498 0.38522 0.02705 0.31963 0.03096 0.2201 C 0.03499 0.12956 4.9213E-6 0.04434 -0.051 0.03719 C -0.09796 0.03187 -0.14206 0.08707 -0.14506 0.17044 C -0.14805 0.24504 -0.11995 0.31779 -0.07806 0.32125 C -0.03994 0.32656 -0.00404 0.28407 -0.00105 0.21663 C 0.00104 0.15612 -0.02004 0.09769 -0.05295 0.094 C -0.08196 0.09053 -0.11097 0.1224 -0.11305 0.17391 C -0.115 0.21825 -0.10004 0.26097 -0.07598 0.26444 C -0.05594 0.26813 -0.035 0.2485 -0.03396 0.21294 C -0.03201 0.18453 -0.03994 0.15451 -0.05503 0.15081 C -0.067 0.15081 -0.07897 0.15797 -0.08105 0.1776 C -0.08196 0.18984 -0.08001 0.20231 -0.07403 0.20762 C -0.07103 0.20947 -0.06895 0.20947 -0.06596 0.20762 " pathEditMode="relative" rAng="0" ptsTypes="fffffffffffffffff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31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1 -0.04619 C 0.03005 -0.16513 -0.02004 -0.26813 -0.08703 -0.27529 C -0.15104 -0.28407 -0.21101 -0.20416 -0.21504 -0.08892 C -0.21999 0.01778 -0.17797 0.11709 -0.118 0.12425 C -0.06297 0.12956 -0.01093 0.06397 -0.00703 -0.03557 C -0.003 -0.1261 -0.03799 -0.21132 -0.08899 -0.21848 C -0.13595 -0.22379 -0.18005 -0.16859 -0.18304 -0.08522 C -0.18603 -0.01063 -0.15793 0.06212 -0.11604 0.06559 C -0.07793 0.0709 -0.04202 0.0284 -0.03903 -0.03903 C -0.03695 -0.09954 -0.05802 -0.15797 -0.09094 -0.16167 C -0.11995 -0.16513 -0.14896 -0.13326 -0.15104 -0.08176 C -0.15299 -0.03742 -0.13803 0.00531 -0.11396 0.00877 C -0.09393 0.01247 -0.07298 -0.00716 -0.07194 -0.04273 C -0.06999 -0.07113 -0.07793 -0.10116 -0.09302 -0.10485 C -0.10499 -0.10485 -0.11695 -0.09769 -0.11904 -0.07806 C -0.11995 -0.06582 -0.118 -0.05335 -0.11201 -0.04804 C -0.10902 -0.04619 -0.10694 -0.04619 -0.10395 -0.04804 " pathEditMode="relative" rAng="0" ptsTypes="fffffffffffffffff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4"/>
          <p:cNvSpPr txBox="1"/>
          <p:nvPr/>
        </p:nvSpPr>
        <p:spPr>
          <a:xfrm>
            <a:off x="2960371" y="358974"/>
            <a:ext cx="2595747" cy="809438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Ví dụ 1: </a:t>
            </a:r>
            <a:endParaRPr lang="zh-CN" altLang="en-US" sz="43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76218" y="1556563"/>
          <a:ext cx="5732448" cy="5264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3112"/>
                <a:gridCol w="1433112"/>
                <a:gridCol w="1433112"/>
                <a:gridCol w="1433112"/>
              </a:tblGrid>
              <a:tr h="866256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533713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417961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446902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9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3" name="Group 42"/>
          <p:cNvGrpSpPr/>
          <p:nvPr/>
        </p:nvGrpSpPr>
        <p:grpSpPr>
          <a:xfrm>
            <a:off x="6635116" y="2079218"/>
            <a:ext cx="7057735" cy="1292662"/>
            <a:chOff x="4297048" y="1694582"/>
            <a:chExt cx="5227952" cy="1077218"/>
          </a:xfrm>
        </p:grpSpPr>
        <p:sp>
          <p:nvSpPr>
            <p:cNvPr id="6" name="Rectangle 5"/>
            <p:cNvSpPr/>
            <p:nvPr/>
          </p:nvSpPr>
          <p:spPr>
            <a:xfrm>
              <a:off x="4297048" y="1897598"/>
              <a:ext cx="52279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3800" b="1" dirty="0"/>
                <a:t>2m7dm = 2      m</a:t>
              </a:r>
              <a:endParaRPr lang="en-US" sz="3800" b="1" dirty="0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059002" y="1694582"/>
              <a:ext cx="1035849" cy="1077218"/>
              <a:chOff x="5108238" y="3637981"/>
              <a:chExt cx="1038685" cy="1077218"/>
            </a:xfrm>
            <a:noFill/>
          </p:grpSpPr>
          <p:sp>
            <p:nvSpPr>
              <p:cNvPr id="8" name="Rectangle 7"/>
              <p:cNvSpPr/>
              <p:nvPr/>
            </p:nvSpPr>
            <p:spPr>
              <a:xfrm>
                <a:off x="5108238" y="3637981"/>
                <a:ext cx="834786" cy="1077218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800" b="1" dirty="0"/>
                  <a:t>7</a:t>
                </a:r>
              </a:p>
              <a:p>
                <a:pPr algn="ctr"/>
                <a:r>
                  <a:rPr lang="vi-VN" sz="3800" b="1" dirty="0"/>
                  <a:t>10 </a:t>
                </a:r>
                <a:endParaRPr lang="en-US" sz="3800" b="1" dirty="0"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14660" y="4175739"/>
                <a:ext cx="532263" cy="2064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Group 53"/>
          <p:cNvGrpSpPr/>
          <p:nvPr/>
        </p:nvGrpSpPr>
        <p:grpSpPr>
          <a:xfrm>
            <a:off x="590736" y="2492424"/>
            <a:ext cx="2465425" cy="1077830"/>
            <a:chOff x="271818" y="1791270"/>
            <a:chExt cx="1826241" cy="898192"/>
          </a:xfrm>
        </p:grpSpPr>
        <p:sp>
          <p:nvSpPr>
            <p:cNvPr id="15" name="Oval 14"/>
            <p:cNvSpPr/>
            <p:nvPr/>
          </p:nvSpPr>
          <p:spPr>
            <a:xfrm>
              <a:off x="271818" y="1791270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450359" y="1794112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12414" y="5402458"/>
            <a:ext cx="5368051" cy="1158362"/>
            <a:chOff x="565813" y="4521098"/>
            <a:chExt cx="3976334" cy="965302"/>
          </a:xfrm>
        </p:grpSpPr>
        <p:sp>
          <p:nvSpPr>
            <p:cNvPr id="20" name="Oval 19"/>
            <p:cNvSpPr/>
            <p:nvPr/>
          </p:nvSpPr>
          <p:spPr>
            <a:xfrm>
              <a:off x="565813" y="4543425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676400" y="4578247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686050" y="4521098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894447" y="4591050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35118" y="3792200"/>
            <a:ext cx="9978389" cy="1292662"/>
            <a:chOff x="6630544" y="2197000"/>
            <a:chExt cx="7391399" cy="1077218"/>
          </a:xfrm>
        </p:grpSpPr>
        <p:grpSp>
          <p:nvGrpSpPr>
            <p:cNvPr id="29" name="Group 9"/>
            <p:cNvGrpSpPr/>
            <p:nvPr/>
          </p:nvGrpSpPr>
          <p:grpSpPr>
            <a:xfrm>
              <a:off x="7206305" y="2197000"/>
              <a:ext cx="905865" cy="1077218"/>
              <a:chOff x="5347368" y="3599881"/>
              <a:chExt cx="905865" cy="1077218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5347368" y="3599881"/>
                <a:ext cx="905865" cy="107721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800" b="1" dirty="0"/>
                  <a:t>7</a:t>
                </a:r>
              </a:p>
              <a:p>
                <a:pPr algn="ctr"/>
                <a:r>
                  <a:rPr lang="vi-VN" sz="3400" b="1" dirty="0"/>
                  <a:t>10</a:t>
                </a:r>
                <a:r>
                  <a:rPr lang="vi-VN" sz="3800" b="1" dirty="0"/>
                  <a:t> </a:t>
                </a:r>
                <a:endParaRPr lang="en-US" sz="3800" b="1" dirty="0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5513696" y="4175739"/>
                <a:ext cx="532263" cy="20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/>
            <p:cNvSpPr/>
            <p:nvPr/>
          </p:nvSpPr>
          <p:spPr>
            <a:xfrm>
              <a:off x="6630544" y="2457166"/>
              <a:ext cx="7391399" cy="58477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vi-VN" sz="3800" b="1" dirty="0"/>
                <a:t>Mà      m = 0,7m → </a:t>
              </a:r>
              <a:r>
                <a:rPr lang="vi-VN" sz="3800" b="1" dirty="0">
                  <a:solidFill>
                    <a:srgbClr val="C00000"/>
                  </a:solidFill>
                </a:rPr>
                <a:t>2m7dm = 2,7m </a:t>
              </a:r>
              <a:endParaRPr lang="en-US" sz="38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38717" y="3997760"/>
            <a:ext cx="3688350" cy="1133446"/>
            <a:chOff x="359391" y="3034913"/>
            <a:chExt cx="2732111" cy="944538"/>
          </a:xfrm>
        </p:grpSpPr>
        <p:sp>
          <p:nvSpPr>
            <p:cNvPr id="19" name="Oval 18"/>
            <p:cNvSpPr/>
            <p:nvPr/>
          </p:nvSpPr>
          <p:spPr>
            <a:xfrm>
              <a:off x="2443802" y="3084101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59391" y="3034913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1409700" y="3065054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6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293" y="-114643"/>
            <a:ext cx="2339908" cy="2079918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609400" y="5642343"/>
            <a:ext cx="9978389" cy="701730"/>
          </a:xfrm>
          <a:prstGeom prst="rect">
            <a:avLst/>
          </a:prstGeom>
          <a:ln>
            <a:noFill/>
          </a:ln>
        </p:spPr>
        <p:txBody>
          <a:bodyPr wrap="square" lIns="109728" tIns="54864" rIns="109728" bIns="54864">
            <a:spAutoFit/>
          </a:bodyPr>
          <a:lstStyle/>
          <a:p>
            <a:r>
              <a:rPr lang="vi-VN" sz="3800" b="1" dirty="0"/>
              <a:t> 2,7m </a:t>
            </a:r>
            <a:r>
              <a:rPr lang="vi-VN" sz="3800" dirty="0"/>
              <a:t>đọc là: </a:t>
            </a:r>
            <a:r>
              <a:rPr lang="vi-VN" sz="3800" b="1" i="1" dirty="0"/>
              <a:t>hai phẩy bảy mét</a:t>
            </a:r>
            <a:endParaRPr lang="en-US" sz="38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4"/>
          <p:cNvSpPr txBox="1"/>
          <p:nvPr/>
        </p:nvSpPr>
        <p:spPr>
          <a:xfrm>
            <a:off x="2960371" y="358974"/>
            <a:ext cx="2595747" cy="809438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Ví dụ 1: </a:t>
            </a:r>
            <a:endParaRPr lang="zh-CN" altLang="en-US" sz="43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47630" y="1556563"/>
          <a:ext cx="5732448" cy="5264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3112"/>
                <a:gridCol w="1433112"/>
                <a:gridCol w="1433112"/>
                <a:gridCol w="1433112"/>
              </a:tblGrid>
              <a:tr h="866256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533713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417961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446902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9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42"/>
          <p:cNvGrpSpPr/>
          <p:nvPr/>
        </p:nvGrpSpPr>
        <p:grpSpPr>
          <a:xfrm>
            <a:off x="6892291" y="2079218"/>
            <a:ext cx="7057735" cy="1292662"/>
            <a:chOff x="4297048" y="1694582"/>
            <a:chExt cx="5227952" cy="1077218"/>
          </a:xfrm>
        </p:grpSpPr>
        <p:sp>
          <p:nvSpPr>
            <p:cNvPr id="6" name="Rectangle 5"/>
            <p:cNvSpPr/>
            <p:nvPr/>
          </p:nvSpPr>
          <p:spPr>
            <a:xfrm>
              <a:off x="4297048" y="1897598"/>
              <a:ext cx="52279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3800" b="1" dirty="0"/>
                <a:t>8m 56cm = 8        m</a:t>
              </a:r>
              <a:endParaRPr lang="en-US" sz="3800" b="1" dirty="0"/>
            </a:p>
          </p:txBody>
        </p:sp>
        <p:grpSp>
          <p:nvGrpSpPr>
            <p:cNvPr id="3" name="Group 6"/>
            <p:cNvGrpSpPr/>
            <p:nvPr/>
          </p:nvGrpSpPr>
          <p:grpSpPr>
            <a:xfrm>
              <a:off x="6727772" y="1694582"/>
              <a:ext cx="1036375" cy="1077218"/>
              <a:chOff x="5778804" y="3637981"/>
              <a:chExt cx="1039205" cy="1077218"/>
            </a:xfrm>
            <a:noFill/>
          </p:grpSpPr>
          <p:sp>
            <p:nvSpPr>
              <p:cNvPr id="8" name="Rectangle 7"/>
              <p:cNvSpPr/>
              <p:nvPr/>
            </p:nvSpPr>
            <p:spPr>
              <a:xfrm>
                <a:off x="5778804" y="3637981"/>
                <a:ext cx="1039205" cy="1077218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800" b="1" dirty="0"/>
                  <a:t>56</a:t>
                </a:r>
              </a:p>
              <a:p>
                <a:pPr algn="ctr"/>
                <a:r>
                  <a:rPr lang="vi-VN" sz="3800" b="1" dirty="0"/>
                  <a:t>100       </a:t>
                </a:r>
                <a:endParaRPr lang="en-US" sz="3800" b="1" dirty="0"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6034906" y="4175739"/>
                <a:ext cx="532263" cy="2064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oup 46"/>
          <p:cNvGrpSpPr/>
          <p:nvPr/>
        </p:nvGrpSpPr>
        <p:grpSpPr>
          <a:xfrm>
            <a:off x="609544" y="5379598"/>
            <a:ext cx="5368051" cy="1158362"/>
            <a:chOff x="565813" y="4521098"/>
            <a:chExt cx="3976334" cy="965302"/>
          </a:xfrm>
        </p:grpSpPr>
        <p:sp>
          <p:nvSpPr>
            <p:cNvPr id="20" name="Oval 19"/>
            <p:cNvSpPr/>
            <p:nvPr/>
          </p:nvSpPr>
          <p:spPr>
            <a:xfrm>
              <a:off x="565813" y="4543425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676400" y="4578247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686050" y="4521098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894447" y="4591050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27"/>
          <p:cNvGrpSpPr/>
          <p:nvPr/>
        </p:nvGrpSpPr>
        <p:grpSpPr>
          <a:xfrm>
            <a:off x="6120768" y="3815060"/>
            <a:ext cx="10286999" cy="1292662"/>
            <a:chOff x="6516244" y="2216050"/>
            <a:chExt cx="7391399" cy="1077218"/>
          </a:xfrm>
        </p:grpSpPr>
        <p:grpSp>
          <p:nvGrpSpPr>
            <p:cNvPr id="12" name="Group 9"/>
            <p:cNvGrpSpPr/>
            <p:nvPr/>
          </p:nvGrpSpPr>
          <p:grpSpPr>
            <a:xfrm>
              <a:off x="7187255" y="2216050"/>
              <a:ext cx="905865" cy="1077218"/>
              <a:chOff x="5328318" y="3618931"/>
              <a:chExt cx="905865" cy="1077218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5328318" y="3618931"/>
                <a:ext cx="905865" cy="107721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800" b="1" dirty="0"/>
                  <a:t>56</a:t>
                </a:r>
              </a:p>
              <a:p>
                <a:pPr algn="ctr"/>
                <a:r>
                  <a:rPr lang="vi-VN" sz="3800" b="1" dirty="0"/>
                  <a:t>100 </a:t>
                </a:r>
                <a:endParaRPr lang="en-US" sz="3800" b="1" dirty="0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5513696" y="4175739"/>
                <a:ext cx="532263" cy="20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/>
            <p:cNvSpPr/>
            <p:nvPr/>
          </p:nvSpPr>
          <p:spPr>
            <a:xfrm>
              <a:off x="6516244" y="2361916"/>
              <a:ext cx="7391399" cy="56425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vi-VN" sz="3800" b="1" dirty="0"/>
                <a:t>Mà        m = 0,56m → </a:t>
              </a:r>
              <a:r>
                <a:rPr lang="vi-VN" sz="3800" b="1" dirty="0">
                  <a:solidFill>
                    <a:srgbClr val="C00000"/>
                  </a:solidFill>
                </a:rPr>
                <a:t>8m 56cm = 8,56m </a:t>
              </a:r>
              <a:endParaRPr lang="en-US" sz="38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3" name="Group 54"/>
          <p:cNvGrpSpPr/>
          <p:nvPr/>
        </p:nvGrpSpPr>
        <p:grpSpPr>
          <a:xfrm>
            <a:off x="675949" y="4007655"/>
            <a:ext cx="3688350" cy="1133446"/>
            <a:chOff x="359391" y="3034913"/>
            <a:chExt cx="2732111" cy="944538"/>
          </a:xfrm>
        </p:grpSpPr>
        <p:sp>
          <p:nvSpPr>
            <p:cNvPr id="19" name="Oval 18"/>
            <p:cNvSpPr/>
            <p:nvPr/>
          </p:nvSpPr>
          <p:spPr>
            <a:xfrm>
              <a:off x="2443802" y="3084101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59391" y="3034913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1409700" y="3065054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6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293" y="-114643"/>
            <a:ext cx="2339908" cy="2079918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712270" y="5642342"/>
            <a:ext cx="9978389" cy="695575"/>
          </a:xfrm>
          <a:prstGeom prst="rect">
            <a:avLst/>
          </a:prstGeom>
          <a:ln>
            <a:noFill/>
          </a:ln>
        </p:spPr>
        <p:txBody>
          <a:bodyPr wrap="square" lIns="109728" tIns="54864" rIns="109728" bIns="54864">
            <a:spAutoFit/>
          </a:bodyPr>
          <a:lstStyle/>
          <a:p>
            <a:r>
              <a:rPr lang="vi-VN" sz="3800" b="1" dirty="0"/>
              <a:t>8,56m </a:t>
            </a:r>
            <a:r>
              <a:rPr lang="vi-VN" sz="3800" dirty="0"/>
              <a:t>đọc là: </a:t>
            </a:r>
            <a:r>
              <a:rPr lang="vi-VN" sz="3800" b="1" i="1" dirty="0"/>
              <a:t>tám phẩy năm mươi sáu mét</a:t>
            </a:r>
            <a:endParaRPr lang="en-US" sz="38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4"/>
          <p:cNvSpPr txBox="1"/>
          <p:nvPr/>
        </p:nvSpPr>
        <p:spPr>
          <a:xfrm>
            <a:off x="2960371" y="358974"/>
            <a:ext cx="2595747" cy="809438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Ví dụ 1: </a:t>
            </a:r>
            <a:endParaRPr lang="zh-CN" altLang="en-US" sz="43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47630" y="1556563"/>
          <a:ext cx="5732448" cy="5264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3112"/>
                <a:gridCol w="1433112"/>
                <a:gridCol w="1433112"/>
                <a:gridCol w="1433112"/>
              </a:tblGrid>
              <a:tr h="866256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mm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533713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417961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</a:t>
                      </a:r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  <a:tr h="1446902"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800" b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en-US" sz="3800" b="1" dirty="0">
                        <a:solidFill>
                          <a:srgbClr val="C00000"/>
                        </a:solidFill>
                      </a:endParaRPr>
                    </a:p>
                  </a:txBody>
                  <a:tcPr marL="123444" marR="123444" marT="54864" marB="54864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46"/>
          <p:cNvGrpSpPr/>
          <p:nvPr/>
        </p:nvGrpSpPr>
        <p:grpSpPr>
          <a:xfrm>
            <a:off x="498995" y="5365783"/>
            <a:ext cx="5331202" cy="1158362"/>
            <a:chOff x="565813" y="4521098"/>
            <a:chExt cx="3949038" cy="965302"/>
          </a:xfrm>
        </p:grpSpPr>
        <p:sp>
          <p:nvSpPr>
            <p:cNvPr id="20" name="Oval 19"/>
            <p:cNvSpPr/>
            <p:nvPr/>
          </p:nvSpPr>
          <p:spPr>
            <a:xfrm>
              <a:off x="565813" y="4543425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676400" y="4578247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686050" y="4521098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867151" y="4591050"/>
              <a:ext cx="64770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706522" y="3603007"/>
            <a:ext cx="10286999" cy="2123275"/>
            <a:chOff x="4585649" y="3166281"/>
            <a:chExt cx="7619999" cy="1769396"/>
          </a:xfrm>
        </p:grpSpPr>
        <p:grpSp>
          <p:nvGrpSpPr>
            <p:cNvPr id="11" name="Group 9"/>
            <p:cNvGrpSpPr/>
            <p:nvPr/>
          </p:nvGrpSpPr>
          <p:grpSpPr>
            <a:xfrm>
              <a:off x="5225665" y="3166281"/>
              <a:ext cx="1188783" cy="1077218"/>
              <a:chOff x="5328318" y="3605995"/>
              <a:chExt cx="1153120" cy="1077218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5328318" y="3605995"/>
                <a:ext cx="1153120" cy="107721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800" b="1" dirty="0"/>
                  <a:t>195</a:t>
                </a:r>
              </a:p>
              <a:p>
                <a:pPr algn="ctr"/>
                <a:r>
                  <a:rPr lang="vi-VN" sz="3800" b="1" dirty="0"/>
                  <a:t>1000 </a:t>
                </a:r>
                <a:endParaRPr lang="en-US" sz="3800" b="1" dirty="0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5487219" y="4175739"/>
                <a:ext cx="888312" cy="346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/>
            <p:cNvSpPr/>
            <p:nvPr/>
          </p:nvSpPr>
          <p:spPr>
            <a:xfrm>
              <a:off x="4585649" y="3366017"/>
              <a:ext cx="7619999" cy="156966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vi-VN" sz="3800" b="1" dirty="0"/>
                <a:t>Mà          m = 0,195m </a:t>
              </a:r>
            </a:p>
            <a:p>
              <a:endParaRPr lang="vi-VN" sz="3800" b="1" dirty="0"/>
            </a:p>
            <a:p>
              <a:r>
                <a:rPr lang="vi-VN" sz="3800" b="1" dirty="0"/>
                <a:t>→ </a:t>
              </a:r>
              <a:r>
                <a:rPr lang="vi-VN" sz="3800" b="1" dirty="0">
                  <a:solidFill>
                    <a:srgbClr val="C00000"/>
                  </a:solidFill>
                </a:rPr>
                <a:t>0m 195mm = 0,195m </a:t>
              </a:r>
              <a:endParaRPr lang="en-US" sz="38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56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293" y="-114643"/>
            <a:ext cx="2339908" cy="2079918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288512" y="6265457"/>
            <a:ext cx="9978389" cy="1292662"/>
          </a:xfrm>
          <a:prstGeom prst="rect">
            <a:avLst/>
          </a:prstGeom>
          <a:ln>
            <a:noFill/>
          </a:ln>
        </p:spPr>
        <p:txBody>
          <a:bodyPr wrap="square" lIns="109728" tIns="54864" rIns="109728" bIns="54864">
            <a:spAutoFit/>
          </a:bodyPr>
          <a:lstStyle/>
          <a:p>
            <a:r>
              <a:rPr lang="vi-VN" sz="3800" b="1" dirty="0"/>
              <a:t>0,195m </a:t>
            </a:r>
            <a:r>
              <a:rPr lang="vi-VN" sz="3800" dirty="0"/>
              <a:t>đọc là: </a:t>
            </a:r>
            <a:r>
              <a:rPr lang="vi-VN" sz="3800" b="1" i="1" dirty="0"/>
              <a:t>Không phẩy một trăm chín mươi lăm mét.</a:t>
            </a:r>
            <a:endParaRPr lang="en-US" sz="3800" b="1" i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6892291" y="1849932"/>
            <a:ext cx="9026458" cy="1295390"/>
            <a:chOff x="5105400" y="1541610"/>
            <a:chExt cx="6686265" cy="1079492"/>
          </a:xfrm>
        </p:grpSpPr>
        <p:grpSp>
          <p:nvGrpSpPr>
            <p:cNvPr id="33" name="Group 32"/>
            <p:cNvGrpSpPr/>
            <p:nvPr/>
          </p:nvGrpSpPr>
          <p:grpSpPr>
            <a:xfrm>
              <a:off x="5105400" y="1541610"/>
              <a:ext cx="6686265" cy="1079492"/>
              <a:chOff x="5105400" y="1732682"/>
              <a:chExt cx="6686265" cy="1079492"/>
            </a:xfrm>
          </p:grpSpPr>
          <p:grpSp>
            <p:nvGrpSpPr>
              <p:cNvPr id="2" name="Group 42"/>
              <p:cNvGrpSpPr/>
              <p:nvPr/>
            </p:nvGrpSpPr>
            <p:grpSpPr>
              <a:xfrm>
                <a:off x="5105400" y="1732682"/>
                <a:ext cx="6686265" cy="1077218"/>
                <a:chOff x="4297047" y="1694582"/>
                <a:chExt cx="6686265" cy="1077218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4297047" y="1897598"/>
                  <a:ext cx="6686265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vi-VN" sz="3800" b="1" dirty="0"/>
                    <a:t>0m 195mm = 0          m =          m</a:t>
                  </a:r>
                  <a:endParaRPr lang="en-US" sz="3800" b="1" dirty="0"/>
                </a:p>
              </p:txBody>
            </p:sp>
            <p:grpSp>
              <p:nvGrpSpPr>
                <p:cNvPr id="3" name="Group 6"/>
                <p:cNvGrpSpPr/>
                <p:nvPr/>
              </p:nvGrpSpPr>
              <p:grpSpPr>
                <a:xfrm>
                  <a:off x="7127822" y="1694582"/>
                  <a:ext cx="1245925" cy="1077218"/>
                  <a:chOff x="6179946" y="3637981"/>
                  <a:chExt cx="1249327" cy="1077218"/>
                </a:xfrm>
                <a:noFill/>
              </p:grpSpPr>
              <p:sp>
                <p:nvSpPr>
                  <p:cNvPr id="8" name="Rectangle 7"/>
                  <p:cNvSpPr/>
                  <p:nvPr/>
                </p:nvSpPr>
                <p:spPr>
                  <a:xfrm>
                    <a:off x="6179946" y="3637981"/>
                    <a:ext cx="1249327" cy="1077218"/>
                  </a:xfrm>
                  <a:prstGeom prst="rect">
                    <a:avLst/>
                  </a:prstGeom>
                  <a:grp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vi-VN" sz="3800" b="1" dirty="0"/>
                      <a:t>195</a:t>
                    </a:r>
                  </a:p>
                  <a:p>
                    <a:pPr algn="ctr"/>
                    <a:r>
                      <a:rPr lang="vi-VN" sz="3800" b="1" dirty="0"/>
                      <a:t>1000       </a:t>
                    </a:r>
                    <a:endParaRPr lang="en-US" sz="3800" b="1" dirty="0"/>
                  </a:p>
                </p:txBody>
              </p:sp>
              <p:cxnSp>
                <p:nvCxnSpPr>
                  <p:cNvPr id="9" name="Straight Connector 8"/>
                  <p:cNvCxnSpPr/>
                  <p:nvPr/>
                </p:nvCxnSpPr>
                <p:spPr>
                  <a:xfrm flipV="1">
                    <a:off x="6292703" y="4200824"/>
                    <a:ext cx="945550" cy="1"/>
                  </a:xfrm>
                  <a:prstGeom prst="lin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>
                <a:off x="9767250" y="1734956"/>
                <a:ext cx="1245925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800" b="1" dirty="0"/>
                  <a:t>195</a:t>
                </a:r>
              </a:p>
              <a:p>
                <a:pPr algn="ctr"/>
                <a:r>
                  <a:rPr lang="vi-VN" sz="3800" b="1" dirty="0"/>
                  <a:t>1000       </a:t>
                </a:r>
                <a:endParaRPr lang="en-US" sz="3800" b="1" dirty="0"/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 flipV="1">
              <a:off x="9920643" y="2106727"/>
              <a:ext cx="942975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/>
          <p:cNvSpPr txBox="1"/>
          <p:nvPr/>
        </p:nvSpPr>
        <p:spPr>
          <a:xfrm>
            <a:off x="1848754" y="208848"/>
            <a:ext cx="3115120" cy="809438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</a:t>
            </a:r>
            <a:r>
              <a:rPr lang="vi-VN" altLang="zh-CN" sz="4300" b="1" u="sng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Nhận xét</a:t>
            </a:r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: </a:t>
            </a:r>
            <a:endParaRPr lang="zh-CN" altLang="en-US" sz="43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94647" y="751469"/>
            <a:ext cx="13449579" cy="1280351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pPr>
              <a:lnSpc>
                <a:spcPct val="200000"/>
              </a:lnSpc>
            </a:pPr>
            <a:r>
              <a:rPr lang="vi-VN" sz="3800" b="1" dirty="0">
                <a:solidFill>
                  <a:schemeClr val="accent5"/>
                </a:solidFill>
              </a:rPr>
              <a:t>Các số: </a:t>
            </a:r>
            <a:r>
              <a:rPr lang="vi-VN" sz="3800" b="1" dirty="0">
                <a:solidFill>
                  <a:srgbClr val="C00000"/>
                </a:solidFill>
              </a:rPr>
              <a:t>2,7 </a:t>
            </a:r>
            <a:r>
              <a:rPr lang="vi-VN" sz="3800" b="1" dirty="0">
                <a:solidFill>
                  <a:schemeClr val="accent5"/>
                </a:solidFill>
              </a:rPr>
              <a:t>;</a:t>
            </a:r>
            <a:r>
              <a:rPr lang="vi-VN" sz="3800" b="1" dirty="0">
                <a:solidFill>
                  <a:srgbClr val="C00000"/>
                </a:solidFill>
              </a:rPr>
              <a:t> 8,56 </a:t>
            </a:r>
            <a:r>
              <a:rPr lang="vi-VN" sz="3800" b="1" dirty="0">
                <a:solidFill>
                  <a:schemeClr val="accent5"/>
                </a:solidFill>
              </a:rPr>
              <a:t>;</a:t>
            </a:r>
            <a:r>
              <a:rPr lang="vi-VN" sz="3800" b="1" dirty="0">
                <a:solidFill>
                  <a:srgbClr val="C00000"/>
                </a:solidFill>
              </a:rPr>
              <a:t> 0,195 </a:t>
            </a:r>
            <a:r>
              <a:rPr lang="vi-VN" sz="3800" b="1" dirty="0">
                <a:solidFill>
                  <a:schemeClr val="accent5"/>
                </a:solidFill>
              </a:rPr>
              <a:t>cũng được gọi là</a:t>
            </a:r>
            <a:r>
              <a:rPr lang="vi-VN" sz="3800" b="1" dirty="0">
                <a:solidFill>
                  <a:srgbClr val="C00000"/>
                </a:solidFill>
              </a:rPr>
              <a:t> </a:t>
            </a:r>
            <a:r>
              <a:rPr lang="vi-VN" sz="3800" b="1" i="1" dirty="0">
                <a:solidFill>
                  <a:srgbClr val="C00000"/>
                </a:solidFill>
              </a:rPr>
              <a:t>Số Thập Phân.</a:t>
            </a:r>
            <a:endParaRPr lang="en-US" sz="3800" b="1" i="1" dirty="0">
              <a:solidFill>
                <a:schemeClr val="accent5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14523" y="2211774"/>
            <a:ext cx="9911915" cy="2548390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vi-VN" sz="3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vi-VN" sz="3400" b="1" dirty="0">
                <a:solidFill>
                  <a:schemeClr val="accent5">
                    <a:lumMod val="50000"/>
                  </a:schemeClr>
                </a:solidFill>
              </a:rPr>
              <a:t>Mỗi số thập phân gồm có hai phần: </a:t>
            </a:r>
            <a:r>
              <a:rPr lang="vi-VN" sz="3400" b="1" u="sng" dirty="0">
                <a:solidFill>
                  <a:schemeClr val="accent5">
                    <a:lumMod val="50000"/>
                  </a:schemeClr>
                </a:solidFill>
              </a:rPr>
              <a:t>phần nguyên</a:t>
            </a:r>
            <a:r>
              <a:rPr lang="vi-VN" sz="3400" b="1" dirty="0">
                <a:solidFill>
                  <a:schemeClr val="accent5">
                    <a:lumMod val="50000"/>
                  </a:schemeClr>
                </a:solidFill>
              </a:rPr>
              <a:t> và </a:t>
            </a:r>
            <a:r>
              <a:rPr lang="vi-VN" sz="3400" b="1" u="sng" dirty="0">
                <a:solidFill>
                  <a:schemeClr val="accent5">
                    <a:lumMod val="50000"/>
                  </a:schemeClr>
                </a:solidFill>
              </a:rPr>
              <a:t>phần thập phân</a:t>
            </a:r>
            <a:r>
              <a:rPr lang="vi-VN" sz="3400" b="1" dirty="0">
                <a:solidFill>
                  <a:schemeClr val="accent5">
                    <a:lumMod val="50000"/>
                  </a:schemeClr>
                </a:solidFill>
              </a:rPr>
              <a:t>, chúng được phân cách bởi dấu phẩy.</a:t>
            </a:r>
            <a:endParaRPr lang="en-US" sz="3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-345088" y="2037417"/>
            <a:ext cx="6403598" cy="6964465"/>
            <a:chOff x="-444813" y="1682080"/>
            <a:chExt cx="4743406" cy="5803721"/>
          </a:xfrm>
        </p:grpSpPr>
        <p:pic>
          <p:nvPicPr>
            <p:cNvPr id="18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44813" y="3439240"/>
              <a:ext cx="4046561" cy="4046561"/>
            </a:xfrm>
            <a:prstGeom prst="rect">
              <a:avLst/>
            </a:prstGeom>
          </p:spPr>
        </p:pic>
        <p:grpSp>
          <p:nvGrpSpPr>
            <p:cNvPr id="19" name="Group 6"/>
            <p:cNvGrpSpPr/>
            <p:nvPr/>
          </p:nvGrpSpPr>
          <p:grpSpPr>
            <a:xfrm rot="21417634">
              <a:off x="-283809" y="1682080"/>
              <a:ext cx="4582402" cy="2347003"/>
              <a:chOff x="2013401" y="892202"/>
              <a:chExt cx="5395563" cy="305063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20" name="Cloud Callout 19"/>
              <p:cNvSpPr/>
              <p:nvPr/>
            </p:nvSpPr>
            <p:spPr>
              <a:xfrm>
                <a:off x="2013401" y="892202"/>
                <a:ext cx="5395563" cy="3050631"/>
              </a:xfrm>
              <a:prstGeom prst="cloudCallout">
                <a:avLst>
                  <a:gd name="adj1" fmla="val 19074"/>
                  <a:gd name="adj2" fmla="val 100505"/>
                </a:avLst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00B0F0"/>
                    </a:solidFill>
                  </a:ln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21309421">
                <a:off x="2360949" y="1585868"/>
                <a:ext cx="4527827" cy="1800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3400" b="1" dirty="0">
                    <a:solidFill>
                      <a:schemeClr val="accent4">
                        <a:lumMod val="75000"/>
                      </a:schemeClr>
                    </a:solidFill>
                  </a:rPr>
                  <a:t>Bạn hãy nêu cấu tạo của số thập phân?</a:t>
                </a:r>
                <a:endParaRPr lang="en-US" sz="34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22" name="Rectangle 21"/>
          <p:cNvSpPr/>
          <p:nvPr/>
        </p:nvSpPr>
        <p:spPr>
          <a:xfrm>
            <a:off x="4944747" y="4968715"/>
            <a:ext cx="11429316" cy="2742289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vi-VN" sz="3800" b="1" dirty="0">
                <a:solidFill>
                  <a:schemeClr val="accent5">
                    <a:lumMod val="50000"/>
                  </a:schemeClr>
                </a:solidFill>
              </a:rPr>
              <a:t> Những chữ số ở bên trái dấu phẩy thuộc về phần nguyên, những chữ số ở bên phải dấu phẩy thuộc về phần thập phân.</a:t>
            </a:r>
            <a:endParaRPr lang="en-US" sz="3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33502"/>
      </p:ext>
    </p:extLst>
  </p:cSld>
  <p:clrMapOvr>
    <a:masterClrMapping/>
  </p:clrMapOvr>
  <p:transition spd="med" advClick="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17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491491" y="283300"/>
            <a:ext cx="2595747" cy="809438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43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Ví dụ 2: </a:t>
            </a:r>
            <a:endParaRPr lang="zh-CN" altLang="en-US" sz="43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9097075" y="1235536"/>
            <a:ext cx="2776886" cy="1040271"/>
          </a:xfrm>
          <a:prstGeom prst="rect">
            <a:avLst/>
          </a:prstGeom>
          <a:noFill/>
        </p:spPr>
        <p:txBody>
          <a:bodyPr wrap="none" lIns="146290" tIns="73145" rIns="146290" bIns="73145" rtlCol="0">
            <a:spAutoFit/>
          </a:bodyPr>
          <a:lstStyle/>
          <a:p>
            <a:r>
              <a:rPr lang="vi-VN" altLang="zh-CN" sz="5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rPr>
              <a:t> 8  ,  56</a:t>
            </a:r>
            <a:endParaRPr lang="zh-CN" altLang="en-US" sz="58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ea typeface="微软雅黑" panose="020B0503020204020204" pitchFamily="3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1640124"/>
            <a:ext cx="6265896" cy="7210409"/>
            <a:chOff x="-444813" y="1477127"/>
            <a:chExt cx="4641404" cy="6008674"/>
          </a:xfrm>
        </p:grpSpPr>
        <p:pic>
          <p:nvPicPr>
            <p:cNvPr id="4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44813" y="3439240"/>
              <a:ext cx="4046561" cy="4046561"/>
            </a:xfrm>
            <a:prstGeom prst="rect">
              <a:avLst/>
            </a:prstGeom>
          </p:spPr>
        </p:pic>
        <p:grpSp>
          <p:nvGrpSpPr>
            <p:cNvPr id="5" name="Group 6"/>
            <p:cNvGrpSpPr/>
            <p:nvPr/>
          </p:nvGrpSpPr>
          <p:grpSpPr>
            <a:xfrm rot="21417634">
              <a:off x="-385811" y="1477127"/>
              <a:ext cx="4582402" cy="2347003"/>
              <a:chOff x="1906261" y="619150"/>
              <a:chExt cx="5395563" cy="305063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6" name="Cloud Callout 5"/>
              <p:cNvSpPr/>
              <p:nvPr/>
            </p:nvSpPr>
            <p:spPr>
              <a:xfrm>
                <a:off x="1906261" y="619150"/>
                <a:ext cx="5395563" cy="3050631"/>
              </a:xfrm>
              <a:prstGeom prst="cloudCallout">
                <a:avLst>
                  <a:gd name="adj1" fmla="val 19074"/>
                  <a:gd name="adj2" fmla="val 100505"/>
                </a:avLst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00B0F0"/>
                    </a:solidFill>
                  </a:ln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21309421">
                <a:off x="2375711" y="858862"/>
                <a:ext cx="4527827" cy="2640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3400" b="1" dirty="0">
                    <a:solidFill>
                      <a:schemeClr val="accent4">
                        <a:lumMod val="75000"/>
                      </a:schemeClr>
                    </a:solidFill>
                  </a:rPr>
                  <a:t>Bạn hãy nêu rõ cấu tạo của số thập phân sau đây?</a:t>
                </a:r>
                <a:endParaRPr lang="en-US" sz="34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9273377" y="1097280"/>
            <a:ext cx="2851982" cy="1229710"/>
            <a:chOff x="6936828" y="2364828"/>
            <a:chExt cx="2112579" cy="1024758"/>
          </a:xfrm>
        </p:grpSpPr>
        <p:sp>
          <p:nvSpPr>
            <p:cNvPr id="9" name="Rounded Rectangle 8"/>
            <p:cNvSpPr/>
            <p:nvPr/>
          </p:nvSpPr>
          <p:spPr>
            <a:xfrm>
              <a:off x="6936828" y="2364828"/>
              <a:ext cx="2112579" cy="1024758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4"/>
            <p:cNvSpPr txBox="1"/>
            <p:nvPr/>
          </p:nvSpPr>
          <p:spPr>
            <a:xfrm>
              <a:off x="7201050" y="2453764"/>
              <a:ext cx="1407775" cy="846376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r>
                <a:rPr lang="vi-VN" altLang="zh-CN" sz="5800" b="1" dirty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ea typeface="微软雅黑" panose="020B0503020204020204" pitchFamily="34" charset="-122"/>
                </a:rPr>
                <a:t> 8,56</a:t>
              </a:r>
              <a:endParaRPr lang="zh-CN" altLang="en-US" sz="5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087070" y="882867"/>
            <a:ext cx="4171590" cy="4546782"/>
            <a:chOff x="4508940" y="735722"/>
            <a:chExt cx="3090067" cy="3788985"/>
          </a:xfrm>
        </p:grpSpPr>
        <p:sp>
          <p:nvSpPr>
            <p:cNvPr id="13" name="Oval 12"/>
            <p:cNvSpPr/>
            <p:nvPr/>
          </p:nvSpPr>
          <p:spPr>
            <a:xfrm>
              <a:off x="6653076" y="735722"/>
              <a:ext cx="945931" cy="145042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/>
            <p:cNvCxnSpPr>
              <a:stCxn id="13" idx="3"/>
            </p:cNvCxnSpPr>
            <p:nvPr/>
          </p:nvCxnSpPr>
          <p:spPr>
            <a:xfrm rot="5400000">
              <a:off x="5770037" y="2036945"/>
              <a:ext cx="1084773" cy="958363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8"/>
            <p:cNvSpPr/>
            <p:nvPr/>
          </p:nvSpPr>
          <p:spPr>
            <a:xfrm>
              <a:off x="4508940" y="3216155"/>
              <a:ext cx="2771754" cy="1308552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Phần</a:t>
              </a:r>
            </a:p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nguyên</a:t>
              </a:r>
              <a:endParaRPr lang="en-US" sz="43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0953921" y="882868"/>
            <a:ext cx="4753263" cy="4527863"/>
            <a:chOff x="8114015" y="735722"/>
            <a:chExt cx="3520936" cy="3773219"/>
          </a:xfrm>
        </p:grpSpPr>
        <p:sp>
          <p:nvSpPr>
            <p:cNvPr id="14" name="Oval 13"/>
            <p:cNvSpPr/>
            <p:nvPr/>
          </p:nvSpPr>
          <p:spPr>
            <a:xfrm>
              <a:off x="8114015" y="735722"/>
              <a:ext cx="945931" cy="145042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403020" y="3184624"/>
              <a:ext cx="3231931" cy="132431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Phần</a:t>
              </a:r>
            </a:p>
            <a:p>
              <a:pPr algn="ctr"/>
              <a:r>
                <a:rPr lang="vi-VN" sz="4300" dirty="0">
                  <a:solidFill>
                    <a:srgbClr val="C00000"/>
                  </a:solidFill>
                </a:rPr>
                <a:t>thập phân</a:t>
              </a:r>
              <a:endParaRPr lang="en-US" sz="4300" dirty="0">
                <a:solidFill>
                  <a:srgbClr val="C00000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8962009" y="1936954"/>
              <a:ext cx="1096392" cy="1058495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5554982" y="6515100"/>
            <a:ext cx="10724196" cy="1229710"/>
            <a:chOff x="6936828" y="2364828"/>
            <a:chExt cx="2112579" cy="1024758"/>
          </a:xfrm>
        </p:grpSpPr>
        <p:sp>
          <p:nvSpPr>
            <p:cNvPr id="30" name="Rounded Rectangle 29"/>
            <p:cNvSpPr/>
            <p:nvPr/>
          </p:nvSpPr>
          <p:spPr>
            <a:xfrm>
              <a:off x="6936828" y="2364828"/>
              <a:ext cx="2112579" cy="1024758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800" b="1" i="1" dirty="0">
                  <a:solidFill>
                    <a:srgbClr val="002060"/>
                  </a:solidFill>
                </a:rPr>
                <a:t>8,65: Tám phẩy năm mươi sáu.</a:t>
              </a:r>
              <a:endParaRPr lang="en-US" sz="4800" b="1" i="1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14"/>
            <p:cNvSpPr txBox="1"/>
            <p:nvPr/>
          </p:nvSpPr>
          <p:spPr>
            <a:xfrm>
              <a:off x="7201050" y="2453764"/>
              <a:ext cx="48512" cy="846376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endParaRPr lang="zh-CN" altLang="en-US" sz="58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7153" y="1655038"/>
            <a:ext cx="6186242" cy="2816404"/>
            <a:chOff x="6002602" y="5684498"/>
            <a:chExt cx="4582402" cy="2347003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2" name="Cloud Callout 31"/>
            <p:cNvSpPr/>
            <p:nvPr/>
          </p:nvSpPr>
          <p:spPr>
            <a:xfrm rot="21417634">
              <a:off x="6002602" y="5684498"/>
              <a:ext cx="4582402" cy="2347003"/>
            </a:xfrm>
            <a:prstGeom prst="cloudCallout">
              <a:avLst>
                <a:gd name="adj1" fmla="val 19074"/>
                <a:gd name="adj2" fmla="val 100505"/>
              </a:avLst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21127055">
              <a:off x="6345518" y="6088560"/>
              <a:ext cx="3845442" cy="1538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800" b="1" dirty="0">
                  <a:solidFill>
                    <a:srgbClr val="002060"/>
                  </a:solidFill>
                </a:rPr>
                <a:t>Hãy đọc số thập phân bên?</a:t>
              </a:r>
              <a:endParaRPr lang="en-US" sz="3800" b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D600B10-779B-4334-AF93-05CEBF37D1B0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內容清單"/>
  <p:tag name="ISPRINGCLOUDFOLDERID" val="0"/>
  <p:tag name="ISPRINGCLOUDFOLDERPATH" val="函式庫"/>
  <p:tag name="ISPRING_PLAYERS_CUSTOMIZATION" val="UEsDBBQAAgAIAGy03Ep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BstNxK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Gy03Eo6Kj9OugIAAFgKAAAhAAAAdW5pdmVyc2FsL2ZsYXNoX3NraW5fc2V0dGluZ3MueG1slVbbTuMwEH3nK6rue8Ney0qmEpSuhNRdECDenWSaWHXsyJ6U7d+v7TjEbhua7QipnjnHc/UUordMLC4mE5JJLtUzIDJRaKvpdBOWX0/TBlGKWSYFgsCZkKqifLr49Mt9SOKQ51hyB2osZ0Mz6N3M3WcMxfv4PrcyRMhkVVOxX8tCzlKabQslG5GfDa3c16A4E1uDvPw5X64GHXCm8R6himJaXVkZR6kVaA02pB8rK2dZnKbAO0+X7jOS07v6OPsD2o5pho5289nKEK2mBcRFvrqxMowX5va4K3MrHxMQ/qKBfv1iZRDK6R5UfPndNyuDDFk39f/MSK1kYQsacz5u4juHS5qb52ejurRylmATso7OdsGXx+V6F4D81/DdE/tcleSPtq4HC8E2PeWwQNUASbpTa9OlfHto0LyPzh5qesyjifmRNhoWG8q1h/XKHvgEb0zkIcpresir5E0FyzbgEBkbesJyeeuWRYh91wUxKth5ZZ9KoOyRf0xhj5CBskc+c5bDg+D74wgOTS2p6/It9f0MGuDJUQeMGQQ1x9yH0p06q3W1to9XB7F6RYepZA4LbeN5YRXY1pHE6dqYkqOgiKA7VlBkUvy2uHTvstEkOTD4aTs9WwQZcjg1ci5Gs6jDernzxdmCkPaHoU+uPU/Q7PHrKUWkWVmZHyY9nXieeSimMNPkNMNuSgMHdS82MuA430OkiqotqBcp+Vg3QiLosdfL9n0NwUkS1IAkp6tM/CWnyi+aKgW1Ml1joLsqx8oWWLKi5OYPXxm8QX7AGLC2VCzNfYKy97kMFH4IgKqs7Ka2PbSWquHIOOyAe2ugcCkP5Ua0mdKhgbvBNWwwHDmvGTWTfln0sxIvkUB/Av9qwoouPrCMGHukqXaZRS+/28TB1dFy7haanb5wl7mzH6boZmM/LqFR2v8o/wFQSwMEFAACAAgAbLTcSrJ85P+jAwAAQg4AACYAAAB1bml2ZXJzYWwvaHRtbF9wdWJsaXNoaW5nX3NldHRpbmdzLnhtbNVXUXPaOBB+51do3OljcdJLLyljyGQSZ8KUAAWn187NTUZYC9ZFllxJhtKn/pr+sP6SrqyEhJLkzF3buxsewOvdb3e/XX020eGHXJA5aMOVbAe7zZ2AgEwV43LWDi6S02cHATGWSkaFktAOpArIYacRFeVEcJONwVp0NQRhpGkVth1k1hatMFwsFk1uCu3uKlFaxDfNVOVhocGAtKDDQtAlftllASboNBqERN50rlgpgHCGJUjuqqPizOYiCL3XhKZXM61KyY6VUJro2aQdPDk4cp8bH490wnOQrjfTQaMz2xZljLtyqBjzj0Ay4LMM697fC8iCM5u1g+d7DgW9w02UCtu3QB3KscJepL2Gz8FSRi31lz6fhQ/W3Bi8iS0lzXma4B3i2m8HJ8nluNc9iS/7gyQeX54l5z1fwxZBSfw22SIo6Sa9eBv/uvBn74bxqNftv7pMBoNe0h3eRiGja4RE4TpjETKrSp3CirDIZmU+kZQL3LVvaDRgcVsF1TNI1CnHIU6pMBCQPwuYvS6p4HaJS72DS30FUByZAlI7cmNrB1aXENzCeUAsDGe5WokXL1crsX+w1nros9+2dW+VEbWWphkuD9qq0qLwrunGbarkWmvumkyUYKuGpsiywF6ONKciINxib+nqrnUM2FMukH8Xu9ucSrvRXJpRbdY4XPHoVjnt/N5XFswfvjlvesj1N1UKRpaqJIJfAbGK4ODKHH9lQO4eDzLVKq+sghpLjOAMyJzDAthhnUTvMEVeYiRKRyHA+gzvS/6RTGCqNOICnaPIoJ0bj9/cCrigxtyC0psan/ql7/ZP4rdPXYOUzalMtwTHaUNe2B+BT7F3qTCFEArZvAOBzKS0NFDNh3FWudVps3bujM6robtBVqA4bo71eEy8keIWcllCXcCUSqKkWBKa4tk3boXmXJUGLX5ZPLT5WwX6UMJlVeoMHyiYTDPQddB2dp//svfi1/2Dl61m+OXT52ePBl3r4VBQl80L4vGDglsv6hvZ/YugR8R3I/ZU6dxtKNtIev8D5Vr4NoUkCp3s3K9gldD+HAEbx0ej4zMyiscXvWTcqjPeviJIQZrhfkzdC0WdmMFFggTHdVyHo/hNrTKQ6Vq7HY9rwQ1q9fGqjtfIC/vwjqjXKgFVeeYfAajLgucc9+x/ceAe2v1/flZ/ynl7/I3Bn8bvdd6A6jTDGf2wuf77CvVdCfsvceCvVu/hay/eUXjvX5wG2tf/93UaXwFQSwMEFAACAAgAbLTcSoITx3SWAQAAIgYAAB8AAAB1bml2ZXJzYWwvaHRtbF9za2luX3NldHRpbmdzLmpzjZTLbsIwEEX3fAVytxWiT2h3qFCpEotKZVd1YcIQIhzbsk0KRfx7M+YVO5NSzya+OrrziDzbVrs8LGHt5/bWf/v7e3j3GqDmzAquQ1006DnqzIpsBpMsB5FJYBFSIDLnwsJJ350RyplJ7zrdfKCvrRgyRdD6lKAiGgK0FFgQ4DcFrinxJ2zu0Ni+qcqopyvnlOwkSjqQriOVybln2NWrP9UeI1gVYC6gc55AYNrzp4k8Oz70MKpconLN5WasUtWZ8mSZGrWSs6b8i40GU/705R7oPvVeRoGdyKx7c5DHiUd9jGZSG7AWDnkfRxgkLPgURMW3688faGBcbyiii8xm7kgPbjCqtOYp1KbUH2CEmCy9atPsYdQ5B2u3J+5uMQJC8A2YmtXwHiMAlV7pf/xAbVSKE6mh9ZmfUKH4LJPpIXUXg+SwWLRtmt65UV/+kAVPSEVPaEE9v7xpecSgJUB31IK8Nso7puwEJUoih6JATYAFvUhcvEjw/tlm3DmeLPJyP5TrsZwDN0swE6VEWf7XpULjXK3dL1BLAwQUAAIACABstNxKGtrqO6oAAAAfAQAAGgAAAHVuaXZlcnNhbC9pMThuX3ByZXNldHMueG1snY8xD8IgEIV3fgW5XbBb0wDdTNwcdDYVUUno0XDU+vOF1Bhnh0vuXd73Xk71rzHwp0vkI2poxBa4QxuvHu8aTsfdpgVOecDrECI6DRiB94Yp37R4SI5cJl4ikDQ8cp46KZdlEZ6mVBIohjmXYBI2jrLMGFFWUk4rCivb+b/ozw0MY5yry+xD3qMpe1GrhVOyGipzdig83iLIalDy667KzpRLRRFK/jxm2BtQSwMEFAACAAgAbLTcSp7BrKdoAAAAbAAAABwAAAB1bml2ZXJzYWwvbG9jYWxfc2V0dGluZ3MueG1sDcq7CsMwDEbhPU8htPe2ZYiTodAxS9IHEMlPMchSsZ3Svn29nQPfMH2T0ge5RLfAt/OVCbb5Hu0V+Lk+Tj1TqWK7qBsCmzNNYzeob6ILam2w0Fvlh7witaiYJTW5xHagux+5gC9j9wdQSwMEFAACAAgAdrjD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bLTcSrkX7vmmCAAAlSIAACkAAAB1bml2ZXJzYWwvc2tpbl9jdXN0b21pemF0aW9uX3NldHRpbmdzLnhtbK1azY7buhXe9ykIBxdogSL+/5nCcSFL9IwQW/a1NDNJi8KQLc5YGEl0JdrJXHhxgbvtpsu+QLd9gL5NF0X7Fj2kJFuSf4ZKGmcGEXm+7xwenh9STj96cQN1GzHquz/ZzKWBSRhzg+do8CuE+ivq0XAWkogwMZAfQoHtkw+V+4C5zCNOBUXMDhw7dD5UnmwvIpUYkoKQCxPLLWM0eL+iASMBex/Q0Le9CtrZ3haoRuJPpfo2kO5IWAL2ZK9IUVntTUBOyXnxFfU3dvA6ps/0/dJevTyHdBs4MpatXzck9Nzg5SB801Vx96ys50ZMZ8Q/Yxbu8Y8EagN7FhHnjfUcMJ69JJ6MBwqIoporHiggd27ksjcN3NjP5JynL0kHwHxuYxr8cwXDyFd2kG42+Oe8tGe/krCERXSz3ZQMlU1In7lbS2hJER61HUjng7hW45/rGL4krukNHTkPtTT+SeX61UyZEJWkWiwlMdGjGzj0ix480QSYlhCVz0aDGordgnpdpaf14Kk1bDVQt4UbuIc03FZh7qap3TRVmNMadbVfLVDEvCFZQdk4z9qv5mZPAXoQkZDpgUO+Dpp56exUfgW3IXge5KJBp8U/+1TrXriqhVr1dreN9w2l2Wx2kNrW6lpt3+3edJU6wrVWu9bcD3s88FC93a7fdPb1bqPdhKfRTQdYWvimg1rdVquh7Ru4AWikKEOtoe67zZt6XQFtuHej7kejYbdWQ/V6vdnS9u1OczSsIZBuAofS7HEHNrXmsNnZK0Ol3muikToajlp7rOGO2ka9Bu7UavvWcNis1Y7OPa4u667jqPRyUne+QXh2C87OHqMtH1z91TYMQdgiPgQ4IyKGTX0yG+OFOr2fmziOXpDj7TAVO/S93OghHXgLHPz3n3/9zy9/+fff/tGviudcrmQbqmQ7HLyLIyVZhwxSFOoSuGxDHLyriT+ysETX26ALzVHGzGN3BEWiMV6TPtMfB+/izigPSzuXzMrOtclvwB1Vvu2RC91SRmuxZ8phCp1TxsZM65TScdI7pZQUO6gU6EwLlTKx2EgH7+IWKgU6dFIZVYnb4k5aEEwei7Wk74MW2NxscUmGBOVsCKVtMlOMz4vx9Ha6GOq3lYEaZyXiafnrRqf3td7u/KZfTXCSTOZEGY/zXEiQtWtyXIY1n44XQIjHCwN/sioD/rs0dHpvjXUDVwbJP0oTzOb4oTLgv2Wg9/M5NqyFOdY1vNDNhTG1hF/G2MJaZfCZbtHa3hHEKNq55Atia4KgPLshQZHnOmKCl2w32BIJfdp0oujGYo5Na66rlj41KgOThuHrbwWzvWVrCJ61HSHHjewlXMKEWggRMc/LC2gX9zoEf9naBUnq227wXkb7XHnUjduFNZ2OzQU2tHSkMsCBg7TQ5prKE80VE8+BI7Sha38bfCGiTzAgxfNKk9zpt3dj+LG4IXfu89qDH/YN1swwbMmMBBJACBw8h6gzzcfpXOM+BIXIRhs7ir7Q0MkFTXbrJLh1Q51CaKpWht/iNCk3bLwbrCB0yIpJ8E2waSq3eDGcfoIYh9yclgRNP0JKfiwJ+oxNyCFsSsAM5UG/VXhG8DRMEyTNwZXN4917RfZqBTjuzZ1LtxGMcA9DmohsjEorMvGP97CPujI+k+wxJ/hZ7OCzuyNgRehIRRUUIBVrPK5+vNf/sBgp+hhrCwg0bfq4sER95PpsKCQBZcj2PMqXAaptZ2cHK4KWZGVvIR1eQcxxHSHGt18Y8+et+xOyWVKEfkjql6HhTz+8L29druqdGunDURmUwVllw97SnlnBNxrCA/6iFTIOKG+CGafyUIfMGLq0FAhDReelC4qwVwqoGyNQN4vrAhQOfq8pRWBMEw6Dou+geQDP5Qx5AI+Wo3jEQ1O3oGk/kiU/xUqAxXbHu3Z+p/ldwyNwrTvs9pI8UUgXj9i7uCFCDRTbL7PLmZabK1GWbo3BcAM4n+O+Cqye6/OzuBzt/QSnrojLSm49j3TrOSKHPfdFlBbw89Ynp/38KaS+GPXsKI3ruLj9/jsNiZc4j/XOyjUiEytz9W6hKoaK+fmQZ5Unj4MY5ZaNLXMxVoacAYLVt9lqDYX1iZ/a5bni852GRwrwJe41iR2u1v/6+e/yNAV74lGUjP6uLA+kIK9a+MD3R4MyEv1JgsdShnmoeJAEJsfjFCp/WrZ0CJP/ywHUjpuBT33+wkJKNQRiso2KZSnq3QRi1RShSbfhSqp/Z0kmyvwjlB9xcqsMJnb4AuXLotQrSyQ8z2OTlbbheGHZMs8NSEn4d/cDvnhLny0UTRM3OchRz129xE3QgeNo8tIGeXClK8Gn3ikG1MgCJXFcVp5TtJi0HEFJiJ+PBWF3tuMcBo7XY7h+0y3L3bYDFlJvxt9TnL6YAwH+WgXCeMBCfkFLn7IS0Zp+SfZuIL7m6lezQ0XRGdgw4wezhDI/VpSe89xxsrzJSFHwgXpQndV4ORnq/HgRpapD8R4vq+AwdmI5HJqTqYzpx8GivEG+shP5zGBR3uQtawqn9FObilNZaPpyZWiH2XGZvQMZEogqlSpLH/NC3IQxf8sWZVaSDOQlfeqQgei9luuTJJ/5WNbi6gWT+8HhFDHhmOWrmdxKChPH+K1eD+C++Cb2cnSLdUAOZn0tns+lQCJzLgfit8FFZ8SjiL1uyIcKnP/t1ZqX+qiCEo4PFe7O45dJ53CbtKDxelYK6Yt6Lsp5KVzAq3gGEX93fRVC42S/DupXT9zUr17boH5Ce3n/gq2/JCGGEHBJGpv5saz0On2v8SCOhXnYhcksnq2BOoB7SorJDOSiShyq0lSJH7Lz/tZjrkd2JC1UmYGMa66vvh9BalyPbIWNyRPLxnYyUjoFkkp3DMSsdH7iIkxci/KVMztRMuOYvYzE6s+UKrlulFZpHu1Z0XggF7dnlIHsJf/3q9k2CyXq5Juy4hhAge/i/zz5H1BLAwQUAAIACABstNxK/hNogDYJAAAeFwAAFwAAAHVuaXZlcnNhbC91bml2ZXJzYWwucG5n7Zh9VNJZGsevU01vUzmT5Wap1WzZ1Ja7leXLgEcTrSk1UtMxgYq1fInUDF9AtM3ZMk2cnXazyHSVAg3FCBUFgXYrPVbGGAIlCrNqoiA4DiAq/mDBXv7fc/ZP/vid3+e+PPd57u/e5/uc87t2NCJsxTK3ZQCAFYcOhhwDYAECgM/ql3xu6/mat/aw7eWUeSwsGDBfbRizNRaeDQoPAoBVtnzu1CJbe2n6we8zAVj5xP44dabV/hmAtexDIUHROWjtAKxsg2TtFaQ1NTj4xu2Xm4NDbh788eAGZ2dn36ALp5d+eWn149t31728OvJoJ05X3XR2FtvxpFWBv7eFw2M8j6KvH/s2aqCbX5LYng/NDtKr8rnTk52eSsLU+DoAHhMb19MJdO5Zd2tIj7dwbrfuCwAe7pcEwhShPS/KvTtXOAEw9cB/FOfCz9Wf6bfFenLiwVWdhKimLbYPMQmjCpOyIBC+xGaXLTlgoi22zTlWtBmAjZRtnwFQc82BDnSgAx3oQAc60IEOdKADHfj/xz4+pgAy2pob//E/L3B3DaIRzefmzE1PPntydZW3TiksmPzXYs/0yxQ2hUd5QnmRTHYCrZX4bv+GLoWrUV/uLZgevNeMxZ0wGyxiltLWJXzRrO9CGgaflZSsCpxLnzvlh+pO7B7bKwOgQjWjV/Hm3pEa3DX9tEy0ZB8xgS3LJLycqVIPbyMYRnumF1wQUMTJTCfgi4L+nSuaODNrEEd26m1TxQLiUZE2HBPt61ecsIWb60MXJywA6RQCUVK4eFWHj6zyiEpAmXp7g0BO+63holdYj+FABun9nNn+riZp352x/lgxnBglMl7UqZwR2U/tMW1ohKfubmBPJflbJU0ixQbzzANsUU3AaUoqAOSotPt9elVRC80vLtw8juSXnve3Rl37OMpWea+9dSTzoc0pY7ZvMnllxKZiXdF88ONdN7yGZlNEtFy74VsxPbIz11da8BWiKu+3rmexGJJRWo7Jz53sCfOENJNcq14UaJWR+JG4EwTrIRjabNIafRs8G+WkdhHcPP4aJxVGSqFXf+r2ASD2MFSQFJHJsnllE1YkqFK5aT7FcMv0UElVgWXmtNsaGB9V6pk//R+M+XhOb632eQzVoxEyTxEqpGUyLVyhkTVajZ4SbvesKdmwT0UZcQOXGCiVhsMRDu/SeHdxhEWNmBEZlyVtukqOUruqSde5fF2UOs74JlEjYRyxe/a7l3/Tv9MosKwzBz+pLlnoU4AnElnV5BMmWTxx4Kymoi1JNpPX0xCKDENA36+O90IVSOMK74Xi2LoTN6KxAUhSAdSmUFqliavltqD6aJ0cZX7A+T0QtDU8cwV4/E7N/r2Yq44rL11ZiC9tdRdVwgJyKtAiqT+nY6r4OOYPreN3w2Nvj2B9tJkHy/BQO6rQRMhxM+YswpbicZi/RFNVQw9YKHGVul/kOhDvgvPCGrv3K9tJ9cu5HVk8eXGNm9yL1KeizXsb500I1sui6bUspt+OK1IzobSVuWfHSbQgb2bKQr7tpsloUZfrfKSMPzanlS6j4uXY8MxH9o8Qdhej5KAKPdkeOpK6fcd1/2WcSZmeKOm/S0WvF1ckvJPWjD7K+UbumlCqHT5X9aMWkg9NrW4ZyDfnDOgKhJiH0GA/fAwyad9Y6lW37AfxNjxP3t9E1jD244m8UBy0HEKflbamwN7ERkqBGtxRHM++nhxxXAy/Wk8V5fI+VzLLvMX6N/I01UPDnOJpPCGmsTQ5grm52CLgW8ykdkI1U15v7q1izK6icvxk9gv/kmbsrUvpHeRLL9/H0pnneof4ofVGdONqjtyQQWMxI83qYwUeddRT5pvcjxsNvZsKncPn4xPpsg4+jdlJR5oaO9XO9Sx0bnyDPgCW7/5+t7WpOdDLCI1oDSRLq9JgDcurMfVi+H6cPV3OiAnq6PJSy0+X0F9n/dxb63OaVJlE2hGnxKQ+kxDW1GIfWMY5r8I1g5+cQv0kBb6yHNFDqEwk/u0kSZ4AE8Cls8q28UnNrZHh7Zy1CGhYFidkUbfWY5JQz2FS7WwDDvqhKftLBGTy+OTYNKH0nD9e9Dd9zPWc1Kfo7PML/tlR/VcSxq/u6GjJInlaUsCzvV6M5KoDKYZcQx+RR4NnwRKCYqiyGY2qLl40Ud0WEMPfR/Nre96AQI4FM5FeGO5GmWus8JeUr4g8t2YtoR0vz2e1KOjoUdL119aIQDSH4z392vsHNxJmgu3R2OCUTbYrwy0SZJQNUdQufOYdjx1iN5byUBM01cYgi6U7IvDEvpE4cUU9jbSyrkfFQo/VZXznYuQ9JpQmUMnNKG8hY9sDWcder9g2ybbtMdc0C2W3nrOw9DA+4CjjkCmvUzfLXty4P0jXKdXb1J2aLFgQnggL5TsTqgQTj7BrkQtBOs8DnufLZJBjqNIMMTaxuMY4EOm+zCeFxEN5ni8biC1KMVAMCeK8+RhYlpeQtsenBdlUiWUY07sjuxFjzcSq7AaV+c07VAiSv5U24zsspRa9tV+sBJ2EEWvNmxvc0Pw74fYIGqaiPH5YBrkfxpt3a/LXLCVZDS8sUUf07/WDqc3r5dHVFgFIH90c1H1oQIE2jA7Vp60bn+Gf39hC2NmbeppSdiCkx/296vGuWTE95iRKiV2lYaTZixUln3R6JdFWsFoFfexkD1tqEKdGe6gZHuQtH8X41Xx9kKLDP0h1S1umcp/s48qduZODz5rhGIPg9shJHy07VlQV6Kn6xaVmlDyfkkOSs9/R8FKPcJXQZk31iqy8rirYjrwYdsSuHclq9hZxfGoaLRNjE/pufGBYk79f8U+7DitufqhjA3irFZGNIl054z8Rg9uj5bmqLNaiXZkXXO73mnDcrueLwEGOSeTqzs7q11P4lXICma6Hy7qQf5/a1JKtRX1bB8CY+onJVio9eFn9Ggr/1dhWQdwpzfC27cbCcejRMK7WL881cjsA5hPsSm7WkUBrVMUaBACAuKkYgEtJNUsAKNo6j6Z8s5Yz6WRDPsODazJPCMtW2Qr/OMr4M19omU3Nc/7wdxc1B0vYaRt5Hb1YkrMe4WOrL2UZB+x2dZaxyUgXybStZHkr2nP36BYC8KuAoajTzVhbW6c9b8aqfsV/wb5s8w8OISJCmMEnL/8XUEsDBBQAAgAIAGy03EptURk7SgAAAGoAAAAbAAAAdW5pdmVyc2FsL3VuaXZlcnNhbC5wbmcueG1ss7GvyM1RKEstKs7Mz7NVMtQzULK34+WyKShKLctMLVeoAIoZ6RlAgJJCJSq3PDOlJMNWycLQGCGWkZqZnlFiq2RmaAAX1AcaCQBQSwECAAAUAAIACABstNxKWn+5mToEAADhDgAAHQAAAAAAAAABAAAAAAAAAAAAdW5pdmVyc2FsL2NvbW1vbl9tZXNzYWdlcy5sbmdQSwECAAAUAAIACABstNxKmd7J2s4DAAAxDwAAJwAAAAAAAAABAAAAAAB1BAAAdW5pdmVyc2FsL2ZsYXNoX3B1Ymxpc2hpbmdfc2V0dGluZ3MueG1sUEsBAgAAFAACAAgAbLTcSjoqP066AgAAWAoAACEAAAAAAAAAAQAAAAAAiAgAAHVuaXZlcnNhbC9mbGFzaF9za2luX3NldHRpbmdzLnhtbFBLAQIAABQAAgAIAGy03EqyfOT/owMAAEIOAAAmAAAAAAAAAAEAAAAAAIELAAB1bml2ZXJzYWwvaHRtbF9wdWJsaXNoaW5nX3NldHRpbmdzLnhtbFBLAQIAABQAAgAIAGy03EqCE8d0lgEAACIGAAAfAAAAAAAAAAEAAAAAAGgPAAB1bml2ZXJzYWwvaHRtbF9za2luX3NldHRpbmdzLmpzUEsBAgAAFAACAAgAbLTcShra6juqAAAAHwEAABoAAAAAAAAAAQAAAAAAOxEAAHVuaXZlcnNhbC9pMThuX3ByZXNldHMueG1sUEsBAgAAFAACAAgAbLTcSp7BrKdoAAAAbAAAABwAAAAAAAAAAQAAAAAAHRIAAHVuaXZlcnNhbC9sb2NhbF9zZXR0aW5ncy54bWxQSwECAAAUAAIACAB2uMNEzoIJN+wCAACICAAAFAAAAAAAAAABAAAAAAC/EgAAdW5pdmVyc2FsL3BsYXllci54bWxQSwECAAAUAAIACABstNxKuRfu+aYIAACVIgAAKQAAAAAAAAABAAAAAADdFQAAdW5pdmVyc2FsL3NraW5fY3VzdG9taXphdGlvbl9zZXR0aW5ncy54bWxQSwECAAAUAAIACABstNxK/hNogDYJAAAeFwAAFwAAAAAAAAAAAAAAAADKHgAAdW5pdmVyc2FsL3VuaXZlcnNhbC5wbmdQSwECAAAUAAIACABstNxKbVEZO0oAAABqAAAAGwAAAAAAAAABAAAAAAA1KAAAdW5pdmVyc2FsL3VuaXZlcnNhbC5wbmcueG1sUEsFBgAAAAALAAsASQMAALgoAAAAAA=="/>
  <p:tag name="ISPRING_PRESENTATION_TITLE" val="8-可爱卡通儿童放飞梦想六一儿童节动态PPT模板"/>
  <p:tag name="ISPRING_RESOURCE_PATHS_HASH_PRESENTER" val="92ce8be8760c5b547ad553c10b6b06bce2af94d"/>
</p:tagLst>
</file>

<file path=ppt/theme/theme1.xml><?xml version="1.0" encoding="utf-8"?>
<a:theme xmlns:a="http://schemas.openxmlformats.org/drawingml/2006/main" name="Office 主题">
  <a:themeElements>
    <a:clrScheme name="自定义 1399">
      <a:dk1>
        <a:sysClr val="windowText" lastClr="000000"/>
      </a:dk1>
      <a:lt1>
        <a:sysClr val="window" lastClr="FFFFFF"/>
      </a:lt1>
      <a:dk2>
        <a:srgbClr val="FFC000"/>
      </a:dk2>
      <a:lt2>
        <a:srgbClr val="2AADDA"/>
      </a:lt2>
      <a:accent1>
        <a:srgbClr val="2AADDA"/>
      </a:accent1>
      <a:accent2>
        <a:srgbClr val="F3706D"/>
      </a:accent2>
      <a:accent3>
        <a:srgbClr val="2AADDA"/>
      </a:accent3>
      <a:accent4>
        <a:srgbClr val="FFC000"/>
      </a:accent4>
      <a:accent5>
        <a:srgbClr val="2AADDA"/>
      </a:accent5>
      <a:accent6>
        <a:srgbClr val="F3706D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500</Words>
  <Application>Microsoft Office PowerPoint</Application>
  <PresentationFormat>Custom</PresentationFormat>
  <Paragraphs>152</Paragraphs>
  <Slides>14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8-可爱卡通儿童放飞梦想六一儿童节动态PPT模板</dc:title>
  <dc:creator>B</dc:creator>
  <cp:lastModifiedBy>Admin</cp:lastModifiedBy>
  <cp:revision>116</cp:revision>
  <dcterms:created xsi:type="dcterms:W3CDTF">2015-05-05T08:02:14Z</dcterms:created>
  <dcterms:modified xsi:type="dcterms:W3CDTF">2022-10-19T00:56:58Z</dcterms:modified>
</cp:coreProperties>
</file>