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77" r:id="rId3"/>
    <p:sldId id="272" r:id="rId4"/>
    <p:sldId id="259" r:id="rId5"/>
    <p:sldId id="260" r:id="rId6"/>
    <p:sldId id="273" r:id="rId7"/>
    <p:sldId id="261" r:id="rId8"/>
    <p:sldId id="262" r:id="rId9"/>
    <p:sldId id="274" r:id="rId10"/>
    <p:sldId id="264" r:id="rId11"/>
    <p:sldId id="278" r:id="rId12"/>
  </p:sldIdLst>
  <p:sldSz cx="22860000" cy="10972800"/>
  <p:notesSz cx="9144000" cy="6858000"/>
  <p:defaultTextStyle>
    <a:defPPr>
      <a:defRPr lang="en-US"/>
    </a:defPPr>
    <a:lvl1pPr marL="0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35906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71813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507720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343626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179533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5015439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851346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687254" algn="l" defTabSz="167181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56">
          <p15:clr>
            <a:srgbClr val="A4A3A4"/>
          </p15:clr>
        </p15:guide>
        <p15:guide id="2" pos="60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96" y="-72"/>
      </p:cViewPr>
      <p:guideLst>
        <p:guide orient="horz" pos="3456"/>
        <p:guide pos="7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06A38-E305-4072-8C98-DC16C1F4B3A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93888" y="514350"/>
            <a:ext cx="53562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B76D3-7631-4C91-9E87-4C804F6C2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89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5906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1813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07720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43626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79533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15439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51346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687254" algn="l" defTabSz="167181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93888" y="514350"/>
            <a:ext cx="5356225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3408682"/>
            <a:ext cx="19431000" cy="23520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6217920"/>
            <a:ext cx="160020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5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71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07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43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79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15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51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87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9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7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573500" y="439423"/>
            <a:ext cx="5143500" cy="93624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439423"/>
            <a:ext cx="15049500" cy="93624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3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3078628" y="420933"/>
            <a:ext cx="15929940" cy="992086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8272408" y="4461653"/>
            <a:ext cx="6096000" cy="1196800"/>
          </a:xfrm>
          <a:prstGeom prst="rect">
            <a:avLst/>
          </a:prstGeom>
        </p:spPr>
        <p:txBody>
          <a:bodyPr spcFirstLastPara="1" wrap="square" lIns="193070" tIns="193070" rIns="193070" bIns="19307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8272408" y="5318560"/>
            <a:ext cx="6096000" cy="2521600"/>
          </a:xfrm>
          <a:prstGeom prst="rect">
            <a:avLst/>
          </a:prstGeom>
        </p:spPr>
        <p:txBody>
          <a:bodyPr spcFirstLastPara="1" wrap="square" lIns="193070" tIns="193070" rIns="193070" bIns="193070" anchor="t" anchorCtr="0">
            <a:noAutofit/>
          </a:bodyPr>
          <a:lstStyle>
            <a:lvl1pPr marL="965509" lvl="0" indent="-67049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931020" lvl="1" indent="-670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896529" lvl="2" indent="-670493">
              <a:spcBef>
                <a:spcPts val="3379"/>
              </a:spcBef>
              <a:spcAft>
                <a:spcPts val="0"/>
              </a:spcAft>
              <a:buSzPts val="1400"/>
              <a:buChar char="■"/>
              <a:defRPr/>
            </a:lvl3pPr>
            <a:lvl4pPr marL="3862040" lvl="3" indent="-670493">
              <a:spcBef>
                <a:spcPts val="3379"/>
              </a:spcBef>
              <a:spcAft>
                <a:spcPts val="0"/>
              </a:spcAft>
              <a:buSzPts val="1400"/>
              <a:buChar char="●"/>
              <a:defRPr/>
            </a:lvl4pPr>
            <a:lvl5pPr marL="4827550" lvl="4" indent="-670493">
              <a:spcBef>
                <a:spcPts val="3379"/>
              </a:spcBef>
              <a:spcAft>
                <a:spcPts val="0"/>
              </a:spcAft>
              <a:buSzPts val="1400"/>
              <a:buChar char="○"/>
              <a:defRPr/>
            </a:lvl5pPr>
            <a:lvl6pPr marL="5793059" lvl="5" indent="-670493">
              <a:spcBef>
                <a:spcPts val="3379"/>
              </a:spcBef>
              <a:spcAft>
                <a:spcPts val="0"/>
              </a:spcAft>
              <a:buSzPts val="1400"/>
              <a:buChar char="■"/>
              <a:defRPr/>
            </a:lvl6pPr>
            <a:lvl7pPr marL="6758570" lvl="6" indent="-670493">
              <a:spcBef>
                <a:spcPts val="3379"/>
              </a:spcBef>
              <a:spcAft>
                <a:spcPts val="0"/>
              </a:spcAft>
              <a:buSzPts val="1400"/>
              <a:buChar char="●"/>
              <a:defRPr/>
            </a:lvl7pPr>
            <a:lvl8pPr marL="7724079" lvl="7" indent="-670493">
              <a:spcBef>
                <a:spcPts val="3379"/>
              </a:spcBef>
              <a:spcAft>
                <a:spcPts val="0"/>
              </a:spcAft>
              <a:buSzPts val="1400"/>
              <a:buChar char="○"/>
              <a:defRPr/>
            </a:lvl8pPr>
            <a:lvl9pPr marL="8689588" lvl="8" indent="-670493">
              <a:spcBef>
                <a:spcPts val="3379"/>
              </a:spcBef>
              <a:spcAft>
                <a:spcPts val="3379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3156716" y="5309905"/>
            <a:ext cx="111271" cy="75170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93070" tIns="193070" rIns="193070" bIns="19307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677514" y="2423393"/>
            <a:ext cx="21501154" cy="5638618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85401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5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784" y="7051042"/>
            <a:ext cx="19431000" cy="2179320"/>
          </a:xfrm>
        </p:spPr>
        <p:txBody>
          <a:bodyPr anchor="t"/>
          <a:lstStyle>
            <a:lvl1pPr algn="l">
              <a:defRPr sz="7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784" y="4650747"/>
            <a:ext cx="19431000" cy="2400299"/>
          </a:xfrm>
        </p:spPr>
        <p:txBody>
          <a:bodyPr anchor="b"/>
          <a:lstStyle>
            <a:lvl1pPr marL="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1pPr>
            <a:lvl2pPr marL="83590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7181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0772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3436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17953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501543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85134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68725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40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560326"/>
            <a:ext cx="10096500" cy="7241541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20500" y="2560326"/>
            <a:ext cx="10096500" cy="7241541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1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456185"/>
            <a:ext cx="10100470" cy="1023619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35906" indent="0">
              <a:buNone/>
              <a:defRPr sz="3800" b="1"/>
            </a:lvl2pPr>
            <a:lvl3pPr marL="1671813" indent="0">
              <a:buNone/>
              <a:defRPr sz="3200" b="1"/>
            </a:lvl3pPr>
            <a:lvl4pPr marL="2507720" indent="0">
              <a:buNone/>
              <a:defRPr sz="2900" b="1"/>
            </a:lvl4pPr>
            <a:lvl5pPr marL="3343626" indent="0">
              <a:buNone/>
              <a:defRPr sz="2900" b="1"/>
            </a:lvl5pPr>
            <a:lvl6pPr marL="4179533" indent="0">
              <a:buNone/>
              <a:defRPr sz="2900" b="1"/>
            </a:lvl6pPr>
            <a:lvl7pPr marL="5015439" indent="0">
              <a:buNone/>
              <a:defRPr sz="2900" b="1"/>
            </a:lvl7pPr>
            <a:lvl8pPr marL="5851346" indent="0">
              <a:buNone/>
              <a:defRPr sz="2900" b="1"/>
            </a:lvl8pPr>
            <a:lvl9pPr marL="6687254" indent="0">
              <a:buNone/>
              <a:defRPr sz="2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3479801"/>
            <a:ext cx="10100470" cy="6322061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12565" y="2456185"/>
            <a:ext cx="10104438" cy="1023619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35906" indent="0">
              <a:buNone/>
              <a:defRPr sz="3800" b="1"/>
            </a:lvl2pPr>
            <a:lvl3pPr marL="1671813" indent="0">
              <a:buNone/>
              <a:defRPr sz="3200" b="1"/>
            </a:lvl3pPr>
            <a:lvl4pPr marL="2507720" indent="0">
              <a:buNone/>
              <a:defRPr sz="2900" b="1"/>
            </a:lvl4pPr>
            <a:lvl5pPr marL="3343626" indent="0">
              <a:buNone/>
              <a:defRPr sz="2900" b="1"/>
            </a:lvl5pPr>
            <a:lvl6pPr marL="4179533" indent="0">
              <a:buNone/>
              <a:defRPr sz="2900" b="1"/>
            </a:lvl6pPr>
            <a:lvl7pPr marL="5015439" indent="0">
              <a:buNone/>
              <a:defRPr sz="2900" b="1"/>
            </a:lvl7pPr>
            <a:lvl8pPr marL="5851346" indent="0">
              <a:buNone/>
              <a:defRPr sz="2900" b="1"/>
            </a:lvl8pPr>
            <a:lvl9pPr marL="6687254" indent="0">
              <a:buNone/>
              <a:defRPr sz="2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612565" y="3479801"/>
            <a:ext cx="10104438" cy="6322061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1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3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8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3" y="436880"/>
            <a:ext cx="7520784" cy="1859280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7628" y="436886"/>
            <a:ext cx="12779375" cy="9364981"/>
          </a:xfrm>
        </p:spPr>
        <p:txBody>
          <a:bodyPr/>
          <a:lstStyle>
            <a:lvl1pPr>
              <a:defRPr sz="5900"/>
            </a:lvl1pPr>
            <a:lvl2pPr>
              <a:defRPr sz="50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3" y="2296166"/>
            <a:ext cx="7520784" cy="7505701"/>
          </a:xfrm>
        </p:spPr>
        <p:txBody>
          <a:bodyPr/>
          <a:lstStyle>
            <a:lvl1pPr marL="0" indent="0">
              <a:buNone/>
              <a:defRPr sz="2500"/>
            </a:lvl1pPr>
            <a:lvl2pPr marL="835906" indent="0">
              <a:buNone/>
              <a:defRPr sz="2200"/>
            </a:lvl2pPr>
            <a:lvl3pPr marL="1671813" indent="0">
              <a:buNone/>
              <a:defRPr sz="1800"/>
            </a:lvl3pPr>
            <a:lvl4pPr marL="2507720" indent="0">
              <a:buNone/>
              <a:defRPr sz="1600"/>
            </a:lvl4pPr>
            <a:lvl5pPr marL="3343626" indent="0">
              <a:buNone/>
              <a:defRPr sz="1600"/>
            </a:lvl5pPr>
            <a:lvl6pPr marL="4179533" indent="0">
              <a:buNone/>
              <a:defRPr sz="1600"/>
            </a:lvl6pPr>
            <a:lvl7pPr marL="5015439" indent="0">
              <a:buNone/>
              <a:defRPr sz="1600"/>
            </a:lvl7pPr>
            <a:lvl8pPr marL="5851346" indent="0">
              <a:buNone/>
              <a:defRPr sz="1600"/>
            </a:lvl8pPr>
            <a:lvl9pPr marL="6687254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8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720" y="7680963"/>
            <a:ext cx="13716000" cy="906781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80720" y="980440"/>
            <a:ext cx="13716000" cy="6583680"/>
          </a:xfrm>
        </p:spPr>
        <p:txBody>
          <a:bodyPr/>
          <a:lstStyle>
            <a:lvl1pPr marL="0" indent="0">
              <a:buNone/>
              <a:defRPr sz="5900"/>
            </a:lvl1pPr>
            <a:lvl2pPr marL="835906" indent="0">
              <a:buNone/>
              <a:defRPr sz="5000"/>
            </a:lvl2pPr>
            <a:lvl3pPr marL="1671813" indent="0">
              <a:buNone/>
              <a:defRPr sz="4300"/>
            </a:lvl3pPr>
            <a:lvl4pPr marL="2507720" indent="0">
              <a:buNone/>
              <a:defRPr sz="3800"/>
            </a:lvl4pPr>
            <a:lvl5pPr marL="3343626" indent="0">
              <a:buNone/>
              <a:defRPr sz="3800"/>
            </a:lvl5pPr>
            <a:lvl6pPr marL="4179533" indent="0">
              <a:buNone/>
              <a:defRPr sz="3800"/>
            </a:lvl6pPr>
            <a:lvl7pPr marL="5015439" indent="0">
              <a:buNone/>
              <a:defRPr sz="3800"/>
            </a:lvl7pPr>
            <a:lvl8pPr marL="5851346" indent="0">
              <a:buNone/>
              <a:defRPr sz="3800"/>
            </a:lvl8pPr>
            <a:lvl9pPr marL="6687254" indent="0">
              <a:buNone/>
              <a:defRPr sz="3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720" y="8587745"/>
            <a:ext cx="13716000" cy="1287779"/>
          </a:xfrm>
        </p:spPr>
        <p:txBody>
          <a:bodyPr/>
          <a:lstStyle>
            <a:lvl1pPr marL="0" indent="0">
              <a:buNone/>
              <a:defRPr sz="2500"/>
            </a:lvl1pPr>
            <a:lvl2pPr marL="835906" indent="0">
              <a:buNone/>
              <a:defRPr sz="2200"/>
            </a:lvl2pPr>
            <a:lvl3pPr marL="1671813" indent="0">
              <a:buNone/>
              <a:defRPr sz="1800"/>
            </a:lvl3pPr>
            <a:lvl4pPr marL="2507720" indent="0">
              <a:buNone/>
              <a:defRPr sz="1600"/>
            </a:lvl4pPr>
            <a:lvl5pPr marL="3343626" indent="0">
              <a:buNone/>
              <a:defRPr sz="1600"/>
            </a:lvl5pPr>
            <a:lvl6pPr marL="4179533" indent="0">
              <a:buNone/>
              <a:defRPr sz="1600"/>
            </a:lvl6pPr>
            <a:lvl7pPr marL="5015439" indent="0">
              <a:buNone/>
              <a:defRPr sz="1600"/>
            </a:lvl7pPr>
            <a:lvl8pPr marL="5851346" indent="0">
              <a:buNone/>
              <a:defRPr sz="1600"/>
            </a:lvl8pPr>
            <a:lvl9pPr marL="6687254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7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439421"/>
            <a:ext cx="20574000" cy="1828800"/>
          </a:xfrm>
          <a:prstGeom prst="rect">
            <a:avLst/>
          </a:prstGeom>
        </p:spPr>
        <p:txBody>
          <a:bodyPr vert="horz" lIns="167180" tIns="83590" rIns="167180" bIns="835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560326"/>
            <a:ext cx="20574000" cy="7241541"/>
          </a:xfrm>
          <a:prstGeom prst="rect">
            <a:avLst/>
          </a:prstGeom>
        </p:spPr>
        <p:txBody>
          <a:bodyPr vert="horz" lIns="167180" tIns="83590" rIns="167180" bIns="835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10170162"/>
            <a:ext cx="5334000" cy="584200"/>
          </a:xfrm>
          <a:prstGeom prst="rect">
            <a:avLst/>
          </a:prstGeom>
        </p:spPr>
        <p:txBody>
          <a:bodyPr vert="horz" lIns="167180" tIns="83590" rIns="167180" bIns="83590" rtlCol="0" anchor="ctr"/>
          <a:lstStyle>
            <a:lvl1pPr algn="l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9F706-56A8-4C2E-AE44-5D793C092208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10500" y="10170162"/>
            <a:ext cx="7239000" cy="584200"/>
          </a:xfrm>
          <a:prstGeom prst="rect">
            <a:avLst/>
          </a:prstGeom>
        </p:spPr>
        <p:txBody>
          <a:bodyPr vert="horz" lIns="167180" tIns="83590" rIns="167180" bIns="83590" rtlCol="0" anchor="ctr"/>
          <a:lstStyle>
            <a:lvl1pPr algn="ct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83000" y="10170162"/>
            <a:ext cx="5334000" cy="584200"/>
          </a:xfrm>
          <a:prstGeom prst="rect">
            <a:avLst/>
          </a:prstGeom>
        </p:spPr>
        <p:txBody>
          <a:bodyPr vert="horz" lIns="167180" tIns="83590" rIns="167180" bIns="83590" rtlCol="0" anchor="ctr"/>
          <a:lstStyle>
            <a:lvl1pPr algn="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D37CC-6B2E-4B6B-9F75-D6FB67841E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3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1671813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6931" indent="-626931" algn="l" defTabSz="1671813" rtl="0" eaLnBrk="1" latinLnBrk="0" hangingPunct="1">
        <a:spcBef>
          <a:spcPct val="20000"/>
        </a:spcBef>
        <a:buFont typeface="Arial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358348" indent="-522441" algn="l" defTabSz="1671813" rtl="0" eaLnBrk="1" latinLnBrk="0" hangingPunct="1">
        <a:spcBef>
          <a:spcPct val="20000"/>
        </a:spcBef>
        <a:buFont typeface="Arial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89768" indent="-417953" algn="l" defTabSz="1671813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925673" indent="-417953" algn="l" defTabSz="1671813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761581" indent="-417953" algn="l" defTabSz="1671813" rtl="0" eaLnBrk="1" latinLnBrk="0" hangingPunct="1">
        <a:spcBef>
          <a:spcPct val="20000"/>
        </a:spcBef>
        <a:buFont typeface="Arial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597486" indent="-417953" algn="l" defTabSz="167181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433392" indent="-417953" algn="l" defTabSz="167181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269299" indent="-417953" algn="l" defTabSz="167181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105207" indent="-417953" algn="l" defTabSz="167181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35906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71813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07720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43626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179533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015439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851346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687254" algn="l" defTabSz="167181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8214">
            <a:off x="15644706" y="88309"/>
            <a:ext cx="4569845" cy="38996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=""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0" y="1782396"/>
            <a:ext cx="5755823" cy="3779522"/>
          </a:xfrm>
          <a:prstGeom prst="hexagon">
            <a:avLst/>
          </a:prstGeom>
          <a:solidFill>
            <a:srgbClr val="FFCC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26" tIns="72412" rIns="144826" bIns="72412" rtlCol="0" anchor="ctr"/>
          <a:lstStyle/>
          <a:p>
            <a:pPr algn="ctr"/>
            <a:r>
              <a:rPr lang="en-US" sz="10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endParaRPr lang="en-US" sz="10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5088">
            <a:off x="11481324" y="627033"/>
            <a:ext cx="4270954" cy="366074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28366" y="4267200"/>
            <a:ext cx="16872855" cy="2308314"/>
          </a:xfrm>
          <a:prstGeom prst="rect">
            <a:avLst/>
          </a:prstGeom>
          <a:ln>
            <a:noFill/>
          </a:ln>
        </p:spPr>
        <p:txBody>
          <a:bodyPr wrap="square" lIns="91431" tIns="45715" rIns="91431" bIns="45715">
            <a:spAutoFit/>
          </a:bodyPr>
          <a:lstStyle/>
          <a:p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7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64"/>
          <p:cNvGrpSpPr>
            <a:grpSpLocks/>
          </p:cNvGrpSpPr>
          <p:nvPr/>
        </p:nvGrpSpPr>
        <p:grpSpPr bwMode="auto">
          <a:xfrm>
            <a:off x="2594357" y="6750520"/>
            <a:ext cx="1350438" cy="1938139"/>
            <a:chOff x="399" y="1437"/>
            <a:chExt cx="260" cy="557"/>
          </a:xfrm>
        </p:grpSpPr>
        <p:sp>
          <p:nvSpPr>
            <p:cNvPr id="14" name="Text Box 65"/>
            <p:cNvSpPr txBox="1">
              <a:spLocks noChangeArrowheads="1"/>
            </p:cNvSpPr>
            <p:nvPr/>
          </p:nvSpPr>
          <p:spPr bwMode="auto">
            <a:xfrm>
              <a:off x="399" y="1437"/>
              <a:ext cx="221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84</a:t>
              </a:r>
            </a:p>
          </p:txBody>
        </p:sp>
        <p:sp>
          <p:nvSpPr>
            <p:cNvPr id="16" name="Text Box 66"/>
            <p:cNvSpPr txBox="1">
              <a:spLocks noChangeArrowheads="1"/>
            </p:cNvSpPr>
            <p:nvPr/>
          </p:nvSpPr>
          <p:spPr bwMode="auto">
            <a:xfrm>
              <a:off x="431" y="1702"/>
              <a:ext cx="184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17" name="Line 67"/>
            <p:cNvSpPr>
              <a:spLocks noChangeShapeType="1"/>
            </p:cNvSpPr>
            <p:nvPr/>
          </p:nvSpPr>
          <p:spPr bwMode="auto">
            <a:xfrm flipV="1">
              <a:off x="413" y="1647"/>
              <a:ext cx="2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68"/>
          <p:cNvSpPr>
            <a:spLocks noChangeArrowheads="1"/>
          </p:cNvSpPr>
          <p:nvPr/>
        </p:nvSpPr>
        <p:spPr bwMode="auto">
          <a:xfrm>
            <a:off x="4444999" y="7055627"/>
            <a:ext cx="2321480" cy="109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72408" tIns="86204" rIns="172408" bIns="86204">
            <a:spAutoFit/>
          </a:bodyPr>
          <a:lstStyle/>
          <a:p>
            <a:pPr algn="l"/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8,4</a:t>
            </a:r>
          </a:p>
        </p:txBody>
      </p:sp>
      <p:grpSp>
        <p:nvGrpSpPr>
          <p:cNvPr id="19" name="Group 64"/>
          <p:cNvGrpSpPr>
            <a:grpSpLocks/>
          </p:cNvGrpSpPr>
          <p:nvPr/>
        </p:nvGrpSpPr>
        <p:grpSpPr bwMode="auto">
          <a:xfrm>
            <a:off x="8344376" y="6769281"/>
            <a:ext cx="1916584" cy="1938138"/>
            <a:chOff x="399" y="1437"/>
            <a:chExt cx="369" cy="557"/>
          </a:xfrm>
        </p:grpSpPr>
        <p:sp>
          <p:nvSpPr>
            <p:cNvPr id="20" name="Text Box 65"/>
            <p:cNvSpPr txBox="1">
              <a:spLocks noChangeArrowheads="1"/>
            </p:cNvSpPr>
            <p:nvPr/>
          </p:nvSpPr>
          <p:spPr bwMode="auto">
            <a:xfrm>
              <a:off x="399" y="1437"/>
              <a:ext cx="369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1232</a:t>
              </a:r>
            </a:p>
          </p:txBody>
        </p:sp>
        <p:sp>
          <p:nvSpPr>
            <p:cNvPr id="21" name="Text Box 66"/>
            <p:cNvSpPr txBox="1">
              <a:spLocks noChangeArrowheads="1"/>
            </p:cNvSpPr>
            <p:nvPr/>
          </p:nvSpPr>
          <p:spPr bwMode="auto">
            <a:xfrm>
              <a:off x="469" y="1702"/>
              <a:ext cx="258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100</a:t>
              </a:r>
            </a:p>
          </p:txBody>
        </p:sp>
        <p:sp>
          <p:nvSpPr>
            <p:cNvPr id="22" name="Line 67"/>
            <p:cNvSpPr>
              <a:spLocks noChangeShapeType="1"/>
            </p:cNvSpPr>
            <p:nvPr/>
          </p:nvSpPr>
          <p:spPr bwMode="auto">
            <a:xfrm flipV="1">
              <a:off x="469" y="1663"/>
              <a:ext cx="2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Rectangle 75"/>
          <p:cNvSpPr>
            <a:spLocks noChangeArrowheads="1"/>
          </p:cNvSpPr>
          <p:nvPr/>
        </p:nvSpPr>
        <p:spPr bwMode="auto">
          <a:xfrm>
            <a:off x="10773872" y="7069753"/>
            <a:ext cx="3090922" cy="109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72408" tIns="86204" rIns="172408" bIns="86204">
            <a:spAutoFit/>
          </a:bodyPr>
          <a:lstStyle/>
          <a:p>
            <a:pPr algn="l"/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12,32</a:t>
            </a:r>
          </a:p>
        </p:txBody>
      </p:sp>
      <p:grpSp>
        <p:nvGrpSpPr>
          <p:cNvPr id="24" name="Group 64"/>
          <p:cNvGrpSpPr>
            <a:grpSpLocks/>
          </p:cNvGrpSpPr>
          <p:nvPr/>
        </p:nvGrpSpPr>
        <p:grpSpPr bwMode="auto">
          <a:xfrm>
            <a:off x="15143262" y="6710129"/>
            <a:ext cx="1916581" cy="1872026"/>
            <a:chOff x="399" y="1437"/>
            <a:chExt cx="369" cy="538"/>
          </a:xfrm>
        </p:grpSpPr>
        <p:sp>
          <p:nvSpPr>
            <p:cNvPr id="25" name="Text Box 65"/>
            <p:cNvSpPr txBox="1">
              <a:spLocks noChangeArrowheads="1"/>
            </p:cNvSpPr>
            <p:nvPr/>
          </p:nvSpPr>
          <p:spPr bwMode="auto">
            <a:xfrm>
              <a:off x="399" y="1437"/>
              <a:ext cx="369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8463</a:t>
              </a:r>
            </a:p>
          </p:txBody>
        </p:sp>
        <p:sp>
          <p:nvSpPr>
            <p:cNvPr id="26" name="Text Box 66"/>
            <p:cNvSpPr txBox="1">
              <a:spLocks noChangeArrowheads="1"/>
            </p:cNvSpPr>
            <p:nvPr/>
          </p:nvSpPr>
          <p:spPr bwMode="auto">
            <a:xfrm>
              <a:off x="414" y="1683"/>
              <a:ext cx="332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1000</a:t>
              </a:r>
            </a:p>
          </p:txBody>
        </p:sp>
        <p:sp>
          <p:nvSpPr>
            <p:cNvPr id="27" name="Line 67"/>
            <p:cNvSpPr>
              <a:spLocks noChangeShapeType="1"/>
            </p:cNvSpPr>
            <p:nvPr/>
          </p:nvSpPr>
          <p:spPr bwMode="auto">
            <a:xfrm flipV="1">
              <a:off x="469" y="1663"/>
              <a:ext cx="2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Rectangle 75"/>
          <p:cNvSpPr>
            <a:spLocks noChangeArrowheads="1"/>
          </p:cNvSpPr>
          <p:nvPr/>
        </p:nvSpPr>
        <p:spPr bwMode="auto">
          <a:xfrm>
            <a:off x="18115314" y="7010403"/>
            <a:ext cx="3090922" cy="109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72408" tIns="86204" rIns="172408" bIns="86204">
            <a:spAutoFit/>
          </a:bodyPr>
          <a:lstStyle/>
          <a:p>
            <a:pPr algn="l"/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8,463</a:t>
            </a:r>
          </a:p>
        </p:txBody>
      </p:sp>
      <p:sp>
        <p:nvSpPr>
          <p:cNvPr id="29" name="Hexagon 28">
            <a:extLst>
              <a:ext uri="{FF2B5EF4-FFF2-40B4-BE49-F238E27FC236}">
                <a16:creationId xmlns=""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676322" y="-107366"/>
            <a:ext cx="5755823" cy="3779522"/>
          </a:xfrm>
          <a:prstGeom prst="hexagon">
            <a:avLst/>
          </a:prstGeom>
          <a:solidFill>
            <a:srgbClr val="FFCC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26" tIns="72412" rIns="144826" bIns="72412" rtlCol="0" anchor="ctr"/>
          <a:lstStyle/>
          <a:p>
            <a:pPr algn="ctr"/>
            <a:r>
              <a:rPr lang="en-US" sz="10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10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3" grpId="0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5"/>
          <p:cNvSpPr txBox="1">
            <a:spLocks noChangeArrowheads="1"/>
          </p:cNvSpPr>
          <p:nvPr/>
        </p:nvSpPr>
        <p:spPr bwMode="auto">
          <a:xfrm>
            <a:off x="364671" y="4894677"/>
            <a:ext cx="22224999" cy="6078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smtClean="0">
                <a:solidFill>
                  <a:srgbClr val="0000FF"/>
                </a:solidFill>
              </a:rPr>
              <a:t>- </a:t>
            </a:r>
            <a:r>
              <a:rPr lang="en-US" sz="9600" dirty="0" err="1" smtClean="0">
                <a:solidFill>
                  <a:srgbClr val="0000FF"/>
                </a:solidFill>
              </a:rPr>
              <a:t>Nếu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vi-VN" sz="9600" dirty="0">
                <a:solidFill>
                  <a:srgbClr val="0000FF"/>
                </a:solidFill>
              </a:rPr>
              <a:t>một </a:t>
            </a:r>
            <a:r>
              <a:rPr lang="en-US" sz="9600" dirty="0" err="1">
                <a:solidFill>
                  <a:srgbClr val="0000FF"/>
                </a:solidFill>
              </a:rPr>
              <a:t>số</a:t>
            </a:r>
            <a:r>
              <a:rPr lang="vi-VN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thập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phân</a:t>
            </a:r>
            <a:r>
              <a:rPr lang="vi-VN" sz="9600" dirty="0">
                <a:solidFill>
                  <a:srgbClr val="0000FF"/>
                </a:solidFill>
              </a:rPr>
              <a:t> có chữ số </a:t>
            </a:r>
            <a:r>
              <a:rPr lang="vi-VN" sz="9600" dirty="0">
                <a:solidFill>
                  <a:srgbClr val="FF0000"/>
                </a:solidFill>
              </a:rPr>
              <a:t>0</a:t>
            </a:r>
            <a:r>
              <a:rPr lang="vi-VN" sz="9600" dirty="0">
                <a:solidFill>
                  <a:srgbClr val="0000FF"/>
                </a:solidFill>
              </a:rPr>
              <a:t> ở tận cùng bên phải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vi-VN" sz="9600" dirty="0">
                <a:solidFill>
                  <a:srgbClr val="0000FF"/>
                </a:solidFill>
              </a:rPr>
              <a:t>phần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thập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phân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thì</a:t>
            </a:r>
            <a:r>
              <a:rPr lang="vi-VN" sz="9600" dirty="0">
                <a:solidFill>
                  <a:srgbClr val="0000FF"/>
                </a:solidFill>
              </a:rPr>
              <a:t> khi bỏ chữ số </a:t>
            </a:r>
            <a:r>
              <a:rPr lang="vi-VN" sz="9600" dirty="0">
                <a:solidFill>
                  <a:srgbClr val="FF0000"/>
                </a:solidFill>
              </a:rPr>
              <a:t>0 </a:t>
            </a:r>
            <a:r>
              <a:rPr lang="vi-VN" sz="9600" dirty="0">
                <a:solidFill>
                  <a:srgbClr val="0000FF"/>
                </a:solidFill>
              </a:rPr>
              <a:t> đó đi, ta được một số thập phân bằng nó.</a:t>
            </a:r>
            <a:endParaRPr lang="en-US" sz="9600" dirty="0"/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228600" y="293882"/>
            <a:ext cx="22497142" cy="460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9600" dirty="0"/>
              <a:t> </a:t>
            </a:r>
            <a:r>
              <a:rPr lang="en-US" sz="9600" dirty="0" smtClean="0"/>
              <a:t>- </a:t>
            </a:r>
            <a:r>
              <a:rPr lang="en-US" sz="9600" dirty="0" err="1" smtClean="0">
                <a:solidFill>
                  <a:srgbClr val="0000FF"/>
                </a:solidFill>
              </a:rPr>
              <a:t>Nếu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viết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thêm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chữ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số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>
                <a:solidFill>
                  <a:srgbClr val="FF0000"/>
                </a:solidFill>
              </a:rPr>
              <a:t>0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vào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bên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phải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phần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thập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phân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của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một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số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thập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phân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thì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được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một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số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thập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phân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bằng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nó</a:t>
            </a:r>
            <a:r>
              <a:rPr lang="en-US" sz="9600" dirty="0">
                <a:solidFill>
                  <a:srgbClr val="0000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213901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152400" y="381000"/>
            <a:ext cx="22497142" cy="977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9600" dirty="0"/>
              <a:t> </a:t>
            </a:r>
            <a:r>
              <a:rPr lang="en-US" sz="9600" u="sng" dirty="0" err="1" smtClean="0">
                <a:solidFill>
                  <a:srgbClr val="0000FF"/>
                </a:solidFill>
              </a:rPr>
              <a:t>Dặn</a:t>
            </a:r>
            <a:r>
              <a:rPr lang="en-US" sz="9600" u="sng" dirty="0" smtClean="0">
                <a:solidFill>
                  <a:srgbClr val="0000FF"/>
                </a:solidFill>
              </a:rPr>
              <a:t> </a:t>
            </a:r>
            <a:r>
              <a:rPr lang="en-US" sz="9600" u="sng" dirty="0" err="1" smtClean="0">
                <a:solidFill>
                  <a:srgbClr val="0000FF"/>
                </a:solidFill>
              </a:rPr>
              <a:t>dò</a:t>
            </a:r>
            <a:r>
              <a:rPr lang="en-US" sz="9600" dirty="0" smtClean="0">
                <a:solidFill>
                  <a:srgbClr val="0000FF"/>
                </a:solidFill>
              </a:rPr>
              <a:t>: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9600" dirty="0" smtClean="0">
                <a:solidFill>
                  <a:srgbClr val="0000FF"/>
                </a:solidFill>
              </a:rPr>
              <a:t>- </a:t>
            </a:r>
            <a:r>
              <a:rPr lang="en-US" sz="9600" dirty="0" err="1" smtClean="0">
                <a:solidFill>
                  <a:srgbClr val="0000FF"/>
                </a:solidFill>
              </a:rPr>
              <a:t>Hoàn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thành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bài</a:t>
            </a:r>
            <a:r>
              <a:rPr lang="en-US" sz="9600" dirty="0" smtClean="0">
                <a:solidFill>
                  <a:srgbClr val="0000FF"/>
                </a:solidFill>
              </a:rPr>
              <a:t> 1, 2 </a:t>
            </a:r>
            <a:r>
              <a:rPr lang="en-US" sz="9600" dirty="0" err="1" smtClean="0">
                <a:solidFill>
                  <a:srgbClr val="0000FF"/>
                </a:solidFill>
              </a:rPr>
              <a:t>trong</a:t>
            </a:r>
            <a:r>
              <a:rPr lang="en-US" sz="9600" dirty="0" smtClean="0">
                <a:solidFill>
                  <a:srgbClr val="0000FF"/>
                </a:solidFill>
              </a:rPr>
              <a:t> SGK/40.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9600" dirty="0" smtClean="0">
                <a:solidFill>
                  <a:srgbClr val="0000FF"/>
                </a:solidFill>
              </a:rPr>
              <a:t>- </a:t>
            </a:r>
            <a:r>
              <a:rPr lang="en-US" sz="9600" dirty="0" err="1" smtClean="0">
                <a:solidFill>
                  <a:srgbClr val="0000FF"/>
                </a:solidFill>
              </a:rPr>
              <a:t>Học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thuộc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quy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tắc</a:t>
            </a:r>
            <a:r>
              <a:rPr lang="en-US" sz="9600" dirty="0" smtClean="0">
                <a:solidFill>
                  <a:srgbClr val="0000FF"/>
                </a:solidFill>
              </a:rPr>
              <a:t> (</a:t>
            </a:r>
            <a:r>
              <a:rPr lang="en-US" sz="9600" dirty="0" err="1" smtClean="0">
                <a:solidFill>
                  <a:srgbClr val="0000FF"/>
                </a:solidFill>
              </a:rPr>
              <a:t>phần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chữ</a:t>
            </a:r>
            <a:r>
              <a:rPr lang="en-US" sz="9600" dirty="0" smtClean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xanh</a:t>
            </a:r>
            <a:r>
              <a:rPr lang="en-US" sz="9600" dirty="0" smtClean="0">
                <a:solidFill>
                  <a:srgbClr val="0000FF"/>
                </a:solidFill>
              </a:rPr>
              <a:t> SGK/40)</a:t>
            </a:r>
          </a:p>
          <a:p>
            <a:pPr algn="just">
              <a:spcBef>
                <a:spcPct val="50000"/>
              </a:spcBef>
            </a:pPr>
            <a:r>
              <a:rPr lang="en-US" sz="9600" dirty="0" smtClean="0">
                <a:solidFill>
                  <a:srgbClr val="0000FF"/>
                </a:solidFill>
              </a:rPr>
              <a:t>- </a:t>
            </a:r>
            <a:r>
              <a:rPr lang="en-US" sz="9600" dirty="0" err="1">
                <a:solidFill>
                  <a:srgbClr val="0000FF"/>
                </a:solidFill>
              </a:rPr>
              <a:t>Chuẩn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bị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bài</a:t>
            </a:r>
            <a:r>
              <a:rPr lang="en-US" sz="9600" dirty="0">
                <a:solidFill>
                  <a:srgbClr val="0000FF"/>
                </a:solidFill>
              </a:rPr>
              <a:t> “So </a:t>
            </a:r>
            <a:r>
              <a:rPr lang="en-US" sz="9600" dirty="0" err="1">
                <a:solidFill>
                  <a:srgbClr val="0000FF"/>
                </a:solidFill>
              </a:rPr>
              <a:t>sánh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hai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số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>
                <a:solidFill>
                  <a:srgbClr val="0000FF"/>
                </a:solidFill>
              </a:rPr>
              <a:t>thập</a:t>
            </a:r>
            <a:r>
              <a:rPr lang="en-US" sz="9600" dirty="0">
                <a:solidFill>
                  <a:srgbClr val="0000FF"/>
                </a:solidFill>
              </a:rPr>
              <a:t> </a:t>
            </a:r>
            <a:r>
              <a:rPr lang="en-US" sz="9600" dirty="0" err="1" smtClean="0">
                <a:solidFill>
                  <a:srgbClr val="0000FF"/>
                </a:solidFill>
              </a:rPr>
              <a:t>phân</a:t>
            </a:r>
            <a:r>
              <a:rPr lang="en-US" sz="9600" dirty="0" smtClean="0">
                <a:solidFill>
                  <a:srgbClr val="0000FF"/>
                </a:solidFill>
              </a:rPr>
              <a:t>” </a:t>
            </a:r>
            <a:endParaRPr lang="en-US" sz="9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8801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82200" y="3733800"/>
            <a:ext cx="2993569" cy="1323429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algn="ctr"/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89697" y="5334000"/>
            <a:ext cx="9978573" cy="1754316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TIẾT 36: SỐ 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THẬP PHÂN BẰNG NHAU</a:t>
            </a:r>
          </a:p>
        </p:txBody>
      </p:sp>
    </p:spTree>
    <p:extLst>
      <p:ext uri="{BB962C8B-B14F-4D97-AF65-F5344CB8AC3E}">
        <p14:creationId xmlns:p14="http://schemas.microsoft.com/office/powerpoint/2010/main" val="44432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9706428" y="-76200"/>
            <a:ext cx="2286000" cy="138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9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49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49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7900" dirty="0">
                <a:solidFill>
                  <a:srgbClr val="FF0000"/>
                </a:solidFill>
                <a:cs typeface="Times New Roman" pitchFamily="18" charset="0"/>
              </a:rPr>
              <a:t>9</a:t>
            </a:r>
            <a:r>
              <a:rPr lang="vi-VN" sz="7900" dirty="0">
                <a:solidFill>
                  <a:srgbClr val="FF0000"/>
                </a:solidFill>
                <a:cs typeface="Times New Roman" pitchFamily="18" charset="0"/>
              </a:rPr>
              <a:t>0</a:t>
            </a:r>
            <a:endParaRPr lang="en-US" sz="49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6858000" y="9631682"/>
            <a:ext cx="20955000" cy="928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4900" b="1" dirty="0">
                <a:latin typeface="Arial" charset="0"/>
              </a:rPr>
              <a:t>  </a:t>
            </a:r>
            <a:endParaRPr lang="en-US" sz="4900" b="1" dirty="0">
              <a:latin typeface="Arial" charset="0"/>
            </a:endParaRP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0" y="3"/>
            <a:ext cx="5905500" cy="97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200" dirty="0"/>
              <a:t>  a)</a:t>
            </a:r>
            <a:r>
              <a:rPr lang="en-US" sz="5200" dirty="0">
                <a:solidFill>
                  <a:srgbClr val="FF3300"/>
                </a:solidFill>
              </a:rPr>
              <a:t> </a:t>
            </a:r>
            <a:r>
              <a:rPr lang="vi-VN" sz="5200" u="sng" dirty="0">
                <a:solidFill>
                  <a:srgbClr val="000000"/>
                </a:solidFill>
              </a:rPr>
              <a:t>V</a:t>
            </a:r>
            <a:r>
              <a:rPr lang="en-US" sz="5200" u="sng" dirty="0">
                <a:solidFill>
                  <a:srgbClr val="000000"/>
                </a:solidFill>
              </a:rPr>
              <a:t>í</a:t>
            </a:r>
            <a:r>
              <a:rPr lang="vi-VN" sz="5200" u="sng" dirty="0">
                <a:solidFill>
                  <a:srgbClr val="000000"/>
                </a:solidFill>
              </a:rPr>
              <a:t> d</a:t>
            </a:r>
            <a:r>
              <a:rPr lang="en-US" sz="5200" u="sng" dirty="0">
                <a:solidFill>
                  <a:srgbClr val="000000"/>
                </a:solidFill>
              </a:rPr>
              <a:t>ụ</a:t>
            </a:r>
            <a:r>
              <a:rPr lang="vi-VN" sz="5200" u="sng" dirty="0">
                <a:solidFill>
                  <a:srgbClr val="000000"/>
                </a:solidFill>
              </a:rPr>
              <a:t>:</a:t>
            </a:r>
            <a:endParaRPr lang="en-US" sz="5200" u="sng" dirty="0">
              <a:solidFill>
                <a:srgbClr val="000000"/>
              </a:solidFill>
            </a:endParaRPr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5715002" y="2"/>
            <a:ext cx="12246429" cy="152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cs typeface="Times New Roman" pitchFamily="18" charset="0"/>
              </a:rPr>
              <a:t>9 dm </a:t>
            </a:r>
            <a:r>
              <a:rPr lang="en-US" sz="8800" b="1" dirty="0">
                <a:cs typeface="Times New Roman" pitchFamily="18" charset="0"/>
              </a:rPr>
              <a:t>=</a:t>
            </a:r>
            <a:r>
              <a:rPr lang="vi-VN" sz="8800" b="1" dirty="0">
                <a:cs typeface="Times New Roman" pitchFamily="18" charset="0"/>
              </a:rPr>
              <a:t> </a:t>
            </a:r>
            <a:r>
              <a:rPr lang="en-US" sz="8800" b="1" dirty="0">
                <a:cs typeface="Times New Roman" pitchFamily="18" charset="0"/>
              </a:rPr>
              <a:t>   </a:t>
            </a:r>
            <a:r>
              <a:rPr lang="en-US" sz="8800" dirty="0">
                <a:cs typeface="Times New Roman" pitchFamily="18" charset="0"/>
              </a:rPr>
              <a:t>…</a:t>
            </a:r>
            <a:r>
              <a:rPr lang="en-US" sz="8800" b="1" dirty="0">
                <a:cs typeface="Times New Roman" pitchFamily="18" charset="0"/>
              </a:rPr>
              <a:t>.</a:t>
            </a:r>
            <a:r>
              <a:rPr lang="vi-VN" sz="8800" b="1" dirty="0">
                <a:cs typeface="Times New Roman" pitchFamily="18" charset="0"/>
              </a:rPr>
              <a:t> </a:t>
            </a:r>
            <a:r>
              <a:rPr lang="en-US" sz="8800" dirty="0">
                <a:cs typeface="Times New Roman" pitchFamily="18" charset="0"/>
              </a:rPr>
              <a:t>cm.</a:t>
            </a:r>
          </a:p>
        </p:txBody>
      </p: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4626429" y="1447802"/>
            <a:ext cx="3810000" cy="152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8800" b="1" dirty="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n-US" sz="8800" b="1" dirty="0">
                <a:solidFill>
                  <a:srgbClr val="FF0000"/>
                </a:solidFill>
                <a:cs typeface="Times New Roman" pitchFamily="18" charset="0"/>
              </a:rPr>
              <a:t>,9</a:t>
            </a:r>
            <a:r>
              <a:rPr lang="vi-VN" sz="8800" b="1" dirty="0">
                <a:solidFill>
                  <a:srgbClr val="FF0000"/>
                </a:solidFill>
                <a:cs typeface="Times New Roman" pitchFamily="18" charset="0"/>
              </a:rPr>
              <a:t> m</a:t>
            </a:r>
            <a:endParaRPr lang="en-US" sz="6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7" name="Text Box 3"/>
          <p:cNvSpPr txBox="1">
            <a:spLocks noChangeArrowheads="1"/>
          </p:cNvSpPr>
          <p:nvPr/>
        </p:nvSpPr>
        <p:spPr bwMode="auto">
          <a:xfrm>
            <a:off x="9715501" y="1447802"/>
            <a:ext cx="5161642" cy="152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8800" b="1" dirty="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n-US" sz="8800" b="1" dirty="0">
                <a:solidFill>
                  <a:srgbClr val="FF0000"/>
                </a:solidFill>
                <a:cs typeface="Times New Roman" pitchFamily="18" charset="0"/>
              </a:rPr>
              <a:t>,90</a:t>
            </a:r>
            <a:r>
              <a:rPr lang="vi-VN" sz="8800" b="1" dirty="0">
                <a:solidFill>
                  <a:srgbClr val="FF0000"/>
                </a:solidFill>
                <a:cs typeface="Times New Roman" pitchFamily="18" charset="0"/>
              </a:rPr>
              <a:t> m</a:t>
            </a:r>
            <a:endParaRPr lang="en-US" sz="6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8" name="Text Box 19"/>
          <p:cNvSpPr txBox="1">
            <a:spLocks noChangeArrowheads="1"/>
          </p:cNvSpPr>
          <p:nvPr/>
        </p:nvSpPr>
        <p:spPr bwMode="auto">
          <a:xfrm>
            <a:off x="3956259" y="2743202"/>
            <a:ext cx="12382500" cy="194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cs typeface="Times New Roman" pitchFamily="18" charset="0"/>
              </a:rPr>
              <a:t> </a:t>
            </a:r>
            <a:r>
              <a:rPr lang="vi-VN" sz="8800" dirty="0">
                <a:cs typeface="Times New Roman" pitchFamily="18" charset="0"/>
              </a:rPr>
              <a:t>vì</a:t>
            </a:r>
            <a:r>
              <a:rPr lang="en-US" sz="8800" dirty="0">
                <a:cs typeface="Times New Roman" pitchFamily="18" charset="0"/>
              </a:rPr>
              <a:t>: </a:t>
            </a:r>
            <a:r>
              <a:rPr lang="en-US" sz="8800" dirty="0">
                <a:solidFill>
                  <a:srgbClr val="FF0000"/>
                </a:solidFill>
                <a:cs typeface="Times New Roman" pitchFamily="18" charset="0"/>
              </a:rPr>
              <a:t>0,9</a:t>
            </a:r>
            <a:r>
              <a:rPr lang="en-US" sz="8800" dirty="0">
                <a:cs typeface="Times New Roman" pitchFamily="18" charset="0"/>
              </a:rPr>
              <a:t> m </a:t>
            </a:r>
            <a:r>
              <a:rPr lang="en-US" sz="11500" dirty="0">
                <a:cs typeface="Times New Roman" pitchFamily="18" charset="0"/>
              </a:rPr>
              <a:t>=</a:t>
            </a:r>
            <a:r>
              <a:rPr lang="vi-VN" sz="8800" dirty="0">
                <a:cs typeface="Times New Roman" pitchFamily="18" charset="0"/>
              </a:rPr>
              <a:t> </a:t>
            </a:r>
            <a:r>
              <a:rPr lang="en-US" sz="8800" dirty="0">
                <a:cs typeface="Times New Roman" pitchFamily="18" charset="0"/>
              </a:rPr>
              <a:t>   </a:t>
            </a:r>
            <a:r>
              <a:rPr lang="en-US" sz="8800" dirty="0">
                <a:solidFill>
                  <a:srgbClr val="FF0000"/>
                </a:solidFill>
                <a:cs typeface="Times New Roman" pitchFamily="18" charset="0"/>
              </a:rPr>
              <a:t>0,90</a:t>
            </a:r>
            <a:r>
              <a:rPr lang="vi-VN" sz="88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8800" dirty="0">
                <a:cs typeface="Times New Roman" pitchFamily="18" charset="0"/>
              </a:rPr>
              <a:t>m.</a:t>
            </a:r>
          </a:p>
        </p:txBody>
      </p:sp>
      <p:sp>
        <p:nvSpPr>
          <p:cNvPr id="59" name="Text Box 19"/>
          <p:cNvSpPr txBox="1">
            <a:spLocks noChangeArrowheads="1"/>
          </p:cNvSpPr>
          <p:nvPr/>
        </p:nvSpPr>
        <p:spPr bwMode="auto">
          <a:xfrm>
            <a:off x="1995714" y="4419602"/>
            <a:ext cx="19086286" cy="1389813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4"/>
            </a:solidFill>
            <a:miter lim="800000"/>
            <a:headEnd/>
            <a:tailEnd/>
          </a:ln>
        </p:spPr>
        <p:txBody>
          <a:bodyPr wrap="square" lIns="172411" tIns="86206" rIns="172411" bIns="86206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7900" b="1" dirty="0" err="1">
                <a:solidFill>
                  <a:srgbClr val="0000FF"/>
                </a:solidFill>
                <a:cs typeface="Times New Roman" pitchFamily="18" charset="0"/>
              </a:rPr>
              <a:t>Vậy</a:t>
            </a:r>
            <a:r>
              <a:rPr lang="en-US" sz="7900" b="1" dirty="0">
                <a:solidFill>
                  <a:srgbClr val="0000FF"/>
                </a:solidFill>
                <a:cs typeface="Times New Roman" pitchFamily="18" charset="0"/>
              </a:rPr>
              <a:t>: 0,9  =</a:t>
            </a:r>
            <a:r>
              <a:rPr lang="vi-VN" sz="79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7900" b="1" dirty="0">
                <a:solidFill>
                  <a:srgbClr val="0000FF"/>
                </a:solidFill>
                <a:cs typeface="Times New Roman" pitchFamily="18" charset="0"/>
              </a:rPr>
              <a:t> 0,90  </a:t>
            </a:r>
            <a:r>
              <a:rPr lang="en-US" sz="7900" b="1" dirty="0" err="1">
                <a:solidFill>
                  <a:srgbClr val="0000FF"/>
                </a:solidFill>
                <a:cs typeface="Times New Roman" pitchFamily="18" charset="0"/>
              </a:rPr>
              <a:t>hoặc</a:t>
            </a:r>
            <a:r>
              <a:rPr lang="en-US" sz="7900" b="1" dirty="0">
                <a:solidFill>
                  <a:srgbClr val="0000FF"/>
                </a:solidFill>
                <a:cs typeface="Times New Roman" pitchFamily="18" charset="0"/>
              </a:rPr>
              <a:t>  0,90 = 0,9</a:t>
            </a:r>
            <a:r>
              <a:rPr lang="en-US" sz="7900" b="1" dirty="0">
                <a:cs typeface="Times New Roman" pitchFamily="18" charset="0"/>
              </a:rPr>
              <a:t> </a:t>
            </a:r>
          </a:p>
        </p:txBody>
      </p:sp>
      <p:sp>
        <p:nvSpPr>
          <p:cNvPr id="60" name="Text Box 20"/>
          <p:cNvSpPr txBox="1">
            <a:spLocks noChangeArrowheads="1"/>
          </p:cNvSpPr>
          <p:nvPr/>
        </p:nvSpPr>
        <p:spPr bwMode="auto">
          <a:xfrm>
            <a:off x="228600" y="6096000"/>
            <a:ext cx="22479000" cy="42367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8800" dirty="0"/>
              <a:t> b)</a:t>
            </a:r>
            <a:r>
              <a:rPr lang="en-US" sz="8800" dirty="0" err="1">
                <a:solidFill>
                  <a:srgbClr val="0000FF"/>
                </a:solidFill>
              </a:rPr>
              <a:t>Nếu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viết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thêm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chữ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số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>
                <a:solidFill>
                  <a:srgbClr val="FF0000"/>
                </a:solidFill>
              </a:rPr>
              <a:t>0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vào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bên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phải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phần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thập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phân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của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một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số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thập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phân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thì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được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một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số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thập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phân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bằng</a:t>
            </a:r>
            <a:r>
              <a:rPr lang="en-US" sz="8800" dirty="0">
                <a:solidFill>
                  <a:srgbClr val="0000FF"/>
                </a:solidFill>
              </a:rPr>
              <a:t> </a:t>
            </a:r>
            <a:r>
              <a:rPr lang="en-US" sz="8800" dirty="0" err="1">
                <a:solidFill>
                  <a:srgbClr val="0000FF"/>
                </a:solidFill>
              </a:rPr>
              <a:t>nó</a:t>
            </a:r>
            <a:r>
              <a:rPr lang="en-US" sz="88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6745130" y="1459072"/>
            <a:ext cx="487680" cy="7938"/>
          </a:xfrm>
          <a:prstGeom prst="line">
            <a:avLst/>
          </a:prstGeom>
          <a:ln w="57150">
            <a:solidFill>
              <a:srgbClr val="0000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10825285" y="1384860"/>
            <a:ext cx="487680" cy="3966"/>
          </a:xfrm>
          <a:prstGeom prst="line">
            <a:avLst/>
          </a:prstGeom>
          <a:ln w="57150">
            <a:solidFill>
              <a:srgbClr val="0000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527142" y="1472763"/>
            <a:ext cx="1042290" cy="1636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vi-VN" sz="9500" b="1" dirty="0"/>
              <a:t>=</a:t>
            </a:r>
            <a:endParaRPr lang="en-US" sz="9500" b="1" dirty="0"/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4647531" y="1472763"/>
            <a:ext cx="4000500" cy="152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8800" b="1" dirty="0">
                <a:solidFill>
                  <a:srgbClr val="FF0000"/>
                </a:solidFill>
                <a:cs typeface="Times New Roman" pitchFamily="18" charset="0"/>
              </a:rPr>
              <a:t>..... m</a:t>
            </a:r>
            <a:endParaRPr lang="en-US" sz="6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0296072" y="1472762"/>
            <a:ext cx="4000500" cy="152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2411" tIns="86206" rIns="172411" bIns="86206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6000" b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vi-VN" sz="8800" b="1" dirty="0">
                <a:solidFill>
                  <a:srgbClr val="FF0000"/>
                </a:solidFill>
                <a:cs typeface="Times New Roman" pitchFamily="18" charset="0"/>
              </a:rPr>
              <a:t>..... m</a:t>
            </a:r>
            <a:endParaRPr lang="en-US" sz="6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89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23" grpId="0"/>
      <p:bldP spid="64531" grpId="0"/>
      <p:bldP spid="55" grpId="0"/>
      <p:bldP spid="57" grpId="0"/>
      <p:bldP spid="58" grpId="0"/>
      <p:bldP spid="59" grpId="0" animBg="1"/>
      <p:bldP spid="60" grpId="0" animBg="1"/>
      <p:bldP spid="18" grpId="0"/>
      <p:bldP spid="20" grpId="0"/>
      <p:bldP spid="20" grpId="1"/>
      <p:bldP spid="21" grpId="0"/>
      <p:bldP spid="2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0" y="3352800"/>
            <a:ext cx="4953000" cy="119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800" dirty="0"/>
              <a:t>  </a:t>
            </a:r>
            <a:r>
              <a:rPr lang="en-US" sz="5900" dirty="0"/>
              <a:t>  </a:t>
            </a:r>
            <a:r>
              <a:rPr lang="en-US" sz="6700" dirty="0">
                <a:solidFill>
                  <a:srgbClr val="FF3300"/>
                </a:solidFill>
              </a:rPr>
              <a:t> </a:t>
            </a:r>
            <a:r>
              <a:rPr lang="vi-VN" sz="5900" u="sng" dirty="0">
                <a:solidFill>
                  <a:srgbClr val="000000"/>
                </a:solidFill>
              </a:rPr>
              <a:t>V</a:t>
            </a:r>
            <a:r>
              <a:rPr lang="en-US" sz="5900" u="sng" dirty="0">
                <a:solidFill>
                  <a:srgbClr val="000000"/>
                </a:solidFill>
              </a:rPr>
              <a:t>í</a:t>
            </a:r>
            <a:r>
              <a:rPr lang="vi-VN" sz="5900" u="sng" dirty="0">
                <a:solidFill>
                  <a:srgbClr val="000000"/>
                </a:solidFill>
              </a:rPr>
              <a:t> d</a:t>
            </a:r>
            <a:r>
              <a:rPr lang="en-US" sz="5900" u="sng" dirty="0">
                <a:solidFill>
                  <a:srgbClr val="000000"/>
                </a:solidFill>
              </a:rPr>
              <a:t>ụ</a:t>
            </a:r>
            <a:r>
              <a:rPr lang="vi-VN" sz="5900" u="sng" dirty="0">
                <a:solidFill>
                  <a:srgbClr val="000000"/>
                </a:solidFill>
              </a:rPr>
              <a:t>:</a:t>
            </a:r>
            <a:endParaRPr lang="en-US" sz="4000" u="sng" dirty="0">
              <a:solidFill>
                <a:srgbClr val="000000"/>
              </a:solidFill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272143" y="4262260"/>
            <a:ext cx="4263573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0,9 = 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0" y="5943600"/>
            <a:ext cx="16573500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8,75 =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" y="8043654"/>
            <a:ext cx="3900715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 =</a:t>
            </a:r>
          </a:p>
        </p:txBody>
      </p:sp>
      <p:sp>
        <p:nvSpPr>
          <p:cNvPr id="6150" name="Text Box 20"/>
          <p:cNvSpPr txBox="1">
            <a:spLocks noChangeArrowheads="1"/>
          </p:cNvSpPr>
          <p:nvPr/>
        </p:nvSpPr>
        <p:spPr bwMode="auto">
          <a:xfrm>
            <a:off x="1219200" y="1"/>
            <a:ext cx="20878799" cy="386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8000" dirty="0"/>
              <a:t> b)  </a:t>
            </a:r>
            <a:r>
              <a:rPr lang="en-US" sz="8000" dirty="0" err="1">
                <a:solidFill>
                  <a:srgbClr val="0000FF"/>
                </a:solidFill>
              </a:rPr>
              <a:t>Nếu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viết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thêm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chữ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số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>
                <a:solidFill>
                  <a:srgbClr val="FF0000"/>
                </a:solidFill>
              </a:rPr>
              <a:t>0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vào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bên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phải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phần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thập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phân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của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một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số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thập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phân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thì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được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một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số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thập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phân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bằng</a:t>
            </a:r>
            <a:r>
              <a:rPr lang="en-US" sz="8000" dirty="0">
                <a:solidFill>
                  <a:srgbClr val="0000FF"/>
                </a:solidFill>
              </a:rPr>
              <a:t> </a:t>
            </a:r>
            <a:r>
              <a:rPr lang="en-US" sz="8000" dirty="0" err="1">
                <a:solidFill>
                  <a:srgbClr val="0000FF"/>
                </a:solidFill>
              </a:rPr>
              <a:t>nó</a:t>
            </a:r>
            <a:r>
              <a:rPr lang="en-US" sz="8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4381500" y="4262259"/>
            <a:ext cx="5143500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0,90 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7692571" y="4262260"/>
            <a:ext cx="6186715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 = 0,900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13316858" y="4262259"/>
            <a:ext cx="13716000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 = 0,9000 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4717144" y="6019801"/>
            <a:ext cx="5987145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8,750 =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15965715" y="5943601"/>
            <a:ext cx="6531429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 8,75000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0160002" y="6019800"/>
            <a:ext cx="7529285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8,7500 =</a:t>
            </a: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3447145" y="8043655"/>
            <a:ext cx="5079999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12,0 =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13516429" y="7924800"/>
            <a:ext cx="5624285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12,000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8164287" y="8043655"/>
            <a:ext cx="5896428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12,00 =</a:t>
            </a:r>
          </a:p>
        </p:txBody>
      </p:sp>
    </p:spTree>
    <p:extLst>
      <p:ext uri="{BB962C8B-B14F-4D97-AF65-F5344CB8AC3E}">
        <p14:creationId xmlns:p14="http://schemas.microsoft.com/office/powerpoint/2010/main" val="91943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5"/>
          <p:cNvSpPr txBox="1">
            <a:spLocks noChangeArrowheads="1"/>
          </p:cNvSpPr>
          <p:nvPr/>
        </p:nvSpPr>
        <p:spPr bwMode="auto">
          <a:xfrm>
            <a:off x="90716" y="1"/>
            <a:ext cx="22769285" cy="38159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7900" dirty="0" err="1">
                <a:solidFill>
                  <a:srgbClr val="0000FF"/>
                </a:solidFill>
              </a:rPr>
              <a:t>Nếu</a:t>
            </a:r>
            <a:r>
              <a:rPr lang="en-US" sz="7900" dirty="0">
                <a:solidFill>
                  <a:srgbClr val="0000FF"/>
                </a:solidFill>
              </a:rPr>
              <a:t> </a:t>
            </a:r>
            <a:r>
              <a:rPr lang="vi-VN" sz="7900" dirty="0">
                <a:solidFill>
                  <a:srgbClr val="0000FF"/>
                </a:solidFill>
              </a:rPr>
              <a:t>một </a:t>
            </a:r>
            <a:r>
              <a:rPr lang="en-US" sz="7900" dirty="0" err="1">
                <a:solidFill>
                  <a:srgbClr val="0000FF"/>
                </a:solidFill>
              </a:rPr>
              <a:t>số</a:t>
            </a:r>
            <a:r>
              <a:rPr lang="vi-VN" sz="7900" dirty="0">
                <a:solidFill>
                  <a:srgbClr val="0000FF"/>
                </a:solidFill>
              </a:rPr>
              <a:t> </a:t>
            </a:r>
            <a:r>
              <a:rPr lang="en-US" sz="7900" dirty="0" err="1">
                <a:solidFill>
                  <a:srgbClr val="0000FF"/>
                </a:solidFill>
              </a:rPr>
              <a:t>thập</a:t>
            </a:r>
            <a:r>
              <a:rPr lang="en-US" sz="7900" dirty="0">
                <a:solidFill>
                  <a:srgbClr val="0000FF"/>
                </a:solidFill>
              </a:rPr>
              <a:t> </a:t>
            </a:r>
            <a:r>
              <a:rPr lang="en-US" sz="7900" dirty="0" err="1">
                <a:solidFill>
                  <a:srgbClr val="0000FF"/>
                </a:solidFill>
              </a:rPr>
              <a:t>phân</a:t>
            </a:r>
            <a:r>
              <a:rPr lang="vi-VN" sz="7900" dirty="0">
                <a:solidFill>
                  <a:srgbClr val="0000FF"/>
                </a:solidFill>
              </a:rPr>
              <a:t> có chữ số </a:t>
            </a:r>
            <a:r>
              <a:rPr lang="vi-VN" sz="7900" dirty="0">
                <a:solidFill>
                  <a:srgbClr val="FF0000"/>
                </a:solidFill>
              </a:rPr>
              <a:t>0</a:t>
            </a:r>
            <a:r>
              <a:rPr lang="vi-VN" sz="7900" dirty="0">
                <a:solidFill>
                  <a:srgbClr val="0000FF"/>
                </a:solidFill>
              </a:rPr>
              <a:t> ở tận cùng bên phải</a:t>
            </a:r>
            <a:r>
              <a:rPr lang="en-US" sz="7900" dirty="0">
                <a:solidFill>
                  <a:srgbClr val="0000FF"/>
                </a:solidFill>
              </a:rPr>
              <a:t> </a:t>
            </a:r>
            <a:r>
              <a:rPr lang="vi-VN" sz="7900" dirty="0">
                <a:solidFill>
                  <a:srgbClr val="0000FF"/>
                </a:solidFill>
              </a:rPr>
              <a:t>phần</a:t>
            </a:r>
            <a:r>
              <a:rPr lang="en-US" sz="7900" dirty="0">
                <a:solidFill>
                  <a:srgbClr val="0000FF"/>
                </a:solidFill>
              </a:rPr>
              <a:t> </a:t>
            </a:r>
            <a:r>
              <a:rPr lang="en-US" sz="7900" dirty="0" err="1">
                <a:solidFill>
                  <a:srgbClr val="0000FF"/>
                </a:solidFill>
              </a:rPr>
              <a:t>thập</a:t>
            </a:r>
            <a:r>
              <a:rPr lang="en-US" sz="7900" dirty="0">
                <a:solidFill>
                  <a:srgbClr val="0000FF"/>
                </a:solidFill>
              </a:rPr>
              <a:t> </a:t>
            </a:r>
            <a:r>
              <a:rPr lang="en-US" sz="7900" dirty="0" err="1">
                <a:solidFill>
                  <a:srgbClr val="0000FF"/>
                </a:solidFill>
              </a:rPr>
              <a:t>phân</a:t>
            </a:r>
            <a:r>
              <a:rPr lang="en-US" sz="7900" dirty="0">
                <a:solidFill>
                  <a:srgbClr val="0000FF"/>
                </a:solidFill>
              </a:rPr>
              <a:t> </a:t>
            </a:r>
            <a:r>
              <a:rPr lang="en-US" sz="7900" dirty="0" err="1">
                <a:solidFill>
                  <a:srgbClr val="0000FF"/>
                </a:solidFill>
              </a:rPr>
              <a:t>thì</a:t>
            </a:r>
            <a:r>
              <a:rPr lang="vi-VN" sz="7900" dirty="0">
                <a:solidFill>
                  <a:srgbClr val="0000FF"/>
                </a:solidFill>
              </a:rPr>
              <a:t> khi bỏ chữ số </a:t>
            </a:r>
            <a:r>
              <a:rPr lang="vi-VN" sz="7900" dirty="0">
                <a:solidFill>
                  <a:srgbClr val="FF0000"/>
                </a:solidFill>
              </a:rPr>
              <a:t>0 </a:t>
            </a:r>
            <a:r>
              <a:rPr lang="vi-VN" sz="7900" dirty="0">
                <a:solidFill>
                  <a:srgbClr val="0000FF"/>
                </a:solidFill>
              </a:rPr>
              <a:t> đó đi, ta được một số thập phân bằng nó.</a:t>
            </a:r>
            <a:endParaRPr lang="en-US" sz="7900" dirty="0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449289" y="3810001"/>
            <a:ext cx="6350001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0,9000=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-181427" y="6019800"/>
            <a:ext cx="8182428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8,75000 =  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81646" y="8119854"/>
            <a:ext cx="7175499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12,000 =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-997858" y="3505200"/>
            <a:ext cx="4953000" cy="119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800" dirty="0"/>
              <a:t>  </a:t>
            </a:r>
            <a:r>
              <a:rPr lang="en-US" sz="5900" dirty="0"/>
              <a:t>  </a:t>
            </a:r>
            <a:r>
              <a:rPr lang="en-US" sz="6700" dirty="0">
                <a:solidFill>
                  <a:srgbClr val="FF3300"/>
                </a:solidFill>
              </a:rPr>
              <a:t> </a:t>
            </a:r>
            <a:r>
              <a:rPr lang="vi-VN" sz="5900" u="sng" dirty="0">
                <a:solidFill>
                  <a:srgbClr val="000000"/>
                </a:solidFill>
              </a:rPr>
              <a:t>V</a:t>
            </a:r>
            <a:r>
              <a:rPr lang="en-US" sz="5900" u="sng" dirty="0">
                <a:solidFill>
                  <a:srgbClr val="000000"/>
                </a:solidFill>
              </a:rPr>
              <a:t>í</a:t>
            </a:r>
            <a:r>
              <a:rPr lang="vi-VN" sz="5900" u="sng" dirty="0">
                <a:solidFill>
                  <a:srgbClr val="000000"/>
                </a:solidFill>
              </a:rPr>
              <a:t> d</a:t>
            </a:r>
            <a:r>
              <a:rPr lang="en-US" sz="5900" u="sng" dirty="0">
                <a:solidFill>
                  <a:srgbClr val="000000"/>
                </a:solidFill>
              </a:rPr>
              <a:t>ụ</a:t>
            </a:r>
            <a:r>
              <a:rPr lang="vi-VN" sz="5900" u="sng" dirty="0">
                <a:solidFill>
                  <a:srgbClr val="000000"/>
                </a:solidFill>
              </a:rPr>
              <a:t>:</a:t>
            </a:r>
            <a:endParaRPr lang="en-US" sz="4000" u="sng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617857" y="3886200"/>
            <a:ext cx="4487800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1500" dirty="0"/>
              <a:t>0,900=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335001" y="3852654"/>
            <a:ext cx="4856491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1500" dirty="0"/>
              <a:t> 0,90 =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8233571" y="3810000"/>
            <a:ext cx="2549769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1500" dirty="0"/>
              <a:t> 0,9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347860" y="5943600"/>
            <a:ext cx="5593872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1500" dirty="0"/>
              <a:t>8,7500=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3631279" y="5943600"/>
            <a:ext cx="4856491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1500" dirty="0"/>
              <a:t>8,750=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8687145" y="6019800"/>
            <a:ext cx="3287151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1500" dirty="0"/>
              <a:t> 8,75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6712859" y="8077200"/>
            <a:ext cx="8273145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12,00= 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1883574" y="8043655"/>
            <a:ext cx="4717142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12,0=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5784287" y="8077200"/>
            <a:ext cx="4717142" cy="19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500" dirty="0">
                <a:cs typeface="Times New Roman" pitchFamily="18" charset="0"/>
              </a:rPr>
              <a:t> 12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767789" y="1524000"/>
            <a:ext cx="1411637" cy="119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6700" dirty="0">
                <a:solidFill>
                  <a:srgbClr val="FF0000"/>
                </a:solidFill>
              </a:rPr>
              <a:t>0,9</a:t>
            </a:r>
          </a:p>
        </p:txBody>
      </p:sp>
    </p:spTree>
    <p:extLst>
      <p:ext uri="{BB962C8B-B14F-4D97-AF65-F5344CB8AC3E}">
        <p14:creationId xmlns:p14="http://schemas.microsoft.com/office/powerpoint/2010/main" val="22762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13" grpId="0"/>
      <p:bldP spid="14" grpId="0"/>
      <p:bldP spid="15" grpId="0"/>
      <p:bldP spid="16" grpId="0"/>
      <p:bldP spid="8" grpId="0"/>
      <p:bldP spid="9" grpId="0"/>
      <p:bldP spid="10" grpId="0"/>
      <p:bldP spid="12" grpId="0"/>
      <p:bldP spid="17" grpId="0"/>
      <p:bldP spid="18" grpId="0"/>
      <p:bldP spid="19" grpId="0"/>
      <p:bldP spid="20" grpId="0"/>
      <p:bldP spid="21" grpId="0"/>
      <p:bldP spid="23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Users\Administrator\Desktop\ảnh đẹp\c5aacd56d62005c243f33a68f38a66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0323"/>
            <a:ext cx="22860000" cy="1103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Google Shape;182;p1"/>
          <p:cNvSpPr/>
          <p:nvPr/>
        </p:nvSpPr>
        <p:spPr>
          <a:xfrm>
            <a:off x="3276600" y="2596674"/>
            <a:ext cx="16611599" cy="3011651"/>
          </a:xfrm>
          <a:prstGeom prst="rect">
            <a:avLst/>
          </a:prstGeom>
        </p:spPr>
        <p:txBody>
          <a:bodyPr lIns="146286" tIns="73143" rIns="146286" bIns="73143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Thực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hành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 –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Luyện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tập</a:t>
            </a:r>
            <a:endParaRPr lang="en-US" b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9"/>
          <p:cNvSpPr txBox="1">
            <a:spLocks noChangeArrowheads="1"/>
          </p:cNvSpPr>
          <p:nvPr/>
        </p:nvSpPr>
        <p:spPr bwMode="auto">
          <a:xfrm>
            <a:off x="152400" y="228600"/>
            <a:ext cx="22192342" cy="2631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8000" u="sng" dirty="0" err="1"/>
              <a:t>Bài</a:t>
            </a:r>
            <a:r>
              <a:rPr lang="en-US" sz="8000" u="sng" dirty="0"/>
              <a:t> 1</a:t>
            </a:r>
            <a:r>
              <a:rPr lang="en-US" sz="8000" dirty="0"/>
              <a:t>: </a:t>
            </a:r>
            <a:r>
              <a:rPr lang="en-US" sz="8000" dirty="0" err="1"/>
              <a:t>Bỏ</a:t>
            </a:r>
            <a:r>
              <a:rPr lang="en-US" sz="8000" dirty="0"/>
              <a:t> </a:t>
            </a:r>
            <a:r>
              <a:rPr lang="en-US" sz="8000" dirty="0" err="1"/>
              <a:t>các</a:t>
            </a:r>
            <a:r>
              <a:rPr lang="en-US" sz="8000" dirty="0"/>
              <a:t> </a:t>
            </a:r>
            <a:r>
              <a:rPr lang="en-US" sz="8000" dirty="0" err="1"/>
              <a:t>chữ</a:t>
            </a:r>
            <a:r>
              <a:rPr lang="en-US" sz="8000" dirty="0"/>
              <a:t> </a:t>
            </a:r>
            <a:r>
              <a:rPr lang="en-US" sz="8000" dirty="0" err="1"/>
              <a:t>số</a:t>
            </a:r>
            <a:r>
              <a:rPr lang="en-US" sz="8000" dirty="0"/>
              <a:t> </a:t>
            </a:r>
            <a:r>
              <a:rPr lang="en-US" sz="8000" dirty="0">
                <a:solidFill>
                  <a:srgbClr val="FF0000"/>
                </a:solidFill>
              </a:rPr>
              <a:t>0</a:t>
            </a:r>
            <a:r>
              <a:rPr lang="en-US" sz="8000" dirty="0"/>
              <a:t> ở </a:t>
            </a:r>
            <a:r>
              <a:rPr lang="en-US" sz="8000" dirty="0" err="1"/>
              <a:t>tận</a:t>
            </a:r>
            <a:r>
              <a:rPr lang="en-US" sz="8000" dirty="0"/>
              <a:t> </a:t>
            </a:r>
            <a:r>
              <a:rPr lang="en-US" sz="8000" dirty="0" err="1"/>
              <a:t>cùng</a:t>
            </a:r>
            <a:r>
              <a:rPr lang="en-US" sz="8000" dirty="0"/>
              <a:t> </a:t>
            </a:r>
            <a:r>
              <a:rPr lang="en-US" sz="8000" dirty="0" err="1"/>
              <a:t>bên</a:t>
            </a:r>
            <a:r>
              <a:rPr lang="en-US" sz="8000" dirty="0"/>
              <a:t> </a:t>
            </a:r>
            <a:r>
              <a:rPr lang="en-US" sz="8000" dirty="0" err="1"/>
              <a:t>phải</a:t>
            </a:r>
            <a:r>
              <a:rPr lang="en-US" sz="8000" dirty="0"/>
              <a:t> </a:t>
            </a:r>
            <a:r>
              <a:rPr lang="en-US" sz="8000" dirty="0" err="1"/>
              <a:t>phần</a:t>
            </a:r>
            <a:r>
              <a:rPr lang="en-US" sz="8000" dirty="0"/>
              <a:t> </a:t>
            </a:r>
            <a:r>
              <a:rPr lang="en-US" sz="8000" dirty="0" err="1"/>
              <a:t>thập</a:t>
            </a:r>
            <a:r>
              <a:rPr lang="vi-VN" sz="8000" dirty="0"/>
              <a:t> phân</a:t>
            </a:r>
            <a:r>
              <a:rPr lang="en-US" sz="8000" dirty="0"/>
              <a:t> </a:t>
            </a:r>
            <a:r>
              <a:rPr lang="en-US" sz="8000" dirty="0" err="1"/>
              <a:t>để</a:t>
            </a:r>
            <a:r>
              <a:rPr lang="en-US" sz="8000" dirty="0"/>
              <a:t> </a:t>
            </a:r>
            <a:r>
              <a:rPr lang="en-US" sz="8000" dirty="0" err="1"/>
              <a:t>có</a:t>
            </a:r>
            <a:r>
              <a:rPr lang="en-US" sz="8000" dirty="0"/>
              <a:t> </a:t>
            </a:r>
            <a:r>
              <a:rPr lang="en-US" sz="8000" dirty="0" err="1"/>
              <a:t>các</a:t>
            </a:r>
            <a:r>
              <a:rPr lang="en-US" sz="8000" dirty="0"/>
              <a:t> </a:t>
            </a:r>
            <a:r>
              <a:rPr lang="en-US" sz="8000" dirty="0" err="1"/>
              <a:t>số</a:t>
            </a:r>
            <a:r>
              <a:rPr lang="en-US" sz="8000" dirty="0"/>
              <a:t> </a:t>
            </a:r>
            <a:r>
              <a:rPr lang="en-US" sz="8000" dirty="0" err="1"/>
              <a:t>thập</a:t>
            </a:r>
            <a:r>
              <a:rPr lang="en-US" sz="8000" dirty="0"/>
              <a:t> </a:t>
            </a:r>
            <a:r>
              <a:rPr lang="en-US" sz="8000" dirty="0" err="1"/>
              <a:t>phân</a:t>
            </a:r>
            <a:r>
              <a:rPr lang="en-US" sz="8000" dirty="0"/>
              <a:t> </a:t>
            </a:r>
            <a:r>
              <a:rPr lang="en-US" sz="8000" dirty="0" err="1"/>
              <a:t>viết</a:t>
            </a:r>
            <a:r>
              <a:rPr lang="en-US" sz="8000" dirty="0"/>
              <a:t> </a:t>
            </a:r>
            <a:r>
              <a:rPr lang="en-US" sz="8000" dirty="0" err="1"/>
              <a:t>dưới</a:t>
            </a:r>
            <a:r>
              <a:rPr lang="en-US" sz="8000" dirty="0"/>
              <a:t> </a:t>
            </a:r>
            <a:r>
              <a:rPr lang="en-US" sz="8000" dirty="0" err="1"/>
              <a:t>dạng</a:t>
            </a:r>
            <a:r>
              <a:rPr lang="en-US" sz="8000" dirty="0"/>
              <a:t> </a:t>
            </a:r>
            <a:r>
              <a:rPr lang="en-US" sz="8000" dirty="0" err="1"/>
              <a:t>gọn</a:t>
            </a:r>
            <a:r>
              <a:rPr lang="en-US" sz="8000" dirty="0"/>
              <a:t> </a:t>
            </a:r>
            <a:r>
              <a:rPr lang="en-US" sz="8000" dirty="0" err="1"/>
              <a:t>hơn</a:t>
            </a:r>
            <a:r>
              <a:rPr lang="en-US" sz="8000" dirty="0"/>
              <a:t>.</a:t>
            </a:r>
            <a:r>
              <a:rPr lang="en-US" sz="8000" dirty="0">
                <a:solidFill>
                  <a:srgbClr val="0000FF"/>
                </a:solidFill>
                <a:latin typeface="Arial" charset="0"/>
              </a:rPr>
              <a:t>           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-90715" y="3505201"/>
            <a:ext cx="1905000" cy="999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 dirty="0"/>
              <a:t> a)</a:t>
            </a:r>
            <a:r>
              <a:rPr lang="en-US" sz="5400" dirty="0">
                <a:solidFill>
                  <a:srgbClr val="FF3300"/>
                </a:solidFill>
              </a:rPr>
              <a:t> </a:t>
            </a:r>
            <a:endParaRPr lang="en-US" sz="5400" u="sng" dirty="0">
              <a:solidFill>
                <a:srgbClr val="000000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1" y="4572002"/>
            <a:ext cx="7438572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Arial" charset="0"/>
              </a:rPr>
              <a:t>7,80 = 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1" y="6553202"/>
            <a:ext cx="8617858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Arial" charset="0"/>
              </a:rPr>
              <a:t>64,9000 = 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0" y="8382002"/>
            <a:ext cx="7529285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Arial" charset="0"/>
              </a:rPr>
              <a:t>3,0400= 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5243285" y="4462256"/>
            <a:ext cx="4644573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b="1" dirty="0">
                <a:solidFill>
                  <a:srgbClr val="FF0000"/>
                </a:solidFill>
                <a:latin typeface="Arial" charset="0"/>
              </a:rPr>
              <a:t>7,8</a:t>
            </a:r>
            <a:r>
              <a:rPr lang="en-US" sz="8800" b="1" dirty="0">
                <a:latin typeface="Arial" charset="0"/>
              </a:rPr>
              <a:t> </a:t>
            </a: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5978073" y="6553202"/>
            <a:ext cx="5814785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b="1" dirty="0">
                <a:solidFill>
                  <a:srgbClr val="FF0000"/>
                </a:solidFill>
                <a:latin typeface="Arial" charset="0"/>
              </a:rPr>
              <a:t>64,9</a:t>
            </a:r>
            <a:r>
              <a:rPr lang="en-US" sz="8800" b="1" dirty="0">
                <a:latin typeface="Arial" charset="0"/>
              </a:rPr>
              <a:t> 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5170717" y="8305802"/>
            <a:ext cx="5207001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b="1" dirty="0">
                <a:solidFill>
                  <a:srgbClr val="FF0000"/>
                </a:solidFill>
                <a:latin typeface="Arial" charset="0"/>
              </a:rPr>
              <a:t>3,04</a:t>
            </a:r>
            <a:r>
              <a:rPr lang="en-US" sz="8800" b="1" dirty="0">
                <a:latin typeface="Arial" charset="0"/>
              </a:rPr>
              <a:t> </a:t>
            </a: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10795000" y="4648202"/>
            <a:ext cx="9797145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Arial" charset="0"/>
              </a:rPr>
              <a:t>2001,300 = </a:t>
            </a:r>
          </a:p>
        </p:txBody>
      </p: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12246431" y="6096000"/>
            <a:ext cx="7892145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Arial" charset="0"/>
              </a:rPr>
              <a:t>35,020 = </a:t>
            </a: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10976428" y="8001002"/>
            <a:ext cx="7257142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Arial" charset="0"/>
              </a:rPr>
              <a:t>100,0100 = 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17598573" y="4572954"/>
            <a:ext cx="6894286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b="1" dirty="0">
                <a:solidFill>
                  <a:srgbClr val="FF0000"/>
                </a:solidFill>
                <a:latin typeface="Arial" charset="0"/>
              </a:rPr>
              <a:t>2001,3</a:t>
            </a: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17807214" y="6019802"/>
            <a:ext cx="7320645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b="1" dirty="0">
                <a:solidFill>
                  <a:srgbClr val="FF0000"/>
                </a:solidFill>
                <a:latin typeface="Arial" charset="0"/>
              </a:rPr>
              <a:t>35,02</a:t>
            </a:r>
            <a:r>
              <a:rPr lang="en-US" sz="8800" b="1" dirty="0">
                <a:latin typeface="Arial" charset="0"/>
              </a:rPr>
              <a:t> </a:t>
            </a: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17961429" y="7772402"/>
            <a:ext cx="6858000" cy="15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b="1" dirty="0">
                <a:solidFill>
                  <a:srgbClr val="FF0000"/>
                </a:solidFill>
                <a:latin typeface="Arial" charset="0"/>
              </a:rPr>
              <a:t>100,01</a:t>
            </a:r>
            <a:r>
              <a:rPr lang="en-US" sz="8800" b="1" dirty="0">
                <a:latin typeface="Arial" charset="0"/>
              </a:rPr>
              <a:t> 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1157855" y="3657600"/>
            <a:ext cx="1905000" cy="119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700" dirty="0"/>
              <a:t> b)</a:t>
            </a:r>
            <a:r>
              <a:rPr lang="en-US" sz="6700" dirty="0">
                <a:solidFill>
                  <a:srgbClr val="FF3300"/>
                </a:solidFill>
              </a:rPr>
              <a:t> </a:t>
            </a:r>
            <a:endParaRPr lang="en-US" sz="6700" u="sng" dirty="0">
              <a:solidFill>
                <a:srgbClr val="00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16200000" flipH="1">
            <a:off x="1458565" y="5108259"/>
            <a:ext cx="1207662" cy="4751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087511" y="6965318"/>
            <a:ext cx="956733" cy="69879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82281" y="8839201"/>
            <a:ext cx="683597" cy="68483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4904355" y="4998809"/>
            <a:ext cx="907145" cy="83722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4604999" y="8496788"/>
            <a:ext cx="1105320" cy="64672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H="1">
            <a:off x="15054941" y="6654985"/>
            <a:ext cx="914402" cy="3628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6200000" flipH="1">
            <a:off x="6435273" y="7429501"/>
            <a:ext cx="708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14294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2" y="2895600"/>
            <a:ext cx="2136448" cy="93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000" dirty="0"/>
              <a:t>  a)</a:t>
            </a:r>
            <a:r>
              <a:rPr lang="en-US" sz="5000" dirty="0">
                <a:solidFill>
                  <a:srgbClr val="FF3300"/>
                </a:solidFill>
              </a:rPr>
              <a:t> </a:t>
            </a:r>
            <a:endParaRPr lang="en-US" sz="5000" u="sng" dirty="0">
              <a:solidFill>
                <a:srgbClr val="000000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0" y="3733803"/>
            <a:ext cx="5341122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dirty="0">
                <a:latin typeface="Arial" charset="0"/>
              </a:rPr>
              <a:t>5,612 = 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0" y="5897644"/>
            <a:ext cx="4989286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dirty="0">
                <a:latin typeface="Arial" charset="0"/>
              </a:rPr>
              <a:t>17,2 = 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-272141" y="8031244"/>
            <a:ext cx="7524199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dirty="0">
                <a:latin typeface="Arial" charset="0"/>
              </a:rPr>
              <a:t>480,59= 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5261428" y="3703323"/>
            <a:ext cx="5352142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b="1" dirty="0">
                <a:solidFill>
                  <a:srgbClr val="FF0000"/>
                </a:solidFill>
                <a:latin typeface="Arial" charset="0"/>
              </a:rPr>
              <a:t>5,612</a:t>
            </a:r>
            <a:r>
              <a:rPr lang="en-US" sz="9500" b="1" dirty="0">
                <a:latin typeface="Arial" charset="0"/>
              </a:rPr>
              <a:t> </a:t>
            </a: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4263572" y="5821444"/>
            <a:ext cx="5987145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b="1" dirty="0">
                <a:solidFill>
                  <a:srgbClr val="FF0000"/>
                </a:solidFill>
                <a:latin typeface="Arial" charset="0"/>
              </a:rPr>
              <a:t>17,200</a:t>
            </a:r>
            <a:r>
              <a:rPr lang="en-US" sz="9500" b="1" dirty="0">
                <a:latin typeface="Arial" charset="0"/>
              </a:rPr>
              <a:t> 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5261432" y="7955044"/>
            <a:ext cx="6622142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b="1" dirty="0">
                <a:solidFill>
                  <a:srgbClr val="FF0000"/>
                </a:solidFill>
                <a:latin typeface="Arial" charset="0"/>
              </a:rPr>
              <a:t>480,590</a:t>
            </a:r>
            <a:r>
              <a:rPr lang="en-US" sz="9500" b="1" dirty="0">
                <a:latin typeface="Arial" charset="0"/>
              </a:rPr>
              <a:t> </a:t>
            </a:r>
          </a:p>
        </p:txBody>
      </p:sp>
      <p:sp>
        <p:nvSpPr>
          <p:cNvPr id="36" name="Text Box 42"/>
          <p:cNvSpPr txBox="1">
            <a:spLocks noChangeArrowheads="1"/>
          </p:cNvSpPr>
          <p:nvPr/>
        </p:nvSpPr>
        <p:spPr bwMode="auto">
          <a:xfrm>
            <a:off x="0" y="3"/>
            <a:ext cx="22860000" cy="2892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5900" u="sng" dirty="0" err="1"/>
              <a:t>Bài</a:t>
            </a:r>
            <a:r>
              <a:rPr lang="en-US" sz="5900" u="sng" dirty="0"/>
              <a:t> 2</a:t>
            </a:r>
            <a:r>
              <a:rPr lang="en-US" sz="5900" dirty="0"/>
              <a:t>:Viết </a:t>
            </a:r>
            <a:r>
              <a:rPr lang="en-US" sz="5900" dirty="0" err="1"/>
              <a:t>thêm</a:t>
            </a:r>
            <a:r>
              <a:rPr lang="en-US" sz="5900" dirty="0"/>
              <a:t> </a:t>
            </a:r>
            <a:r>
              <a:rPr lang="en-US" sz="5900" dirty="0" err="1"/>
              <a:t>các</a:t>
            </a:r>
            <a:r>
              <a:rPr lang="en-US" sz="5900" dirty="0"/>
              <a:t> </a:t>
            </a:r>
            <a:r>
              <a:rPr lang="en-US" sz="5900" dirty="0" err="1"/>
              <a:t>chữ</a:t>
            </a:r>
            <a:r>
              <a:rPr lang="en-US" sz="5900" dirty="0"/>
              <a:t> </a:t>
            </a:r>
            <a:r>
              <a:rPr lang="en-US" sz="5900" dirty="0" err="1"/>
              <a:t>số</a:t>
            </a:r>
            <a:r>
              <a:rPr lang="en-US" sz="5900" dirty="0"/>
              <a:t> 0 </a:t>
            </a:r>
            <a:r>
              <a:rPr lang="en-US" sz="5900" dirty="0" err="1"/>
              <a:t>vào</a:t>
            </a:r>
            <a:r>
              <a:rPr lang="en-US" sz="5900" dirty="0"/>
              <a:t> </a:t>
            </a:r>
            <a:r>
              <a:rPr lang="en-US" sz="5900" dirty="0" err="1"/>
              <a:t>bên</a:t>
            </a:r>
            <a:r>
              <a:rPr lang="en-US" sz="5900" dirty="0"/>
              <a:t> </a:t>
            </a:r>
            <a:r>
              <a:rPr lang="en-US" sz="5900" dirty="0" err="1"/>
              <a:t>phải</a:t>
            </a:r>
            <a:r>
              <a:rPr lang="en-US" sz="5900" dirty="0"/>
              <a:t> </a:t>
            </a:r>
            <a:r>
              <a:rPr lang="en-US" sz="5900" dirty="0" err="1"/>
              <a:t>phần</a:t>
            </a:r>
            <a:r>
              <a:rPr lang="en-US" sz="5900" dirty="0"/>
              <a:t> </a:t>
            </a:r>
            <a:r>
              <a:rPr lang="en-US" sz="5900" dirty="0" err="1"/>
              <a:t>thập</a:t>
            </a:r>
            <a:r>
              <a:rPr lang="en-US" sz="5900" dirty="0"/>
              <a:t> </a:t>
            </a:r>
            <a:r>
              <a:rPr lang="en-US" sz="5900" dirty="0" err="1"/>
              <a:t>phân</a:t>
            </a:r>
            <a:r>
              <a:rPr lang="en-US" sz="5900" dirty="0"/>
              <a:t> </a:t>
            </a:r>
            <a:r>
              <a:rPr lang="en-US" sz="5900" dirty="0" err="1"/>
              <a:t>của</a:t>
            </a:r>
            <a:r>
              <a:rPr lang="en-US" sz="5900" dirty="0"/>
              <a:t> </a:t>
            </a:r>
            <a:r>
              <a:rPr lang="en-US" sz="5900" dirty="0" err="1"/>
              <a:t>các</a:t>
            </a:r>
            <a:r>
              <a:rPr lang="en-US" sz="5900" dirty="0"/>
              <a:t> </a:t>
            </a:r>
            <a:r>
              <a:rPr lang="en-US" sz="5900" dirty="0" err="1"/>
              <a:t>số</a:t>
            </a:r>
            <a:r>
              <a:rPr lang="en-US" sz="5900" dirty="0"/>
              <a:t> </a:t>
            </a:r>
            <a:r>
              <a:rPr lang="en-US" sz="5900" dirty="0" err="1"/>
              <a:t>thập</a:t>
            </a:r>
            <a:r>
              <a:rPr lang="en-US" sz="5900" dirty="0"/>
              <a:t> </a:t>
            </a:r>
            <a:r>
              <a:rPr lang="en-US" sz="5900" dirty="0" err="1"/>
              <a:t>phân</a:t>
            </a:r>
            <a:r>
              <a:rPr lang="en-US" sz="5900" dirty="0"/>
              <a:t> </a:t>
            </a:r>
            <a:r>
              <a:rPr lang="en-US" sz="5900" dirty="0" err="1"/>
              <a:t>sau</a:t>
            </a:r>
            <a:r>
              <a:rPr lang="en-US" sz="5900" dirty="0"/>
              <a:t> </a:t>
            </a:r>
            <a:r>
              <a:rPr lang="en-US" sz="5900" dirty="0" err="1"/>
              <a:t>đây</a:t>
            </a:r>
            <a:r>
              <a:rPr lang="en-US" sz="5900" dirty="0"/>
              <a:t> </a:t>
            </a:r>
            <a:r>
              <a:rPr lang="en-US" sz="5900" dirty="0" err="1"/>
              <a:t>để</a:t>
            </a:r>
            <a:r>
              <a:rPr lang="en-US" sz="5900" dirty="0"/>
              <a:t> </a:t>
            </a:r>
            <a:r>
              <a:rPr lang="en-US" sz="5900" dirty="0" err="1"/>
              <a:t>các</a:t>
            </a:r>
            <a:r>
              <a:rPr lang="en-US" sz="5900" dirty="0"/>
              <a:t> </a:t>
            </a:r>
            <a:r>
              <a:rPr lang="en-US" sz="5900" dirty="0" err="1"/>
              <a:t>phần</a:t>
            </a:r>
            <a:r>
              <a:rPr lang="en-US" sz="5900" dirty="0"/>
              <a:t> </a:t>
            </a:r>
            <a:r>
              <a:rPr lang="en-US" sz="5900" dirty="0" err="1"/>
              <a:t>thập</a:t>
            </a:r>
            <a:r>
              <a:rPr lang="en-US" sz="5900" dirty="0"/>
              <a:t> </a:t>
            </a:r>
            <a:r>
              <a:rPr lang="en-US" sz="5900" dirty="0" err="1"/>
              <a:t>phân</a:t>
            </a:r>
            <a:r>
              <a:rPr lang="en-US" sz="5900" dirty="0"/>
              <a:t> </a:t>
            </a:r>
            <a:r>
              <a:rPr lang="en-US" sz="5900" dirty="0" err="1"/>
              <a:t>của</a:t>
            </a:r>
            <a:r>
              <a:rPr lang="en-US" sz="5900" dirty="0"/>
              <a:t> </a:t>
            </a:r>
            <a:r>
              <a:rPr lang="en-US" sz="5900" dirty="0" err="1"/>
              <a:t>chúng</a:t>
            </a:r>
            <a:r>
              <a:rPr lang="en-US" sz="5900" dirty="0"/>
              <a:t> </a:t>
            </a:r>
            <a:r>
              <a:rPr lang="en-US" sz="5900" dirty="0" err="1"/>
              <a:t>có</a:t>
            </a:r>
            <a:r>
              <a:rPr lang="en-US" sz="5900" dirty="0"/>
              <a:t> </a:t>
            </a:r>
            <a:r>
              <a:rPr lang="en-US" sz="5900" dirty="0" err="1"/>
              <a:t>số</a:t>
            </a:r>
            <a:r>
              <a:rPr lang="en-US" sz="5900" dirty="0"/>
              <a:t> </a:t>
            </a:r>
            <a:r>
              <a:rPr lang="en-US" sz="5900" dirty="0" err="1"/>
              <a:t>chữ</a:t>
            </a:r>
            <a:r>
              <a:rPr lang="en-US" sz="5900" dirty="0"/>
              <a:t> </a:t>
            </a:r>
            <a:r>
              <a:rPr lang="en-US" sz="5900" dirty="0" err="1"/>
              <a:t>số</a:t>
            </a:r>
            <a:r>
              <a:rPr lang="en-US" sz="5900" dirty="0"/>
              <a:t> </a:t>
            </a:r>
            <a:r>
              <a:rPr lang="en-US" sz="5900" dirty="0" err="1"/>
              <a:t>bằng</a:t>
            </a:r>
            <a:r>
              <a:rPr lang="en-US" sz="5900" dirty="0"/>
              <a:t> </a:t>
            </a:r>
            <a:r>
              <a:rPr lang="en-US" sz="5900" dirty="0" err="1"/>
              <a:t>nhau</a:t>
            </a:r>
            <a:r>
              <a:rPr lang="en-US" sz="5900" dirty="0"/>
              <a:t> (</a:t>
            </a:r>
            <a:r>
              <a:rPr lang="en-US" sz="5900" dirty="0" err="1"/>
              <a:t>đều</a:t>
            </a:r>
            <a:r>
              <a:rPr lang="en-US" sz="5900" dirty="0"/>
              <a:t> </a:t>
            </a:r>
            <a:r>
              <a:rPr lang="en-US" sz="5900" dirty="0" err="1"/>
              <a:t>có</a:t>
            </a:r>
            <a:r>
              <a:rPr lang="en-US" sz="5900" dirty="0"/>
              <a:t> </a:t>
            </a:r>
            <a:r>
              <a:rPr lang="en-US" sz="5900" dirty="0" err="1"/>
              <a:t>ba</a:t>
            </a:r>
            <a:r>
              <a:rPr lang="en-US" sz="5900" dirty="0"/>
              <a:t> </a:t>
            </a:r>
            <a:r>
              <a:rPr lang="en-US" sz="5900" dirty="0" err="1"/>
              <a:t>chữ</a:t>
            </a:r>
            <a:r>
              <a:rPr lang="en-US" sz="5900" dirty="0"/>
              <a:t> </a:t>
            </a:r>
            <a:r>
              <a:rPr lang="en-US" sz="5900" dirty="0" err="1"/>
              <a:t>số</a:t>
            </a:r>
            <a:r>
              <a:rPr lang="en-US" sz="5900" dirty="0"/>
              <a:t>)</a:t>
            </a:r>
            <a:endParaRPr lang="en-US" sz="4300" dirty="0"/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1702146" y="2743200"/>
            <a:ext cx="2563738" cy="93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000" dirty="0"/>
              <a:t>   b)</a:t>
            </a:r>
            <a:r>
              <a:rPr lang="en-US" sz="5000" dirty="0">
                <a:solidFill>
                  <a:srgbClr val="FF3300"/>
                </a:solidFill>
              </a:rPr>
              <a:t> </a:t>
            </a:r>
            <a:endParaRPr lang="en-US" sz="5000" u="sng" dirty="0">
              <a:solidFill>
                <a:srgbClr val="000000"/>
              </a:solidFill>
            </a:endParaRPr>
          </a:p>
        </p:txBody>
      </p:sp>
      <p:sp>
        <p:nvSpPr>
          <p:cNvPr id="38" name="Text Box 19"/>
          <p:cNvSpPr txBox="1">
            <a:spLocks noChangeArrowheads="1"/>
          </p:cNvSpPr>
          <p:nvPr/>
        </p:nvSpPr>
        <p:spPr bwMode="auto">
          <a:xfrm>
            <a:off x="12518569" y="3962403"/>
            <a:ext cx="5341122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dirty="0">
                <a:latin typeface="Arial" charset="0"/>
              </a:rPr>
              <a:t>24,5 = </a:t>
            </a: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11702146" y="5897644"/>
            <a:ext cx="6259286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dirty="0">
                <a:latin typeface="Arial" charset="0"/>
              </a:rPr>
              <a:t>80,01 = </a:t>
            </a: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auto">
          <a:xfrm>
            <a:off x="11611430" y="8031244"/>
            <a:ext cx="6168573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dirty="0">
                <a:latin typeface="Arial" charset="0"/>
              </a:rPr>
              <a:t>14,678 = </a:t>
            </a:r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17235715" y="5745244"/>
            <a:ext cx="5170714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b="1" dirty="0">
                <a:solidFill>
                  <a:srgbClr val="FF0000"/>
                </a:solidFill>
                <a:latin typeface="Arial" charset="0"/>
              </a:rPr>
              <a:t>80,010</a:t>
            </a:r>
            <a:r>
              <a:rPr lang="en-US" sz="9500" b="1" dirty="0">
                <a:latin typeface="Arial" charset="0"/>
              </a:rPr>
              <a:t> </a:t>
            </a:r>
          </a:p>
        </p:txBody>
      </p:sp>
      <p:sp>
        <p:nvSpPr>
          <p:cNvPr id="43" name="Text Box 19"/>
          <p:cNvSpPr txBox="1">
            <a:spLocks noChangeArrowheads="1"/>
          </p:cNvSpPr>
          <p:nvPr/>
        </p:nvSpPr>
        <p:spPr bwMode="auto">
          <a:xfrm>
            <a:off x="17054288" y="3764044"/>
            <a:ext cx="6440714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b="1" dirty="0">
                <a:solidFill>
                  <a:srgbClr val="FF0000"/>
                </a:solidFill>
                <a:latin typeface="Arial" charset="0"/>
              </a:rPr>
              <a:t>24,500</a:t>
            </a:r>
          </a:p>
        </p:txBody>
      </p:sp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17507858" y="8077203"/>
            <a:ext cx="5805715" cy="16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7180" tIns="83590" rIns="167180" bIns="8359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500" b="1" dirty="0">
                <a:solidFill>
                  <a:srgbClr val="FF0000"/>
                </a:solidFill>
                <a:latin typeface="Arial" charset="0"/>
              </a:rPr>
              <a:t>14,678</a:t>
            </a:r>
            <a:r>
              <a:rPr lang="en-US" sz="9500" b="1" dirty="0">
                <a:latin typeface="Arial" charset="0"/>
              </a:rPr>
              <a:t> </a:t>
            </a:r>
          </a:p>
        </p:txBody>
      </p:sp>
      <p:cxnSp>
        <p:nvCxnSpPr>
          <p:cNvPr id="20" name="Straight Connector 19"/>
          <p:cNvCxnSpPr/>
          <p:nvPr/>
        </p:nvCxnSpPr>
        <p:spPr>
          <a:xfrm rot="16200000" flipH="1">
            <a:off x="7453085" y="7086600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21919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6" grpId="0"/>
      <p:bldP spid="27" grpId="0"/>
      <p:bldP spid="28" grpId="0"/>
      <p:bldP spid="36" grpId="0" animBg="1"/>
      <p:bldP spid="37" grpId="0"/>
      <p:bldP spid="38" grpId="0"/>
      <p:bldP spid="39" grpId="0"/>
      <p:bldP spid="40" grpId="0"/>
      <p:bldP spid="42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Users\Administrator\Desktop\ảnh đẹp\c5aacd56d62005c243f33a68f38a66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0323"/>
            <a:ext cx="22860000" cy="1103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Google Shape;182;p1"/>
          <p:cNvSpPr/>
          <p:nvPr/>
        </p:nvSpPr>
        <p:spPr>
          <a:xfrm>
            <a:off x="3200400" y="2596674"/>
            <a:ext cx="17145000" cy="3011651"/>
          </a:xfrm>
          <a:prstGeom prst="rect">
            <a:avLst/>
          </a:prstGeom>
        </p:spPr>
        <p:txBody>
          <a:bodyPr lIns="146286" tIns="73143" rIns="146286" bIns="73143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Vận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dụng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 ,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trải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/>
              </a:rPr>
              <a:t>nghiệm</a:t>
            </a:r>
            <a:r>
              <a:rPr lang="en-US" b="1" dirty="0" smtClean="0">
                <a:solidFill>
                  <a:srgbClr val="FF0000"/>
                </a:solidFill>
                <a:latin typeface="Arial"/>
              </a:rPr>
              <a:t>:</a:t>
            </a:r>
            <a:endParaRPr lang="en-US" b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474</Words>
  <Application>Microsoft Office PowerPoint</Application>
  <PresentationFormat>Custom</PresentationFormat>
  <Paragraphs>93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19</cp:revision>
  <dcterms:created xsi:type="dcterms:W3CDTF">2018-10-07T15:59:29Z</dcterms:created>
  <dcterms:modified xsi:type="dcterms:W3CDTF">2022-10-24T01:39:31Z</dcterms:modified>
</cp:coreProperties>
</file>