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4" r:id="rId3"/>
  </p:sldMasterIdLst>
  <p:notesMasterIdLst>
    <p:notesMasterId r:id="rId26"/>
  </p:notesMasterIdLst>
  <p:sldIdLst>
    <p:sldId id="258" r:id="rId4"/>
    <p:sldId id="260" r:id="rId5"/>
    <p:sldId id="261" r:id="rId6"/>
    <p:sldId id="257" r:id="rId7"/>
    <p:sldId id="283" r:id="rId8"/>
    <p:sldId id="284" r:id="rId9"/>
    <p:sldId id="285" r:id="rId10"/>
    <p:sldId id="286" r:id="rId11"/>
    <p:sldId id="288" r:id="rId12"/>
    <p:sldId id="287" r:id="rId13"/>
    <p:sldId id="290" r:id="rId14"/>
    <p:sldId id="289" r:id="rId15"/>
    <p:sldId id="291" r:id="rId16"/>
    <p:sldId id="293" r:id="rId17"/>
    <p:sldId id="295" r:id="rId18"/>
    <p:sldId id="264" r:id="rId19"/>
    <p:sldId id="265" r:id="rId20"/>
    <p:sldId id="266" r:id="rId21"/>
    <p:sldId id="271" r:id="rId22"/>
    <p:sldId id="270" r:id="rId23"/>
    <p:sldId id="296" r:id="rId24"/>
    <p:sldId id="273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DD8F90"/>
    <a:srgbClr val="FFFF99"/>
    <a:srgbClr val="FFCCFF"/>
    <a:srgbClr val="FFFFFF"/>
    <a:srgbClr val="FFFFD1"/>
    <a:srgbClr val="FFFFCC"/>
    <a:srgbClr val="CB0000"/>
    <a:srgbClr val="5B9BD5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5880F9-914F-4101-B6FF-B2172C064FEA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3F1988-AD6D-4467-91FF-D23C255F23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270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Notes Placeholder 2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5E7E345-6776-4709-A011-0A0DC4AF9E7C}" type="slidenum">
              <a:rPr lang="en-US" altLang="en-US" smtClean="0">
                <a:solidFill>
                  <a:srgbClr val="000000"/>
                </a:solidFill>
              </a:rPr>
              <a:pPr/>
              <a:t>14</a:t>
            </a:fld>
            <a:endParaRPr lang="en-US" alt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375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1984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598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9165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9C5CDB1C-81EC-4378-BC22-F20B0E2949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06D3350D-450E-41FD-86F5-924EA6908C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C462FCD0-73E7-4A39-A37A-477E95FEE6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621B10-6898-4E22-A5C3-90FD4A5A34F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8146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9C5CDB1C-81EC-4378-BC22-F20B0E2949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06D3350D-450E-41FD-86F5-924EA6908C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C462FCD0-73E7-4A39-A37A-477E95FEE6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E4CED1-404A-4F8D-B7EF-517F6AE7F20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7760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9C5CDB1C-81EC-4378-BC22-F20B0E2949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06D3350D-450E-41FD-86F5-924EA6908C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C462FCD0-73E7-4A39-A37A-477E95FEE6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4A2B37-275E-4C18-BF7E-88D3872829E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8199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C5CDB1C-81EC-4378-BC22-F20B0E2949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6D3350D-450E-41FD-86F5-924EA6908C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462FCD0-73E7-4A39-A37A-477E95FEE6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5E6A3-5CC7-414F-9C04-113B871BECE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0824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xmlns="" id="{9C5CDB1C-81EC-4378-BC22-F20B0E2949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xmlns="" id="{06D3350D-450E-41FD-86F5-924EA6908C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xmlns="" id="{C462FCD0-73E7-4A39-A37A-477E95FEE6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9E6058-484C-4D1E-8D4A-DD0F0BD7A1D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073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9C5CDB1C-81EC-4378-BC22-F20B0E2949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06D3350D-450E-41FD-86F5-924EA6908C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C462FCD0-73E7-4A39-A37A-477E95FEE6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BCC65D-953B-4CB3-8DAA-04A22CE0F34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3512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9C5CDB1C-81EC-4378-BC22-F20B0E2949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06D3350D-450E-41FD-86F5-924EA6908C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C462FCD0-73E7-4A39-A37A-477E95FEE6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2A8712-2133-429F-BDF2-B4EACFE7E3D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56413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C5CDB1C-81EC-4378-BC22-F20B0E2949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6D3350D-450E-41FD-86F5-924EA6908C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462FCD0-73E7-4A39-A37A-477E95FEE6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59C458-5BB4-4EB5-BD71-5E468A15F15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9913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852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9C5CDB1C-81EC-4378-BC22-F20B0E2949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6D3350D-450E-41FD-86F5-924EA6908C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C462FCD0-73E7-4A39-A37A-477E95FEE6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3C6F2-CED9-4B71-B9A0-04545AFA2F0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76306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9C5CDB1C-81EC-4378-BC22-F20B0E2949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06D3350D-450E-41FD-86F5-924EA6908C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C462FCD0-73E7-4A39-A37A-477E95FEE6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951D09-7844-43F8-979F-7F32049D952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8844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xmlns="" id="{9C5CDB1C-81EC-4378-BC22-F20B0E2949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xmlns="" id="{06D3350D-450E-41FD-86F5-924EA6908C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xmlns="" id="{C462FCD0-73E7-4A39-A37A-477E95FEE6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AF7E55-85EA-4B06-9D53-9D500089557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7114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xmlns="" id="{9C5CDB1C-81EC-4378-BC22-F20B0E2949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xmlns="" id="{06D3350D-450E-41FD-86F5-924EA6908C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xmlns="" id="{C462FCD0-73E7-4A39-A37A-477E95FEE6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40FFA1-AE18-42A6-8502-848275CB46B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1994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9C5CDB1C-81EC-4378-BC22-F20B0E2949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06D3350D-450E-41FD-86F5-924EA6908C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C462FCD0-73E7-4A39-A37A-477E95FEE6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EE0B3-E034-4F19-A2B1-D3EDB688126E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69385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9C5CDB1C-81EC-4378-BC22-F20B0E2949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06D3350D-450E-41FD-86F5-924EA6908C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C462FCD0-73E7-4A39-A37A-477E95FEE6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CB533-18F4-4204-9D02-2F6B36FC084E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1068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9C5CDB1C-81EC-4378-BC22-F20B0E2949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06D3350D-450E-41FD-86F5-924EA6908C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C462FCD0-73E7-4A39-A37A-477E95FEE6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A32023-7411-4578-976D-6F2C16790EC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772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C5CDB1C-81EC-4378-BC22-F20B0E2949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6D3350D-450E-41FD-86F5-924EA6908C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462FCD0-73E7-4A39-A37A-477E95FEE6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292B06-D844-416B-BD5F-F55F152B81E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403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9C5CDB1C-81EC-4378-BC22-F20B0E2949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="" xmlns:a16="http://schemas.microsoft.com/office/drawing/2014/main" id="{06D3350D-450E-41FD-86F5-924EA6908C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C462FCD0-73E7-4A39-A37A-477E95FEE6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70C91-43D7-45AA-AABB-50AAF2E80A1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22457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9C5CDB1C-81EC-4378-BC22-F20B0E2949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06D3350D-450E-41FD-86F5-924EA6908C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C462FCD0-73E7-4A39-A37A-477E95FEE6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D2707F-0714-4603-8FB8-856014CC62E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709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6724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9C5CDB1C-81EC-4378-BC22-F20B0E2949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="" xmlns:a16="http://schemas.microsoft.com/office/drawing/2014/main" id="{06D3350D-450E-41FD-86F5-924EA6908C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="" xmlns:a16="http://schemas.microsoft.com/office/drawing/2014/main" id="{C462FCD0-73E7-4A39-A37A-477E95FEE6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A00ED9-CF95-4ACB-A49A-7E424366BA0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9188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C5CDB1C-81EC-4378-BC22-F20B0E2949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6D3350D-450E-41FD-86F5-924EA6908C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462FCD0-73E7-4A39-A37A-477E95FEE6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264632-F5A8-4A15-9ECE-9B2C88D6BD1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8372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C5CDB1C-81EC-4378-BC22-F20B0E2949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6D3350D-450E-41FD-86F5-924EA6908C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462FCD0-73E7-4A39-A37A-477E95FEE6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375D04-E4CF-41A0-9CF4-52668004919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8323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9C5CDB1C-81EC-4378-BC22-F20B0E2949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06D3350D-450E-41FD-86F5-924EA6908C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C462FCD0-73E7-4A39-A37A-477E95FEE6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842C29-3801-48DA-BA71-A1EC47D079B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4452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9C5CDB1C-81EC-4378-BC22-F20B0E2949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06D3350D-450E-41FD-86F5-924EA6908C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C462FCD0-73E7-4A39-A37A-477E95FEE6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4515C8-981C-4CC1-91E3-CAF102A990B0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4984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9C5CDB1C-81EC-4378-BC22-F20B0E2949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06D3350D-450E-41FD-86F5-924EA6908C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C462FCD0-73E7-4A39-A37A-477E95FEE6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6EE173-E60C-4184-BA1F-DC1176AF27C6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173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314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973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360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3326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275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BCAEF-3ECB-4DF3-A055-C4BD406EDDAF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7034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CBCAEF-3ECB-4DF3-A055-C4BD406EDDAF}" type="datetimeFigureOut">
              <a:rPr lang="en-US" smtClean="0"/>
              <a:t>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627AB-6783-4097-8DF7-8AA1AC5188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65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xmlns="" id="{9C5CDB1C-81EC-4378-BC22-F20B0E2949B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xmlns="" id="{06D3350D-450E-41FD-86F5-924EA6908C8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xmlns="" id="{C462FCD0-73E7-4A39-A37A-477E95FEE6B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32B7F7-FB19-4957-98BA-4CF3FA13F7C6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957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="" xmlns:a16="http://schemas.microsoft.com/office/drawing/2014/main" id="{9C5CDB1C-81EC-4378-BC22-F20B0E2949B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="" xmlns:a16="http://schemas.microsoft.com/office/drawing/2014/main" id="{06D3350D-450E-41FD-86F5-924EA6908C8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="" xmlns:a16="http://schemas.microsoft.com/office/drawing/2014/main" id="{C462FCD0-73E7-4A39-A37A-477E95FEE6B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55095F2-93D6-4F9D-AC33-FAAADB22A6F3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994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slide" Target="slide8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8.png"/><Relationship Id="rId5" Type="http://schemas.openxmlformats.org/officeDocument/2006/relationships/image" Target="../media/image21.gif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9.png"/><Relationship Id="rId7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gif"/><Relationship Id="rId5" Type="http://schemas.openxmlformats.org/officeDocument/2006/relationships/slide" Target="slide11.xml"/><Relationship Id="rId4" Type="http://schemas.openxmlformats.org/officeDocument/2006/relationships/slide" Target="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5" Type="http://schemas.openxmlformats.org/officeDocument/2006/relationships/slide" Target="slide8.xml"/><Relationship Id="rId4" Type="http://schemas.openxmlformats.org/officeDocument/2006/relationships/image" Target="../media/image20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gif"/><Relationship Id="rId5" Type="http://schemas.openxmlformats.org/officeDocument/2006/relationships/slide" Target="slide13.xml"/><Relationship Id="rId4" Type="http://schemas.openxmlformats.org/officeDocument/2006/relationships/slide" Target="slid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34.gif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2.jpg"/><Relationship Id="rId3" Type="http://schemas.openxmlformats.org/officeDocument/2006/relationships/tags" Target="../tags/tag10.xml"/><Relationship Id="rId7" Type="http://schemas.openxmlformats.org/officeDocument/2006/relationships/image" Target="../media/image8.jpg"/><Relationship Id="rId12" Type="http://schemas.openxmlformats.org/officeDocument/2006/relationships/image" Target="../media/image11.jp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Layout" Target="../slideLayouts/slideLayout2.xml"/><Relationship Id="rId11" Type="http://schemas.microsoft.com/office/2007/relationships/hdphoto" Target="../media/hdphoto2.wdp"/><Relationship Id="rId5" Type="http://schemas.openxmlformats.org/officeDocument/2006/relationships/tags" Target="../tags/tag12.xml"/><Relationship Id="rId10" Type="http://schemas.openxmlformats.org/officeDocument/2006/relationships/image" Target="../media/image35.png"/><Relationship Id="rId4" Type="http://schemas.openxmlformats.org/officeDocument/2006/relationships/tags" Target="../tags/tag11.xml"/><Relationship Id="rId9" Type="http://schemas.openxmlformats.org/officeDocument/2006/relationships/image" Target="../media/image10.png"/><Relationship Id="rId14" Type="http://schemas.openxmlformats.org/officeDocument/2006/relationships/image" Target="../media/image13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2.xml"/><Relationship Id="rId7" Type="http://schemas.microsoft.com/office/2007/relationships/hdphoto" Target="../media/hdphoto3.wdp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9.png"/><Relationship Id="rId5" Type="http://schemas.openxmlformats.org/officeDocument/2006/relationships/image" Target="../media/image36.png"/><Relationship Id="rId4" Type="http://schemas.openxmlformats.org/officeDocument/2006/relationships/image" Target="../media/image8.jpg"/><Relationship Id="rId9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8.png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9.jp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42.png"/><Relationship Id="rId4" Type="http://schemas.openxmlformats.org/officeDocument/2006/relationships/image" Target="../media/image8.jpg"/><Relationship Id="rId9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microsoft.com/office/2007/relationships/hdphoto" Target="../media/hdphoto5.wdp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45.png"/><Relationship Id="rId4" Type="http://schemas.microsoft.com/office/2007/relationships/hdphoto" Target="../media/hdphoto4.wd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8.png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microsoft.com/office/2007/relationships/hdphoto" Target="../media/hdphoto6.wdp"/><Relationship Id="rId5" Type="http://schemas.openxmlformats.org/officeDocument/2006/relationships/image" Target="../media/image44.png"/><Relationship Id="rId4" Type="http://schemas.openxmlformats.org/officeDocument/2006/relationships/image" Target="../media/image4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12.jp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11.jp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10.png"/><Relationship Id="rId5" Type="http://schemas.openxmlformats.org/officeDocument/2006/relationships/tags" Target="../tags/tag5.xml"/><Relationship Id="rId10" Type="http://schemas.openxmlformats.org/officeDocument/2006/relationships/image" Target="../media/image9.png"/><Relationship Id="rId4" Type="http://schemas.openxmlformats.org/officeDocument/2006/relationships/tags" Target="../tags/tag4.xml"/><Relationship Id="rId9" Type="http://schemas.openxmlformats.org/officeDocument/2006/relationships/image" Target="../media/image8.jpg"/><Relationship Id="rId14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gif"/><Relationship Id="rId13" Type="http://schemas.openxmlformats.org/officeDocument/2006/relationships/image" Target="../media/image24.gif"/><Relationship Id="rId3" Type="http://schemas.openxmlformats.org/officeDocument/2006/relationships/slide" Target="slide12.xml"/><Relationship Id="rId7" Type="http://schemas.openxmlformats.org/officeDocument/2006/relationships/slide" Target="slide13.xml"/><Relationship Id="rId12" Type="http://schemas.openxmlformats.org/officeDocument/2006/relationships/slide" Target="slide11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gif"/><Relationship Id="rId11" Type="http://schemas.openxmlformats.org/officeDocument/2006/relationships/slide" Target="slide14.xml"/><Relationship Id="rId5" Type="http://schemas.openxmlformats.org/officeDocument/2006/relationships/slide" Target="slide10.xml"/><Relationship Id="rId10" Type="http://schemas.openxmlformats.org/officeDocument/2006/relationships/image" Target="../media/image23.gif"/><Relationship Id="rId4" Type="http://schemas.openxmlformats.org/officeDocument/2006/relationships/image" Target="../media/image20.gif"/><Relationship Id="rId9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png"/><Relationship Id="rId4" Type="http://schemas.openxmlformats.org/officeDocument/2006/relationships/image" Target="../media/image2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32211" y="1815354"/>
            <a:ext cx="76244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spc="-1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2</a:t>
            </a:r>
          </a:p>
          <a:p>
            <a:pPr algn="ctr">
              <a:lnSpc>
                <a:spcPct val="150000"/>
              </a:lnSpc>
            </a:pPr>
            <a:r>
              <a:rPr lang="en-US" sz="4000" b="1" spc="-1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 SỐ THAO TÁC GÂY LỖI, HỎNG PHẦN CỨNG, PHẦN MỀM</a:t>
            </a:r>
            <a:endParaRPr lang="en-US" sz="4000" b="1" spc="-1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871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3"/>
          <p:cNvSpPr txBox="1">
            <a:spLocks noChangeArrowheads="1"/>
          </p:cNvSpPr>
          <p:nvPr/>
        </p:nvSpPr>
        <p:spPr bwMode="auto">
          <a:xfrm>
            <a:off x="3432176" y="914401"/>
            <a:ext cx="5434013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3600">
              <a:solidFill>
                <a:srgbClr val="000000"/>
              </a:solidFill>
            </a:endParaRPr>
          </a:p>
        </p:txBody>
      </p:sp>
      <p:sp>
        <p:nvSpPr>
          <p:cNvPr id="9" name="Oval Callout 8">
            <a:extLst>
              <a:ext uri="{FF2B5EF4-FFF2-40B4-BE49-F238E27FC236}">
                <a16:creationId xmlns:a16="http://schemas.microsoft.com/office/drawing/2014/main" xmlns="" id="{EBEB8EB9-488D-437D-905F-5C2FBA14AEDD}"/>
              </a:ext>
            </a:extLst>
          </p:cNvPr>
          <p:cNvSpPr/>
          <p:nvPr/>
        </p:nvSpPr>
        <p:spPr>
          <a:xfrm>
            <a:off x="1530117" y="347390"/>
            <a:ext cx="7873190" cy="3555870"/>
          </a:xfrm>
          <a:prstGeom prst="wedgeEllipseCallout">
            <a:avLst>
              <a:gd name="adj1" fmla="val -29287"/>
              <a:gd name="adj2" fmla="val 60905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333399">
                  <a:lumMod val="50000"/>
                </a:srgbClr>
              </a:solidFill>
            </a:endParaRPr>
          </a:p>
        </p:txBody>
      </p:sp>
      <p:sp>
        <p:nvSpPr>
          <p:cNvPr id="10" name="Oval Callout 9">
            <a:extLst>
              <a:ext uri="{FF2B5EF4-FFF2-40B4-BE49-F238E27FC236}">
                <a16:creationId xmlns:a16="http://schemas.microsoft.com/office/drawing/2014/main" xmlns="" id="{125C8F7A-ED96-4BA9-94A7-A0622600DF1E}"/>
              </a:ext>
            </a:extLst>
          </p:cNvPr>
          <p:cNvSpPr/>
          <p:nvPr/>
        </p:nvSpPr>
        <p:spPr>
          <a:xfrm>
            <a:off x="4642230" y="4518510"/>
            <a:ext cx="3976551" cy="1946204"/>
          </a:xfrm>
          <a:prstGeom prst="wedgeEllipseCallout">
            <a:avLst>
              <a:gd name="adj1" fmla="val -77543"/>
              <a:gd name="adj2" fmla="val -12514"/>
            </a:avLst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400" dirty="0" err="1" smtClean="0">
                <a:solidFill>
                  <a:srgbClr val="C00000"/>
                </a:solidFill>
              </a:rPr>
              <a:t>Đáp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án</a:t>
            </a:r>
            <a:r>
              <a:rPr lang="en-US" sz="2400" dirty="0" smtClean="0">
                <a:solidFill>
                  <a:srgbClr val="C00000"/>
                </a:solidFill>
              </a:rPr>
              <a:t>:</a:t>
            </a:r>
          </a:p>
          <a:p>
            <a:pPr algn="ctr" eaLnBrk="0" fontAlgn="base" hangingPunct="0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400" b="1" dirty="0">
                <a:solidFill>
                  <a:srgbClr val="C00000"/>
                </a:solidFill>
              </a:rPr>
              <a:t>KHÔNG NÊN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12" name="Picture 1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27" y="4240058"/>
            <a:ext cx="1920875" cy="1251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62648" y="1116849"/>
            <a:ext cx="2456133" cy="2021352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1992004" y="1237457"/>
            <a:ext cx="4157178" cy="165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6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6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26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cứng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sắc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nhọn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cạo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vết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bẩn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màn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600" b="1" dirty="0"/>
          </a:p>
        </p:txBody>
      </p:sp>
      <p:sp>
        <p:nvSpPr>
          <p:cNvPr id="14" name="AutoShape 10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388220" y="6141493"/>
            <a:ext cx="584579" cy="552734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0793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Callout 6">
            <a:extLst>
              <a:ext uri="{FF2B5EF4-FFF2-40B4-BE49-F238E27FC236}">
                <a16:creationId xmlns:a16="http://schemas.microsoft.com/office/drawing/2014/main" xmlns="" id="{BD0C35FF-4484-4CCC-AE46-ABDE1B350612}"/>
              </a:ext>
            </a:extLst>
          </p:cNvPr>
          <p:cNvSpPr/>
          <p:nvPr/>
        </p:nvSpPr>
        <p:spPr>
          <a:xfrm>
            <a:off x="4697083" y="4179914"/>
            <a:ext cx="3621087" cy="2456045"/>
          </a:xfrm>
          <a:prstGeom prst="wedgeEllipseCallout">
            <a:avLst>
              <a:gd name="adj1" fmla="val -69252"/>
              <a:gd name="adj2" fmla="val -4586"/>
            </a:avLst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 err="1">
                <a:solidFill>
                  <a:srgbClr val="C00000"/>
                </a:solidFill>
              </a:rPr>
              <a:t>Trả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lời</a:t>
            </a:r>
            <a:r>
              <a:rPr lang="en-US" sz="2400" dirty="0" smtClean="0">
                <a:solidFill>
                  <a:srgbClr val="C00000"/>
                </a:solidFill>
              </a:rPr>
              <a:t>: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</a:rPr>
              <a:t>NÊN LÀM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8" name="AutoShape 1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388220" y="6141493"/>
            <a:ext cx="584579" cy="552734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9" name="Oval Callout 8">
            <a:extLst>
              <a:ext uri="{FF2B5EF4-FFF2-40B4-BE49-F238E27FC236}">
                <a16:creationId xmlns:a16="http://schemas.microsoft.com/office/drawing/2014/main" xmlns="" id="{EBEB8EB9-488D-437D-905F-5C2FBA14AEDD}"/>
              </a:ext>
            </a:extLst>
          </p:cNvPr>
          <p:cNvSpPr/>
          <p:nvPr/>
        </p:nvSpPr>
        <p:spPr>
          <a:xfrm>
            <a:off x="1134332" y="388334"/>
            <a:ext cx="7873190" cy="3446687"/>
          </a:xfrm>
          <a:prstGeom prst="wedgeEllipseCallout">
            <a:avLst>
              <a:gd name="adj1" fmla="val -25646"/>
              <a:gd name="adj2" fmla="val 69975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333399">
                  <a:lumMod val="50000"/>
                </a:srgb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75415" y="1300243"/>
            <a:ext cx="3997335" cy="17727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g</a:t>
            </a:r>
            <a:r>
              <a:rPr lang="vi-VN" sz="28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õ </a:t>
            </a:r>
            <a:r>
              <a:rPr lang="vi-VN" sz="28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 phím, bấm chuột nhẹ nhàng, dứt khoát</a:t>
            </a:r>
            <a:endParaRPr lang="en-US" sz="2600" b="1" dirty="0"/>
          </a:p>
        </p:txBody>
      </p:sp>
      <p:pic>
        <p:nvPicPr>
          <p:cNvPr id="11" name="Picture 9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33812">
            <a:off x="1407499" y="4781438"/>
            <a:ext cx="2275293" cy="1252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19620" y="989752"/>
            <a:ext cx="2581275" cy="167842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45655" y="2006222"/>
            <a:ext cx="1445285" cy="965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2153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812" y="4043826"/>
            <a:ext cx="1276086" cy="215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Callout 5">
            <a:extLst>
              <a:ext uri="{FF2B5EF4-FFF2-40B4-BE49-F238E27FC236}">
                <a16:creationId xmlns:a16="http://schemas.microsoft.com/office/drawing/2014/main" xmlns="" id="{15056E9A-1AAD-4791-9EF3-A40B443C2542}"/>
              </a:ext>
            </a:extLst>
          </p:cNvPr>
          <p:cNvSpPr/>
          <p:nvPr/>
        </p:nvSpPr>
        <p:spPr>
          <a:xfrm>
            <a:off x="4349204" y="4090705"/>
            <a:ext cx="3621087" cy="2327155"/>
          </a:xfrm>
          <a:prstGeom prst="wedgeEllipseCallout">
            <a:avLst>
              <a:gd name="adj1" fmla="val -75282"/>
              <a:gd name="adj2" fmla="val 1279"/>
            </a:avLst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 err="1" smtClean="0">
                <a:solidFill>
                  <a:srgbClr val="C00000"/>
                </a:solidFill>
              </a:rPr>
              <a:t>Đáp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án</a:t>
            </a:r>
            <a:r>
              <a:rPr lang="en-US" sz="2400" dirty="0" smtClean="0">
                <a:solidFill>
                  <a:srgbClr val="C00000"/>
                </a:solidFill>
              </a:rPr>
              <a:t>:</a:t>
            </a: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</a:rPr>
              <a:t>NÊN LÀM</a:t>
            </a:r>
          </a:p>
        </p:txBody>
      </p:sp>
      <p:sp>
        <p:nvSpPr>
          <p:cNvPr id="7" name="AutoShape 10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388220" y="6141493"/>
            <a:ext cx="584579" cy="552734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8" name="Oval Callout 7">
            <a:extLst>
              <a:ext uri="{FF2B5EF4-FFF2-40B4-BE49-F238E27FC236}">
                <a16:creationId xmlns:a16="http://schemas.microsoft.com/office/drawing/2014/main" xmlns="" id="{EBEB8EB9-488D-437D-905F-5C2FBA14AEDD}"/>
              </a:ext>
            </a:extLst>
          </p:cNvPr>
          <p:cNvSpPr/>
          <p:nvPr/>
        </p:nvSpPr>
        <p:spPr>
          <a:xfrm>
            <a:off x="791570" y="655094"/>
            <a:ext cx="7683690" cy="2845346"/>
          </a:xfrm>
          <a:prstGeom prst="wedgeEllipseCallout">
            <a:avLst>
              <a:gd name="adj1" fmla="val -20981"/>
              <a:gd name="adj2" fmla="val 69261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333399">
                  <a:lumMod val="50000"/>
                </a:srgbClr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429170" y="1365779"/>
            <a:ext cx="6541121" cy="1578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7" algn="just">
              <a:lnSpc>
                <a:spcPct val="115000"/>
              </a:lnSpc>
              <a:spcAft>
                <a:spcPts val="600"/>
              </a:spcAft>
              <a:buClr>
                <a:srgbClr val="C00000"/>
              </a:buClr>
              <a:tabLst>
                <a:tab pos="511175" algn="l"/>
              </a:tabLst>
            </a:pP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vi-VN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 </a:t>
            </a:r>
            <a:r>
              <a:rPr lang="vi-VN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 đồ ăn, nước uống trên bàn làm việc có để máy tính</a:t>
            </a:r>
            <a:r>
              <a:rPr lang="vi-VN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28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vi-VN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401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Callout 6">
            <a:extLst>
              <a:ext uri="{FF2B5EF4-FFF2-40B4-BE49-F238E27FC236}">
                <a16:creationId xmlns:a16="http://schemas.microsoft.com/office/drawing/2014/main" xmlns="" id="{C2A61748-226F-4E23-BA1E-8DBD44F6AE12}"/>
              </a:ext>
            </a:extLst>
          </p:cNvPr>
          <p:cNvSpPr/>
          <p:nvPr/>
        </p:nvSpPr>
        <p:spPr>
          <a:xfrm>
            <a:off x="4656139" y="4107976"/>
            <a:ext cx="3413154" cy="2033517"/>
          </a:xfrm>
          <a:prstGeom prst="wedgeEllipseCallout">
            <a:avLst>
              <a:gd name="adj1" fmla="val -68448"/>
              <a:gd name="adj2" fmla="val -20693"/>
            </a:avLst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 err="1">
                <a:solidFill>
                  <a:srgbClr val="C00000"/>
                </a:solidFill>
              </a:rPr>
              <a:t>Trả</a:t>
            </a: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lời</a:t>
            </a:r>
            <a:endParaRPr lang="en-US" sz="2400" dirty="0" smtClean="0">
              <a:solidFill>
                <a:srgbClr val="C00000"/>
              </a:solidFill>
            </a:endParaRP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rgbClr val="C00000"/>
                </a:solidFill>
              </a:rPr>
              <a:t> 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</a:rPr>
              <a:t>NÊN LÀM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8" name="AutoShape 10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388220" y="6141493"/>
            <a:ext cx="584579" cy="552734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9" name="Oval Callout 8">
            <a:extLst>
              <a:ext uri="{FF2B5EF4-FFF2-40B4-BE49-F238E27FC236}">
                <a16:creationId xmlns:a16="http://schemas.microsoft.com/office/drawing/2014/main" xmlns="" id="{EBEB8EB9-488D-437D-905F-5C2FBA14AEDD}"/>
              </a:ext>
            </a:extLst>
          </p:cNvPr>
          <p:cNvSpPr/>
          <p:nvPr/>
        </p:nvSpPr>
        <p:spPr>
          <a:xfrm>
            <a:off x="814294" y="679168"/>
            <a:ext cx="7683690" cy="2456596"/>
          </a:xfrm>
          <a:prstGeom prst="wedgeEllipseCallout">
            <a:avLst>
              <a:gd name="adj1" fmla="val -22224"/>
              <a:gd name="adj2" fmla="val 63026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333399">
                  <a:lumMod val="50000"/>
                </a:srgb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429170" y="1365779"/>
            <a:ext cx="6541121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09537" algn="just">
              <a:lnSpc>
                <a:spcPct val="115000"/>
              </a:lnSpc>
              <a:spcAft>
                <a:spcPts val="600"/>
              </a:spcAft>
              <a:buClr>
                <a:srgbClr val="C00000"/>
              </a:buClr>
              <a:tabLst>
                <a:tab pos="511175" algn="l"/>
              </a:tabLst>
            </a:pP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vi-VN" sz="28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 máy tính ở nơi khô, thoáng, sạch </a:t>
            </a:r>
            <a:r>
              <a:rPr lang="vi-VN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sẽ.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này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</a:t>
            </a:r>
            <a:r>
              <a:rPr lang="en-US" sz="28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vi-VN" sz="28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4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847" y="3822375"/>
            <a:ext cx="2125765" cy="1476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98587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WordArt 6"/>
          <p:cNvSpPr>
            <a:spLocks noChangeArrowheads="1" noChangeShapeType="1" noTextEdit="1"/>
          </p:cNvSpPr>
          <p:nvPr/>
        </p:nvSpPr>
        <p:spPr bwMode="auto">
          <a:xfrm>
            <a:off x="3276600" y="762000"/>
            <a:ext cx="5715000" cy="990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4000" b="1" kern="1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 panose="020B080603090205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675" y="3878263"/>
            <a:ext cx="4402138" cy="270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loud Callout 3">
            <a:extLst>
              <a:ext uri="{FF2B5EF4-FFF2-40B4-BE49-F238E27FC236}">
                <a16:creationId xmlns="" xmlns:a16="http://schemas.microsoft.com/office/drawing/2014/main" id="{2CBCCEDD-2671-41DD-9AC9-B986360A0E02}"/>
              </a:ext>
            </a:extLst>
          </p:cNvPr>
          <p:cNvSpPr/>
          <p:nvPr/>
        </p:nvSpPr>
        <p:spPr>
          <a:xfrm>
            <a:off x="1514901" y="762001"/>
            <a:ext cx="6605517" cy="2811463"/>
          </a:xfrm>
          <a:prstGeom prst="cloudCallout">
            <a:avLst>
              <a:gd name="adj1" fmla="val -14518"/>
              <a:gd name="adj2" fmla="val 7106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333399">
                  <a:lumMod val="50000"/>
                </a:srgbClr>
              </a:solidFill>
            </a:endParaRPr>
          </a:p>
          <a:p>
            <a:pPr algn="ctr" eaLnBrk="0" fontAlgn="base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333399">
                    <a:lumMod val="50000"/>
                  </a:srgbClr>
                </a:solidFill>
              </a:rPr>
              <a:t>C</a:t>
            </a:r>
            <a:r>
              <a:rPr lang="vi-VN" sz="2400" b="1" dirty="0">
                <a:solidFill>
                  <a:srgbClr val="333399">
                    <a:lumMod val="50000"/>
                  </a:srgbClr>
                </a:solidFill>
              </a:rPr>
              <a:t>ảm ơn bạn vì đã giúp chúng mình. Tặng bạn viên ngọc trai tuyệt đẹp</a:t>
            </a:r>
            <a:r>
              <a:rPr lang="en-US" sz="2400" b="1" dirty="0">
                <a:solidFill>
                  <a:srgbClr val="333399">
                    <a:lumMod val="50000"/>
                  </a:srgbClr>
                </a:solidFill>
              </a:rPr>
              <a:t> </a:t>
            </a:r>
            <a:r>
              <a:rPr lang="en-US" sz="2400" b="1" dirty="0" err="1" smtClean="0">
                <a:solidFill>
                  <a:srgbClr val="333399">
                    <a:lumMod val="50000"/>
                  </a:srgbClr>
                </a:solidFill>
              </a:rPr>
              <a:t>này</a:t>
            </a:r>
            <a:r>
              <a:rPr lang="en-US" sz="2400" b="1" dirty="0" smtClean="0">
                <a:solidFill>
                  <a:srgbClr val="333399">
                    <a:lumMod val="50000"/>
                  </a:srgbClr>
                </a:solidFill>
              </a:rPr>
              <a:t>.</a:t>
            </a:r>
            <a:endParaRPr lang="en-US" sz="2400" dirty="0">
              <a:solidFill>
                <a:srgbClr val="FFFFFF"/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872437"/>
      </p:ext>
    </p:extLst>
  </p:cSld>
  <p:clrMapOvr>
    <a:masterClrMapping/>
  </p:clrMapOvr>
  <p:transition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76710" y="53789"/>
            <a:ext cx="3891523" cy="8337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89938" y="207233"/>
            <a:ext cx="593569" cy="553998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2557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 PHÁ</a:t>
            </a:r>
            <a:endParaRPr lang="en-US" sz="3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组合 1">
            <a:extLst>
              <a:ext uri="{FF2B5EF4-FFF2-40B4-BE49-F238E27FC236}">
                <a16:creationId xmlns="" xmlns:a16="http://schemas.microsoft.com/office/drawing/2014/main" id="{DCCE4400-57A0-436F-B7C5-3CBAD1597186}"/>
              </a:ext>
            </a:extLst>
          </p:cNvPr>
          <p:cNvGrpSpPr/>
          <p:nvPr/>
        </p:nvGrpSpPr>
        <p:grpSpPr>
          <a:xfrm>
            <a:off x="779925" y="1196788"/>
            <a:ext cx="6043955" cy="537883"/>
            <a:chOff x="5317408" y="1963739"/>
            <a:chExt cx="6236605" cy="763587"/>
          </a:xfrm>
        </p:grpSpPr>
        <p:sp>
          <p:nvSpPr>
            <p:cNvPr id="12" name="MH_SubTitle_1">
              <a:extLst>
                <a:ext uri="{FF2B5EF4-FFF2-40B4-BE49-F238E27FC236}">
                  <a16:creationId xmlns="" xmlns:a16="http://schemas.microsoft.com/office/drawing/2014/main" id="{1D125116-2A04-4F4B-9F69-76974C5F360C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5879365" y="1963739"/>
              <a:ext cx="5674648" cy="763587"/>
            </a:xfrm>
            <a:custGeom>
              <a:avLst/>
              <a:gdLst>
                <a:gd name="connsiteX0" fmla="*/ 2 w 3878508"/>
                <a:gd name="connsiteY0" fmla="*/ 0 h 762904"/>
                <a:gd name="connsiteX1" fmla="*/ 3497056 w 3878508"/>
                <a:gd name="connsiteY1" fmla="*/ 0 h 762904"/>
                <a:gd name="connsiteX2" fmla="*/ 3878508 w 3878508"/>
                <a:gd name="connsiteY2" fmla="*/ 381452 h 762904"/>
                <a:gd name="connsiteX3" fmla="*/ 3878507 w 3878508"/>
                <a:gd name="connsiteY3" fmla="*/ 381452 h 762904"/>
                <a:gd name="connsiteX4" fmla="*/ 3497055 w 3878508"/>
                <a:gd name="connsiteY4" fmla="*/ 762904 h 762904"/>
                <a:gd name="connsiteX5" fmla="*/ 0 w 3878508"/>
                <a:gd name="connsiteY5" fmla="*/ 762903 h 762904"/>
                <a:gd name="connsiteX6" fmla="*/ 51426 w 3878508"/>
                <a:gd name="connsiteY6" fmla="*/ 720474 h 762904"/>
                <a:gd name="connsiteX7" fmla="*/ 191853 w 3878508"/>
                <a:gd name="connsiteY7" fmla="*/ 381451 h 762904"/>
                <a:gd name="connsiteX8" fmla="*/ 51426 w 3878508"/>
                <a:gd name="connsiteY8" fmla="*/ 42429 h 76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8508" h="762904">
                  <a:moveTo>
                    <a:pt x="2" y="0"/>
                  </a:moveTo>
                  <a:lnTo>
                    <a:pt x="3497056" y="0"/>
                  </a:lnTo>
                  <a:cubicBezTo>
                    <a:pt x="3707726" y="0"/>
                    <a:pt x="3878508" y="170782"/>
                    <a:pt x="3878508" y="381452"/>
                  </a:cubicBezTo>
                  <a:lnTo>
                    <a:pt x="3878507" y="381452"/>
                  </a:lnTo>
                  <a:cubicBezTo>
                    <a:pt x="3878507" y="592122"/>
                    <a:pt x="3707725" y="762904"/>
                    <a:pt x="3497055" y="762904"/>
                  </a:cubicBezTo>
                  <a:lnTo>
                    <a:pt x="0" y="762903"/>
                  </a:lnTo>
                  <a:lnTo>
                    <a:pt x="51426" y="720474"/>
                  </a:lnTo>
                  <a:cubicBezTo>
                    <a:pt x="138189" y="633710"/>
                    <a:pt x="191853" y="513848"/>
                    <a:pt x="191853" y="381451"/>
                  </a:cubicBezTo>
                  <a:cubicBezTo>
                    <a:pt x="191853" y="249055"/>
                    <a:pt x="138189" y="129192"/>
                    <a:pt x="51426" y="42429"/>
                  </a:cubicBezTo>
                  <a:close/>
                </a:path>
              </a:pathLst>
            </a:custGeom>
            <a:solidFill>
              <a:srgbClr val="3333CC"/>
            </a:solidFill>
            <a:ln w="25400" cap="flat" cmpd="sng" algn="ctr">
              <a:noFill/>
              <a:prstDash val="solid"/>
            </a:ln>
            <a:effectLst/>
          </p:spPr>
          <p:txBody>
            <a:bodyPr lIns="396000" tIns="0" rIns="0" bIns="0" anchor="ctr">
              <a:no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en-US" sz="2400" b="1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Thao</a:t>
              </a:r>
              <a:r>
                <a:rPr lang="en-US" sz="24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tác</a:t>
              </a:r>
              <a:r>
                <a:rPr lang="en-US" sz="24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gây</a:t>
              </a:r>
              <a:r>
                <a:rPr lang="en-US" sz="24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lỗi</a:t>
              </a:r>
              <a:r>
                <a:rPr lang="en-US" sz="24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b="1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hỏng</a:t>
              </a:r>
              <a:r>
                <a:rPr lang="en-US" sz="24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4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cứng</a:t>
              </a:r>
              <a:r>
                <a:rPr lang="en-US" sz="24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zh-CN" altLang="en-US" sz="24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MH_Other_1">
              <a:extLst>
                <a:ext uri="{FF2B5EF4-FFF2-40B4-BE49-F238E27FC236}">
                  <a16:creationId xmlns="" xmlns:a16="http://schemas.microsoft.com/office/drawing/2014/main" id="{EF67E47E-433B-4491-9835-8ED78F23BE2F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5317408" y="1963739"/>
              <a:ext cx="610530" cy="763587"/>
            </a:xfrm>
            <a:prstGeom prst="ellipse">
              <a:avLst/>
            </a:prstGeom>
            <a:solidFill>
              <a:srgbClr val="FFFFFF"/>
            </a:solidFill>
            <a:ln w="57150" cap="flat" cmpd="sng" algn="ctr">
              <a:solidFill>
                <a:srgbClr val="3333CC"/>
              </a:solidFill>
              <a:prstDash val="solid"/>
            </a:ln>
            <a:effectLst/>
          </p:spPr>
          <p:txBody>
            <a:bodyPr anchor="ctr"/>
            <a:lstStyle/>
            <a:p>
              <a:pPr>
                <a:defRPr/>
              </a:pPr>
              <a:r>
                <a:rPr lang="en-US" altLang="zh-CN" sz="3600" kern="0" dirty="0" smtClean="0">
                  <a:solidFill>
                    <a:srgbClr val="3333CC"/>
                  </a:solidFill>
                  <a:latin typeface="Impact" panose="020B0806030902050204" pitchFamily="34" charset="0"/>
                </a:rPr>
                <a:t>1</a:t>
              </a:r>
              <a:endParaRPr lang="en-US" altLang="zh-CN" sz="3600" kern="0" dirty="0">
                <a:solidFill>
                  <a:srgbClr val="3333CC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5862497" y="2257998"/>
            <a:ext cx="5369610" cy="3875033"/>
            <a:chOff x="5926797" y="2248115"/>
            <a:chExt cx="5369610" cy="387503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10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926797" y="2248115"/>
              <a:ext cx="5369610" cy="3875033"/>
            </a:xfrm>
            <a:prstGeom prst="rect">
              <a:avLst/>
            </a:prstGeom>
          </p:spPr>
        </p:pic>
        <p:sp>
          <p:nvSpPr>
            <p:cNvPr id="22" name="Rectangle 21"/>
            <p:cNvSpPr/>
            <p:nvPr/>
          </p:nvSpPr>
          <p:spPr>
            <a:xfrm>
              <a:off x="6342272" y="2827581"/>
              <a:ext cx="4517408" cy="26407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15000"/>
                </a:lnSpc>
                <a:spcAft>
                  <a:spcPts val="600"/>
                </a:spcAft>
                <a:buClr>
                  <a:srgbClr val="C00000"/>
                </a:buClr>
                <a:tabLst>
                  <a:tab pos="511175" algn="l"/>
                </a:tabLst>
              </a:pP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cứng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thiết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bị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điện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tử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khi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sử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dụng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phải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thực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hiện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đúng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hướng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dẫn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tuân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thủ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quy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tắc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những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điều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nên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nên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và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các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quy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định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an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toàn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điện</a:t>
              </a:r>
              <a:r>
                <a:rPr lang="en-US" sz="2400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1324523" y="2264117"/>
            <a:ext cx="4087985" cy="3547283"/>
            <a:chOff x="986115" y="2199458"/>
            <a:chExt cx="4701430" cy="3821124"/>
          </a:xfrm>
        </p:grpSpPr>
        <p:grpSp>
          <p:nvGrpSpPr>
            <p:cNvPr id="34" name="组合 1">
              <a:extLst>
                <a:ext uri="{FF2B5EF4-FFF2-40B4-BE49-F238E27FC236}">
                  <a16:creationId xmlns="" xmlns:a16="http://schemas.microsoft.com/office/drawing/2014/main" id="{C276D675-5D76-486F-922A-9D9D2CBFD33C}"/>
                </a:ext>
              </a:extLst>
            </p:cNvPr>
            <p:cNvGrpSpPr/>
            <p:nvPr/>
          </p:nvGrpSpPr>
          <p:grpSpPr>
            <a:xfrm>
              <a:off x="1351478" y="2240401"/>
              <a:ext cx="4336067" cy="3780181"/>
              <a:chOff x="2673910" y="2379664"/>
              <a:chExt cx="3360179" cy="3022600"/>
            </a:xfrm>
          </p:grpSpPr>
          <p:sp>
            <p:nvSpPr>
              <p:cNvPr id="35" name="MH_Other_1">
                <a:extLst>
                  <a:ext uri="{FF2B5EF4-FFF2-40B4-BE49-F238E27FC236}">
                    <a16:creationId xmlns="" xmlns:a16="http://schemas.microsoft.com/office/drawing/2014/main" id="{39C06A94-1E8C-486E-9DD6-C680CB99EEB9}"/>
                  </a:ext>
                </a:extLst>
              </p:cNvPr>
              <p:cNvSpPr/>
              <p:nvPr>
                <p:custDataLst>
                  <p:tags r:id="rId1"/>
                </p:custDataLst>
              </p:nvPr>
            </p:nvSpPr>
            <p:spPr>
              <a:xfrm>
                <a:off x="2673910" y="3040063"/>
                <a:ext cx="1354137" cy="1739900"/>
              </a:xfrm>
              <a:custGeom>
                <a:avLst/>
                <a:gdLst/>
                <a:ahLst/>
                <a:cxnLst/>
                <a:rect l="l" t="t" r="r" b="b"/>
                <a:pathLst>
                  <a:path w="2572873" h="3307098">
                    <a:moveTo>
                      <a:pt x="1545347" y="0"/>
                    </a:moveTo>
                    <a:cubicBezTo>
                      <a:pt x="2150925" y="267787"/>
                      <a:pt x="2572873" y="874071"/>
                      <a:pt x="2572873" y="1578906"/>
                    </a:cubicBezTo>
                    <a:cubicBezTo>
                      <a:pt x="2572873" y="2533360"/>
                      <a:pt x="1799135" y="3307098"/>
                      <a:pt x="844681" y="3307098"/>
                    </a:cubicBezTo>
                    <a:cubicBezTo>
                      <a:pt x="537681" y="3307098"/>
                      <a:pt x="249378" y="3227048"/>
                      <a:pt x="0" y="3085804"/>
                    </a:cubicBezTo>
                    <a:cubicBezTo>
                      <a:pt x="213788" y="3182168"/>
                      <a:pt x="451046" y="3235090"/>
                      <a:pt x="700665" y="3235090"/>
                    </a:cubicBezTo>
                    <a:cubicBezTo>
                      <a:pt x="1655119" y="3235090"/>
                      <a:pt x="2428857" y="2461352"/>
                      <a:pt x="2428857" y="1506898"/>
                    </a:cubicBezTo>
                    <a:cubicBezTo>
                      <a:pt x="2428857" y="859444"/>
                      <a:pt x="2072814" y="295148"/>
                      <a:pt x="1545347" y="0"/>
                    </a:cubicBezTo>
                    <a:close/>
                  </a:path>
                </a:pathLst>
              </a:custGeom>
              <a:solidFill>
                <a:srgbClr val="DD8F9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en-US" sz="1350" kern="0">
                  <a:solidFill>
                    <a:srgbClr val="F9F9F9"/>
                  </a:solidFill>
                  <a:ea typeface="微软雅黑"/>
                </a:endParaRPr>
              </a:p>
            </p:txBody>
          </p:sp>
          <p:sp>
            <p:nvSpPr>
              <p:cNvPr id="36" name="MH_Other_2">
                <a:extLst>
                  <a:ext uri="{FF2B5EF4-FFF2-40B4-BE49-F238E27FC236}">
                    <a16:creationId xmlns="" xmlns:a16="http://schemas.microsoft.com/office/drawing/2014/main" id="{FACCA6F1-621E-4D9A-9BA4-35F6B7C015A6}"/>
                  </a:ext>
                </a:extLst>
              </p:cNvPr>
              <p:cNvSpPr/>
              <p:nvPr>
                <p:custDataLst>
                  <p:tags r:id="rId2"/>
                </p:custDataLst>
              </p:nvPr>
            </p:nvSpPr>
            <p:spPr>
              <a:xfrm>
                <a:off x="4202114" y="3049589"/>
                <a:ext cx="1831975" cy="2352675"/>
              </a:xfrm>
              <a:custGeom>
                <a:avLst/>
                <a:gdLst/>
                <a:ahLst/>
                <a:cxnLst/>
                <a:rect l="l" t="t" r="r" b="b"/>
                <a:pathLst>
                  <a:path w="2572873" h="3307098">
                    <a:moveTo>
                      <a:pt x="1545347" y="0"/>
                    </a:moveTo>
                    <a:cubicBezTo>
                      <a:pt x="2150925" y="267787"/>
                      <a:pt x="2572873" y="874071"/>
                      <a:pt x="2572873" y="1578906"/>
                    </a:cubicBezTo>
                    <a:cubicBezTo>
                      <a:pt x="2572873" y="2533360"/>
                      <a:pt x="1799135" y="3307098"/>
                      <a:pt x="844681" y="3307098"/>
                    </a:cubicBezTo>
                    <a:cubicBezTo>
                      <a:pt x="537681" y="3307098"/>
                      <a:pt x="249378" y="3227048"/>
                      <a:pt x="0" y="3085804"/>
                    </a:cubicBezTo>
                    <a:cubicBezTo>
                      <a:pt x="213788" y="3182168"/>
                      <a:pt x="451046" y="3235090"/>
                      <a:pt x="700665" y="3235090"/>
                    </a:cubicBezTo>
                    <a:cubicBezTo>
                      <a:pt x="1655119" y="3235090"/>
                      <a:pt x="2428857" y="2461352"/>
                      <a:pt x="2428857" y="1506898"/>
                    </a:cubicBezTo>
                    <a:cubicBezTo>
                      <a:pt x="2428857" y="859444"/>
                      <a:pt x="2072814" y="295148"/>
                      <a:pt x="1545347" y="0"/>
                    </a:cubicBezTo>
                    <a:close/>
                  </a:path>
                </a:pathLst>
              </a:custGeom>
              <a:solidFill>
                <a:srgbClr val="92D05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en-US" sz="1350" kern="0">
                  <a:solidFill>
                    <a:srgbClr val="F9F9F9"/>
                  </a:solidFill>
                  <a:ea typeface="微软雅黑"/>
                </a:endParaRPr>
              </a:p>
            </p:txBody>
          </p:sp>
          <p:sp>
            <p:nvSpPr>
              <p:cNvPr id="37" name="MH_Other_3">
                <a:extLst>
                  <a:ext uri="{FF2B5EF4-FFF2-40B4-BE49-F238E27FC236}">
                    <a16:creationId xmlns="" xmlns:a16="http://schemas.microsoft.com/office/drawing/2014/main" id="{AC23B912-BE2A-48D5-8A19-71D0D49FE5A2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4160838" y="2379664"/>
                <a:ext cx="901700" cy="1158875"/>
              </a:xfrm>
              <a:custGeom>
                <a:avLst/>
                <a:gdLst/>
                <a:ahLst/>
                <a:cxnLst/>
                <a:rect l="l" t="t" r="r" b="b"/>
                <a:pathLst>
                  <a:path w="2572873" h="3307098">
                    <a:moveTo>
                      <a:pt x="1545347" y="0"/>
                    </a:moveTo>
                    <a:cubicBezTo>
                      <a:pt x="2150925" y="267787"/>
                      <a:pt x="2572873" y="874071"/>
                      <a:pt x="2572873" y="1578906"/>
                    </a:cubicBezTo>
                    <a:cubicBezTo>
                      <a:pt x="2572873" y="2533360"/>
                      <a:pt x="1799135" y="3307098"/>
                      <a:pt x="844681" y="3307098"/>
                    </a:cubicBezTo>
                    <a:cubicBezTo>
                      <a:pt x="537681" y="3307098"/>
                      <a:pt x="249378" y="3227048"/>
                      <a:pt x="0" y="3085804"/>
                    </a:cubicBezTo>
                    <a:cubicBezTo>
                      <a:pt x="213788" y="3182168"/>
                      <a:pt x="451046" y="3235090"/>
                      <a:pt x="700665" y="3235090"/>
                    </a:cubicBezTo>
                    <a:cubicBezTo>
                      <a:pt x="1655119" y="3235090"/>
                      <a:pt x="2428857" y="2461352"/>
                      <a:pt x="2428857" y="1506898"/>
                    </a:cubicBezTo>
                    <a:cubicBezTo>
                      <a:pt x="2428857" y="859444"/>
                      <a:pt x="2072814" y="295148"/>
                      <a:pt x="1545347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>
                  <a:defRPr/>
                </a:pPr>
                <a:endParaRPr lang="en-US" sz="1350" kern="0">
                  <a:solidFill>
                    <a:srgbClr val="F9F9F9"/>
                  </a:solidFill>
                  <a:ea typeface="微软雅黑"/>
                </a:endParaRPr>
              </a:p>
            </p:txBody>
          </p:sp>
        </p:grpSp>
        <p:sp>
          <p:nvSpPr>
            <p:cNvPr id="14" name="Oval 13"/>
            <p:cNvSpPr/>
            <p:nvPr/>
          </p:nvSpPr>
          <p:spPr>
            <a:xfrm>
              <a:off x="986115" y="3099029"/>
              <a:ext cx="2024398" cy="2031855"/>
            </a:xfrm>
            <a:prstGeom prst="ellipse">
              <a:avLst/>
            </a:prstGeom>
            <a:blipFill>
              <a:blip r:embed="rId1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860308" y="2199458"/>
              <a:ext cx="1464334" cy="1371586"/>
            </a:xfrm>
            <a:prstGeom prst="ellipse">
              <a:avLst/>
            </a:prstGeom>
            <a:blipFill>
              <a:blip r:embed="rId1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729551" y="3066322"/>
              <a:ext cx="2827409" cy="2816409"/>
            </a:xfrm>
            <a:prstGeom prst="ellipse">
              <a:avLst/>
            </a:prstGeom>
            <a:blipFill>
              <a:blip r:embed="rId1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97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14652" y="2511188"/>
            <a:ext cx="5609228" cy="282508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76710" y="53789"/>
            <a:ext cx="3891523" cy="8337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89938" y="207233"/>
            <a:ext cx="593569" cy="5539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2557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 PHÁ</a:t>
            </a:r>
            <a:endParaRPr lang="en-US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5" name="组合 1">
            <a:extLst>
              <a:ext uri="{FF2B5EF4-FFF2-40B4-BE49-F238E27FC236}">
                <a16:creationId xmlns="" xmlns:a16="http://schemas.microsoft.com/office/drawing/2014/main" id="{DCCE4400-57A0-436F-B7C5-3CBAD1597186}"/>
              </a:ext>
            </a:extLst>
          </p:cNvPr>
          <p:cNvGrpSpPr/>
          <p:nvPr/>
        </p:nvGrpSpPr>
        <p:grpSpPr>
          <a:xfrm>
            <a:off x="779925" y="1196788"/>
            <a:ext cx="6043955" cy="537883"/>
            <a:chOff x="5317408" y="1963739"/>
            <a:chExt cx="6236605" cy="763587"/>
          </a:xfrm>
        </p:grpSpPr>
        <p:sp>
          <p:nvSpPr>
            <p:cNvPr id="16" name="MH_SubTitle_1">
              <a:extLst>
                <a:ext uri="{FF2B5EF4-FFF2-40B4-BE49-F238E27FC236}">
                  <a16:creationId xmlns="" xmlns:a16="http://schemas.microsoft.com/office/drawing/2014/main" id="{1D125116-2A04-4F4B-9F69-76974C5F360C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5879365" y="1963739"/>
              <a:ext cx="5674648" cy="763587"/>
            </a:xfrm>
            <a:custGeom>
              <a:avLst/>
              <a:gdLst>
                <a:gd name="connsiteX0" fmla="*/ 2 w 3878508"/>
                <a:gd name="connsiteY0" fmla="*/ 0 h 762904"/>
                <a:gd name="connsiteX1" fmla="*/ 3497056 w 3878508"/>
                <a:gd name="connsiteY1" fmla="*/ 0 h 762904"/>
                <a:gd name="connsiteX2" fmla="*/ 3878508 w 3878508"/>
                <a:gd name="connsiteY2" fmla="*/ 381452 h 762904"/>
                <a:gd name="connsiteX3" fmla="*/ 3878507 w 3878508"/>
                <a:gd name="connsiteY3" fmla="*/ 381452 h 762904"/>
                <a:gd name="connsiteX4" fmla="*/ 3497055 w 3878508"/>
                <a:gd name="connsiteY4" fmla="*/ 762904 h 762904"/>
                <a:gd name="connsiteX5" fmla="*/ 0 w 3878508"/>
                <a:gd name="connsiteY5" fmla="*/ 762903 h 762904"/>
                <a:gd name="connsiteX6" fmla="*/ 51426 w 3878508"/>
                <a:gd name="connsiteY6" fmla="*/ 720474 h 762904"/>
                <a:gd name="connsiteX7" fmla="*/ 191853 w 3878508"/>
                <a:gd name="connsiteY7" fmla="*/ 381451 h 762904"/>
                <a:gd name="connsiteX8" fmla="*/ 51426 w 3878508"/>
                <a:gd name="connsiteY8" fmla="*/ 42429 h 76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8508" h="762904">
                  <a:moveTo>
                    <a:pt x="2" y="0"/>
                  </a:moveTo>
                  <a:lnTo>
                    <a:pt x="3497056" y="0"/>
                  </a:lnTo>
                  <a:cubicBezTo>
                    <a:pt x="3707726" y="0"/>
                    <a:pt x="3878508" y="170782"/>
                    <a:pt x="3878508" y="381452"/>
                  </a:cubicBezTo>
                  <a:lnTo>
                    <a:pt x="3878507" y="381452"/>
                  </a:lnTo>
                  <a:cubicBezTo>
                    <a:pt x="3878507" y="592122"/>
                    <a:pt x="3707725" y="762904"/>
                    <a:pt x="3497055" y="762904"/>
                  </a:cubicBezTo>
                  <a:lnTo>
                    <a:pt x="0" y="762903"/>
                  </a:lnTo>
                  <a:lnTo>
                    <a:pt x="51426" y="720474"/>
                  </a:lnTo>
                  <a:cubicBezTo>
                    <a:pt x="138189" y="633710"/>
                    <a:pt x="191853" y="513848"/>
                    <a:pt x="191853" y="381451"/>
                  </a:cubicBezTo>
                  <a:cubicBezTo>
                    <a:pt x="191853" y="249055"/>
                    <a:pt x="138189" y="129192"/>
                    <a:pt x="51426" y="42429"/>
                  </a:cubicBezTo>
                  <a:close/>
                </a:path>
              </a:pathLst>
            </a:custGeom>
            <a:solidFill>
              <a:srgbClr val="3333CC"/>
            </a:solidFill>
            <a:ln w="25400" cap="flat" cmpd="sng" algn="ctr">
              <a:noFill/>
              <a:prstDash val="solid"/>
            </a:ln>
            <a:effectLst/>
          </p:spPr>
          <p:txBody>
            <a:bodyPr lIns="396000" tIns="0" rIns="0" bIns="0" anchor="ctr">
              <a:no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en-US" sz="2400" b="1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Thao</a:t>
              </a:r>
              <a:r>
                <a:rPr 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tác</a:t>
              </a:r>
              <a:r>
                <a:rPr 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gây</a:t>
              </a:r>
              <a:r>
                <a:rPr 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lỗi</a:t>
              </a:r>
              <a:r>
                <a:rPr 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b="1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hỏng</a:t>
              </a:r>
              <a:r>
                <a:rPr 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mềm</a:t>
              </a:r>
              <a:r>
                <a:rPr 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zh-CN" altLang="en-US" sz="24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MH_Other_1">
              <a:extLst>
                <a:ext uri="{FF2B5EF4-FFF2-40B4-BE49-F238E27FC236}">
                  <a16:creationId xmlns="" xmlns:a16="http://schemas.microsoft.com/office/drawing/2014/main" id="{EF67E47E-433B-4491-9835-8ED78F23BE2F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5317408" y="1963739"/>
              <a:ext cx="610530" cy="763587"/>
            </a:xfrm>
            <a:prstGeom prst="ellipse">
              <a:avLst/>
            </a:prstGeom>
            <a:solidFill>
              <a:srgbClr val="FFFFFF"/>
            </a:solidFill>
            <a:ln w="57150" cap="flat" cmpd="sng" algn="ctr">
              <a:solidFill>
                <a:srgbClr val="3333CC"/>
              </a:solidFill>
              <a:prstDash val="solid"/>
            </a:ln>
            <a:effectLst/>
          </p:spPr>
          <p:txBody>
            <a:bodyPr anchor="ctr"/>
            <a:lstStyle/>
            <a:p>
              <a:pPr>
                <a:defRPr/>
              </a:pPr>
              <a:r>
                <a:rPr lang="en-US" altLang="zh-CN" sz="3600" kern="0" dirty="0">
                  <a:solidFill>
                    <a:srgbClr val="3333CC"/>
                  </a:solidFill>
                  <a:latin typeface="Impact" panose="020B0806030902050204" pitchFamily="34" charset="0"/>
                </a:rPr>
                <a:t>2</a:t>
              </a: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72699" y="1309878"/>
            <a:ext cx="2809033" cy="5075056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596790" y="3376508"/>
            <a:ext cx="4844955" cy="9056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600"/>
              </a:spcAft>
              <a:buClr>
                <a:srgbClr val="C00000"/>
              </a:buClr>
              <a:tabLst>
                <a:tab pos="511175" algn="l"/>
              </a:tabLst>
            </a:pP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vi-VN" sz="24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sát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2.2, 2.3,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tin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mềm</a:t>
            </a:r>
            <a:r>
              <a:rPr lang="en-US" sz="24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6321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6710" y="53789"/>
            <a:ext cx="3891523" cy="8337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9938" y="207233"/>
            <a:ext cx="593569" cy="5539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2557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 PHÁ</a:t>
            </a:r>
            <a:endParaRPr lang="en-US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2044705" y="2346220"/>
            <a:ext cx="4510591" cy="3508669"/>
            <a:chOff x="1855483" y="2310477"/>
            <a:chExt cx="4101987" cy="3064641"/>
          </a:xfrm>
        </p:grpSpPr>
        <p:sp>
          <p:nvSpPr>
            <p:cNvPr id="58" name="Rounded Rectangle 57"/>
            <p:cNvSpPr/>
            <p:nvPr/>
          </p:nvSpPr>
          <p:spPr>
            <a:xfrm>
              <a:off x="1855483" y="2310477"/>
              <a:ext cx="4101987" cy="3064641"/>
            </a:xfrm>
            <a:prstGeom prst="roundRect">
              <a:avLst/>
            </a:prstGeom>
            <a:solidFill>
              <a:srgbClr val="FFEFF1"/>
            </a:solidFill>
            <a:ln w="28575">
              <a:solidFill>
                <a:srgbClr val="FFEBE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just">
                <a:lnSpc>
                  <a:spcPct val="114000"/>
                </a:lnSpc>
              </a:pPr>
              <a:endPara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855483" y="3527580"/>
              <a:ext cx="3977976" cy="12419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just">
                <a:lnSpc>
                  <a:spcPct val="120000"/>
                </a:lnSpc>
                <a:spcAft>
                  <a:spcPts val="600"/>
                </a:spcAft>
                <a:buClr>
                  <a:srgbClr val="FF0000"/>
                </a:buClr>
                <a:buFont typeface="Wingdings" panose="05000000000000000000" pitchFamily="2" charset="2"/>
                <a:buChar char="q"/>
              </a:pPr>
              <a:r>
                <a:rPr lang="en-US" sz="2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hãy</a:t>
              </a:r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nêu</a:t>
              </a:r>
              <a:r>
                <a:rPr lang="en-US" sz="2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thao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tác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đúng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có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thể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gây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lỗi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hỏng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Arial" panose="020B0604020202020204" pitchFamily="34" charset="0"/>
                  <a:cs typeface="Arial" panose="020B0604020202020204" pitchFamily="34" charset="0"/>
                </a:rPr>
                <a:t>mềm</a:t>
              </a:r>
              <a:r>
                <a:rPr lang="en-US" sz="2400" dirty="0"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endParaRPr lang="en-US" sz="22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555" y="2389520"/>
            <a:ext cx="1137381" cy="108531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72699" y="1309878"/>
            <a:ext cx="2809033" cy="5075056"/>
          </a:xfrm>
          <a:prstGeom prst="rect">
            <a:avLst/>
          </a:prstGeom>
        </p:spPr>
      </p:pic>
      <p:grpSp>
        <p:nvGrpSpPr>
          <p:cNvPr id="18" name="组合 1">
            <a:extLst>
              <a:ext uri="{FF2B5EF4-FFF2-40B4-BE49-F238E27FC236}">
                <a16:creationId xmlns="" xmlns:a16="http://schemas.microsoft.com/office/drawing/2014/main" id="{DCCE4400-57A0-436F-B7C5-3CBAD1597186}"/>
              </a:ext>
            </a:extLst>
          </p:cNvPr>
          <p:cNvGrpSpPr/>
          <p:nvPr/>
        </p:nvGrpSpPr>
        <p:grpSpPr>
          <a:xfrm>
            <a:off x="779925" y="1196788"/>
            <a:ext cx="6043955" cy="537883"/>
            <a:chOff x="5317408" y="1963739"/>
            <a:chExt cx="6236605" cy="763587"/>
          </a:xfrm>
        </p:grpSpPr>
        <p:sp>
          <p:nvSpPr>
            <p:cNvPr id="19" name="MH_SubTitle_1">
              <a:extLst>
                <a:ext uri="{FF2B5EF4-FFF2-40B4-BE49-F238E27FC236}">
                  <a16:creationId xmlns="" xmlns:a16="http://schemas.microsoft.com/office/drawing/2014/main" id="{1D125116-2A04-4F4B-9F69-76974C5F360C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5879365" y="1963739"/>
              <a:ext cx="5674648" cy="763587"/>
            </a:xfrm>
            <a:custGeom>
              <a:avLst/>
              <a:gdLst>
                <a:gd name="connsiteX0" fmla="*/ 2 w 3878508"/>
                <a:gd name="connsiteY0" fmla="*/ 0 h 762904"/>
                <a:gd name="connsiteX1" fmla="*/ 3497056 w 3878508"/>
                <a:gd name="connsiteY1" fmla="*/ 0 h 762904"/>
                <a:gd name="connsiteX2" fmla="*/ 3878508 w 3878508"/>
                <a:gd name="connsiteY2" fmla="*/ 381452 h 762904"/>
                <a:gd name="connsiteX3" fmla="*/ 3878507 w 3878508"/>
                <a:gd name="connsiteY3" fmla="*/ 381452 h 762904"/>
                <a:gd name="connsiteX4" fmla="*/ 3497055 w 3878508"/>
                <a:gd name="connsiteY4" fmla="*/ 762904 h 762904"/>
                <a:gd name="connsiteX5" fmla="*/ 0 w 3878508"/>
                <a:gd name="connsiteY5" fmla="*/ 762903 h 762904"/>
                <a:gd name="connsiteX6" fmla="*/ 51426 w 3878508"/>
                <a:gd name="connsiteY6" fmla="*/ 720474 h 762904"/>
                <a:gd name="connsiteX7" fmla="*/ 191853 w 3878508"/>
                <a:gd name="connsiteY7" fmla="*/ 381451 h 762904"/>
                <a:gd name="connsiteX8" fmla="*/ 51426 w 3878508"/>
                <a:gd name="connsiteY8" fmla="*/ 42429 h 76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8508" h="762904">
                  <a:moveTo>
                    <a:pt x="2" y="0"/>
                  </a:moveTo>
                  <a:lnTo>
                    <a:pt x="3497056" y="0"/>
                  </a:lnTo>
                  <a:cubicBezTo>
                    <a:pt x="3707726" y="0"/>
                    <a:pt x="3878508" y="170782"/>
                    <a:pt x="3878508" y="381452"/>
                  </a:cubicBezTo>
                  <a:lnTo>
                    <a:pt x="3878507" y="381452"/>
                  </a:lnTo>
                  <a:cubicBezTo>
                    <a:pt x="3878507" y="592122"/>
                    <a:pt x="3707725" y="762904"/>
                    <a:pt x="3497055" y="762904"/>
                  </a:cubicBezTo>
                  <a:lnTo>
                    <a:pt x="0" y="762903"/>
                  </a:lnTo>
                  <a:lnTo>
                    <a:pt x="51426" y="720474"/>
                  </a:lnTo>
                  <a:cubicBezTo>
                    <a:pt x="138189" y="633710"/>
                    <a:pt x="191853" y="513848"/>
                    <a:pt x="191853" y="381451"/>
                  </a:cubicBezTo>
                  <a:cubicBezTo>
                    <a:pt x="191853" y="249055"/>
                    <a:pt x="138189" y="129192"/>
                    <a:pt x="51426" y="42429"/>
                  </a:cubicBezTo>
                  <a:close/>
                </a:path>
              </a:pathLst>
            </a:custGeom>
            <a:solidFill>
              <a:srgbClr val="3333CC"/>
            </a:solidFill>
            <a:ln w="25400" cap="flat" cmpd="sng" algn="ctr">
              <a:noFill/>
              <a:prstDash val="solid"/>
            </a:ln>
            <a:effectLst/>
          </p:spPr>
          <p:txBody>
            <a:bodyPr lIns="396000" tIns="0" rIns="0" bIns="0" anchor="ctr">
              <a:no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en-US" sz="2400" b="1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Thao</a:t>
              </a:r>
              <a:r>
                <a:rPr 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tác</a:t>
              </a:r>
              <a:r>
                <a:rPr 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gây</a:t>
              </a:r>
              <a:r>
                <a:rPr 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lỗi</a:t>
              </a:r>
              <a:r>
                <a:rPr 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b="1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hỏng</a:t>
              </a:r>
              <a:r>
                <a:rPr 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mềm</a:t>
              </a:r>
              <a:r>
                <a:rPr 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zh-CN" altLang="en-US" sz="24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MH_Other_1">
              <a:extLst>
                <a:ext uri="{FF2B5EF4-FFF2-40B4-BE49-F238E27FC236}">
                  <a16:creationId xmlns="" xmlns:a16="http://schemas.microsoft.com/office/drawing/2014/main" id="{EF67E47E-433B-4491-9835-8ED78F23BE2F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5317408" y="1963739"/>
              <a:ext cx="610530" cy="763587"/>
            </a:xfrm>
            <a:prstGeom prst="ellipse">
              <a:avLst/>
            </a:prstGeom>
            <a:solidFill>
              <a:srgbClr val="FFFFFF"/>
            </a:solidFill>
            <a:ln w="57150" cap="flat" cmpd="sng" algn="ctr">
              <a:solidFill>
                <a:srgbClr val="3333CC"/>
              </a:solidFill>
              <a:prstDash val="solid"/>
            </a:ln>
            <a:effectLst/>
          </p:spPr>
          <p:txBody>
            <a:bodyPr anchor="ctr"/>
            <a:lstStyle/>
            <a:p>
              <a:pPr>
                <a:defRPr/>
              </a:pPr>
              <a:r>
                <a:rPr lang="en-US" altLang="zh-CN" sz="3600" kern="0" dirty="0">
                  <a:solidFill>
                    <a:srgbClr val="3333CC"/>
                  </a:solidFill>
                  <a:latin typeface="Impact" panose="020B0806030902050204" pitchFamily="34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057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6710" y="53789"/>
            <a:ext cx="3891523" cy="8337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9938" y="207233"/>
            <a:ext cx="593569" cy="5539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2557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 PHÁ</a:t>
            </a:r>
            <a:endParaRPr lang="en-US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4" name="组合 1">
            <a:extLst>
              <a:ext uri="{FF2B5EF4-FFF2-40B4-BE49-F238E27FC236}">
                <a16:creationId xmlns="" xmlns:a16="http://schemas.microsoft.com/office/drawing/2014/main" id="{DCCE4400-57A0-436F-B7C5-3CBAD1597186}"/>
              </a:ext>
            </a:extLst>
          </p:cNvPr>
          <p:cNvGrpSpPr/>
          <p:nvPr/>
        </p:nvGrpSpPr>
        <p:grpSpPr>
          <a:xfrm>
            <a:off x="779925" y="1196788"/>
            <a:ext cx="6043955" cy="537883"/>
            <a:chOff x="5317408" y="1963739"/>
            <a:chExt cx="6236605" cy="763587"/>
          </a:xfrm>
        </p:grpSpPr>
        <p:sp>
          <p:nvSpPr>
            <p:cNvPr id="15" name="MH_SubTitle_1">
              <a:extLst>
                <a:ext uri="{FF2B5EF4-FFF2-40B4-BE49-F238E27FC236}">
                  <a16:creationId xmlns="" xmlns:a16="http://schemas.microsoft.com/office/drawing/2014/main" id="{1D125116-2A04-4F4B-9F69-76974C5F360C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5879365" y="1963739"/>
              <a:ext cx="5674648" cy="763587"/>
            </a:xfrm>
            <a:custGeom>
              <a:avLst/>
              <a:gdLst>
                <a:gd name="connsiteX0" fmla="*/ 2 w 3878508"/>
                <a:gd name="connsiteY0" fmla="*/ 0 h 762904"/>
                <a:gd name="connsiteX1" fmla="*/ 3497056 w 3878508"/>
                <a:gd name="connsiteY1" fmla="*/ 0 h 762904"/>
                <a:gd name="connsiteX2" fmla="*/ 3878508 w 3878508"/>
                <a:gd name="connsiteY2" fmla="*/ 381452 h 762904"/>
                <a:gd name="connsiteX3" fmla="*/ 3878507 w 3878508"/>
                <a:gd name="connsiteY3" fmla="*/ 381452 h 762904"/>
                <a:gd name="connsiteX4" fmla="*/ 3497055 w 3878508"/>
                <a:gd name="connsiteY4" fmla="*/ 762904 h 762904"/>
                <a:gd name="connsiteX5" fmla="*/ 0 w 3878508"/>
                <a:gd name="connsiteY5" fmla="*/ 762903 h 762904"/>
                <a:gd name="connsiteX6" fmla="*/ 51426 w 3878508"/>
                <a:gd name="connsiteY6" fmla="*/ 720474 h 762904"/>
                <a:gd name="connsiteX7" fmla="*/ 191853 w 3878508"/>
                <a:gd name="connsiteY7" fmla="*/ 381451 h 762904"/>
                <a:gd name="connsiteX8" fmla="*/ 51426 w 3878508"/>
                <a:gd name="connsiteY8" fmla="*/ 42429 h 76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8508" h="762904">
                  <a:moveTo>
                    <a:pt x="2" y="0"/>
                  </a:moveTo>
                  <a:lnTo>
                    <a:pt x="3497056" y="0"/>
                  </a:lnTo>
                  <a:cubicBezTo>
                    <a:pt x="3707726" y="0"/>
                    <a:pt x="3878508" y="170782"/>
                    <a:pt x="3878508" y="381452"/>
                  </a:cubicBezTo>
                  <a:lnTo>
                    <a:pt x="3878507" y="381452"/>
                  </a:lnTo>
                  <a:cubicBezTo>
                    <a:pt x="3878507" y="592122"/>
                    <a:pt x="3707725" y="762904"/>
                    <a:pt x="3497055" y="762904"/>
                  </a:cubicBezTo>
                  <a:lnTo>
                    <a:pt x="0" y="762903"/>
                  </a:lnTo>
                  <a:lnTo>
                    <a:pt x="51426" y="720474"/>
                  </a:lnTo>
                  <a:cubicBezTo>
                    <a:pt x="138189" y="633710"/>
                    <a:pt x="191853" y="513848"/>
                    <a:pt x="191853" y="381451"/>
                  </a:cubicBezTo>
                  <a:cubicBezTo>
                    <a:pt x="191853" y="249055"/>
                    <a:pt x="138189" y="129192"/>
                    <a:pt x="51426" y="42429"/>
                  </a:cubicBezTo>
                  <a:close/>
                </a:path>
              </a:pathLst>
            </a:custGeom>
            <a:solidFill>
              <a:srgbClr val="3333CC"/>
            </a:solidFill>
            <a:ln w="25400" cap="flat" cmpd="sng" algn="ctr">
              <a:noFill/>
              <a:prstDash val="solid"/>
            </a:ln>
            <a:effectLst/>
          </p:spPr>
          <p:txBody>
            <a:bodyPr lIns="396000" tIns="0" rIns="0" bIns="0" anchor="ctr">
              <a:no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en-US" sz="2400" b="1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Thao</a:t>
              </a:r>
              <a:r>
                <a:rPr 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tác</a:t>
              </a:r>
              <a:r>
                <a:rPr 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gây</a:t>
              </a:r>
              <a:r>
                <a:rPr 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lỗi</a:t>
              </a:r>
              <a:r>
                <a:rPr 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b="1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hỏng</a:t>
              </a:r>
              <a:r>
                <a:rPr 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mềm</a:t>
              </a:r>
              <a:r>
                <a:rPr lang="en-US" sz="2400" b="1" dirty="0" smtClean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zh-CN" altLang="en-US" sz="2400" b="1" kern="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MH_Other_1">
              <a:extLst>
                <a:ext uri="{FF2B5EF4-FFF2-40B4-BE49-F238E27FC236}">
                  <a16:creationId xmlns="" xmlns:a16="http://schemas.microsoft.com/office/drawing/2014/main" id="{EF67E47E-433B-4491-9835-8ED78F23BE2F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5317408" y="1963739"/>
              <a:ext cx="610530" cy="763587"/>
            </a:xfrm>
            <a:prstGeom prst="ellipse">
              <a:avLst/>
            </a:prstGeom>
            <a:solidFill>
              <a:srgbClr val="FFFFFF"/>
            </a:solidFill>
            <a:ln w="57150" cap="flat" cmpd="sng" algn="ctr">
              <a:solidFill>
                <a:srgbClr val="3333CC"/>
              </a:solidFill>
              <a:prstDash val="solid"/>
            </a:ln>
            <a:effectLst/>
          </p:spPr>
          <p:txBody>
            <a:bodyPr anchor="ctr"/>
            <a:lstStyle/>
            <a:p>
              <a:pPr>
                <a:defRPr/>
              </a:pPr>
              <a:r>
                <a:rPr lang="en-US" altLang="zh-CN" sz="3600" kern="0" dirty="0">
                  <a:solidFill>
                    <a:srgbClr val="3333CC"/>
                  </a:solidFill>
                  <a:latin typeface="Impact" panose="020B0806030902050204" pitchFamily="34" charset="0"/>
                </a:rPr>
                <a:t>2</a:t>
              </a:r>
            </a:p>
          </p:txBody>
        </p:sp>
      </p:grpSp>
      <p:sp>
        <p:nvSpPr>
          <p:cNvPr id="6" name="Oval 5"/>
          <p:cNvSpPr/>
          <p:nvPr/>
        </p:nvSpPr>
        <p:spPr>
          <a:xfrm>
            <a:off x="670741" y="2518670"/>
            <a:ext cx="2929377" cy="2843102"/>
          </a:xfrm>
          <a:prstGeom prst="ellipse">
            <a:avLst/>
          </a:prstGeom>
          <a:blipFill>
            <a:blip r:embed="rId7"/>
            <a:stretch>
              <a:fillRect/>
            </a:stretch>
          </a:blip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800607" y="2079187"/>
            <a:ext cx="5649862" cy="830997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Tắt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ngắt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nguồn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đang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800607" y="3263558"/>
            <a:ext cx="5649862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thận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trọng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trao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thông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tin qua Internet,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nhớ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(USB)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nhiễm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virus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800606" y="4810951"/>
            <a:ext cx="5649863" cy="830997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/>
              <a:t>R</a:t>
            </a:r>
            <a:r>
              <a:rPr lang="vi-VN" sz="2000" dirty="0" smtClean="0"/>
              <a:t>út </a:t>
            </a:r>
            <a:r>
              <a:rPr lang="vi-VN" sz="2000" dirty="0"/>
              <a:t>USB ra khỏi máy tính mà chưa ngắt kết nối với máy tính có thể gây lỗi cho USB và máy tính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87675" y="1769980"/>
            <a:ext cx="1507908" cy="14026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60379" y="4634738"/>
            <a:ext cx="1621818" cy="13695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87675" y="3173069"/>
            <a:ext cx="1507908" cy="136906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8" name="TextBox 27"/>
          <p:cNvSpPr txBox="1"/>
          <p:nvPr/>
        </p:nvSpPr>
        <p:spPr>
          <a:xfrm>
            <a:off x="4446766" y="5881423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………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726680" y="5859155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………………………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Straight Connector 3"/>
          <p:cNvCxnSpPr>
            <a:stCxn id="6" idx="7"/>
          </p:cNvCxnSpPr>
          <p:nvPr/>
        </p:nvCxnSpPr>
        <p:spPr>
          <a:xfrm flipV="1">
            <a:off x="3171121" y="2518670"/>
            <a:ext cx="882264" cy="416363"/>
          </a:xfrm>
          <a:prstGeom prst="line">
            <a:avLst/>
          </a:prstGeom>
          <a:ln w="28575">
            <a:solidFill>
              <a:srgbClr val="DD8F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stCxn id="6" idx="6"/>
          </p:cNvCxnSpPr>
          <p:nvPr/>
        </p:nvCxnSpPr>
        <p:spPr>
          <a:xfrm>
            <a:off x="3600118" y="3940221"/>
            <a:ext cx="453267" cy="398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198417" y="4945409"/>
            <a:ext cx="868616" cy="416363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22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5" grpId="0" animBg="1"/>
      <p:bldP spid="26" grpId="0" animBg="1"/>
      <p:bldP spid="28" grpId="0"/>
      <p:bldP spid="2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20" b="100000" l="0" r="9936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76710" y="46642"/>
            <a:ext cx="3891523" cy="8751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36475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en-US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8608" y="193786"/>
            <a:ext cx="640838" cy="585593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" name="Horizontal Scroll 1"/>
          <p:cNvSpPr/>
          <p:nvPr/>
        </p:nvSpPr>
        <p:spPr>
          <a:xfrm>
            <a:off x="2369559" y="1244833"/>
            <a:ext cx="7724188" cy="1209953"/>
          </a:xfrm>
          <a:prstGeom prst="horizontalScroll">
            <a:avLst/>
          </a:prstGeom>
          <a:solidFill>
            <a:srgbClr val="5B9BD5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g</a:t>
            </a:r>
            <a:r>
              <a:rPr lang="vi-VN" sz="2400" b="1" dirty="0" smtClean="0"/>
              <a:t>hép </a:t>
            </a:r>
            <a:r>
              <a:rPr lang="vi-VN" sz="2400" b="1" dirty="0"/>
              <a:t>mỗi Thao tác ở cột bên trái với một Hậu quả tương ứng ở cột bên phải.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379" y="2879736"/>
            <a:ext cx="6200775" cy="28098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77845" y="2889261"/>
            <a:ext cx="2533650" cy="2800350"/>
          </a:xfrm>
          <a:prstGeom prst="rect">
            <a:avLst/>
          </a:prstGeom>
        </p:spPr>
      </p:pic>
      <p:cxnSp>
        <p:nvCxnSpPr>
          <p:cNvPr id="41" name="Straight Arrow Connector 40"/>
          <p:cNvCxnSpPr/>
          <p:nvPr/>
        </p:nvCxnSpPr>
        <p:spPr>
          <a:xfrm>
            <a:off x="6714700" y="3807725"/>
            <a:ext cx="2197288" cy="117327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6786528" y="4284673"/>
            <a:ext cx="2031385" cy="102831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V="1">
            <a:off x="6714700" y="3908054"/>
            <a:ext cx="2175041" cy="89077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6692453" y="5335307"/>
            <a:ext cx="2315069" cy="5089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952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loud Callout 9"/>
          <p:cNvSpPr/>
          <p:nvPr/>
        </p:nvSpPr>
        <p:spPr>
          <a:xfrm rot="209852">
            <a:off x="2243307" y="1812196"/>
            <a:ext cx="7225193" cy="3033920"/>
          </a:xfrm>
          <a:prstGeom prst="cloudCallout">
            <a:avLst>
              <a:gd name="adj1" fmla="val -41259"/>
              <a:gd name="adj2" fmla="val 65832"/>
            </a:avLst>
          </a:prstGeom>
          <a:solidFill>
            <a:srgbClr val="CB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2617" y="229159"/>
            <a:ext cx="3885275" cy="9272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1083" y="393387"/>
            <a:ext cx="637055" cy="598832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472952" y="386943"/>
            <a:ext cx="20922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 ĐẦU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52482" y="2278154"/>
            <a:ext cx="5432033" cy="1818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Theo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cứng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mềm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lỗi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hỏng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sử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6776" y="4394580"/>
            <a:ext cx="3447300" cy="232424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2111" l="4297" r="100000"/>
                    </a14:imgEffect>
                  </a14:imgLayer>
                </a14:imgProps>
              </a:ext>
            </a:extLst>
          </a:blip>
          <a:srcRect l="10754" b="8545"/>
          <a:stretch/>
        </p:blipFill>
        <p:spPr>
          <a:xfrm>
            <a:off x="1190097" y="4506065"/>
            <a:ext cx="1525808" cy="2137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154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20" b="100000" l="0" r="9936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76710" y="46642"/>
            <a:ext cx="3891523" cy="8751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36475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lang="en-US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8608" y="193786"/>
            <a:ext cx="640838" cy="585593"/>
          </a:xfrm>
          <a:prstGeom prst="rect">
            <a:avLst/>
          </a:prstGeom>
          <a:ln>
            <a:solidFill>
              <a:schemeClr val="bg1"/>
            </a:solidFill>
          </a:ln>
        </p:spPr>
      </p:pic>
      <p:grpSp>
        <p:nvGrpSpPr>
          <p:cNvPr id="34" name="Group 33"/>
          <p:cNvGrpSpPr/>
          <p:nvPr/>
        </p:nvGrpSpPr>
        <p:grpSpPr>
          <a:xfrm>
            <a:off x="2976537" y="1719612"/>
            <a:ext cx="6235705" cy="3766783"/>
            <a:chOff x="5852271" y="2248116"/>
            <a:chExt cx="5251792" cy="3673878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6"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852271" y="2248116"/>
              <a:ext cx="5251792" cy="3673878"/>
            </a:xfrm>
            <a:prstGeom prst="rect">
              <a:avLst/>
            </a:prstGeom>
          </p:spPr>
        </p:pic>
        <p:sp>
          <p:nvSpPr>
            <p:cNvPr id="37" name="Rectangle 36"/>
            <p:cNvSpPr/>
            <p:nvPr/>
          </p:nvSpPr>
          <p:spPr>
            <a:xfrm>
              <a:off x="6163966" y="3262922"/>
              <a:ext cx="4398520" cy="16442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 algn="just">
                <a:lnSpc>
                  <a:spcPct val="150000"/>
                </a:lnSpc>
                <a:spcAft>
                  <a:spcPts val="600"/>
                </a:spcAft>
                <a:buClr>
                  <a:srgbClr val="FF0000"/>
                </a:buClr>
                <a:buFont typeface="Wingdings" panose="05000000000000000000" pitchFamily="2" charset="2"/>
                <a:buChar char="v"/>
                <a:tabLst>
                  <a:tab pos="511175" algn="l"/>
                </a:tabLst>
              </a:pP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Em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nêu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ví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dụ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về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một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thao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tác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không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đúng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gây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lỗi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hỏng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cho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cứng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mềm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máy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tính</a:t>
              </a:r>
              <a:r>
                <a:rPr lang="en-US" sz="2400" b="1" dirty="0">
                  <a:solidFill>
                    <a:srgbClr val="3333C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en-US" sz="23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1163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 Diagonal Corner Rectangle 9"/>
          <p:cNvSpPr/>
          <p:nvPr/>
        </p:nvSpPr>
        <p:spPr>
          <a:xfrm>
            <a:off x="1810136" y="2070846"/>
            <a:ext cx="8207322" cy="3939988"/>
          </a:xfrm>
          <a:prstGeom prst="round2Diag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20" b="100000" l="0" r="9936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176710" y="46642"/>
            <a:ext cx="3891523" cy="8751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28979" y="207233"/>
            <a:ext cx="223490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lang="en-US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833072" y="151136"/>
            <a:ext cx="695907" cy="668437"/>
          </a:xfrm>
          <a:prstGeom prst="rect">
            <a:avLst/>
          </a:prstGeom>
        </p:spPr>
      </p:pic>
      <p:cxnSp>
        <p:nvCxnSpPr>
          <p:cNvPr id="17" name="MH_Other_2">
            <a:extLst>
              <a:ext uri="{FF2B5EF4-FFF2-40B4-BE49-F238E27FC236}">
                <a16:creationId xmlns:a16="http://schemas.microsoft.com/office/drawing/2014/main" xmlns="" id="{D87780D7-283E-42F0-85A0-10694C0EF681}"/>
              </a:ext>
            </a:extLst>
          </p:cNvPr>
          <p:cNvCxnSpPr/>
          <p:nvPr>
            <p:custDataLst>
              <p:tags r:id="rId1"/>
            </p:custDataLst>
          </p:nvPr>
        </p:nvCxnSpPr>
        <p:spPr>
          <a:xfrm>
            <a:off x="4758583" y="2972339"/>
            <a:ext cx="0" cy="2572480"/>
          </a:xfrm>
          <a:prstGeom prst="line">
            <a:avLst/>
          </a:prstGeom>
          <a:ln>
            <a:solidFill>
              <a:srgbClr val="33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4842222" y="2873062"/>
            <a:ext cx="5010176" cy="2717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2425" indent="-355600" algn="just">
              <a:lnSpc>
                <a:spcPct val="115000"/>
              </a:lnSpc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v"/>
              <a:tabLst>
                <a:tab pos="511175" algn="l"/>
              </a:tabLst>
            </a:pP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4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2400" b="1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1313" algn="just">
              <a:lnSpc>
                <a:spcPct val="115000"/>
              </a:lnSpc>
              <a:spcAft>
                <a:spcPts val="600"/>
              </a:spcAft>
              <a:buClr>
                <a:srgbClr val="C00000"/>
              </a:buClr>
              <a:tabLst>
                <a:tab pos="511175" algn="l"/>
              </a:tabLst>
            </a:pPr>
            <a:r>
              <a:rPr lang="vi-VN" sz="2400" dirty="0" smtClean="0">
                <a:solidFill>
                  <a:srgbClr val="3333CC"/>
                </a:solidFill>
              </a:rPr>
              <a:t>Xây </a:t>
            </a:r>
            <a:r>
              <a:rPr lang="vi-VN" sz="2400" dirty="0">
                <a:solidFill>
                  <a:srgbClr val="3333CC"/>
                </a:solidFill>
              </a:rPr>
              <a:t>dựng một bảng các lưu ý đảm bảo an toàn về điện và thao tác tránh gây lỗi, hỏng cho phần cứng, phần mềm máy tính.</a:t>
            </a:r>
            <a:endParaRPr lang="en-US" sz="24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4240148" y="1761877"/>
            <a:ext cx="3828085" cy="672035"/>
            <a:chOff x="4015909" y="1701799"/>
            <a:chExt cx="4459352" cy="564150"/>
          </a:xfrm>
          <a:solidFill>
            <a:srgbClr val="CB0000"/>
          </a:solidFill>
        </p:grpSpPr>
        <p:sp>
          <p:nvSpPr>
            <p:cNvPr id="20" name="MH_Title_1">
              <a:extLst>
                <a:ext uri="{FF2B5EF4-FFF2-40B4-BE49-F238E27FC236}">
                  <a16:creationId xmlns:a16="http://schemas.microsoft.com/office/drawing/2014/main" xmlns="" id="{E5FFE9D6-BE40-4112-A223-EE233002B405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4015909" y="1701799"/>
              <a:ext cx="4459352" cy="564150"/>
            </a:xfrm>
            <a:prstGeom prst="roundRect">
              <a:avLst>
                <a:gd name="adj" fmla="val 50000"/>
              </a:avLst>
            </a:prstGeom>
            <a:grpFill/>
            <a:ln w="12700" cap="flat" cmpd="sng" algn="ctr">
              <a:solidFill>
                <a:srgbClr val="E38F90"/>
              </a:solidFill>
              <a:prstDash val="solid"/>
              <a:miter lim="800000"/>
            </a:ln>
            <a:effectLst/>
          </p:spPr>
          <p:txBody>
            <a:bodyPr bIns="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</a:rPr>
                <a:t> 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</a:endParaRP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513952" y="1778850"/>
              <a:ext cx="2866490" cy="430887"/>
            </a:xfrm>
            <a:prstGeom prst="rect">
              <a:avLst/>
            </a:prstGeom>
            <a:grpFill/>
            <a:ln>
              <a:noFill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none" rtlCol="0">
              <a:spAutoFit/>
            </a:bodyPr>
            <a:lstStyle/>
            <a:p>
              <a:r>
                <a:rPr lang="en-US" sz="22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THẢO LUẬN NHÓM</a:t>
              </a:r>
              <a:endParaRPr lang="en-US" sz="2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971" y="2953718"/>
            <a:ext cx="2637532" cy="2362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50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459973" y="475078"/>
            <a:ext cx="3726873" cy="748145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3851534" y="1671647"/>
            <a:ext cx="7271391" cy="3691923"/>
          </a:xfrm>
          <a:prstGeom prst="horizontalScroll">
            <a:avLst/>
          </a:prstGeom>
          <a:solidFill>
            <a:srgbClr val="0070C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vi-VN" sz="2600" dirty="0"/>
              <a:t>Cần tránh những thao tác có thể gây lỗi cho máy tính như: tắt máy không đúng cách; rút USB ra khỏi máy tính khi chưa ngắt kết nối với máy tính; gõ phím quá mạnh; dùng vật cứng, sắc, nhọn tác động vào máy tính,...</a:t>
            </a:r>
            <a:endParaRPr lang="en-US" sz="2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32057" y="2219367"/>
            <a:ext cx="3075919" cy="4028114"/>
            <a:chOff x="1082437" y="1224464"/>
            <a:chExt cx="3216608" cy="4511429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2437" y="1224464"/>
              <a:ext cx="3216608" cy="4511429"/>
            </a:xfrm>
            <a:prstGeom prst="rect">
              <a:avLst/>
            </a:prstGeom>
          </p:spPr>
        </p:pic>
        <p:sp>
          <p:nvSpPr>
            <p:cNvPr id="9" name="Oval 8"/>
            <p:cNvSpPr/>
            <p:nvPr/>
          </p:nvSpPr>
          <p:spPr>
            <a:xfrm>
              <a:off x="3739488" y="1624083"/>
              <a:ext cx="450376" cy="464025"/>
            </a:xfrm>
            <a:prstGeom prst="ellipse">
              <a:avLst/>
            </a:pr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3182206" y="1924335"/>
              <a:ext cx="297976" cy="302526"/>
            </a:xfrm>
            <a:prstGeom prst="ellipse">
              <a:avLst/>
            </a:prstGeom>
            <a:solidFill>
              <a:srgbClr val="5B9B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80190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2617" y="229159"/>
            <a:ext cx="3885275" cy="92728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1083" y="393387"/>
            <a:ext cx="637055" cy="598832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5472952" y="386943"/>
            <a:ext cx="20922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MỞ ĐẦU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loud Callout 6"/>
          <p:cNvSpPr/>
          <p:nvPr/>
        </p:nvSpPr>
        <p:spPr>
          <a:xfrm rot="209852">
            <a:off x="2076475" y="1588436"/>
            <a:ext cx="8394646" cy="3237543"/>
          </a:xfrm>
          <a:prstGeom prst="cloudCallout">
            <a:avLst>
              <a:gd name="adj1" fmla="val -41259"/>
              <a:gd name="adj2" fmla="val 65832"/>
            </a:avLst>
          </a:prstGeom>
          <a:solidFill>
            <a:srgbClr val="CB000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154733" y="2044932"/>
            <a:ext cx="6078674" cy="1892826"/>
          </a:xfrm>
          <a:prstGeom prst="rect">
            <a:avLst/>
          </a:prstGeom>
          <a:solidFill>
            <a:srgbClr val="CB0000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những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hiểu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bản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lỗi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hỏng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cứng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mềm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en-US" sz="2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2111" l="4297" r="100000"/>
                    </a14:imgEffect>
                  </a14:imgLayer>
                </a14:imgProps>
              </a:ext>
            </a:extLst>
          </a:blip>
          <a:srcRect l="10754" b="8545"/>
          <a:stretch/>
        </p:blipFill>
        <p:spPr>
          <a:xfrm>
            <a:off x="1299279" y="4144456"/>
            <a:ext cx="1525808" cy="213706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04292" y="4335997"/>
            <a:ext cx="2305835" cy="234376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16151" y="5540991"/>
            <a:ext cx="1676400" cy="113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14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76710" y="53789"/>
            <a:ext cx="3891523" cy="8337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89938" y="207233"/>
            <a:ext cx="593569" cy="553998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5367615" y="207233"/>
            <a:ext cx="22557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KHÁM PHÁ</a:t>
            </a:r>
            <a:endParaRPr lang="en-US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" name="组合 1">
            <a:extLst>
              <a:ext uri="{FF2B5EF4-FFF2-40B4-BE49-F238E27FC236}">
                <a16:creationId xmlns="" xmlns:a16="http://schemas.microsoft.com/office/drawing/2014/main" id="{DCCE4400-57A0-436F-B7C5-3CBAD1597186}"/>
              </a:ext>
            </a:extLst>
          </p:cNvPr>
          <p:cNvGrpSpPr/>
          <p:nvPr/>
        </p:nvGrpSpPr>
        <p:grpSpPr>
          <a:xfrm>
            <a:off x="779925" y="1196788"/>
            <a:ext cx="6043955" cy="537883"/>
            <a:chOff x="5317408" y="1963739"/>
            <a:chExt cx="6236605" cy="763587"/>
          </a:xfrm>
        </p:grpSpPr>
        <p:sp>
          <p:nvSpPr>
            <p:cNvPr id="12" name="MH_SubTitle_1">
              <a:extLst>
                <a:ext uri="{FF2B5EF4-FFF2-40B4-BE49-F238E27FC236}">
                  <a16:creationId xmlns="" xmlns:a16="http://schemas.microsoft.com/office/drawing/2014/main" id="{1D125116-2A04-4F4B-9F69-76974C5F360C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5879365" y="1963739"/>
              <a:ext cx="5674648" cy="763587"/>
            </a:xfrm>
            <a:custGeom>
              <a:avLst/>
              <a:gdLst>
                <a:gd name="connsiteX0" fmla="*/ 2 w 3878508"/>
                <a:gd name="connsiteY0" fmla="*/ 0 h 762904"/>
                <a:gd name="connsiteX1" fmla="*/ 3497056 w 3878508"/>
                <a:gd name="connsiteY1" fmla="*/ 0 h 762904"/>
                <a:gd name="connsiteX2" fmla="*/ 3878508 w 3878508"/>
                <a:gd name="connsiteY2" fmla="*/ 381452 h 762904"/>
                <a:gd name="connsiteX3" fmla="*/ 3878507 w 3878508"/>
                <a:gd name="connsiteY3" fmla="*/ 381452 h 762904"/>
                <a:gd name="connsiteX4" fmla="*/ 3497055 w 3878508"/>
                <a:gd name="connsiteY4" fmla="*/ 762904 h 762904"/>
                <a:gd name="connsiteX5" fmla="*/ 0 w 3878508"/>
                <a:gd name="connsiteY5" fmla="*/ 762903 h 762904"/>
                <a:gd name="connsiteX6" fmla="*/ 51426 w 3878508"/>
                <a:gd name="connsiteY6" fmla="*/ 720474 h 762904"/>
                <a:gd name="connsiteX7" fmla="*/ 191853 w 3878508"/>
                <a:gd name="connsiteY7" fmla="*/ 381451 h 762904"/>
                <a:gd name="connsiteX8" fmla="*/ 51426 w 3878508"/>
                <a:gd name="connsiteY8" fmla="*/ 42429 h 7629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8508" h="762904">
                  <a:moveTo>
                    <a:pt x="2" y="0"/>
                  </a:moveTo>
                  <a:lnTo>
                    <a:pt x="3497056" y="0"/>
                  </a:lnTo>
                  <a:cubicBezTo>
                    <a:pt x="3707726" y="0"/>
                    <a:pt x="3878508" y="170782"/>
                    <a:pt x="3878508" y="381452"/>
                  </a:cubicBezTo>
                  <a:lnTo>
                    <a:pt x="3878507" y="381452"/>
                  </a:lnTo>
                  <a:cubicBezTo>
                    <a:pt x="3878507" y="592122"/>
                    <a:pt x="3707725" y="762904"/>
                    <a:pt x="3497055" y="762904"/>
                  </a:cubicBezTo>
                  <a:lnTo>
                    <a:pt x="0" y="762903"/>
                  </a:lnTo>
                  <a:lnTo>
                    <a:pt x="51426" y="720474"/>
                  </a:lnTo>
                  <a:cubicBezTo>
                    <a:pt x="138189" y="633710"/>
                    <a:pt x="191853" y="513848"/>
                    <a:pt x="191853" y="381451"/>
                  </a:cubicBezTo>
                  <a:cubicBezTo>
                    <a:pt x="191853" y="249055"/>
                    <a:pt x="138189" y="129192"/>
                    <a:pt x="51426" y="42429"/>
                  </a:cubicBezTo>
                  <a:close/>
                </a:path>
              </a:pathLst>
            </a:custGeom>
            <a:solidFill>
              <a:srgbClr val="3333CC"/>
            </a:solidFill>
            <a:ln w="25400" cap="flat" cmpd="sng" algn="ctr">
              <a:noFill/>
              <a:prstDash val="solid"/>
            </a:ln>
            <a:effectLst/>
          </p:spPr>
          <p:txBody>
            <a:bodyPr lIns="396000" tIns="0" rIns="0" bIns="0" anchor="ctr">
              <a:noAutofit/>
            </a:bodyPr>
            <a:lstStyle/>
            <a:p>
              <a:pPr>
                <a:lnSpc>
                  <a:spcPct val="130000"/>
                </a:lnSpc>
                <a:defRPr/>
              </a:pP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Thao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tác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gây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lỗi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hỏng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cứng</a:t>
              </a:r>
              <a:r>
                <a:rPr lang="en-US" sz="2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zh-CN" altLang="en-US" sz="2400" b="1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MH_Other_1">
              <a:extLst>
                <a:ext uri="{FF2B5EF4-FFF2-40B4-BE49-F238E27FC236}">
                  <a16:creationId xmlns="" xmlns:a16="http://schemas.microsoft.com/office/drawing/2014/main" id="{EF67E47E-433B-4491-9835-8ED78F23BE2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5317408" y="1963739"/>
              <a:ext cx="610530" cy="763587"/>
            </a:xfrm>
            <a:prstGeom prst="ellipse">
              <a:avLst/>
            </a:prstGeom>
            <a:solidFill>
              <a:srgbClr val="FFFFFF"/>
            </a:solidFill>
            <a:ln w="57150" cap="flat" cmpd="sng" algn="ctr">
              <a:solidFill>
                <a:srgbClr val="3333CC"/>
              </a:solidFill>
              <a:prstDash val="solid"/>
            </a:ln>
            <a:effectLst/>
          </p:spPr>
          <p:txBody>
            <a:bodyPr anchor="ctr"/>
            <a:lstStyle/>
            <a:p>
              <a:pPr>
                <a:defRPr/>
              </a:pPr>
              <a:r>
                <a:rPr lang="en-US" altLang="zh-CN" sz="3600" kern="0" dirty="0" smtClean="0">
                  <a:solidFill>
                    <a:srgbClr val="3333CC"/>
                  </a:solidFill>
                  <a:latin typeface="Impact" panose="020B0806030902050204" pitchFamily="34" charset="0"/>
                </a:rPr>
                <a:t>1</a:t>
              </a:r>
              <a:endParaRPr lang="en-US" altLang="zh-CN" sz="3600" kern="0" dirty="0">
                <a:solidFill>
                  <a:srgbClr val="3333CC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752629" y="1989360"/>
            <a:ext cx="10711489" cy="4356848"/>
          </a:xfrm>
          <a:prstGeom prst="roundRect">
            <a:avLst/>
          </a:prstGeom>
          <a:solidFill>
            <a:srgbClr val="FFFFD1"/>
          </a:solidFill>
          <a:ln w="28575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5366604" y="2830318"/>
            <a:ext cx="6070222" cy="330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2425" indent="-355600" algn="just">
              <a:lnSpc>
                <a:spcPct val="115000"/>
              </a:lnSpc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v"/>
              <a:tabLst>
                <a:tab pos="511175" algn="l"/>
              </a:tabLst>
            </a:pPr>
            <a:r>
              <a:rPr lang="vi-VN" sz="20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Điều nào dưới đây nên làm, không nên làm? </a:t>
            </a:r>
            <a:endParaRPr lang="en-US" sz="2000" b="1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47663" algn="just">
              <a:lnSpc>
                <a:spcPct val="115000"/>
              </a:lnSpc>
              <a:spcAft>
                <a:spcPts val="600"/>
              </a:spcAft>
              <a:buClr>
                <a:srgbClr val="C00000"/>
              </a:buClr>
              <a:buAutoNum type="alphaUcPeriod"/>
              <a:tabLst>
                <a:tab pos="511175" algn="l"/>
              </a:tabLst>
            </a:pPr>
            <a:r>
              <a:rPr lang="vi-VN" sz="20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Vệ </a:t>
            </a:r>
            <a:r>
              <a:rPr lang="vi-VN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 máy tính bằng khăn ướt, chất lỏng. </a:t>
            </a:r>
            <a:endParaRPr lang="en-US" sz="20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47663" algn="just">
              <a:lnSpc>
                <a:spcPct val="115000"/>
              </a:lnSpc>
              <a:spcAft>
                <a:spcPts val="600"/>
              </a:spcAft>
              <a:buClr>
                <a:srgbClr val="C00000"/>
              </a:buClr>
              <a:buAutoNum type="alphaUcPeriod"/>
              <a:tabLst>
                <a:tab pos="511175" algn="l"/>
              </a:tabLst>
            </a:pPr>
            <a:r>
              <a:rPr lang="vi-VN" sz="20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 </a:t>
            </a:r>
            <a:r>
              <a:rPr lang="vi-VN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vật cứng, sắc, nhọn để cạo vết bẩn trên màn hình máy tính. </a:t>
            </a:r>
            <a:endParaRPr lang="en-US" sz="20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47663" algn="just">
              <a:lnSpc>
                <a:spcPct val="115000"/>
              </a:lnSpc>
              <a:spcAft>
                <a:spcPts val="600"/>
              </a:spcAft>
              <a:buClr>
                <a:srgbClr val="C00000"/>
              </a:buClr>
              <a:buAutoNum type="alphaUcPeriod"/>
              <a:tabLst>
                <a:tab pos="511175" algn="l"/>
              </a:tabLst>
            </a:pPr>
            <a:r>
              <a:rPr lang="vi-VN" sz="20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Gõ </a:t>
            </a:r>
            <a:r>
              <a:rPr lang="vi-VN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 phím, bấm chuột nhẹ nhàng, dứt khoát. </a:t>
            </a:r>
            <a:endParaRPr lang="en-US" sz="20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47663" algn="just">
              <a:lnSpc>
                <a:spcPct val="115000"/>
              </a:lnSpc>
              <a:spcAft>
                <a:spcPts val="600"/>
              </a:spcAft>
              <a:buClr>
                <a:srgbClr val="C00000"/>
              </a:buClr>
              <a:buAutoNum type="alphaUcPeriod"/>
              <a:tabLst>
                <a:tab pos="511175" algn="l"/>
              </a:tabLst>
            </a:pPr>
            <a:r>
              <a:rPr lang="vi-VN" sz="20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Không </a:t>
            </a:r>
            <a:r>
              <a:rPr lang="vi-VN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 đồ ăn, nước uống trên bàn làm việc có để máy tính. </a:t>
            </a:r>
            <a:endParaRPr lang="en-US" sz="2000" dirty="0" smtClean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347663" algn="just">
              <a:lnSpc>
                <a:spcPct val="115000"/>
              </a:lnSpc>
              <a:spcAft>
                <a:spcPts val="600"/>
              </a:spcAft>
              <a:buClr>
                <a:srgbClr val="C00000"/>
              </a:buClr>
              <a:buAutoNum type="alphaUcPeriod"/>
              <a:tabLst>
                <a:tab pos="511175" algn="l"/>
              </a:tabLst>
            </a:pPr>
            <a:r>
              <a:rPr lang="vi-VN" sz="2000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Để </a:t>
            </a:r>
            <a:r>
              <a:rPr lang="vi-VN" sz="2000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máy tính ở nơi khô, thoáng, sạch sẽ.</a:t>
            </a:r>
            <a:endParaRPr lang="en-US" sz="2000" dirty="0">
              <a:solidFill>
                <a:srgbClr val="33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6163412" y="2155060"/>
            <a:ext cx="4550075" cy="498734"/>
            <a:chOff x="4015909" y="1701799"/>
            <a:chExt cx="4459352" cy="463513"/>
          </a:xfrm>
          <a:solidFill>
            <a:srgbClr val="CB0000"/>
          </a:solidFill>
        </p:grpSpPr>
        <p:sp>
          <p:nvSpPr>
            <p:cNvPr id="25" name="MH_Title_1">
              <a:extLst>
                <a:ext uri="{FF2B5EF4-FFF2-40B4-BE49-F238E27FC236}">
                  <a16:creationId xmlns="" xmlns:a16="http://schemas.microsoft.com/office/drawing/2014/main" id="{E5FFE9D6-BE40-4112-A223-EE233002B405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4015909" y="1701799"/>
              <a:ext cx="4459352" cy="433300"/>
            </a:xfrm>
            <a:prstGeom prst="roundRect">
              <a:avLst>
                <a:gd name="adj" fmla="val 50000"/>
              </a:avLst>
            </a:prstGeom>
            <a:grpFill/>
            <a:ln w="12700" cap="flat" cmpd="sng" algn="ctr">
              <a:solidFill>
                <a:srgbClr val="E38F90"/>
              </a:solidFill>
              <a:prstDash val="solid"/>
              <a:miter lim="800000"/>
            </a:ln>
            <a:effectLst/>
          </p:spPr>
          <p:txBody>
            <a:bodyPr bIns="0" anchor="ctr">
              <a:norm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微软雅黑"/>
                </a:rPr>
                <a:t> 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4192870" y="1765202"/>
              <a:ext cx="4108507" cy="40011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QUAN SÁT HÌNH 2.1 VÀ TRẢ LỜI </a:t>
              </a:r>
              <a:endPara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816269" y="2628739"/>
            <a:ext cx="4373639" cy="3540052"/>
            <a:chOff x="986115" y="2199458"/>
            <a:chExt cx="4701430" cy="3821124"/>
          </a:xfrm>
        </p:grpSpPr>
        <p:grpSp>
          <p:nvGrpSpPr>
            <p:cNvPr id="34" name="组合 1">
              <a:extLst>
                <a:ext uri="{FF2B5EF4-FFF2-40B4-BE49-F238E27FC236}">
                  <a16:creationId xmlns="" xmlns:a16="http://schemas.microsoft.com/office/drawing/2014/main" id="{C276D675-5D76-486F-922A-9D9D2CBFD33C}"/>
                </a:ext>
              </a:extLst>
            </p:cNvPr>
            <p:cNvGrpSpPr/>
            <p:nvPr/>
          </p:nvGrpSpPr>
          <p:grpSpPr>
            <a:xfrm>
              <a:off x="1351478" y="2240401"/>
              <a:ext cx="4336067" cy="3780181"/>
              <a:chOff x="2673910" y="2379664"/>
              <a:chExt cx="3360179" cy="3022600"/>
            </a:xfrm>
          </p:grpSpPr>
          <p:sp>
            <p:nvSpPr>
              <p:cNvPr id="35" name="MH_Other_1">
                <a:extLst>
                  <a:ext uri="{FF2B5EF4-FFF2-40B4-BE49-F238E27FC236}">
                    <a16:creationId xmlns="" xmlns:a16="http://schemas.microsoft.com/office/drawing/2014/main" id="{39C06A94-1E8C-486E-9DD6-C680CB99EEB9}"/>
                  </a:ext>
                </a:extLst>
              </p:cNvPr>
              <p:cNvSpPr/>
              <p:nvPr>
                <p:custDataLst>
                  <p:tags r:id="rId2"/>
                </p:custDataLst>
              </p:nvPr>
            </p:nvSpPr>
            <p:spPr>
              <a:xfrm>
                <a:off x="2673910" y="3040063"/>
                <a:ext cx="1354137" cy="1739900"/>
              </a:xfrm>
              <a:custGeom>
                <a:avLst/>
                <a:gdLst/>
                <a:ahLst/>
                <a:cxnLst/>
                <a:rect l="l" t="t" r="r" b="b"/>
                <a:pathLst>
                  <a:path w="2572873" h="3307098">
                    <a:moveTo>
                      <a:pt x="1545347" y="0"/>
                    </a:moveTo>
                    <a:cubicBezTo>
                      <a:pt x="2150925" y="267787"/>
                      <a:pt x="2572873" y="874071"/>
                      <a:pt x="2572873" y="1578906"/>
                    </a:cubicBezTo>
                    <a:cubicBezTo>
                      <a:pt x="2572873" y="2533360"/>
                      <a:pt x="1799135" y="3307098"/>
                      <a:pt x="844681" y="3307098"/>
                    </a:cubicBezTo>
                    <a:cubicBezTo>
                      <a:pt x="537681" y="3307098"/>
                      <a:pt x="249378" y="3227048"/>
                      <a:pt x="0" y="3085804"/>
                    </a:cubicBezTo>
                    <a:cubicBezTo>
                      <a:pt x="213788" y="3182168"/>
                      <a:pt x="451046" y="3235090"/>
                      <a:pt x="700665" y="3235090"/>
                    </a:cubicBezTo>
                    <a:cubicBezTo>
                      <a:pt x="1655119" y="3235090"/>
                      <a:pt x="2428857" y="2461352"/>
                      <a:pt x="2428857" y="1506898"/>
                    </a:cubicBezTo>
                    <a:cubicBezTo>
                      <a:pt x="2428857" y="859444"/>
                      <a:pt x="2072814" y="295148"/>
                      <a:pt x="1545347" y="0"/>
                    </a:cubicBezTo>
                    <a:close/>
                  </a:path>
                </a:pathLst>
              </a:custGeom>
              <a:solidFill>
                <a:srgbClr val="DD8F9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0" cap="none" spc="0" normalizeH="0" baseline="0" noProof="0">
                  <a:ln>
                    <a:noFill/>
                  </a:ln>
                  <a:solidFill>
                    <a:srgbClr val="F9F9F9"/>
                  </a:solidFill>
                  <a:effectLst/>
                  <a:uLnTx/>
                  <a:uFillTx/>
                  <a:ea typeface="微软雅黑"/>
                </a:endParaRPr>
              </a:p>
            </p:txBody>
          </p:sp>
          <p:sp>
            <p:nvSpPr>
              <p:cNvPr id="36" name="MH_Other_2">
                <a:extLst>
                  <a:ext uri="{FF2B5EF4-FFF2-40B4-BE49-F238E27FC236}">
                    <a16:creationId xmlns="" xmlns:a16="http://schemas.microsoft.com/office/drawing/2014/main" id="{FACCA6F1-621E-4D9A-9BA4-35F6B7C015A6}"/>
                  </a:ext>
                </a:extLst>
              </p:cNvPr>
              <p:cNvSpPr/>
              <p:nvPr>
                <p:custDataLst>
                  <p:tags r:id="rId3"/>
                </p:custDataLst>
              </p:nvPr>
            </p:nvSpPr>
            <p:spPr>
              <a:xfrm>
                <a:off x="4202114" y="3049589"/>
                <a:ext cx="1831975" cy="2352675"/>
              </a:xfrm>
              <a:custGeom>
                <a:avLst/>
                <a:gdLst/>
                <a:ahLst/>
                <a:cxnLst/>
                <a:rect l="l" t="t" r="r" b="b"/>
                <a:pathLst>
                  <a:path w="2572873" h="3307098">
                    <a:moveTo>
                      <a:pt x="1545347" y="0"/>
                    </a:moveTo>
                    <a:cubicBezTo>
                      <a:pt x="2150925" y="267787"/>
                      <a:pt x="2572873" y="874071"/>
                      <a:pt x="2572873" y="1578906"/>
                    </a:cubicBezTo>
                    <a:cubicBezTo>
                      <a:pt x="2572873" y="2533360"/>
                      <a:pt x="1799135" y="3307098"/>
                      <a:pt x="844681" y="3307098"/>
                    </a:cubicBezTo>
                    <a:cubicBezTo>
                      <a:pt x="537681" y="3307098"/>
                      <a:pt x="249378" y="3227048"/>
                      <a:pt x="0" y="3085804"/>
                    </a:cubicBezTo>
                    <a:cubicBezTo>
                      <a:pt x="213788" y="3182168"/>
                      <a:pt x="451046" y="3235090"/>
                      <a:pt x="700665" y="3235090"/>
                    </a:cubicBezTo>
                    <a:cubicBezTo>
                      <a:pt x="1655119" y="3235090"/>
                      <a:pt x="2428857" y="2461352"/>
                      <a:pt x="2428857" y="1506898"/>
                    </a:cubicBezTo>
                    <a:cubicBezTo>
                      <a:pt x="2428857" y="859444"/>
                      <a:pt x="2072814" y="295148"/>
                      <a:pt x="1545347" y="0"/>
                    </a:cubicBezTo>
                    <a:close/>
                  </a:path>
                </a:pathLst>
              </a:custGeom>
              <a:solidFill>
                <a:srgbClr val="92D05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0" cap="none" spc="0" normalizeH="0" baseline="0" noProof="0">
                  <a:ln>
                    <a:noFill/>
                  </a:ln>
                  <a:solidFill>
                    <a:srgbClr val="F9F9F9"/>
                  </a:solidFill>
                  <a:effectLst/>
                  <a:uLnTx/>
                  <a:uFillTx/>
                  <a:ea typeface="微软雅黑"/>
                </a:endParaRPr>
              </a:p>
            </p:txBody>
          </p:sp>
          <p:sp>
            <p:nvSpPr>
              <p:cNvPr id="37" name="MH_Other_3">
                <a:extLst>
                  <a:ext uri="{FF2B5EF4-FFF2-40B4-BE49-F238E27FC236}">
                    <a16:creationId xmlns="" xmlns:a16="http://schemas.microsoft.com/office/drawing/2014/main" id="{AC23B912-BE2A-48D5-8A19-71D0D49FE5A2}"/>
                  </a:ext>
                </a:extLst>
              </p:cNvPr>
              <p:cNvSpPr/>
              <p:nvPr>
                <p:custDataLst>
                  <p:tags r:id="rId4"/>
                </p:custDataLst>
              </p:nvPr>
            </p:nvSpPr>
            <p:spPr>
              <a:xfrm>
                <a:off x="4160838" y="2379664"/>
                <a:ext cx="901700" cy="1158875"/>
              </a:xfrm>
              <a:custGeom>
                <a:avLst/>
                <a:gdLst/>
                <a:ahLst/>
                <a:cxnLst/>
                <a:rect l="l" t="t" r="r" b="b"/>
                <a:pathLst>
                  <a:path w="2572873" h="3307098">
                    <a:moveTo>
                      <a:pt x="1545347" y="0"/>
                    </a:moveTo>
                    <a:cubicBezTo>
                      <a:pt x="2150925" y="267787"/>
                      <a:pt x="2572873" y="874071"/>
                      <a:pt x="2572873" y="1578906"/>
                    </a:cubicBezTo>
                    <a:cubicBezTo>
                      <a:pt x="2572873" y="2533360"/>
                      <a:pt x="1799135" y="3307098"/>
                      <a:pt x="844681" y="3307098"/>
                    </a:cubicBezTo>
                    <a:cubicBezTo>
                      <a:pt x="537681" y="3307098"/>
                      <a:pt x="249378" y="3227048"/>
                      <a:pt x="0" y="3085804"/>
                    </a:cubicBezTo>
                    <a:cubicBezTo>
                      <a:pt x="213788" y="3182168"/>
                      <a:pt x="451046" y="3235090"/>
                      <a:pt x="700665" y="3235090"/>
                    </a:cubicBezTo>
                    <a:cubicBezTo>
                      <a:pt x="1655119" y="3235090"/>
                      <a:pt x="2428857" y="2461352"/>
                      <a:pt x="2428857" y="1506898"/>
                    </a:cubicBezTo>
                    <a:cubicBezTo>
                      <a:pt x="2428857" y="859444"/>
                      <a:pt x="2072814" y="295148"/>
                      <a:pt x="1545347" y="0"/>
                    </a:cubicBezTo>
                    <a:close/>
                  </a:path>
                </a:pathLst>
              </a:custGeom>
              <a:solidFill>
                <a:srgbClr val="FFC000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350" b="0" i="0" u="none" strike="noStrike" kern="0" cap="none" spc="0" normalizeH="0" baseline="0" noProof="0">
                  <a:ln>
                    <a:noFill/>
                  </a:ln>
                  <a:solidFill>
                    <a:srgbClr val="F9F9F9"/>
                  </a:solidFill>
                  <a:effectLst/>
                  <a:uLnTx/>
                  <a:uFillTx/>
                  <a:ea typeface="微软雅黑"/>
                </a:endParaRPr>
              </a:p>
            </p:txBody>
          </p:sp>
        </p:grpSp>
        <p:sp>
          <p:nvSpPr>
            <p:cNvPr id="14" name="Oval 13"/>
            <p:cNvSpPr/>
            <p:nvPr/>
          </p:nvSpPr>
          <p:spPr>
            <a:xfrm>
              <a:off x="986115" y="3099029"/>
              <a:ext cx="2024398" cy="2031855"/>
            </a:xfrm>
            <a:prstGeom prst="ellipse">
              <a:avLst/>
            </a:prstGeom>
            <a:blipFill>
              <a:blip r:embed="rId1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2860308" y="2199458"/>
              <a:ext cx="1464334" cy="1371586"/>
            </a:xfrm>
            <a:prstGeom prst="ellipse">
              <a:avLst/>
            </a:prstGeom>
            <a:blipFill>
              <a:blip r:embed="rId1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729551" y="3066322"/>
              <a:ext cx="2827409" cy="2816409"/>
            </a:xfrm>
            <a:prstGeom prst="ellipse">
              <a:avLst/>
            </a:prstGeom>
            <a:blipFill>
              <a:blip r:embed="rId1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41" name="MH_Other_2">
            <a:extLst>
              <a:ext uri="{FF2B5EF4-FFF2-40B4-BE49-F238E27FC236}">
                <a16:creationId xmlns="" xmlns:a16="http://schemas.microsoft.com/office/drawing/2014/main" id="{D87780D7-283E-42F0-85A0-10694C0EF681}"/>
              </a:ext>
            </a:extLst>
          </p:cNvPr>
          <p:cNvCxnSpPr/>
          <p:nvPr>
            <p:custDataLst>
              <p:tags r:id="rId1"/>
            </p:custDataLst>
          </p:nvPr>
        </p:nvCxnSpPr>
        <p:spPr>
          <a:xfrm>
            <a:off x="5355070" y="2920619"/>
            <a:ext cx="0" cy="3136143"/>
          </a:xfrm>
          <a:prstGeom prst="line">
            <a:avLst/>
          </a:prstGeom>
          <a:ln w="19050">
            <a:solidFill>
              <a:srgbClr val="33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100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 t="10101" r="20074" b="50000"/>
          <a:stretch>
            <a:fillRect/>
          </a:stretch>
        </p:blipFill>
        <p:spPr bwMode="auto">
          <a:xfrm>
            <a:off x="3216276" y="692150"/>
            <a:ext cx="5616575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Nhac-nen-vui-ve-song-dong-de-thu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54268" y="163659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6855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3046"/>
                            </p:stCondLst>
                            <p:childTnLst>
                              <p:par>
                                <p:cTn id="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ChangeArrowheads="1"/>
          </p:cNvSpPr>
          <p:nvPr/>
        </p:nvSpPr>
        <p:spPr bwMode="auto">
          <a:xfrm>
            <a:off x="2208214" y="5373688"/>
            <a:ext cx="7920037" cy="8302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vi-VN" altLang="en-US" sz="2400" b="1">
                <a:solidFill>
                  <a:srgbClr val="000000"/>
                </a:solidFill>
              </a:rPr>
              <a:t>Tên phù thủy độc ác, nham hiểm đã bắt cóc hết sinh vật biển</a:t>
            </a:r>
            <a:endParaRPr lang="en-US" altLang="en-US" sz="2400" b="1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0567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ChangeArrowheads="1"/>
          </p:cNvSpPr>
          <p:nvPr/>
        </p:nvSpPr>
        <p:spPr bwMode="auto">
          <a:xfrm>
            <a:off x="2208213" y="5373688"/>
            <a:ext cx="3600450" cy="12001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</a:rPr>
              <a:t>Em hãy giúp các nàng tiên cá giải cứu các sinh vật biển nhé!</a:t>
            </a:r>
          </a:p>
        </p:txBody>
      </p:sp>
    </p:spTree>
    <p:extLst>
      <p:ext uri="{BB962C8B-B14F-4D97-AF65-F5344CB8AC3E}">
        <p14:creationId xmlns:p14="http://schemas.microsoft.com/office/powerpoint/2010/main" val="24418304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8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8074" y="4552158"/>
            <a:ext cx="1009650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1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924" y="1353428"/>
            <a:ext cx="1581150" cy="80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14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722" y="4962620"/>
            <a:ext cx="17145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15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1868" y="1305803"/>
            <a:ext cx="1470025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otched Right Arrow 1">
            <a:hlinkClick r:id="rId11" action="ppaction://hlinksldjump"/>
            <a:extLst>
              <a:ext uri="{FF2B5EF4-FFF2-40B4-BE49-F238E27FC236}">
                <a16:creationId xmlns:a16="http://schemas.microsoft.com/office/drawing/2014/main" xmlns="" id="{75F52F1E-B8FE-4EBC-886F-524654815D25}"/>
              </a:ext>
            </a:extLst>
          </p:cNvPr>
          <p:cNvSpPr/>
          <p:nvPr/>
        </p:nvSpPr>
        <p:spPr>
          <a:xfrm>
            <a:off x="10026603" y="5838827"/>
            <a:ext cx="1692275" cy="836612"/>
          </a:xfrm>
          <a:prstGeom prst="notchedRightArrow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dirty="0">
                <a:solidFill>
                  <a:srgbClr val="FFFFFF"/>
                </a:solidFill>
              </a:rPr>
              <a:t>VỀ NHÀ THÔI</a:t>
            </a:r>
          </a:p>
        </p:txBody>
      </p:sp>
      <p:pic>
        <p:nvPicPr>
          <p:cNvPr id="11" name="Picture 9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33812">
            <a:off x="9389494" y="2944651"/>
            <a:ext cx="1706562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07079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 nodeType="clickPar">
                      <p:stCondLst>
                        <p:cond delay="0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2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3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3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Callout 1">
            <a:extLst>
              <a:ext uri="{FF2B5EF4-FFF2-40B4-BE49-F238E27FC236}">
                <a16:creationId xmlns:a16="http://schemas.microsoft.com/office/drawing/2014/main" xmlns="" id="{B1BC2173-81BF-4B92-AE64-B7B2F48D0E68}"/>
              </a:ext>
            </a:extLst>
          </p:cNvPr>
          <p:cNvSpPr/>
          <p:nvPr/>
        </p:nvSpPr>
        <p:spPr>
          <a:xfrm>
            <a:off x="1252799" y="163774"/>
            <a:ext cx="6894913" cy="3213838"/>
          </a:xfrm>
          <a:prstGeom prst="wedgeEllipseCallout">
            <a:avLst>
              <a:gd name="adj1" fmla="val -23844"/>
              <a:gd name="adj2" fmla="val 64960"/>
            </a:avLst>
          </a:prstGeom>
          <a:solidFill>
            <a:schemeClr val="bg1">
              <a:alpha val="83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800" b="1" dirty="0">
              <a:solidFill>
                <a:srgbClr val="333399">
                  <a:lumMod val="50000"/>
                </a:srgbClr>
              </a:solidFill>
            </a:endParaRPr>
          </a:p>
        </p:txBody>
      </p:sp>
      <p:sp>
        <p:nvSpPr>
          <p:cNvPr id="4" name="Oval Callout 3">
            <a:extLst>
              <a:ext uri="{FF2B5EF4-FFF2-40B4-BE49-F238E27FC236}">
                <a16:creationId xmlns:a16="http://schemas.microsoft.com/office/drawing/2014/main" xmlns="" id="{AD32D0EA-88BA-4688-B88A-C72025DA85B3}"/>
              </a:ext>
            </a:extLst>
          </p:cNvPr>
          <p:cNvSpPr/>
          <p:nvPr/>
        </p:nvSpPr>
        <p:spPr>
          <a:xfrm>
            <a:off x="4082934" y="4435522"/>
            <a:ext cx="4515156" cy="1889078"/>
          </a:xfrm>
          <a:prstGeom prst="wedgeEllipseCallout">
            <a:avLst>
              <a:gd name="adj1" fmla="val -65764"/>
              <a:gd name="adj2" fmla="val -2254"/>
            </a:avLst>
          </a:prstGeom>
          <a:solidFill>
            <a:schemeClr val="bg1">
              <a:alpha val="8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 err="1" smtClean="0">
                <a:solidFill>
                  <a:srgbClr val="C00000"/>
                </a:solidFill>
              </a:rPr>
              <a:t>Đáp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án</a:t>
            </a:r>
            <a:r>
              <a:rPr lang="en-US" sz="2400" dirty="0" smtClean="0">
                <a:solidFill>
                  <a:srgbClr val="C00000"/>
                </a:solidFill>
              </a:rPr>
              <a:t>: </a:t>
            </a:r>
          </a:p>
          <a:p>
            <a:pPr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 smtClean="0">
                <a:solidFill>
                  <a:srgbClr val="C00000"/>
                </a:solidFill>
              </a:rPr>
              <a:t>KHÔNG NÊN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8196" name="AutoShape 10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388220" y="6141493"/>
            <a:ext cx="584579" cy="552734"/>
          </a:xfrm>
          <a:prstGeom prst="actionButtonHom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US" altLang="en-US" sz="1800">
              <a:solidFill>
                <a:srgbClr val="000000"/>
              </a:solidFill>
            </a:endParaRPr>
          </a:p>
        </p:txBody>
      </p:sp>
      <p:pic>
        <p:nvPicPr>
          <p:cNvPr id="8197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015" y="3500439"/>
            <a:ext cx="2488111" cy="2824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72755" y="931708"/>
            <a:ext cx="2115399" cy="167528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744613" y="1076591"/>
            <a:ext cx="3716747" cy="1598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6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26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26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b="1" dirty="0" err="1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6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</a:t>
            </a:r>
            <a:r>
              <a:rPr lang="vi-VN" sz="26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ệ </a:t>
            </a:r>
            <a:r>
              <a:rPr lang="vi-VN" sz="2600" b="1" dirty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 máy tính bằng khăn ướt, chất </a:t>
            </a:r>
            <a:r>
              <a:rPr lang="vi-VN" sz="26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lỏng</a:t>
            </a:r>
            <a:r>
              <a:rPr lang="en-US" sz="2600" b="1" dirty="0" smtClean="0">
                <a:solidFill>
                  <a:srgbClr val="33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26752078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345"/>
  <p:tag name="MH_LIBRARY" val="GRAPHIC"/>
  <p:tag name="MH_TYPE" val="Other"/>
  <p:tag name="MH_ORDER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216"/>
  <p:tag name="MH_LIBRARY" val="GRAPHIC"/>
  <p:tag name="MH_TYPE" val="Other"/>
  <p:tag name="MH_ORDER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SubTitle"/>
  <p:tag name="MH_ORDER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Other"/>
  <p:tag name="MH_ORDER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SubTitle"/>
  <p:tag name="MH_ORDER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Other"/>
  <p:tag name="MH_ORDER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SubTitle"/>
  <p:tag name="MH_ORDER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Other"/>
  <p:tag name="MH_ORDER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SubTitle"/>
  <p:tag name="MH_ORDER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Other"/>
  <p:tag name="MH_ORDER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345"/>
  <p:tag name="MH_LIBRARY" val="GRAPHIC"/>
  <p:tag name="MH_TYPE" val="Other"/>
  <p:tag name="MH_ORDER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216"/>
  <p:tag name="MH_LIBRARY" val="GRAPHIC"/>
  <p:tag name="MH_TYPE" val="Other"/>
  <p:tag name="MH_ORDER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345"/>
  <p:tag name="MH_LIBRARY" val="GRAPHIC"/>
  <p:tag name="MH_TYPE" val="Title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216"/>
  <p:tag name="MH_LIBRARY" val="GRAPHIC"/>
  <p:tag name="MH_TYPE" val="Other"/>
  <p:tag name="MH_ORDER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216"/>
  <p:tag name="MH_LIBRARY" val="GRAPHIC"/>
  <p:tag name="MH_TYPE" val="Other"/>
  <p:tag name="MH_ORDER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345"/>
  <p:tag name="MH_LIBRARY" val="GRAPHIC"/>
  <p:tag name="MH_TYPE" val="Title"/>
  <p:tag name="MH_ORDER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SubTitle"/>
  <p:tag name="MH_ORDER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538"/>
  <p:tag name="MH_LIBRARY" val="GRAPHIC"/>
  <p:tag name="MH_TYPE" val="Other"/>
  <p:tag name="MH_ORDER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216"/>
  <p:tag name="MH_LIBRARY" val="GRAPHIC"/>
  <p:tag name="MH_TYPE" val="Other"/>
  <p:tag name="MH_ORDER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70627103216"/>
  <p:tag name="MH_LIBRARY" val="GRAPHIC"/>
  <p:tag name="MH_TYPE" val="Other"/>
  <p:tag name="MH_ORDER" val="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794</TotalTime>
  <Words>679</Words>
  <Application>Microsoft Office PowerPoint</Application>
  <PresentationFormat>Widescreen</PresentationFormat>
  <Paragraphs>69</Paragraphs>
  <Slides>22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微软雅黑</vt:lpstr>
      <vt:lpstr>宋体</vt:lpstr>
      <vt:lpstr>Arial</vt:lpstr>
      <vt:lpstr>Calibri</vt:lpstr>
      <vt:lpstr>Calibri Light</vt:lpstr>
      <vt:lpstr>Impact</vt:lpstr>
      <vt:lpstr>Wingdings</vt:lpstr>
      <vt:lpstr>Office Theme</vt:lpstr>
      <vt:lpstr>Default Design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105</cp:revision>
  <dcterms:created xsi:type="dcterms:W3CDTF">2023-02-06T08:51:07Z</dcterms:created>
  <dcterms:modified xsi:type="dcterms:W3CDTF">2023-02-14T02:52:22Z</dcterms:modified>
</cp:coreProperties>
</file>