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9" r:id="rId2"/>
    <p:sldId id="274" r:id="rId3"/>
    <p:sldId id="270" r:id="rId4"/>
    <p:sldId id="259" r:id="rId5"/>
    <p:sldId id="262" r:id="rId6"/>
    <p:sldId id="261" r:id="rId7"/>
    <p:sldId id="275" r:id="rId8"/>
    <p:sldId id="273" r:id="rId9"/>
    <p:sldId id="263" r:id="rId10"/>
    <p:sldId id="266" r:id="rId11"/>
    <p:sldId id="276"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CC"/>
    <a:srgbClr val="CC0000"/>
    <a:srgbClr val="00FF00"/>
    <a:srgbClr val="FF66FF"/>
    <a:srgbClr val="99CCFF"/>
    <a:srgbClr val="FFCCFF"/>
    <a:srgbClr val="FF00FF"/>
    <a:srgbClr val="3333CC"/>
    <a:srgbClr val="CC99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8260038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339259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857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5B6116D-D749-4333-8A20-75867DF24F75}"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954362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B6116D-D749-4333-8A20-75867DF24F75}" type="datetimeFigureOut">
              <a:rPr lang="en-US" smtClean="0"/>
              <a:t>5/18/2022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661958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5B6116D-D749-4333-8A20-75867DF24F75}"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77375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5B6116D-D749-4333-8A20-75867DF24F75}" type="datetimeFigureOut">
              <a:rPr lang="en-US" smtClean="0"/>
              <a:t>5/18/2022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24311434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5B6116D-D749-4333-8A20-75867DF24F75}" type="datetimeFigureOut">
              <a:rPr lang="en-US" smtClean="0"/>
              <a:t>5/18/2022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28863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B6116D-D749-4333-8A20-75867DF24F75}" type="datetimeFigureOut">
              <a:rPr lang="en-US" smtClean="0"/>
              <a:t>5/18/2022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80904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3030252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5B6116D-D749-4333-8A20-75867DF24F75}" type="datetimeFigureOut">
              <a:rPr lang="en-US" smtClean="0"/>
              <a:t>5/18/2022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C31201B-8794-4824-A58C-9FDADAEC2125}" type="slidenum">
              <a:rPr lang="en-US" smtClean="0"/>
              <a:t>‹#›</a:t>
            </a:fld>
            <a:endParaRPr lang="en-US"/>
          </a:p>
        </p:txBody>
      </p:sp>
    </p:spTree>
    <p:extLst>
      <p:ext uri="{BB962C8B-B14F-4D97-AF65-F5344CB8AC3E}">
        <p14:creationId xmlns:p14="http://schemas.microsoft.com/office/powerpoint/2010/main" val="176750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B6116D-D749-4333-8A20-75867DF24F75}" type="datetimeFigureOut">
              <a:rPr lang="en-US" smtClean="0"/>
              <a:t>5/18/2022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31201B-8794-4824-A58C-9FDADAEC2125}" type="slidenum">
              <a:rPr lang="en-US" smtClean="0"/>
              <a:t>‹#›</a:t>
            </a:fld>
            <a:endParaRPr lang="en-US"/>
          </a:p>
        </p:txBody>
      </p:sp>
    </p:spTree>
    <p:extLst>
      <p:ext uri="{BB962C8B-B14F-4D97-AF65-F5344CB8AC3E}">
        <p14:creationId xmlns:p14="http://schemas.microsoft.com/office/powerpoint/2010/main" val="34412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srcRect b="14345"/>
          <a:stretch/>
        </p:blipFill>
        <p:spPr>
          <a:xfrm>
            <a:off x="2480279" y="-282386"/>
            <a:ext cx="6771297" cy="5782234"/>
          </a:xfrm>
          <a:prstGeom prst="rect">
            <a:avLst/>
          </a:prstGeom>
        </p:spPr>
      </p:pic>
      <p:pic>
        <p:nvPicPr>
          <p:cNvPr id="6" name="Picture 5"/>
          <p:cNvPicPr>
            <a:picLocks noChangeAspect="1"/>
          </p:cNvPicPr>
          <p:nvPr/>
        </p:nvPicPr>
        <p:blipFill>
          <a:blip r:embed="rId4"/>
          <a:stretch>
            <a:fillRect/>
          </a:stretch>
        </p:blipFill>
        <p:spPr>
          <a:xfrm>
            <a:off x="3267635" y="5196761"/>
            <a:ext cx="8162364" cy="1701580"/>
          </a:xfrm>
          <a:prstGeom prst="rect">
            <a:avLst/>
          </a:prstGeom>
        </p:spPr>
      </p:pic>
      <p:pic>
        <p:nvPicPr>
          <p:cNvPr id="7" name="Picture 6"/>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pic>
        <p:nvPicPr>
          <p:cNvPr id="9" name="Picture 8"/>
          <p:cNvPicPr>
            <a:picLocks noChangeAspect="1"/>
          </p:cNvPicPr>
          <p:nvPr/>
        </p:nvPicPr>
        <p:blipFill>
          <a:blip r:embed="rId7"/>
          <a:stretch>
            <a:fillRect/>
          </a:stretch>
        </p:blipFill>
        <p:spPr>
          <a:xfrm>
            <a:off x="3079376" y="457200"/>
            <a:ext cx="5768789" cy="3949251"/>
          </a:xfrm>
          <a:prstGeom prst="rect">
            <a:avLst/>
          </a:prstGeom>
        </p:spPr>
      </p:pic>
    </p:spTree>
    <p:extLst>
      <p:ext uri="{BB962C8B-B14F-4D97-AF65-F5344CB8AC3E}">
        <p14:creationId xmlns:p14="http://schemas.microsoft.com/office/powerpoint/2010/main" val="2124290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ounded Rectangle 10"/>
          <p:cNvSpPr/>
          <p:nvPr/>
        </p:nvSpPr>
        <p:spPr>
          <a:xfrm>
            <a:off x="6569194" y="1364567"/>
            <a:ext cx="5374278" cy="486199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ounded Rectangle 2"/>
          <p:cNvSpPr/>
          <p:nvPr/>
        </p:nvSpPr>
        <p:spPr>
          <a:xfrm>
            <a:off x="311285" y="1364567"/>
            <a:ext cx="6011514" cy="2089870"/>
          </a:xfrm>
          <a:prstGeom prst="roundRect">
            <a:avLst/>
          </a:prstGeom>
          <a:solidFill>
            <a:srgbClr val="CC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2400" dirty="0"/>
              <a:t>a. Máy bay không người lái phun thuốc trừ sâu trên cánh đồng. Khi người dùng chọn chế độ phun thuốc tự động cho cây trồng thì máy bay thực hiện ngay theo chế độ đó. </a:t>
            </a:r>
            <a:endParaRPr lang="en-US" sz="2300" dirty="0">
              <a:solidFill>
                <a:schemeClr val="bg1"/>
              </a:solidFill>
              <a:latin typeface="Arial" panose="020B0604020202020204" pitchFamily="34" charset="0"/>
              <a:cs typeface="Arial" panose="020B0604020202020204" pitchFamily="34" charset="0"/>
            </a:endParaRPr>
          </a:p>
        </p:txBody>
      </p:sp>
      <p:sp>
        <p:nvSpPr>
          <p:cNvPr id="15" name="Rounded Rectangle 14"/>
          <p:cNvSpPr/>
          <p:nvPr/>
        </p:nvSpPr>
        <p:spPr>
          <a:xfrm>
            <a:off x="275541" y="4244454"/>
            <a:ext cx="6044577" cy="1982110"/>
          </a:xfrm>
          <a:prstGeom prst="roundRect">
            <a:avLst/>
          </a:prstGeom>
          <a:solidFill>
            <a:srgbClr val="CC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63550" indent="-463550" algn="just">
              <a:lnSpc>
                <a:spcPct val="120000"/>
              </a:lnSpc>
              <a:spcAft>
                <a:spcPts val="600"/>
              </a:spcAft>
              <a:buClr>
                <a:srgbClr val="FFFF00"/>
              </a:buClr>
              <a:buFont typeface="Wingdings" panose="05000000000000000000" pitchFamily="2" charset="2"/>
              <a:buChar char="q"/>
            </a:pPr>
            <a:r>
              <a:rPr lang="vi-VN" sz="2400" dirty="0"/>
              <a:t>Em hãy trao đổi với bạn và cho biết: Thông tin mà máy bay nhận được là gì và kết quả xử lí ra sao?</a:t>
            </a:r>
            <a:endParaRPr lang="en-US" sz="2300" b="1" dirty="0">
              <a:solidFill>
                <a:schemeClr val="bg1"/>
              </a:solidFill>
              <a:latin typeface="Arial" panose="020B0604020202020204" pitchFamily="34" charset="0"/>
              <a:cs typeface="Arial" panose="020B0604020202020204" pitchFamily="34" charset="0"/>
            </a:endParaRPr>
          </a:p>
        </p:txBody>
      </p:sp>
      <p:pic>
        <p:nvPicPr>
          <p:cNvPr id="28" name="Picture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54749" y="3577269"/>
            <a:ext cx="1095090" cy="1007790"/>
          </a:xfrm>
          <a:prstGeom prst="rect">
            <a:avLst/>
          </a:prstGeom>
        </p:spPr>
      </p:pic>
      <p:grpSp>
        <p:nvGrpSpPr>
          <p:cNvPr id="10" name="Group 9"/>
          <p:cNvGrpSpPr/>
          <p:nvPr/>
        </p:nvGrpSpPr>
        <p:grpSpPr>
          <a:xfrm>
            <a:off x="3933487" y="155474"/>
            <a:ext cx="4353220" cy="645358"/>
            <a:chOff x="4041063" y="747142"/>
            <a:chExt cx="4353220" cy="645358"/>
          </a:xfrm>
        </p:grpSpPr>
        <p:sp>
          <p:nvSpPr>
            <p:cNvPr id="12" name="Rounded Rectangle 11"/>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4"/>
            <a:stretch>
              <a:fillRect/>
            </a:stretch>
          </p:blipFill>
          <p:spPr>
            <a:xfrm>
              <a:off x="4902348" y="773790"/>
              <a:ext cx="589389" cy="565168"/>
            </a:xfrm>
            <a:prstGeom prst="rect">
              <a:avLst/>
            </a:prstGeom>
          </p:spPr>
        </p:pic>
      </p:grpSp>
      <p:pic>
        <p:nvPicPr>
          <p:cNvPr id="4" name="Picture 3"/>
          <p:cNvPicPr>
            <a:picLocks noChangeAspect="1"/>
          </p:cNvPicPr>
          <p:nvPr/>
        </p:nvPicPr>
        <p:blipFill>
          <a:blip r:embed="rId5"/>
          <a:stretch>
            <a:fillRect/>
          </a:stretch>
        </p:blipFill>
        <p:spPr>
          <a:xfrm>
            <a:off x="6619720" y="2110253"/>
            <a:ext cx="5255512" cy="3576479"/>
          </a:xfrm>
          <a:prstGeom prst="rect">
            <a:avLst/>
          </a:prstGeom>
        </p:spPr>
      </p:pic>
    </p:spTree>
    <p:extLst>
      <p:ext uri="{BB962C8B-B14F-4D97-AF65-F5344CB8AC3E}">
        <p14:creationId xmlns:p14="http://schemas.microsoft.com/office/powerpoint/2010/main" val="22814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animEffect transition="in" filter="fade">
                                      <p:cBhvr>
                                        <p:cTn id="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ounded Rectangle 6"/>
          <p:cNvSpPr/>
          <p:nvPr/>
        </p:nvSpPr>
        <p:spPr>
          <a:xfrm>
            <a:off x="1694328" y="1290916"/>
            <a:ext cx="8821271" cy="520435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3455040" y="2030197"/>
            <a:ext cx="5299849" cy="830997"/>
          </a:xfrm>
          <a:prstGeom prst="rect">
            <a:avLst/>
          </a:prstGeom>
          <a:noFill/>
        </p:spPr>
        <p:txBody>
          <a:bodyPr wrap="none" rtlCol="0">
            <a:spAutoFit/>
          </a:bodyPr>
          <a:lstStyle/>
          <a:p>
            <a:pPr algn="ctr">
              <a:lnSpc>
                <a:spcPct val="150000"/>
              </a:lnSpc>
            </a:pP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TRÒ CHƠI: </a:t>
            </a: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TRUYỀN HOA</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837330" y="5264169"/>
            <a:ext cx="7503460" cy="369332"/>
          </a:xfrm>
          <a:prstGeom prst="rect">
            <a:avLst/>
          </a:prstGeom>
          <a:noFill/>
        </p:spPr>
        <p:txBody>
          <a:bodyPr wrap="square" rtlCol="0">
            <a:spAutoFit/>
          </a:bodyPr>
          <a:lstStyle/>
          <a:p>
            <a:endParaRPr lang="en-US" dirty="0"/>
          </a:p>
        </p:txBody>
      </p:sp>
      <p:sp>
        <p:nvSpPr>
          <p:cNvPr id="19" name="Horizontal Scroll 18"/>
          <p:cNvSpPr/>
          <p:nvPr/>
        </p:nvSpPr>
        <p:spPr>
          <a:xfrm>
            <a:off x="2520218" y="3094380"/>
            <a:ext cx="7169489" cy="2169789"/>
          </a:xfrm>
          <a:prstGeom prst="horizontalScroll">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smtClean="0">
                <a:latin typeface="Arial" panose="020B0604020202020204" pitchFamily="34" charset="0"/>
                <a:cs typeface="Arial" panose="020B0604020202020204" pitchFamily="34" charset="0"/>
              </a:rPr>
              <a:t>Hãy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kể</a:t>
            </a:r>
            <a:r>
              <a:rPr lang="en-US" sz="2800" b="1" dirty="0" smtClean="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tên</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một</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số</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loại</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đồ</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dùng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có</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thể</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xử</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lí</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thông</a:t>
            </a:r>
            <a:r>
              <a:rPr lang="en-US" sz="2800" b="1" dirty="0">
                <a:latin typeface="Arial" panose="020B0604020202020204" pitchFamily="34" charset="0"/>
                <a:cs typeface="Arial" panose="020B0604020202020204" pitchFamily="34" charset="0"/>
              </a:rPr>
              <a:t> tin </a:t>
            </a:r>
            <a:r>
              <a:rPr lang="en-US" sz="2800" b="1" dirty="0" err="1">
                <a:latin typeface="Arial" panose="020B0604020202020204" pitchFamily="34" charset="0"/>
                <a:cs typeface="Arial" panose="020B0604020202020204" pitchFamily="34" charset="0"/>
              </a:rPr>
              <a:t>trong</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gia</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đình</a:t>
            </a:r>
            <a:r>
              <a:rPr lang="en-US" sz="2800" b="1" dirty="0">
                <a:latin typeface="Arial" panose="020B0604020202020204" pitchFamily="34" charset="0"/>
                <a:cs typeface="Arial" panose="020B0604020202020204" pitchFamily="34" charset="0"/>
              </a:rPr>
              <a:t> </a:t>
            </a:r>
            <a:r>
              <a:rPr lang="en-US" sz="2800" b="1" dirty="0" err="1">
                <a:latin typeface="Arial" panose="020B0604020202020204" pitchFamily="34" charset="0"/>
                <a:cs typeface="Arial" panose="020B0604020202020204" pitchFamily="34" charset="0"/>
              </a:rPr>
              <a:t>em</a:t>
            </a:r>
            <a:r>
              <a:rPr lang="en-US" sz="2800" b="1" dirty="0">
                <a:latin typeface="Arial" panose="020B0604020202020204" pitchFamily="34" charset="0"/>
                <a:cs typeface="Arial" panose="020B0604020202020204" pitchFamily="34" charset="0"/>
              </a:rPr>
              <a:t>.</a:t>
            </a:r>
            <a:endParaRPr lang="en-US" sz="2800" b="1" dirty="0">
              <a:solidFill>
                <a:srgbClr val="FFFFCC"/>
              </a:solidFill>
              <a:latin typeface="Arial" panose="020B0604020202020204" pitchFamily="34" charset="0"/>
              <a:cs typeface="Arial" panose="020B0604020202020204" pitchFamily="34" charset="0"/>
            </a:endParaRPr>
          </a:p>
        </p:txBody>
      </p:sp>
      <p:grpSp>
        <p:nvGrpSpPr>
          <p:cNvPr id="9" name="Group 8"/>
          <p:cNvGrpSpPr/>
          <p:nvPr/>
        </p:nvGrpSpPr>
        <p:grpSpPr>
          <a:xfrm>
            <a:off x="3933487" y="155474"/>
            <a:ext cx="4353220" cy="645358"/>
            <a:chOff x="4041063" y="747142"/>
            <a:chExt cx="4353220" cy="645358"/>
          </a:xfrm>
        </p:grpSpPr>
        <p:sp>
          <p:nvSpPr>
            <p:cNvPr id="10" name="Rounded Rectangle 9"/>
            <p:cNvSpPr/>
            <p:nvPr/>
          </p:nvSpPr>
          <p:spPr>
            <a:xfrm>
              <a:off x="4041063" y="747142"/>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00000"/>
                  </a:solidFill>
                  <a:latin typeface="Arial" panose="020B0604020202020204" pitchFamily="34" charset="0"/>
                  <a:cs typeface="Arial" panose="020B0604020202020204" pitchFamily="34" charset="0"/>
                </a:rPr>
                <a:t>VẬN </a:t>
              </a:r>
              <a:r>
                <a:rPr lang="en-US" sz="3200" b="1" dirty="0">
                  <a:solidFill>
                    <a:srgbClr val="C00000"/>
                  </a:solidFill>
                  <a:latin typeface="Arial" panose="020B0604020202020204" pitchFamily="34" charset="0"/>
                  <a:cs typeface="Arial" panose="020B0604020202020204" pitchFamily="34" charset="0"/>
                </a:rPr>
                <a:t>DỤNG</a:t>
              </a:r>
              <a:endParaRPr lang="en-US" sz="3200" b="1" dirty="0">
                <a:solidFill>
                  <a:srgbClr val="0070C0"/>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3"/>
            <a:stretch>
              <a:fillRect/>
            </a:stretch>
          </p:blipFill>
          <p:spPr>
            <a:xfrm>
              <a:off x="4902348" y="773790"/>
              <a:ext cx="589389" cy="565168"/>
            </a:xfrm>
            <a:prstGeom prst="rect">
              <a:avLst/>
            </a:prstGeom>
          </p:spPr>
        </p:pic>
      </p:grpSp>
    </p:spTree>
    <p:extLst>
      <p:ext uri="{BB962C8B-B14F-4D97-AF65-F5344CB8AC3E}">
        <p14:creationId xmlns:p14="http://schemas.microsoft.com/office/powerpoint/2010/main" val="122590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3933487" y="155474"/>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smtClean="0">
                <a:solidFill>
                  <a:srgbClr val="C00000"/>
                </a:solidFill>
                <a:latin typeface="Arial" panose="020B0604020202020204" pitchFamily="34" charset="0"/>
                <a:cs typeface="Arial" panose="020B0604020202020204" pitchFamily="34" charset="0"/>
              </a:rPr>
              <a:t>GHI NHỚ</a:t>
            </a:r>
            <a:endParaRPr lang="en-US" sz="3200" b="1" dirty="0">
              <a:solidFill>
                <a:srgbClr val="0070C0"/>
              </a:solidFill>
              <a:latin typeface="Arial" panose="020B0604020202020204" pitchFamily="34" charset="0"/>
              <a:cs typeface="Arial" panose="020B0604020202020204" pitchFamily="34" charset="0"/>
            </a:endParaRPr>
          </a:p>
        </p:txBody>
      </p:sp>
      <p:sp>
        <p:nvSpPr>
          <p:cNvPr id="7" name="Rounded Rectangle 6"/>
          <p:cNvSpPr/>
          <p:nvPr/>
        </p:nvSpPr>
        <p:spPr>
          <a:xfrm>
            <a:off x="443959" y="954741"/>
            <a:ext cx="11282289" cy="5526741"/>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orizontal Scroll 7"/>
          <p:cNvSpPr/>
          <p:nvPr/>
        </p:nvSpPr>
        <p:spPr>
          <a:xfrm>
            <a:off x="2743202" y="1984934"/>
            <a:ext cx="7736114" cy="2926417"/>
          </a:xfrm>
          <a:prstGeom prst="horizontalScroll">
            <a:avLst/>
          </a:prstGeom>
          <a:solidFill>
            <a:srgbClr val="C0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r>
              <a:rPr lang="vi-VN" sz="2800" b="1" dirty="0"/>
              <a:t>Ngày nay, nhiều loại máy có thể xử lí thông tin nhận được để quyết định hành động giúp con người trong công việc.</a:t>
            </a:r>
            <a:endParaRPr lang="en-US" sz="2800" b="1"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769007" y="1796674"/>
            <a:ext cx="1974195" cy="2926417"/>
          </a:xfrm>
          <a:prstGeom prst="rect">
            <a:avLst/>
          </a:prstGeom>
        </p:spPr>
      </p:pic>
    </p:spTree>
    <p:extLst>
      <p:ext uri="{BB962C8B-B14F-4D97-AF65-F5344CB8AC3E}">
        <p14:creationId xmlns:p14="http://schemas.microsoft.com/office/powerpoint/2010/main" val="78147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1651378" y="1501253"/>
            <a:ext cx="9021171" cy="46117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865174" y="334359"/>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Kiểm</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tra</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bài</a:t>
            </a: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err="1" smtClean="0">
                <a:solidFill>
                  <a:srgbClr val="41719C"/>
                </a:solidFill>
                <a:latin typeface="Tahoma" panose="020B0604030504040204" pitchFamily="34" charset="0"/>
                <a:ea typeface="Tahoma" panose="020B0604030504040204" pitchFamily="34" charset="0"/>
                <a:cs typeface="Tahoma" panose="020B0604030504040204" pitchFamily="34" charset="0"/>
              </a:rPr>
              <a:t>cũ</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sp>
        <p:nvSpPr>
          <p:cNvPr id="8" name="Cloud Callout 1">
            <a:extLst>
              <a:ext uri="{FF2B5EF4-FFF2-40B4-BE49-F238E27FC236}">
                <a16:creationId xmlns:a16="http://schemas.microsoft.com/office/drawing/2014/main" id="{CEF4D80B-0136-DA40-A050-C7F1E816987F}"/>
              </a:ext>
            </a:extLst>
          </p:cNvPr>
          <p:cNvSpPr/>
          <p:nvPr/>
        </p:nvSpPr>
        <p:spPr>
          <a:xfrm>
            <a:off x="2736595" y="2483831"/>
            <a:ext cx="6851158" cy="2347477"/>
          </a:xfrm>
          <a:prstGeom prst="cloudCallout">
            <a:avLst>
              <a:gd name="adj1" fmla="val -36925"/>
              <a:gd name="adj2" fmla="val -1924"/>
            </a:avLst>
          </a:pr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latin typeface="Arial" panose="020B0604020202020204" pitchFamily="34" charset="0"/>
                <a:cs typeface="Arial" panose="020B0604020202020204" pitchFamily="34" charset="0"/>
              </a:rPr>
              <a:t>Em</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hãy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nêu</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ví</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dụ</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cho</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thấy</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bộ</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não</a:t>
            </a:r>
            <a:r>
              <a:rPr lang="en-US" sz="2800" b="1" dirty="0" smtClean="0">
                <a:latin typeface="Arial" panose="020B0604020202020204" pitchFamily="34" charset="0"/>
                <a:cs typeface="Arial" panose="020B0604020202020204" pitchFamily="34" charset="0"/>
              </a:rPr>
              <a:t> </a:t>
            </a:r>
            <a:r>
              <a:rPr lang="en-US" sz="2800" b="1" dirty="0" smtClean="0">
                <a:latin typeface="Arial" panose="020B0604020202020204" pitchFamily="34" charset="0"/>
                <a:cs typeface="Arial" panose="020B0604020202020204" pitchFamily="34" charset="0"/>
              </a:rPr>
              <a:t>con </a:t>
            </a:r>
            <a:r>
              <a:rPr lang="en-US" sz="2800" b="1" dirty="0" err="1" smtClean="0">
                <a:latin typeface="Arial" panose="020B0604020202020204" pitchFamily="34" charset="0"/>
                <a:cs typeface="Arial" panose="020B0604020202020204" pitchFamily="34" charset="0"/>
              </a:rPr>
              <a:t>người</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là</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một</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bộ</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phận</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xử</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lý</a:t>
            </a:r>
            <a:r>
              <a:rPr lang="en-US" sz="2800" b="1" dirty="0" smtClean="0">
                <a:latin typeface="Arial" panose="020B0604020202020204" pitchFamily="34" charset="0"/>
                <a:cs typeface="Arial" panose="020B0604020202020204" pitchFamily="34" charset="0"/>
              </a:rPr>
              <a:t> </a:t>
            </a:r>
            <a:r>
              <a:rPr lang="en-US" sz="2800" b="1" dirty="0" err="1" smtClean="0">
                <a:latin typeface="Arial" panose="020B0604020202020204" pitchFamily="34" charset="0"/>
                <a:cs typeface="Arial" panose="020B0604020202020204" pitchFamily="34" charset="0"/>
              </a:rPr>
              <a:t>thông</a:t>
            </a:r>
            <a:r>
              <a:rPr lang="en-US" sz="2800" b="1" dirty="0" smtClean="0">
                <a:latin typeface="Arial" panose="020B0604020202020204" pitchFamily="34" charset="0"/>
                <a:cs typeface="Arial" panose="020B0604020202020204" pitchFamily="34" charset="0"/>
              </a:rPr>
              <a:t> tin?</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94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par>
              <p:cTn id="10"/>
            </p:par>
          </p:childTnLst>
        </p:cTn>
      </p:par>
    </p:tnLst>
    <p:bldLst>
      <p:bldP spid="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srcRect b="14345"/>
          <a:stretch/>
        </p:blipFill>
        <p:spPr>
          <a:xfrm>
            <a:off x="2356143" y="-7466"/>
            <a:ext cx="7003010" cy="5247769"/>
          </a:xfrm>
          <a:prstGeom prst="rect">
            <a:avLst/>
          </a:prstGeom>
        </p:spPr>
      </p:pic>
      <p:pic>
        <p:nvPicPr>
          <p:cNvPr id="5" name="Picture 4"/>
          <p:cNvPicPr>
            <a:picLocks noChangeAspect="1"/>
          </p:cNvPicPr>
          <p:nvPr/>
        </p:nvPicPr>
        <p:blipFill>
          <a:blip r:embed="rId4"/>
          <a:stretch>
            <a:fillRect/>
          </a:stretch>
        </p:blipFill>
        <p:spPr>
          <a:xfrm>
            <a:off x="3267635" y="5196761"/>
            <a:ext cx="8162364" cy="1701580"/>
          </a:xfrm>
          <a:prstGeom prst="rect">
            <a:avLst/>
          </a:prstGeom>
        </p:spPr>
      </p:pic>
      <p:pic>
        <p:nvPicPr>
          <p:cNvPr id="6" name="Picture 5"/>
          <p:cNvPicPr>
            <a:picLocks noChangeAspect="1"/>
          </p:cNvPicPr>
          <p:nvPr/>
        </p:nvPicPr>
        <p:blipFill>
          <a:blip r:embed="rId5">
            <a:extLst>
              <a:ext uri="{BEBA8EAE-BF5A-486C-A8C5-ECC9F3942E4B}">
                <a14:imgProps xmlns:a14="http://schemas.microsoft.com/office/drawing/2010/main">
                  <a14:imgLayer r:embed="rId6">
                    <a14:imgEffect>
                      <a14:backgroundRemoval t="9804" b="89216" l="3759" r="89474"/>
                    </a14:imgEffect>
                  </a14:imgLayer>
                </a14:imgProps>
              </a:ext>
            </a:extLst>
          </a:blip>
          <a:stretch>
            <a:fillRect/>
          </a:stretch>
        </p:blipFill>
        <p:spPr>
          <a:xfrm>
            <a:off x="9088809" y="5437126"/>
            <a:ext cx="1574707" cy="1086378"/>
          </a:xfrm>
          <a:prstGeom prst="rect">
            <a:avLst/>
          </a:prstGeom>
        </p:spPr>
      </p:pic>
      <p:sp>
        <p:nvSpPr>
          <p:cNvPr id="3" name="Rectangle 2"/>
          <p:cNvSpPr/>
          <p:nvPr/>
        </p:nvSpPr>
        <p:spPr>
          <a:xfrm>
            <a:off x="2944906" y="661180"/>
            <a:ext cx="5983941" cy="3573195"/>
          </a:xfrm>
          <a:prstGeom prst="rect">
            <a:avLst/>
          </a:prstGeom>
          <a:solidFill>
            <a:srgbClr val="FFCC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800" dirty="0" smtClean="0">
              <a:latin typeface="Arial" panose="020B0604020202020204" pitchFamily="34" charset="0"/>
              <a:cs typeface="Arial" panose="020B0604020202020204" pitchFamily="34" charset="0"/>
            </a:endParaRPr>
          </a:p>
          <a:p>
            <a:pPr algn="ctr"/>
            <a:endParaRPr lang="en-US" sz="3800" dirty="0">
              <a:latin typeface="Arial" panose="020B0604020202020204" pitchFamily="34" charset="0"/>
              <a:cs typeface="Arial" panose="020B0604020202020204" pitchFamily="34" charset="0"/>
            </a:endParaRPr>
          </a:p>
          <a:p>
            <a:pPr algn="ctr">
              <a:lnSpc>
                <a:spcPct val="150000"/>
              </a:lnSpc>
            </a:pPr>
            <a:r>
              <a:rPr lang="en-US" sz="3600" b="1" spc="-70" dirty="0" err="1"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Bài</a:t>
            </a:r>
            <a:r>
              <a:rPr lang="en-US" sz="3600" b="1" spc="-70" dirty="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 4 </a:t>
            </a:r>
          </a:p>
          <a:p>
            <a:pPr algn="ctr">
              <a:lnSpc>
                <a:spcPct val="150000"/>
              </a:lnSpc>
            </a:pPr>
            <a:r>
              <a:rPr lang="en-US" sz="3600" b="1" spc="-70" dirty="0" smtClean="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rPr>
              <a:t>MÁY XỬ LÝ THÔNG TIN</a:t>
            </a:r>
            <a:endParaRPr lang="en-US" sz="3600" b="1" spc="-70" dirty="0">
              <a:ln>
                <a:solidFill>
                  <a:schemeClr val="bg1"/>
                </a:solidFill>
              </a:ln>
              <a:solidFill>
                <a:srgbClr val="3333CC"/>
              </a:solidFill>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4053884" y="1251355"/>
            <a:ext cx="4842992" cy="815608"/>
          </a:xfrm>
          <a:prstGeom prst="rect">
            <a:avLst/>
          </a:prstGeom>
          <a:noFill/>
        </p:spPr>
        <p:txBody>
          <a:bodyPr wrap="none" lIns="91440" tIns="45720" rIns="91440" bIns="45720">
            <a:spAutoFit/>
          </a:bodyPr>
          <a:lstStyle/>
          <a:p>
            <a:pPr algn="ctr"/>
            <a:r>
              <a:rPr lang="en-US" sz="4700" b="1" cap="none" spc="-300" dirty="0" smtClean="0">
                <a:ln w="28575">
                  <a:solidFill>
                    <a:schemeClr val="bg1"/>
                  </a:solidFill>
                  <a:prstDash val="solid"/>
                </a:ln>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MÁY TÍNH VÀ EM</a:t>
            </a:r>
            <a:endParaRPr lang="en-US" sz="4700" b="1" cap="none" spc="-300" dirty="0">
              <a:ln w="28575">
                <a:solidFill>
                  <a:schemeClr val="bg1"/>
                </a:solidFill>
                <a:prstDash val="solid"/>
              </a:ln>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sp>
        <p:nvSpPr>
          <p:cNvPr id="17" name="Oval 16"/>
          <p:cNvSpPr/>
          <p:nvPr/>
        </p:nvSpPr>
        <p:spPr>
          <a:xfrm>
            <a:off x="3039036" y="1048869"/>
            <a:ext cx="1096582" cy="1127633"/>
          </a:xfrm>
          <a:prstGeom prst="ellipse">
            <a:avLst/>
          </a:prstGeom>
          <a:blipFill>
            <a:blip r:embed="rId7"/>
            <a:stretch>
              <a:fillRect/>
            </a:stretch>
          </a:blip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711879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oup 3"/>
          <p:cNvGrpSpPr/>
          <p:nvPr/>
        </p:nvGrpSpPr>
        <p:grpSpPr>
          <a:xfrm>
            <a:off x="3865174" y="334359"/>
            <a:ext cx="4353220" cy="595086"/>
            <a:chOff x="3865174" y="226783"/>
            <a:chExt cx="4353220" cy="595086"/>
          </a:xfrm>
          <a:solidFill>
            <a:srgbClr val="FFFF00"/>
          </a:solidFill>
        </p:grpSpPr>
        <p:sp>
          <p:nvSpPr>
            <p:cNvPr id="6" name="Rounded Rectangle 5"/>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3"/>
            <a:stretch>
              <a:fillRect/>
            </a:stretch>
          </p:blipFill>
          <p:spPr>
            <a:xfrm>
              <a:off x="4753883" y="247862"/>
              <a:ext cx="561975" cy="561975"/>
            </a:xfrm>
            <a:prstGeom prst="rect">
              <a:avLst/>
            </a:prstGeom>
            <a:grpFill/>
          </p:spPr>
        </p:pic>
      </p:grpSp>
      <p:sp>
        <p:nvSpPr>
          <p:cNvPr id="7" name="Rounded Rectangle 6"/>
          <p:cNvSpPr/>
          <p:nvPr/>
        </p:nvSpPr>
        <p:spPr>
          <a:xfrm>
            <a:off x="1694328" y="1290916"/>
            <a:ext cx="8821271" cy="520435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a:off x="3267489" y="2030197"/>
            <a:ext cx="5674951" cy="830997"/>
          </a:xfrm>
          <a:prstGeom prst="rect">
            <a:avLst/>
          </a:prstGeom>
          <a:noFill/>
        </p:spPr>
        <p:txBody>
          <a:bodyPr wrap="none" rtlCol="0">
            <a:spAutoFit/>
          </a:bodyPr>
          <a:lstStyle/>
          <a:p>
            <a:pPr algn="ctr">
              <a:lnSpc>
                <a:spcPct val="150000"/>
              </a:lnSpc>
            </a:pPr>
            <a:r>
              <a:rPr lang="en-US" sz="3200" b="1" dirty="0" smtClean="0">
                <a:solidFill>
                  <a:srgbClr val="3333CC"/>
                </a:solidFill>
                <a:latin typeface="Tahoma" panose="020B0604030504040204" pitchFamily="34" charset="0"/>
                <a:ea typeface="Tahoma" panose="020B0604030504040204" pitchFamily="34" charset="0"/>
                <a:cs typeface="Tahoma" panose="020B0604030504040204" pitchFamily="34" charset="0"/>
              </a:rPr>
              <a:t>TRÒ CHƠI: </a:t>
            </a:r>
            <a:r>
              <a:rPr lang="en-US" sz="32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TRUYỀN ĐIỆN</a:t>
            </a:r>
            <a:endParaRPr lang="en-US" sz="32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2837330" y="5264169"/>
            <a:ext cx="7503460" cy="369332"/>
          </a:xfrm>
          <a:prstGeom prst="rect">
            <a:avLst/>
          </a:prstGeom>
          <a:noFill/>
        </p:spPr>
        <p:txBody>
          <a:bodyPr wrap="square" rtlCol="0">
            <a:spAutoFit/>
          </a:bodyPr>
          <a:lstStyle/>
          <a:p>
            <a:endParaRPr lang="en-US" dirty="0"/>
          </a:p>
        </p:txBody>
      </p:sp>
      <p:sp>
        <p:nvSpPr>
          <p:cNvPr id="19" name="Horizontal Scroll 18"/>
          <p:cNvSpPr/>
          <p:nvPr/>
        </p:nvSpPr>
        <p:spPr>
          <a:xfrm>
            <a:off x="2520218" y="3094380"/>
            <a:ext cx="7169489" cy="2169789"/>
          </a:xfrm>
          <a:prstGeom prst="horizontalScroll">
            <a:avLst/>
          </a:prstGeom>
          <a:solidFill>
            <a:srgbClr val="CC00CC"/>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rgbClr val="FFFFCC"/>
                </a:solidFill>
                <a:latin typeface="Arial" panose="020B0604020202020204" pitchFamily="34" charset="0"/>
                <a:cs typeface="Arial" panose="020B0604020202020204" pitchFamily="34" charset="0"/>
              </a:rPr>
              <a:t>Em</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hãy</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kể</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tên</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các</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đồ</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dùng</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thiết</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bị</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hoạt</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động</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bằng</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điện</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trong</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gia</a:t>
            </a:r>
            <a:r>
              <a:rPr lang="en-US" sz="2800" b="1" dirty="0">
                <a:solidFill>
                  <a:srgbClr val="FFFFCC"/>
                </a:solidFill>
                <a:latin typeface="Arial" panose="020B0604020202020204" pitchFamily="34" charset="0"/>
                <a:cs typeface="Arial" panose="020B0604020202020204" pitchFamily="34" charset="0"/>
              </a:rPr>
              <a:t> </a:t>
            </a:r>
            <a:r>
              <a:rPr lang="en-US" sz="2800" b="1" dirty="0" err="1">
                <a:solidFill>
                  <a:srgbClr val="FFFFCC"/>
                </a:solidFill>
                <a:latin typeface="Arial" panose="020B0604020202020204" pitchFamily="34" charset="0"/>
                <a:cs typeface="Arial" panose="020B0604020202020204" pitchFamily="34" charset="0"/>
              </a:rPr>
              <a:t>đình</a:t>
            </a:r>
            <a:r>
              <a:rPr lang="en-US" sz="2800" b="1" dirty="0">
                <a:solidFill>
                  <a:srgbClr val="FFFFCC"/>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4195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2" name="Rounded Rectangle 21"/>
          <p:cNvSpPr/>
          <p:nvPr/>
        </p:nvSpPr>
        <p:spPr>
          <a:xfrm>
            <a:off x="319314" y="1204686"/>
            <a:ext cx="11582400"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solidFill>
                <a:schemeClr val="tx1">
                  <a:lumMod val="50000"/>
                  <a:lumOff val="50000"/>
                </a:schemeClr>
              </a:solidFill>
            </a:endParaRPr>
          </a:p>
        </p:txBody>
      </p:sp>
      <p:grpSp>
        <p:nvGrpSpPr>
          <p:cNvPr id="17" name="Group 16"/>
          <p:cNvGrpSpPr/>
          <p:nvPr/>
        </p:nvGrpSpPr>
        <p:grpSpPr>
          <a:xfrm>
            <a:off x="3865174" y="334359"/>
            <a:ext cx="4353220" cy="595086"/>
            <a:chOff x="3865174" y="226783"/>
            <a:chExt cx="4353220" cy="595086"/>
          </a:xfrm>
          <a:solidFill>
            <a:srgbClr val="FFFF00"/>
          </a:solidFill>
        </p:grpSpPr>
        <p:sp>
          <p:nvSpPr>
            <p:cNvPr id="18" name="Rounded Rectangle 17"/>
            <p:cNvSpPr/>
            <p:nvPr/>
          </p:nvSpPr>
          <p:spPr>
            <a:xfrm>
              <a:off x="3865174" y="226783"/>
              <a:ext cx="4353220" cy="595086"/>
            </a:xfrm>
            <a:prstGeom prst="roundRect">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MỞ ĐẦU</a:t>
              </a:r>
              <a:endParaRPr lang="en-US" sz="3200" b="1" dirty="0">
                <a:solidFill>
                  <a:srgbClr val="41719C"/>
                </a:solidFill>
                <a:latin typeface="Tahoma" panose="020B0604030504040204" pitchFamily="34" charset="0"/>
                <a:ea typeface="Tahoma" panose="020B0604030504040204" pitchFamily="34" charset="0"/>
                <a:cs typeface="Tahoma" panose="020B0604030504040204" pitchFamily="34" charset="0"/>
              </a:endParaRPr>
            </a:p>
          </p:txBody>
        </p:sp>
        <p:pic>
          <p:nvPicPr>
            <p:cNvPr id="20" name="Picture 19"/>
            <p:cNvPicPr>
              <a:picLocks noChangeAspect="1"/>
            </p:cNvPicPr>
            <p:nvPr/>
          </p:nvPicPr>
          <p:blipFill>
            <a:blip r:embed="rId5"/>
            <a:stretch>
              <a:fillRect/>
            </a:stretch>
          </p:blipFill>
          <p:spPr>
            <a:xfrm>
              <a:off x="4753883" y="247862"/>
              <a:ext cx="561975" cy="561975"/>
            </a:xfrm>
            <a:prstGeom prst="rect">
              <a:avLst/>
            </a:prstGeom>
            <a:grpFill/>
          </p:spPr>
        </p:pic>
      </p:grpSp>
      <p:sp>
        <p:nvSpPr>
          <p:cNvPr id="2" name="Rounded Rectangle 1"/>
          <p:cNvSpPr/>
          <p:nvPr/>
        </p:nvSpPr>
        <p:spPr>
          <a:xfrm>
            <a:off x="642043" y="2076736"/>
            <a:ext cx="5159865" cy="4014781"/>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en-US" sz="2400" dirty="0" err="1">
                <a:solidFill>
                  <a:srgbClr val="3333CC"/>
                </a:solidFill>
                <a:latin typeface="Arial" panose="020B0604020202020204" pitchFamily="34" charset="0"/>
                <a:cs typeface="Arial" panose="020B0604020202020204" pitchFamily="34" charset="0"/>
              </a:rPr>
              <a:t>Sáng</a:t>
            </a:r>
            <a:r>
              <a:rPr lang="en-US" sz="2400" dirty="0">
                <a:solidFill>
                  <a:srgbClr val="3333CC"/>
                </a:solidFill>
                <a:latin typeface="Arial" panose="020B0604020202020204" pitchFamily="34" charset="0"/>
                <a:cs typeface="Arial" panose="020B0604020202020204" pitchFamily="34" charset="0"/>
              </a:rPr>
              <a:t> nay, </a:t>
            </a:r>
            <a:r>
              <a:rPr lang="en-US" sz="2400" dirty="0" err="1">
                <a:solidFill>
                  <a:srgbClr val="3333CC"/>
                </a:solidFill>
                <a:latin typeface="Arial" panose="020B0604020202020204" pitchFamily="34" charset="0"/>
                <a:cs typeface="Arial" panose="020B0604020202020204" pitchFamily="34" charset="0"/>
              </a:rPr>
              <a:t>bố</a:t>
            </a:r>
            <a:r>
              <a:rPr lang="en-US" sz="2400" dirty="0">
                <a:solidFill>
                  <a:srgbClr val="3333CC"/>
                </a:solidFill>
                <a:latin typeface="Arial" panose="020B0604020202020204" pitchFamily="34" charset="0"/>
                <a:cs typeface="Arial" panose="020B0604020202020204" pitchFamily="34" charset="0"/>
              </a:rPr>
              <a:t> Minh </a:t>
            </a:r>
            <a:r>
              <a:rPr lang="en-US" sz="2400" dirty="0" err="1">
                <a:solidFill>
                  <a:srgbClr val="3333CC"/>
                </a:solidFill>
                <a:latin typeface="Arial" panose="020B0604020202020204" pitchFamily="34" charset="0"/>
                <a:cs typeface="Arial" panose="020B0604020202020204" pitchFamily="34" charset="0"/>
              </a:rPr>
              <a:t>vừa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mua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chiếc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ti</a:t>
            </a:r>
            <a:r>
              <a:rPr lang="en-US" sz="2400" dirty="0">
                <a:solidFill>
                  <a:srgbClr val="3333CC"/>
                </a:solidFill>
                <a:latin typeface="Arial" panose="020B0604020202020204" pitchFamily="34" charset="0"/>
                <a:cs typeface="Arial" panose="020B0604020202020204" pitchFamily="34" charset="0"/>
              </a:rPr>
              <a:t> vi. </a:t>
            </a:r>
            <a:r>
              <a:rPr lang="en-US" sz="2400" dirty="0" err="1">
                <a:solidFill>
                  <a:srgbClr val="3333CC"/>
                </a:solidFill>
                <a:latin typeface="Arial" panose="020B0604020202020204" pitchFamily="34" charset="0"/>
                <a:cs typeface="Arial" panose="020B0604020202020204" pitchFamily="34" charset="0"/>
              </a:rPr>
              <a:t>Sau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khi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lắp</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đặt</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bố</a:t>
            </a:r>
            <a:r>
              <a:rPr lang="en-US" sz="2400" dirty="0">
                <a:solidFill>
                  <a:srgbClr val="3333CC"/>
                </a:solidFill>
                <a:latin typeface="Arial" panose="020B0604020202020204" pitchFamily="34" charset="0"/>
                <a:cs typeface="Arial" panose="020B0604020202020204" pitchFamily="34" charset="0"/>
              </a:rPr>
              <a:t> Minh </a:t>
            </a:r>
            <a:r>
              <a:rPr lang="en-US" sz="2400" dirty="0" err="1">
                <a:solidFill>
                  <a:srgbClr val="3333CC"/>
                </a:solidFill>
                <a:latin typeface="Arial" panose="020B0604020202020204" pitchFamily="34" charset="0"/>
                <a:cs typeface="Arial" panose="020B0604020202020204" pitchFamily="34" charset="0"/>
              </a:rPr>
              <a:t>dùng</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khiển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chuyển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kênh</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để</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thử</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Ngoài</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ra</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bố</a:t>
            </a:r>
            <a:r>
              <a:rPr lang="en-US" sz="2400" dirty="0">
                <a:solidFill>
                  <a:srgbClr val="3333CC"/>
                </a:solidFill>
                <a:latin typeface="Arial" panose="020B0604020202020204" pitchFamily="34" charset="0"/>
                <a:cs typeface="Arial" panose="020B0604020202020204" pitchFamily="34" charset="0"/>
              </a:rPr>
              <a:t> Minh </a:t>
            </a:r>
            <a:r>
              <a:rPr lang="en-US" sz="2400" dirty="0" err="1">
                <a:solidFill>
                  <a:srgbClr val="3333CC"/>
                </a:solidFill>
                <a:latin typeface="Arial" panose="020B0604020202020204" pitchFamily="34" charset="0"/>
                <a:cs typeface="Arial" panose="020B0604020202020204" pitchFamily="34" charset="0"/>
              </a:rPr>
              <a:t>còn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xem</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được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các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thông</a:t>
            </a:r>
            <a:r>
              <a:rPr lang="en-US" sz="2400" dirty="0">
                <a:solidFill>
                  <a:srgbClr val="3333CC"/>
                </a:solidFill>
                <a:latin typeface="Arial" panose="020B0604020202020204" pitchFamily="34" charset="0"/>
                <a:cs typeface="Arial" panose="020B0604020202020204" pitchFamily="34" charset="0"/>
              </a:rPr>
              <a:t> tin </a:t>
            </a:r>
            <a:r>
              <a:rPr lang="en-US" sz="2400" dirty="0" err="1">
                <a:solidFill>
                  <a:srgbClr val="3333CC"/>
                </a:solidFill>
                <a:latin typeface="Arial" panose="020B0604020202020204" pitchFamily="34" charset="0"/>
                <a:cs typeface="Arial" panose="020B0604020202020204" pitchFamily="34" charset="0"/>
              </a:rPr>
              <a:t>trên</a:t>
            </a:r>
            <a:r>
              <a:rPr lang="en-US" sz="2400" dirty="0">
                <a:solidFill>
                  <a:srgbClr val="3333CC"/>
                </a:solidFill>
                <a:latin typeface="Arial" panose="020B0604020202020204" pitchFamily="34" charset="0"/>
                <a:cs typeface="Arial" panose="020B0604020202020204" pitchFamily="34" charset="0"/>
              </a:rPr>
              <a:t> Internet. Minh </a:t>
            </a:r>
            <a:r>
              <a:rPr lang="en-US" sz="2400" dirty="0" err="1">
                <a:solidFill>
                  <a:srgbClr val="3333CC"/>
                </a:solidFill>
                <a:latin typeface="Arial" panose="020B0604020202020204" pitchFamily="34" charset="0"/>
                <a:cs typeface="Arial" panose="020B0604020202020204" pitchFamily="34" charset="0"/>
              </a:rPr>
              <a:t>ngạc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nhiên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vì</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ti</a:t>
            </a:r>
            <a:r>
              <a:rPr lang="en-US" sz="2400" dirty="0">
                <a:solidFill>
                  <a:srgbClr val="3333CC"/>
                </a:solidFill>
                <a:latin typeface="Arial" panose="020B0604020202020204" pitchFamily="34" charset="0"/>
                <a:cs typeface="Arial" panose="020B0604020202020204" pitchFamily="34" charset="0"/>
              </a:rPr>
              <a:t> vi </a:t>
            </a:r>
            <a:r>
              <a:rPr lang="en-US" sz="2400" dirty="0" err="1">
                <a:solidFill>
                  <a:srgbClr val="3333CC"/>
                </a:solidFill>
                <a:latin typeface="Arial" panose="020B0604020202020204" pitchFamily="34" charset="0"/>
                <a:cs typeface="Arial" panose="020B0604020202020204" pitchFamily="34" charset="0"/>
              </a:rPr>
              <a:t>chuyển</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được</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nhiều</a:t>
            </a:r>
            <a:r>
              <a:rPr lang="en-US" sz="2400" dirty="0">
                <a:solidFill>
                  <a:srgbClr val="3333CC"/>
                </a:solidFill>
                <a:latin typeface="Arial" panose="020B0604020202020204" pitchFamily="34" charset="0"/>
                <a:cs typeface="Arial" panose="020B0604020202020204" pitchFamily="34" charset="0"/>
              </a:rPr>
              <a:t> </a:t>
            </a:r>
            <a:r>
              <a:rPr lang="en-US" sz="2400" dirty="0" err="1">
                <a:solidFill>
                  <a:srgbClr val="3333CC"/>
                </a:solidFill>
                <a:latin typeface="Arial" panose="020B0604020202020204" pitchFamily="34" charset="0"/>
                <a:cs typeface="Arial" panose="020B0604020202020204" pitchFamily="34" charset="0"/>
              </a:rPr>
              <a:t>kênh</a:t>
            </a:r>
            <a:r>
              <a:rPr lang="en-US" sz="2400" dirty="0">
                <a:solidFill>
                  <a:srgbClr val="3333CC"/>
                </a:solidFill>
                <a:latin typeface="Arial" panose="020B0604020202020204" pitchFamily="34" charset="0"/>
                <a:cs typeface="Arial" panose="020B0604020202020204" pitchFamily="34" charset="0"/>
              </a:rPr>
              <a:t>. </a:t>
            </a:r>
          </a:p>
        </p:txBody>
      </p:sp>
      <p:sp>
        <p:nvSpPr>
          <p:cNvPr id="3" name="Oval 2"/>
          <p:cNvSpPr/>
          <p:nvPr/>
        </p:nvSpPr>
        <p:spPr>
          <a:xfrm>
            <a:off x="1819260" y="1767790"/>
            <a:ext cx="2840639" cy="666420"/>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b="1" dirty="0" err="1">
                <a:solidFill>
                  <a:schemeClr val="bg1"/>
                </a:solidFill>
                <a:latin typeface="Arial" panose="020B0604020202020204" pitchFamily="34" charset="0"/>
                <a:cs typeface="Arial" panose="020B0604020202020204" pitchFamily="34" charset="0"/>
              </a:rPr>
              <a:t>Tình</a:t>
            </a:r>
            <a:r>
              <a:rPr lang="en-US" sz="2600" b="1" dirty="0">
                <a:solidFill>
                  <a:schemeClr val="bg1"/>
                </a:solidFill>
                <a:latin typeface="Arial" panose="020B0604020202020204" pitchFamily="34" charset="0"/>
                <a:cs typeface="Arial" panose="020B0604020202020204" pitchFamily="34" charset="0"/>
              </a:rPr>
              <a:t> </a:t>
            </a:r>
            <a:r>
              <a:rPr lang="en-US" sz="2600" b="1" dirty="0" err="1">
                <a:solidFill>
                  <a:schemeClr val="bg1"/>
                </a:solidFill>
                <a:latin typeface="Arial" panose="020B0604020202020204" pitchFamily="34" charset="0"/>
                <a:cs typeface="Arial" panose="020B0604020202020204" pitchFamily="34" charset="0"/>
              </a:rPr>
              <a:t>huống</a:t>
            </a:r>
            <a:endParaRPr lang="en-US" sz="2600" b="1" dirty="0">
              <a:solidFill>
                <a:schemeClr val="bg1"/>
              </a:solidFill>
              <a:latin typeface="Arial" panose="020B0604020202020204" pitchFamily="34" charset="0"/>
              <a:cs typeface="Arial" panose="020B0604020202020204" pitchFamily="34" charset="0"/>
            </a:endParaRPr>
          </a:p>
        </p:txBody>
      </p:sp>
      <p:pic>
        <p:nvPicPr>
          <p:cNvPr id="4" name="điều khiển ti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068035" y="2434210"/>
            <a:ext cx="5567552" cy="3129303"/>
          </a:xfrm>
          <a:prstGeom prst="rect">
            <a:avLst/>
          </a:prstGeom>
        </p:spPr>
      </p:pic>
    </p:spTree>
    <p:extLst>
      <p:ext uri="{BB962C8B-B14F-4D97-AF65-F5344CB8AC3E}">
        <p14:creationId xmlns:p14="http://schemas.microsoft.com/office/powerpoint/2010/main" val="403470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fade">
                                      <p:cBhvr>
                                        <p:cTn id="11"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ounded Rectangle 18"/>
          <p:cNvSpPr/>
          <p:nvPr/>
        </p:nvSpPr>
        <p:spPr>
          <a:xfrm>
            <a:off x="346609" y="1132762"/>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grpSp>
        <p:nvGrpSpPr>
          <p:cNvPr id="7" name="Group 6"/>
          <p:cNvGrpSpPr/>
          <p:nvPr/>
        </p:nvGrpSpPr>
        <p:grpSpPr>
          <a:xfrm>
            <a:off x="882684" y="1390706"/>
            <a:ext cx="3987566" cy="584775"/>
            <a:chOff x="712076" y="1405392"/>
            <a:chExt cx="3987566" cy="584775"/>
          </a:xfrm>
        </p:grpSpPr>
        <p:grpSp>
          <p:nvGrpSpPr>
            <p:cNvPr id="8" name="Group 7"/>
            <p:cNvGrpSpPr/>
            <p:nvPr/>
          </p:nvGrpSpPr>
          <p:grpSpPr>
            <a:xfrm>
              <a:off x="712076" y="1405392"/>
              <a:ext cx="445956" cy="584775"/>
              <a:chOff x="1104838" y="1405332"/>
              <a:chExt cx="445956" cy="584775"/>
            </a:xfrm>
          </p:grpSpPr>
          <p:sp>
            <p:nvSpPr>
              <p:cNvPr id="10" name="Rectangle 9"/>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9" name="TextBox 8"/>
            <p:cNvSpPr txBox="1"/>
            <p:nvPr/>
          </p:nvSpPr>
          <p:spPr>
            <a:xfrm>
              <a:off x="1219202" y="1459948"/>
              <a:ext cx="3480440"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xử</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lý</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tin</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3" name="Rounded Rectangle 12"/>
          <p:cNvSpPr/>
          <p:nvPr/>
        </p:nvSpPr>
        <p:spPr>
          <a:xfrm>
            <a:off x="5179603" y="3842857"/>
            <a:ext cx="6461938" cy="2353226"/>
          </a:xfrm>
          <a:prstGeom prst="roundRect">
            <a:avLst/>
          </a:prstGeom>
          <a:solidFill>
            <a:schemeClr val="accent6">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03225" indent="-403225" algn="just">
              <a:lnSpc>
                <a:spcPct val="120000"/>
              </a:lnSpc>
              <a:spcAft>
                <a:spcPts val="1200"/>
              </a:spcAft>
              <a:buClr>
                <a:srgbClr val="FFFF00"/>
              </a:buClr>
              <a:buFont typeface="Wingdings" panose="05000000000000000000" pitchFamily="2" charset="2"/>
              <a:buChar char="q"/>
            </a:pPr>
            <a:r>
              <a:rPr lang="en-US" sz="2200" b="1" dirty="0" err="1">
                <a:latin typeface="Arial" panose="020B0604020202020204" pitchFamily="34" charset="0"/>
                <a:cs typeface="Arial" panose="020B0604020202020204" pitchFamily="34" charset="0"/>
              </a:rPr>
              <a:t>Em</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hãy</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trao</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đổi</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với</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bạn</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và</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cho</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biết</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khi</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bố</a:t>
            </a:r>
            <a:r>
              <a:rPr lang="en-US" sz="2200" b="1" dirty="0">
                <a:latin typeface="Arial" panose="020B0604020202020204" pitchFamily="34" charset="0"/>
                <a:cs typeface="Arial" panose="020B0604020202020204" pitchFamily="34" charset="0"/>
              </a:rPr>
              <a:t> Minh </a:t>
            </a:r>
            <a:r>
              <a:rPr lang="en-US" sz="2200" b="1" dirty="0" err="1">
                <a:latin typeface="Arial" panose="020B0604020202020204" pitchFamily="34" charset="0"/>
                <a:cs typeface="Arial" panose="020B0604020202020204" pitchFamily="34" charset="0"/>
              </a:rPr>
              <a:t>bấm</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chuyển</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kênh</a:t>
            </a:r>
            <a:r>
              <a:rPr lang="en-US" sz="2200" b="1" dirty="0">
                <a:latin typeface="Arial" panose="020B0604020202020204" pitchFamily="34" charset="0"/>
                <a:cs typeface="Arial" panose="020B0604020202020204" pitchFamily="34" charset="0"/>
              </a:rPr>
              <a:t> </a:t>
            </a:r>
            <a:r>
              <a:rPr lang="en-US" sz="2200" b="1" dirty="0" err="1">
                <a:latin typeface="Arial" panose="020B0604020202020204" pitchFamily="34" charset="0"/>
                <a:cs typeface="Arial" panose="020B0604020202020204" pitchFamily="34" charset="0"/>
              </a:rPr>
              <a:t>thì</a:t>
            </a:r>
            <a:r>
              <a:rPr lang="en-US" sz="2200" b="1" dirty="0">
                <a:latin typeface="Arial" panose="020B0604020202020204" pitchFamily="34" charset="0"/>
                <a:cs typeface="Arial" panose="020B0604020202020204" pitchFamily="34" charset="0"/>
              </a:rPr>
              <a:t>:</a:t>
            </a:r>
          </a:p>
          <a:p>
            <a:pPr marL="739775" indent="-336550" algn="just">
              <a:lnSpc>
                <a:spcPct val="110000"/>
              </a:lnSpc>
              <a:spcAft>
                <a:spcPts val="600"/>
              </a:spcAft>
              <a:buClr>
                <a:srgbClr val="FFFF00"/>
              </a:buClr>
              <a:buFont typeface="Arial" panose="020B0604020202020204" pitchFamily="34" charset="0"/>
              <a:buChar char="•"/>
            </a:pPr>
            <a:r>
              <a:rPr lang="vi-VN" sz="2200" dirty="0">
                <a:latin typeface="Arial" panose="020B0604020202020204" pitchFamily="34" charset="0"/>
                <a:cs typeface="Arial" panose="020B0604020202020204" pitchFamily="34" charset="0"/>
              </a:rPr>
              <a:t>Ti vi nhận được thông tin gì</a:t>
            </a:r>
            <a:r>
              <a:rPr lang="vi-VN" sz="2200" dirty="0" smtClean="0">
                <a:latin typeface="Arial" panose="020B0604020202020204" pitchFamily="34" charset="0"/>
                <a:cs typeface="Arial" panose="020B0604020202020204" pitchFamily="34" charset="0"/>
              </a:rPr>
              <a:t>?</a:t>
            </a:r>
            <a:endParaRPr lang="en-US" sz="2200" dirty="0" smtClean="0">
              <a:latin typeface="Arial" panose="020B0604020202020204" pitchFamily="34" charset="0"/>
              <a:cs typeface="Arial" panose="020B0604020202020204" pitchFamily="34" charset="0"/>
            </a:endParaRPr>
          </a:p>
          <a:p>
            <a:pPr marL="739775" indent="-336550" algn="just">
              <a:lnSpc>
                <a:spcPct val="110000"/>
              </a:lnSpc>
              <a:spcAft>
                <a:spcPts val="600"/>
              </a:spcAft>
              <a:buClr>
                <a:srgbClr val="FFFF00"/>
              </a:buClr>
              <a:buFont typeface="Arial" panose="020B0604020202020204" pitchFamily="34" charset="0"/>
              <a:buChar char="•"/>
            </a:pPr>
            <a:r>
              <a:rPr lang="vi-VN" sz="2200" dirty="0">
                <a:latin typeface="Arial" panose="020B0604020202020204" pitchFamily="34" charset="0"/>
                <a:cs typeface="Arial" panose="020B0604020202020204" pitchFamily="34" charset="0"/>
              </a:rPr>
              <a:t>Sau khi ti vi xử lí thông tin thì kết quả xử lí như thế nào?</a:t>
            </a:r>
            <a:endParaRPr lang="en-US" sz="2200" b="1" dirty="0">
              <a:solidFill>
                <a:schemeClr val="bg1"/>
              </a:solidFill>
              <a:latin typeface="Arial" panose="020B0604020202020204" pitchFamily="34" charset="0"/>
              <a:cs typeface="Arial" panose="020B0604020202020204" pitchFamily="34" charset="0"/>
            </a:endParaRPr>
          </a:p>
        </p:txBody>
      </p:sp>
      <p:sp>
        <p:nvSpPr>
          <p:cNvPr id="14" name="Rounded Rectangle 13"/>
          <p:cNvSpPr/>
          <p:nvPr/>
        </p:nvSpPr>
        <p:spPr>
          <a:xfrm>
            <a:off x="5179603" y="2192483"/>
            <a:ext cx="6420998" cy="1443048"/>
          </a:xfrm>
          <a:prstGeom prst="roundRect">
            <a:avLst/>
          </a:prstGeom>
          <a:solidFill>
            <a:schemeClr val="accent2">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vi-VN" sz="2200" b="1" dirty="0"/>
              <a:t>a. Bố Minh dùng điều khiển để chuyển kênh. Khi đó ti vi nhận được thông tin là số được bấm; kết quả xử lí là mở kênh ứng với số đó.</a:t>
            </a:r>
            <a:endParaRPr lang="en-US" sz="22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617272" y="2341637"/>
            <a:ext cx="4384906" cy="3429603"/>
          </a:xfrm>
          <a:prstGeom prst="rect">
            <a:avLst/>
          </a:prstGeom>
          <a:ln w="12700">
            <a:solidFill>
              <a:schemeClr val="tx1"/>
            </a:solidFill>
          </a:ln>
        </p:spPr>
      </p:pic>
    </p:spTree>
    <p:extLst>
      <p:ext uri="{BB962C8B-B14F-4D97-AF65-F5344CB8AC3E}">
        <p14:creationId xmlns:p14="http://schemas.microsoft.com/office/powerpoint/2010/main" val="642174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0" name="Group 19"/>
          <p:cNvGrpSpPr/>
          <p:nvPr/>
        </p:nvGrpSpPr>
        <p:grpSpPr>
          <a:xfrm>
            <a:off x="3865174" y="232761"/>
            <a:ext cx="4353220" cy="595086"/>
            <a:chOff x="3865174" y="232761"/>
            <a:chExt cx="4353220" cy="595086"/>
          </a:xfrm>
        </p:grpSpPr>
        <p:sp>
          <p:nvSpPr>
            <p:cNvPr id="21" name="Rounded Rectangle 20"/>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3" name="Picture 22"/>
            <p:cNvPicPr>
              <a:picLocks noChangeAspect="1"/>
            </p:cNvPicPr>
            <p:nvPr/>
          </p:nvPicPr>
          <p:blipFill>
            <a:blip r:embed="rId3"/>
            <a:stretch>
              <a:fillRect/>
            </a:stretch>
          </p:blipFill>
          <p:spPr>
            <a:xfrm>
              <a:off x="4663621" y="254079"/>
              <a:ext cx="571500" cy="552450"/>
            </a:xfrm>
            <a:prstGeom prst="rect">
              <a:avLst/>
            </a:prstGeom>
          </p:spPr>
        </p:pic>
      </p:grpSp>
      <p:sp>
        <p:nvSpPr>
          <p:cNvPr id="7" name="Rounded Rectangle 6"/>
          <p:cNvSpPr/>
          <p:nvPr/>
        </p:nvSpPr>
        <p:spPr>
          <a:xfrm>
            <a:off x="346609" y="1132762"/>
            <a:ext cx="11582400"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p:cNvGrpSpPr/>
          <p:nvPr/>
        </p:nvGrpSpPr>
        <p:grpSpPr>
          <a:xfrm>
            <a:off x="882684" y="1390706"/>
            <a:ext cx="3987566" cy="584775"/>
            <a:chOff x="712076" y="1405392"/>
            <a:chExt cx="3987566" cy="584775"/>
          </a:xfrm>
        </p:grpSpPr>
        <p:grpSp>
          <p:nvGrpSpPr>
            <p:cNvPr id="9" name="Group 8"/>
            <p:cNvGrpSpPr/>
            <p:nvPr/>
          </p:nvGrpSpPr>
          <p:grpSpPr>
            <a:xfrm>
              <a:off x="712076" y="1405392"/>
              <a:ext cx="445956" cy="584775"/>
              <a:chOff x="1104838" y="1405332"/>
              <a:chExt cx="445956" cy="584775"/>
            </a:xfrm>
          </p:grpSpPr>
          <p:sp>
            <p:nvSpPr>
              <p:cNvPr id="11" name="Rectangle 10"/>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1</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0" name="TextBox 9"/>
            <p:cNvSpPr txBox="1"/>
            <p:nvPr/>
          </p:nvSpPr>
          <p:spPr>
            <a:xfrm>
              <a:off x="1219202" y="1459948"/>
              <a:ext cx="3480440"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Máy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xử</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lý</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thông</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tin</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sp>
        <p:nvSpPr>
          <p:cNvPr id="13" name="Rounded Rectangle 12"/>
          <p:cNvSpPr/>
          <p:nvPr/>
        </p:nvSpPr>
        <p:spPr>
          <a:xfrm>
            <a:off x="1137568" y="4353635"/>
            <a:ext cx="6095746" cy="1856096"/>
          </a:xfrm>
          <a:prstGeom prst="roundRect">
            <a:avLst/>
          </a:prstGeom>
          <a:solidFill>
            <a:schemeClr val="accent1">
              <a:lumMod val="75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lnSpc>
                <a:spcPct val="120000"/>
              </a:lnSpc>
              <a:spcAft>
                <a:spcPts val="1200"/>
              </a:spcAft>
              <a:buClr>
                <a:srgbClr val="FFFF00"/>
              </a:buClr>
              <a:buFont typeface="Wingdings" panose="05000000000000000000" pitchFamily="2" charset="2"/>
              <a:buChar char="q"/>
            </a:pPr>
            <a:r>
              <a:rPr lang="vi-VN" sz="2300" b="1" dirty="0" smtClean="0"/>
              <a:t>Em </a:t>
            </a:r>
            <a:r>
              <a:rPr lang="vi-VN" sz="2300" b="1" dirty="0"/>
              <a:t>hãy cùng bạn quan sát hình 4.1a, 4.1b và cho biết: Thang máy nhận được thông tin gì? Kết quả xử lí ra sao?</a:t>
            </a:r>
            <a:endParaRPr lang="en-US" sz="2300" b="1" dirty="0">
              <a:solidFill>
                <a:schemeClr val="bg1"/>
              </a:solidFill>
              <a:latin typeface="Arial" panose="020B0604020202020204" pitchFamily="34" charset="0"/>
              <a:cs typeface="Arial" panose="020B0604020202020204" pitchFamily="34" charset="0"/>
            </a:endParaRPr>
          </a:p>
        </p:txBody>
      </p:sp>
      <p:sp>
        <p:nvSpPr>
          <p:cNvPr id="14" name="Rounded Rectangle 13"/>
          <p:cNvSpPr/>
          <p:nvPr/>
        </p:nvSpPr>
        <p:spPr>
          <a:xfrm>
            <a:off x="1192160" y="2206128"/>
            <a:ext cx="6041154" cy="1883536"/>
          </a:xfrm>
          <a:prstGeom prst="roundRect">
            <a:avLst/>
          </a:prstGeom>
          <a:solidFill>
            <a:srgbClr val="00B05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vi-VN" sz="2300" b="1" dirty="0"/>
              <a:t>b. Với thang máy thông thường: Trước khi vào bấm nút chọn lên hoặc xuống; khi vào trong thì bấm số tầng muốn đến.</a:t>
            </a:r>
            <a:endParaRPr lang="en-US" sz="2300" b="1"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4"/>
          <a:stretch>
            <a:fillRect/>
          </a:stretch>
        </p:blipFill>
        <p:spPr>
          <a:xfrm>
            <a:off x="7554467" y="2538487"/>
            <a:ext cx="4067031" cy="3220872"/>
          </a:xfrm>
          <a:prstGeom prst="rect">
            <a:avLst/>
          </a:prstGeom>
        </p:spPr>
      </p:pic>
    </p:spTree>
    <p:extLst>
      <p:ext uri="{BB962C8B-B14F-4D97-AF65-F5344CB8AC3E}">
        <p14:creationId xmlns:p14="http://schemas.microsoft.com/office/powerpoint/2010/main" val="343341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ounded Rectangle 9"/>
          <p:cNvSpPr/>
          <p:nvPr/>
        </p:nvSpPr>
        <p:spPr>
          <a:xfrm>
            <a:off x="414190" y="1183116"/>
            <a:ext cx="11255188" cy="53267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p:cNvGrpSpPr/>
          <p:nvPr/>
        </p:nvGrpSpPr>
        <p:grpSpPr>
          <a:xfrm>
            <a:off x="3865174" y="232761"/>
            <a:ext cx="4353220" cy="595086"/>
            <a:chOff x="3865174" y="232761"/>
            <a:chExt cx="4353220" cy="595086"/>
          </a:xfrm>
        </p:grpSpPr>
        <p:sp>
          <p:nvSpPr>
            <p:cNvPr id="6" name="Rounded Rectangle 5"/>
            <p:cNvSpPr/>
            <p:nvPr/>
          </p:nvSpPr>
          <p:spPr>
            <a:xfrm>
              <a:off x="3865174" y="232761"/>
              <a:ext cx="4353220" cy="595086"/>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smtClean="0">
                  <a:solidFill>
                    <a:srgbClr val="CC0000"/>
                  </a:solidFill>
                  <a:latin typeface="Tahoma" panose="020B0604030504040204" pitchFamily="34" charset="0"/>
                  <a:ea typeface="Tahoma" panose="020B0604030504040204" pitchFamily="34" charset="0"/>
                  <a:cs typeface="Tahoma" panose="020B0604030504040204" pitchFamily="34" charset="0"/>
                </a:rPr>
                <a:t>KHÁM PHÁ</a:t>
              </a:r>
              <a:endParaRPr lang="en-US" sz="3200" b="1" dirty="0">
                <a:solidFill>
                  <a:srgbClr val="CC0000"/>
                </a:solidFill>
                <a:latin typeface="Tahoma" panose="020B0604030504040204" pitchFamily="34" charset="0"/>
                <a:ea typeface="Tahoma" panose="020B0604030504040204" pitchFamily="34" charset="0"/>
                <a:cs typeface="Tahoma" panose="020B0604030504040204" pitchFamily="34" charset="0"/>
              </a:endParaRPr>
            </a:p>
          </p:txBody>
        </p:sp>
        <p:pic>
          <p:nvPicPr>
            <p:cNvPr id="2" name="Picture 1"/>
            <p:cNvPicPr>
              <a:picLocks noChangeAspect="1"/>
            </p:cNvPicPr>
            <p:nvPr/>
          </p:nvPicPr>
          <p:blipFill>
            <a:blip r:embed="rId3"/>
            <a:stretch>
              <a:fillRect/>
            </a:stretch>
          </p:blipFill>
          <p:spPr>
            <a:xfrm>
              <a:off x="4663621" y="254079"/>
              <a:ext cx="571500" cy="552450"/>
            </a:xfrm>
            <a:prstGeom prst="rect">
              <a:avLst/>
            </a:prstGeom>
          </p:spPr>
        </p:pic>
      </p:grpSp>
      <p:grpSp>
        <p:nvGrpSpPr>
          <p:cNvPr id="11" name="Group 10"/>
          <p:cNvGrpSpPr/>
          <p:nvPr/>
        </p:nvGrpSpPr>
        <p:grpSpPr>
          <a:xfrm>
            <a:off x="1005516" y="1390706"/>
            <a:ext cx="6379246" cy="584775"/>
            <a:chOff x="712076" y="1405392"/>
            <a:chExt cx="6379246" cy="584775"/>
          </a:xfrm>
        </p:grpSpPr>
        <p:grpSp>
          <p:nvGrpSpPr>
            <p:cNvPr id="12" name="Group 11"/>
            <p:cNvGrpSpPr/>
            <p:nvPr/>
          </p:nvGrpSpPr>
          <p:grpSpPr>
            <a:xfrm>
              <a:off x="712076" y="1405392"/>
              <a:ext cx="445956" cy="584775"/>
              <a:chOff x="1104838" y="1405332"/>
              <a:chExt cx="445956" cy="584775"/>
            </a:xfrm>
          </p:grpSpPr>
          <p:sp>
            <p:nvSpPr>
              <p:cNvPr id="14" name="Rectangle 13"/>
              <p:cNvSpPr/>
              <p:nvPr/>
            </p:nvSpPr>
            <p:spPr>
              <a:xfrm>
                <a:off x="1104838" y="1470217"/>
                <a:ext cx="445956" cy="476573"/>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04838" y="1405332"/>
                <a:ext cx="445956" cy="584775"/>
              </a:xfrm>
              <a:prstGeom prst="rect">
                <a:avLst/>
              </a:prstGeom>
              <a:noFill/>
            </p:spPr>
            <p:txBody>
              <a:bodyPr wrap="none" rtlCol="0">
                <a:spAutoFit/>
              </a:bodyPr>
              <a:lstStyle/>
              <a:p>
                <a:r>
                  <a:rPr lang="en-US" sz="3200" b="1" dirty="0" smtClean="0">
                    <a:solidFill>
                      <a:schemeClr val="bg1"/>
                    </a:solidFill>
                    <a:latin typeface="Tahoma" panose="020B0604030504040204" pitchFamily="34" charset="0"/>
                    <a:ea typeface="Tahoma" panose="020B0604030504040204" pitchFamily="34" charset="0"/>
                    <a:cs typeface="Tahoma" panose="020B0604030504040204" pitchFamily="34" charset="0"/>
                  </a:rPr>
                  <a:t>2</a:t>
                </a:r>
                <a:endParaRPr lang="en-US" sz="3200"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grpSp>
        <p:sp>
          <p:nvSpPr>
            <p:cNvPr id="13" name="TextBox 12"/>
            <p:cNvSpPr txBox="1"/>
            <p:nvPr/>
          </p:nvSpPr>
          <p:spPr>
            <a:xfrm>
              <a:off x="1219202" y="1459948"/>
              <a:ext cx="5872120" cy="523220"/>
            </a:xfrm>
            <a:prstGeom prst="rect">
              <a:avLst/>
            </a:prstGeom>
            <a:noFill/>
          </p:spPr>
          <p:txBody>
            <a:bodyPr wrap="none" rtlCol="0">
              <a:spAutoFit/>
            </a:bodyPr>
            <a:lstStyle/>
            <a:p>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Rô</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bốt</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làm</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việc</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thay</a:t>
              </a:r>
              <a:r>
                <a:rPr lang="en-US" sz="2800" b="1" dirty="0" smtClean="0">
                  <a:solidFill>
                    <a:srgbClr val="3333CC"/>
                  </a:solidFill>
                  <a:latin typeface="Arial" panose="020B0604020202020204" pitchFamily="34" charset="0"/>
                  <a:ea typeface="Tahoma" panose="020B0604030504040204" pitchFamily="34" charset="0"/>
                  <a:cs typeface="Arial" panose="020B0604020202020204" pitchFamily="34" charset="0"/>
                </a:rPr>
                <a:t> con </a:t>
              </a:r>
              <a:r>
                <a:rPr lang="en-US" sz="2800" b="1" dirty="0" err="1" smtClean="0">
                  <a:solidFill>
                    <a:srgbClr val="3333CC"/>
                  </a:solidFill>
                  <a:latin typeface="Arial" panose="020B0604020202020204" pitchFamily="34" charset="0"/>
                  <a:ea typeface="Tahoma" panose="020B0604030504040204" pitchFamily="34" charset="0"/>
                  <a:cs typeface="Arial" panose="020B0604020202020204" pitchFamily="34" charset="0"/>
                </a:rPr>
                <a:t>người</a:t>
              </a:r>
              <a:endParaRPr lang="en-US" sz="2800" b="1" dirty="0">
                <a:solidFill>
                  <a:srgbClr val="3333CC"/>
                </a:solidFill>
                <a:latin typeface="Arial" panose="020B0604020202020204" pitchFamily="34" charset="0"/>
                <a:ea typeface="Tahoma" panose="020B0604030504040204" pitchFamily="34" charset="0"/>
                <a:cs typeface="Arial" panose="020B0604020202020204" pitchFamily="34" charset="0"/>
              </a:endParaRPr>
            </a:p>
          </p:txBody>
        </p:sp>
      </p:grpSp>
      <p:pic>
        <p:nvPicPr>
          <p:cNvPr id="4" name="Picture 3"/>
          <p:cNvPicPr>
            <a:picLocks noChangeAspect="1"/>
          </p:cNvPicPr>
          <p:nvPr/>
        </p:nvPicPr>
        <p:blipFill>
          <a:blip r:embed="rId4"/>
          <a:stretch>
            <a:fillRect/>
          </a:stretch>
        </p:blipFill>
        <p:spPr>
          <a:xfrm>
            <a:off x="7861112" y="2674961"/>
            <a:ext cx="3261814" cy="2743201"/>
          </a:xfrm>
          <a:prstGeom prst="rect">
            <a:avLst/>
          </a:prstGeom>
        </p:spPr>
      </p:pic>
      <p:sp>
        <p:nvSpPr>
          <p:cNvPr id="8" name="Rounded Rectangle 7"/>
          <p:cNvSpPr/>
          <p:nvPr/>
        </p:nvSpPr>
        <p:spPr>
          <a:xfrm>
            <a:off x="1451473" y="2209058"/>
            <a:ext cx="5638644" cy="1871623"/>
          </a:xfrm>
          <a:prstGeom prst="roundRect">
            <a:avLst/>
          </a:prstGeom>
          <a:no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4000"/>
              </a:lnSpc>
            </a:pPr>
            <a:r>
              <a:rPr lang="vi-VN" sz="2400" dirty="0">
                <a:solidFill>
                  <a:schemeClr val="tx1"/>
                </a:solidFill>
              </a:rPr>
              <a:t>Với </a:t>
            </a:r>
            <a:r>
              <a:rPr lang="vi-VN" sz="2400" dirty="0" smtClean="0">
                <a:solidFill>
                  <a:schemeClr val="tx1"/>
                </a:solidFill>
              </a:rPr>
              <a:t>r</a:t>
            </a:r>
            <a:r>
              <a:rPr lang="en-US" sz="2400" dirty="0" smtClean="0">
                <a:solidFill>
                  <a:schemeClr val="tx1"/>
                </a:solidFill>
              </a:rPr>
              <a:t>ô - </a:t>
            </a:r>
            <a:r>
              <a:rPr lang="vi-VN" sz="2400" dirty="0" smtClean="0">
                <a:solidFill>
                  <a:schemeClr val="tx1"/>
                </a:solidFill>
              </a:rPr>
              <a:t>b</a:t>
            </a:r>
            <a:r>
              <a:rPr lang="en-US" sz="2400" dirty="0" smtClean="0">
                <a:solidFill>
                  <a:schemeClr val="tx1"/>
                </a:solidFill>
              </a:rPr>
              <a:t>ố</a:t>
            </a:r>
            <a:r>
              <a:rPr lang="vi-VN" sz="2400" dirty="0" smtClean="0">
                <a:solidFill>
                  <a:schemeClr val="tx1"/>
                </a:solidFill>
              </a:rPr>
              <a:t>t </a:t>
            </a:r>
            <a:r>
              <a:rPr lang="vi-VN" sz="2400" dirty="0">
                <a:solidFill>
                  <a:schemeClr val="tx1"/>
                </a:solidFill>
              </a:rPr>
              <a:t>lau nhà, khi người dùng chọn chế độ hoạt động cạnh tường, robot sẽ thực hiện hút bụi cạnh tường.</a:t>
            </a:r>
            <a:endParaRPr lang="en-US" sz="2400" dirty="0">
              <a:solidFill>
                <a:schemeClr val="tx1"/>
              </a:solidFill>
              <a:latin typeface="Arial" panose="020B0604020202020204" pitchFamily="34" charset="0"/>
              <a:cs typeface="Arial" panose="020B0604020202020204" pitchFamily="34" charset="0"/>
            </a:endParaRPr>
          </a:p>
        </p:txBody>
      </p:sp>
      <p:sp>
        <p:nvSpPr>
          <p:cNvPr id="23" name="Rounded Rectangle 22"/>
          <p:cNvSpPr/>
          <p:nvPr/>
        </p:nvSpPr>
        <p:spPr>
          <a:xfrm>
            <a:off x="1459204" y="4383197"/>
            <a:ext cx="5630913" cy="1871623"/>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lnSpc>
                <a:spcPct val="120000"/>
              </a:lnSpc>
              <a:spcAft>
                <a:spcPts val="600"/>
              </a:spcAft>
              <a:buClr>
                <a:srgbClr val="FF0000"/>
              </a:buClr>
              <a:buFont typeface="Wingdings" panose="05000000000000000000" pitchFamily="2" charset="2"/>
              <a:buChar char="q"/>
            </a:pPr>
            <a:r>
              <a:rPr lang="vi-VN" sz="2400" dirty="0">
                <a:solidFill>
                  <a:schemeClr val="tx1"/>
                </a:solidFill>
              </a:rPr>
              <a:t>Em hãy trao đổi với bạn và cho biết robot lau nhà đã nhận được thông tin gì? Kết quả xử lí như thế nào?</a:t>
            </a:r>
            <a:endParaRPr lang="en-US" sz="2400" spc="-15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97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xEl>
                                              <p:pRg st="0" end="0"/>
                                            </p:txEl>
                                          </p:spTgt>
                                        </p:tgtEl>
                                        <p:attrNameLst>
                                          <p:attrName>style.visibility</p:attrName>
                                        </p:attrNameLst>
                                      </p:cBhvr>
                                      <p:to>
                                        <p:strVal val="visible"/>
                                      </p:to>
                                    </p:set>
                                    <p:animEffect transition="in" filter="fade">
                                      <p:cBhvr>
                                        <p:cTn id="12" dur="500"/>
                                        <p:tgtEl>
                                          <p:spTgt spid="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ounded Rectangle 12"/>
          <p:cNvSpPr/>
          <p:nvPr/>
        </p:nvSpPr>
        <p:spPr>
          <a:xfrm>
            <a:off x="492901" y="1120466"/>
            <a:ext cx="11228294" cy="542595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p:nvSpPr>
        <p:spPr>
          <a:xfrm>
            <a:off x="918299" y="1776215"/>
            <a:ext cx="5815976" cy="2057230"/>
          </a:xfrm>
          <a:prstGeom prst="rect">
            <a:avLst/>
          </a:prstGeom>
          <a:solidFill>
            <a:schemeClr val="accent2">
              <a:lumMod val="20000"/>
              <a:lumOff val="80000"/>
            </a:schemeClr>
          </a:solidFill>
          <a:ln w="28575">
            <a:noFill/>
          </a:ln>
        </p:spPr>
        <p:txBody>
          <a:bodyPr wrap="square">
            <a:spAutoFit/>
          </a:bodyPr>
          <a:lstStyle/>
          <a:p>
            <a:pPr algn="just">
              <a:lnSpc>
                <a:spcPct val="114000"/>
              </a:lnSpc>
            </a:pPr>
            <a:r>
              <a:rPr lang="vi-VN" sz="2800" dirty="0"/>
              <a:t>Với </a:t>
            </a:r>
            <a:r>
              <a:rPr lang="vi-VN" sz="2800" dirty="0" smtClean="0"/>
              <a:t>r</a:t>
            </a:r>
            <a:r>
              <a:rPr lang="en-US" sz="2800" dirty="0" smtClean="0"/>
              <a:t>ô – </a:t>
            </a:r>
            <a:r>
              <a:rPr lang="vi-VN" sz="2800" dirty="0" smtClean="0"/>
              <a:t>b</a:t>
            </a:r>
            <a:r>
              <a:rPr lang="en-US" sz="2800" dirty="0" smtClean="0"/>
              <a:t>ố</a:t>
            </a:r>
            <a:r>
              <a:rPr lang="vi-VN" sz="2800" dirty="0" smtClean="0"/>
              <a:t>t </a:t>
            </a:r>
            <a:r>
              <a:rPr lang="vi-VN" sz="2800" dirty="0"/>
              <a:t>trong bệnh viện, khi người dùng chọn chế độ phát thuốc, </a:t>
            </a:r>
            <a:r>
              <a:rPr lang="vi-VN" sz="2800" dirty="0" smtClean="0"/>
              <a:t>r</a:t>
            </a:r>
            <a:r>
              <a:rPr lang="en-US" sz="2800" dirty="0" smtClean="0"/>
              <a:t>ô – </a:t>
            </a:r>
            <a:r>
              <a:rPr lang="vi-VN" sz="2800" dirty="0" smtClean="0"/>
              <a:t>b</a:t>
            </a:r>
            <a:r>
              <a:rPr lang="en-US" sz="2800" dirty="0" smtClean="0"/>
              <a:t>ố</a:t>
            </a:r>
            <a:r>
              <a:rPr lang="vi-VN" sz="2800" dirty="0" smtClean="0"/>
              <a:t>t </a:t>
            </a:r>
            <a:r>
              <a:rPr lang="vi-VN" sz="2800" dirty="0"/>
              <a:t>sẽ tự động đi phát thuốc cho bệnh nhân ở các phòng.</a:t>
            </a:r>
            <a:endParaRPr lang="en-US" sz="2800" dirty="0">
              <a:latin typeface="Arial" panose="020B0604020202020204" pitchFamily="34" charset="0"/>
              <a:cs typeface="Arial" panose="020B0604020202020204" pitchFamily="34" charset="0"/>
            </a:endParaRPr>
          </a:p>
        </p:txBody>
      </p:sp>
      <p:sp>
        <p:nvSpPr>
          <p:cNvPr id="15" name="TextBox 14"/>
          <p:cNvSpPr txBox="1"/>
          <p:nvPr/>
        </p:nvSpPr>
        <p:spPr>
          <a:xfrm>
            <a:off x="918299" y="4165026"/>
            <a:ext cx="5815976" cy="1643527"/>
          </a:xfrm>
          <a:prstGeom prst="rect">
            <a:avLst/>
          </a:prstGeom>
          <a:solidFill>
            <a:schemeClr val="accent4">
              <a:lumMod val="40000"/>
              <a:lumOff val="60000"/>
            </a:schemeClr>
          </a:solidFill>
          <a:ln>
            <a:solidFill>
              <a:schemeClr val="bg1"/>
            </a:solidFill>
          </a:ln>
        </p:spPr>
        <p:txBody>
          <a:bodyPr wrap="square" rtlCol="0">
            <a:spAutoFit/>
          </a:bodyPr>
          <a:lstStyle/>
          <a:p>
            <a:pPr marL="457200" indent="-457200" algn="just">
              <a:lnSpc>
                <a:spcPct val="120000"/>
              </a:lnSpc>
              <a:spcAft>
                <a:spcPts val="600"/>
              </a:spcAft>
              <a:buClr>
                <a:srgbClr val="FF0000"/>
              </a:buClr>
              <a:buFont typeface="Wingdings" panose="05000000000000000000" pitchFamily="2" charset="2"/>
              <a:buChar char="q"/>
            </a:pPr>
            <a:r>
              <a:rPr lang="en-US" sz="2800" dirty="0" err="1"/>
              <a:t>Em</a:t>
            </a:r>
            <a:r>
              <a:rPr lang="en-US" sz="2800" dirty="0"/>
              <a:t> </a:t>
            </a:r>
            <a:r>
              <a:rPr lang="en-US" sz="2800" dirty="0" err="1"/>
              <a:t>hãy</a:t>
            </a:r>
            <a:r>
              <a:rPr lang="en-US" sz="2800" dirty="0"/>
              <a:t> </a:t>
            </a:r>
            <a:r>
              <a:rPr lang="en-US" sz="2800" dirty="0" err="1"/>
              <a:t>trao</a:t>
            </a:r>
            <a:r>
              <a:rPr lang="en-US" sz="2800" dirty="0"/>
              <a:t> </a:t>
            </a:r>
            <a:r>
              <a:rPr lang="en-US" sz="2800" dirty="0" err="1"/>
              <a:t>đổi</a:t>
            </a:r>
            <a:r>
              <a:rPr lang="en-US" sz="2800" dirty="0"/>
              <a:t> </a:t>
            </a:r>
            <a:r>
              <a:rPr lang="en-US" sz="2800" dirty="0" err="1"/>
              <a:t>với</a:t>
            </a:r>
            <a:r>
              <a:rPr lang="en-US" sz="2800" dirty="0"/>
              <a:t> </a:t>
            </a:r>
            <a:r>
              <a:rPr lang="en-US" sz="2800" dirty="0" err="1"/>
              <a:t>bạn</a:t>
            </a:r>
            <a:r>
              <a:rPr lang="en-US" sz="2800" dirty="0"/>
              <a:t> </a:t>
            </a:r>
            <a:r>
              <a:rPr lang="en-US" sz="2800" dirty="0" err="1"/>
              <a:t>và</a:t>
            </a:r>
            <a:r>
              <a:rPr lang="en-US" sz="2800" dirty="0"/>
              <a:t> </a:t>
            </a:r>
            <a:r>
              <a:rPr lang="en-US" sz="2800" dirty="0" err="1"/>
              <a:t>cho</a:t>
            </a:r>
            <a:r>
              <a:rPr lang="en-US" sz="2800" dirty="0"/>
              <a:t> </a:t>
            </a:r>
            <a:r>
              <a:rPr lang="en-US" sz="2800" dirty="0" err="1"/>
              <a:t>biết</a:t>
            </a:r>
            <a:r>
              <a:rPr lang="en-US" sz="2800" dirty="0"/>
              <a:t>: </a:t>
            </a:r>
            <a:r>
              <a:rPr lang="en-US" sz="2800" dirty="0" err="1" smtClean="0"/>
              <a:t>Rô</a:t>
            </a:r>
            <a:r>
              <a:rPr lang="en-US" sz="2800" dirty="0" smtClean="0"/>
              <a:t> – </a:t>
            </a:r>
            <a:r>
              <a:rPr lang="en-US" sz="2800" dirty="0" err="1" smtClean="0"/>
              <a:t>bốt</a:t>
            </a:r>
            <a:r>
              <a:rPr lang="en-US" sz="2800" dirty="0" smtClean="0"/>
              <a:t> </a:t>
            </a:r>
            <a:r>
              <a:rPr lang="en-US" sz="2800" dirty="0" err="1"/>
              <a:t>trong</a:t>
            </a:r>
            <a:r>
              <a:rPr lang="en-US" sz="2800" dirty="0"/>
              <a:t> </a:t>
            </a:r>
            <a:r>
              <a:rPr lang="en-US" sz="2800" dirty="0" err="1"/>
              <a:t>bệnh</a:t>
            </a:r>
            <a:r>
              <a:rPr lang="en-US" sz="2800" dirty="0"/>
              <a:t> </a:t>
            </a:r>
            <a:r>
              <a:rPr lang="en-US" sz="2800" dirty="0" err="1"/>
              <a:t>viện</a:t>
            </a:r>
            <a:r>
              <a:rPr lang="en-US" sz="2800" dirty="0"/>
              <a:t> </a:t>
            </a:r>
            <a:r>
              <a:rPr lang="en-US" sz="2800" dirty="0" err="1"/>
              <a:t>nhận</a:t>
            </a:r>
            <a:r>
              <a:rPr lang="en-US" sz="2800" dirty="0"/>
              <a:t> </a:t>
            </a:r>
            <a:r>
              <a:rPr lang="en-US" sz="2800" dirty="0" err="1"/>
              <a:t>thông</a:t>
            </a:r>
            <a:r>
              <a:rPr lang="en-US" sz="2800" dirty="0"/>
              <a:t> tin </a:t>
            </a:r>
            <a:r>
              <a:rPr lang="en-US" sz="2800" dirty="0" err="1"/>
              <a:t>gì</a:t>
            </a:r>
            <a:r>
              <a:rPr lang="en-US" sz="2800" dirty="0"/>
              <a:t> </a:t>
            </a:r>
            <a:r>
              <a:rPr lang="en-US" sz="2800" dirty="0" err="1"/>
              <a:t>và</a:t>
            </a:r>
            <a:r>
              <a:rPr lang="en-US" sz="2800" dirty="0"/>
              <a:t> </a:t>
            </a:r>
            <a:r>
              <a:rPr lang="en-US" sz="2800" dirty="0" err="1"/>
              <a:t>kết</a:t>
            </a:r>
            <a:r>
              <a:rPr lang="en-US" sz="2800" dirty="0"/>
              <a:t> </a:t>
            </a:r>
            <a:r>
              <a:rPr lang="en-US" sz="2800" dirty="0" err="1"/>
              <a:t>quả</a:t>
            </a:r>
            <a:r>
              <a:rPr lang="en-US" sz="2800" dirty="0"/>
              <a:t> </a:t>
            </a:r>
            <a:r>
              <a:rPr lang="en-US" sz="2800" dirty="0" err="1"/>
              <a:t>xử</a:t>
            </a:r>
            <a:r>
              <a:rPr lang="en-US" sz="2800" dirty="0"/>
              <a:t> </a:t>
            </a:r>
            <a:r>
              <a:rPr lang="en-US" sz="2800" dirty="0" err="1"/>
              <a:t>lí</a:t>
            </a:r>
            <a:r>
              <a:rPr lang="en-US" sz="2800" dirty="0"/>
              <a:t> </a:t>
            </a:r>
            <a:r>
              <a:rPr lang="en-US" sz="2800" dirty="0" err="1"/>
              <a:t>ra</a:t>
            </a:r>
            <a:r>
              <a:rPr lang="en-US" sz="2800" dirty="0"/>
              <a:t> </a:t>
            </a:r>
            <a:r>
              <a:rPr lang="en-US" sz="2800" dirty="0" err="1"/>
              <a:t>sao</a:t>
            </a:r>
            <a:r>
              <a:rPr lang="en-US" sz="2800" dirty="0"/>
              <a:t>? </a:t>
            </a:r>
            <a:endParaRPr lang="en-US" sz="2600" spc="-150" dirty="0" smtClean="0">
              <a:solidFill>
                <a:srgbClr val="3333CC"/>
              </a:solidFill>
              <a:latin typeface="Arial" panose="020B0604020202020204" pitchFamily="34" charset="0"/>
              <a:cs typeface="Arial" panose="020B0604020202020204" pitchFamily="34" charset="0"/>
            </a:endParaRPr>
          </a:p>
        </p:txBody>
      </p:sp>
      <p:grpSp>
        <p:nvGrpSpPr>
          <p:cNvPr id="16" name="Group 15"/>
          <p:cNvGrpSpPr/>
          <p:nvPr/>
        </p:nvGrpSpPr>
        <p:grpSpPr>
          <a:xfrm>
            <a:off x="3930438" y="143527"/>
            <a:ext cx="4353220" cy="645358"/>
            <a:chOff x="3930438" y="818781"/>
            <a:chExt cx="4353220" cy="645358"/>
          </a:xfrm>
        </p:grpSpPr>
        <p:sp>
          <p:nvSpPr>
            <p:cNvPr id="17" name="Rounded Rectangle 16"/>
            <p:cNvSpPr/>
            <p:nvPr/>
          </p:nvSpPr>
          <p:spPr>
            <a:xfrm>
              <a:off x="3930438" y="818781"/>
              <a:ext cx="4353220" cy="645358"/>
            </a:xfrm>
            <a:prstGeom prst="roundRect">
              <a:avLst/>
            </a:prstGeom>
            <a:solidFill>
              <a:srgbClr val="FFFF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smtClean="0">
                  <a:solidFill>
                    <a:srgbClr val="41719C"/>
                  </a:solidFill>
                  <a:latin typeface="Tahoma" panose="020B0604030504040204" pitchFamily="34" charset="0"/>
                  <a:ea typeface="Tahoma" panose="020B0604030504040204" pitchFamily="34" charset="0"/>
                  <a:cs typeface="Tahoma" panose="020B0604030504040204" pitchFamily="34" charset="0"/>
                </a:rPr>
                <a:t>      </a:t>
              </a:r>
              <a:r>
                <a:rPr lang="en-US" sz="3200" b="1" dirty="0">
                  <a:solidFill>
                    <a:srgbClr val="0070C0"/>
                  </a:solidFill>
                  <a:latin typeface="Arial" panose="020B0604020202020204" pitchFamily="34" charset="0"/>
                  <a:cs typeface="Arial" panose="020B0604020202020204" pitchFamily="34" charset="0"/>
                </a:rPr>
                <a:t>LUYỆN TẬP</a:t>
              </a:r>
            </a:p>
          </p:txBody>
        </p:sp>
        <p:pic>
          <p:nvPicPr>
            <p:cNvPr id="18" name="Picture 17"/>
            <p:cNvPicPr>
              <a:picLocks noChangeAspect="1"/>
            </p:cNvPicPr>
            <p:nvPr/>
          </p:nvPicPr>
          <p:blipFill>
            <a:blip r:embed="rId3"/>
            <a:stretch>
              <a:fillRect/>
            </a:stretch>
          </p:blipFill>
          <p:spPr>
            <a:xfrm>
              <a:off x="4712495" y="845675"/>
              <a:ext cx="576956" cy="614616"/>
            </a:xfrm>
            <a:prstGeom prst="rect">
              <a:avLst/>
            </a:prstGeom>
          </p:spPr>
        </p:pic>
      </p:grpSp>
      <p:pic>
        <p:nvPicPr>
          <p:cNvPr id="2" name="Picture 1"/>
          <p:cNvPicPr>
            <a:picLocks noChangeAspect="1"/>
          </p:cNvPicPr>
          <p:nvPr/>
        </p:nvPicPr>
        <p:blipFill>
          <a:blip r:embed="rId4"/>
          <a:stretch>
            <a:fillRect/>
          </a:stretch>
        </p:blipFill>
        <p:spPr>
          <a:xfrm>
            <a:off x="6867639" y="1918083"/>
            <a:ext cx="4501863" cy="3610519"/>
          </a:xfrm>
          <a:prstGeom prst="rect">
            <a:avLst/>
          </a:prstGeom>
        </p:spPr>
      </p:pic>
    </p:spTree>
    <p:extLst>
      <p:ext uri="{BB962C8B-B14F-4D97-AF65-F5344CB8AC3E}">
        <p14:creationId xmlns:p14="http://schemas.microsoft.com/office/powerpoint/2010/main" val="328781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1274</TotalTime>
  <Words>535</Words>
  <Application>Microsoft Office PowerPoint</Application>
  <PresentationFormat>Widescreen</PresentationFormat>
  <Paragraphs>41</Paragraphs>
  <Slides>12</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Admin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MrHong</cp:lastModifiedBy>
  <cp:revision>168</cp:revision>
  <dcterms:created xsi:type="dcterms:W3CDTF">2022-01-16T07:26:14Z</dcterms:created>
  <dcterms:modified xsi:type="dcterms:W3CDTF">2022-05-18T06:57:57Z</dcterms:modified>
</cp:coreProperties>
</file>