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32" r:id="rId2"/>
  </p:sldMasterIdLst>
  <p:sldIdLst>
    <p:sldId id="256" r:id="rId3"/>
    <p:sldId id="258" r:id="rId4"/>
    <p:sldId id="260" r:id="rId5"/>
    <p:sldId id="288" r:id="rId6"/>
    <p:sldId id="257" r:id="rId7"/>
    <p:sldId id="263" r:id="rId8"/>
    <p:sldId id="289" r:id="rId9"/>
    <p:sldId id="290" r:id="rId10"/>
    <p:sldId id="291" r:id="rId11"/>
    <p:sldId id="270" r:id="rId12"/>
    <p:sldId id="292" r:id="rId13"/>
    <p:sldId id="294" r:id="rId14"/>
    <p:sldId id="295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E7FF"/>
    <a:srgbClr val="E5F3D5"/>
    <a:srgbClr val="D4ECBA"/>
    <a:srgbClr val="C7E6A4"/>
    <a:srgbClr val="F8E5E4"/>
    <a:srgbClr val="FFE1FF"/>
    <a:srgbClr val="FFCCFF"/>
    <a:srgbClr val="3333CC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84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5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908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363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84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433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16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271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643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53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01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8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673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907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482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12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15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392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388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5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56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4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78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10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75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86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1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2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7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NULL" TargetMode="External"/><Relationship Id="rId7" Type="http://schemas.openxmlformats.org/officeDocument/2006/relationships/image" Target="../media/image27.png"/><Relationship Id="rId12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jpe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5.wdp"/><Relationship Id="rId4" Type="http://schemas.microsoft.com/office/2007/relationships/media" Target="../media/media3.mp3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NULL" TargetMode="External"/><Relationship Id="rId7" Type="http://schemas.openxmlformats.org/officeDocument/2006/relationships/image" Target="../media/image27.png"/><Relationship Id="rId12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jpe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5.wdp"/><Relationship Id="rId4" Type="http://schemas.microsoft.com/office/2007/relationships/media" Target="../media/media3.mp3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4"/>
          <p:cNvSpPr/>
          <p:nvPr/>
        </p:nvSpPr>
        <p:spPr>
          <a:xfrm>
            <a:off x="1297504" y="2702425"/>
            <a:ext cx="9520518" cy="1675956"/>
          </a:xfrm>
          <a:prstGeom prst="roundRect">
            <a:avLst>
              <a:gd name="adj" fmla="val 6466"/>
            </a:avLst>
          </a:prstGeom>
          <a:solidFill>
            <a:schemeClr val="bg1"/>
          </a:solidFill>
          <a:ln w="38100">
            <a:noFill/>
          </a:ln>
          <a:effectLst>
            <a:glow rad="101600">
              <a:srgbClr val="3333CC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MẠNG MÁY TÍNH VÀ INTERNET</a:t>
            </a:r>
            <a:endParaRPr lang="zh-CN" alt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H_Other_2"/>
          <p:cNvSpPr/>
          <p:nvPr>
            <p:custDataLst>
              <p:tags r:id="rId1"/>
            </p:custDataLst>
          </p:nvPr>
        </p:nvSpPr>
        <p:spPr>
          <a:xfrm>
            <a:off x="5106573" y="1041009"/>
            <a:ext cx="1902382" cy="1871003"/>
          </a:xfrm>
          <a:prstGeom prst="ellipse">
            <a:avLst/>
          </a:prstGeom>
          <a:solidFill>
            <a:srgbClr val="0070C0"/>
          </a:solidFill>
          <a:ln w="57150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203200" dist="76200" dir="2940000" algn="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zh-CN" altLang="en-US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24526" y="1624346"/>
            <a:ext cx="1666475" cy="107807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endParaRPr lang="en-US" sz="28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1205" y="1779095"/>
            <a:ext cx="513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76" y="5215778"/>
            <a:ext cx="1543050" cy="14001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20350" y="5085509"/>
            <a:ext cx="18669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8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116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ung Chuông Vàng 2018 - Power Point - YouTube">
            <a:extLst>
              <a:ext uri="{FF2B5EF4-FFF2-40B4-BE49-F238E27FC236}">
                <a16:creationId xmlns:a16="http://schemas.microsoft.com/office/drawing/2014/main" xmlns="" id="{DA9CC5AD-16B9-4477-87E0-F842C5C2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ung Chuông Vàng 2018 - Power Point">
            <a:hlinkClick r:id="" action="ppaction://media"/>
            <a:extLst>
              <a:ext uri="{FF2B5EF4-FFF2-40B4-BE49-F238E27FC236}">
                <a16:creationId xmlns:a16="http://schemas.microsoft.com/office/drawing/2014/main" xmlns="" id="{CF1B246F-A187-48EF-A2DF-F1CCD38D52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818" y="10421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4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" descr="Gold Texture Background Image">
            <a:extLst>
              <a:ext uri="{FF2B5EF4-FFF2-40B4-BE49-F238E27FC236}">
                <a16:creationId xmlns:a16="http://schemas.microsoft.com/office/drawing/2014/main" xmlns="" id="{CED2C8F4-C121-4CD9-B224-7A6A8D697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-305562" y="889761"/>
            <a:ext cx="12685131" cy="5736119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03954" y="49123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hỏi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1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621" y="-167776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603717" y="1478353"/>
            <a:ext cx="8282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trang web thường có các loại thông tin nào sau đây? </a:t>
            </a:r>
            <a:endParaRPr lang="fr-F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1913220" y="2879968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284555" y="2909492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1893466" y="4533175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266275" y="4603225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370211" y="3175351"/>
            <a:ext cx="2688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393452" y="4808398"/>
            <a:ext cx="2688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6725585" y="3216264"/>
            <a:ext cx="2688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dirty="0"/>
              <a:t>.</a:t>
            </a:r>
            <a:endParaRPr lang="fr-FR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6625886" y="4928584"/>
            <a:ext cx="2945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6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D. </a:t>
            </a:r>
            <a:r>
              <a:rPr lang="en-US" sz="2800" dirty="0" err="1"/>
              <a:t>Siêu</a:t>
            </a:r>
            <a:r>
              <a:rPr lang="en-US" sz="2800" dirty="0"/>
              <a:t> </a:t>
            </a:r>
            <a:r>
              <a:rPr lang="en-US" sz="2800" dirty="0" err="1"/>
              <a:t>liên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.</a:t>
            </a:r>
            <a:endParaRPr lang="fr-FR" sz="2800" dirty="0"/>
          </a:p>
        </p:txBody>
      </p:sp>
      <p:pic>
        <p:nvPicPr>
          <p:cNvPr id="2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xmlns="" id="{55A10B0C-9286-4B1F-92AC-26C620EC5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482064" y="851708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48437" y="6356689"/>
            <a:ext cx="1360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7" name="My Video">
            <a:hlinkClick r:id="" action="ppaction://media"/>
            <a:extLst>
              <a:ext uri="{FF2B5EF4-FFF2-40B4-BE49-F238E27FC236}">
                <a16:creationId xmlns:a16="http://schemas.microsoft.com/office/drawing/2014/main" xmlns="" id="{FC66E116-4015-40C5-8EED-2DA598E1F6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25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93002" y="28118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657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7"/>
                </p:tgtEl>
              </p:cMediaNode>
            </p:audio>
          </p:childTnLst>
        </p:cTn>
      </p:par>
    </p:tnLst>
    <p:bldLst>
      <p:bldP spid="12" grpId="0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" descr="Gold Texture Background Image">
            <a:extLst>
              <a:ext uri="{FF2B5EF4-FFF2-40B4-BE49-F238E27FC236}">
                <a16:creationId xmlns:a16="http://schemas.microsoft.com/office/drawing/2014/main" xmlns="" id="{CED2C8F4-C121-4CD9-B224-7A6A8D697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-305562" y="889761"/>
            <a:ext cx="12685131" cy="5736119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4" name="Rectangle 11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03954" y="49123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hỏi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4800" b="1" dirty="0" smtClean="0">
                <a:solidFill>
                  <a:srgbClr val="FFC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lang="fr-FR" sz="4800" b="1" dirty="0">
              <a:solidFill>
                <a:srgbClr val="FFC000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621" y="-167776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2016569" y="1632552"/>
            <a:ext cx="7794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886819" y="3524497"/>
            <a:ext cx="5325826" cy="1748047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1411375" y="3864985"/>
            <a:ext cx="4257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endParaRPr lang="fr-F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xmlns="" id="{55A10B0C-9286-4B1F-92AC-26C620EC5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482064" y="851708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65084" y="6349132"/>
            <a:ext cx="1360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7" name="My Video">
            <a:hlinkClick r:id="" action="ppaction://media"/>
            <a:extLst>
              <a:ext uri="{FF2B5EF4-FFF2-40B4-BE49-F238E27FC236}">
                <a16:creationId xmlns:a16="http://schemas.microsoft.com/office/drawing/2014/main" xmlns="" id="{FC66E116-4015-40C5-8EED-2DA598E1F6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25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93002" y="2811834"/>
            <a:ext cx="609600" cy="60960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5873727" y="3548098"/>
            <a:ext cx="5325826" cy="1748047"/>
            <a:chOff x="333828" y="1584291"/>
            <a:chExt cx="11524343" cy="4847772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6404537" y="3902510"/>
            <a:ext cx="434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59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57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7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1" grpId="1"/>
      <p:bldP spid="31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Rounded Rectangle 1"/>
          <p:cNvSpPr/>
          <p:nvPr/>
        </p:nvSpPr>
        <p:spPr>
          <a:xfrm>
            <a:off x="1056098" y="1331900"/>
            <a:ext cx="10132746" cy="47051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76263" indent="-576263" algn="just">
              <a:lnSpc>
                <a:spcPct val="114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cùng bạn thảo luận và trả lời câu hỏi sau</a:t>
            </a:r>
            <a:r>
              <a:rPr lang="vi-VN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7113" indent="-450850" algn="just">
              <a:lnSpc>
                <a:spcPct val="114000"/>
              </a:lnSpc>
              <a:spcAft>
                <a:spcPts val="600"/>
              </a:spcAft>
            </a:pPr>
            <a:r>
              <a:rPr lang="vi-VN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Dấu hiệu nào giúp em nhận ra siêu liên kết trên một trang web? </a:t>
            </a:r>
            <a:endParaRPr lang="en-US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7113" indent="-450850" algn="just">
              <a:lnSpc>
                <a:spcPct val="114000"/>
              </a:lnSpc>
              <a:spcAft>
                <a:spcPts val="600"/>
              </a:spcAft>
            </a:pPr>
            <a:r>
              <a:rPr lang="vi-VN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Tại sao người ta gọi trang web là một siêu văn bản? </a:t>
            </a:r>
            <a:endParaRPr lang="en-US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7113" indent="-450850" algn="just">
              <a:lnSpc>
                <a:spcPct val="114000"/>
              </a:lnSpc>
              <a:spcAft>
                <a:spcPts val="600"/>
              </a:spcAft>
            </a:pPr>
            <a:r>
              <a:rPr lang="vi-VN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Dấu hiệu nào giúp em nhận ra trên trang web có video?</a:t>
            </a:r>
            <a:endParaRPr lang="en-US" sz="3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52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20" b="100000" l="0" r="99365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28979" y="207233"/>
            <a:ext cx="22349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072" y="151136"/>
            <a:ext cx="695907" cy="66843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Rounded Rectangle 1"/>
          <p:cNvSpPr/>
          <p:nvPr/>
        </p:nvSpPr>
        <p:spPr>
          <a:xfrm>
            <a:off x="657317" y="1391954"/>
            <a:ext cx="10930308" cy="3620849"/>
          </a:xfrm>
          <a:prstGeom prst="round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457200" indent="-457200"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bạn thực </a:t>
            </a:r>
            <a:r>
              <a:rPr lang="vi-VN" sz="3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hiện: </a:t>
            </a:r>
            <a:endParaRPr lang="en-US" sz="30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7113" indent="-506413">
              <a:spcAft>
                <a:spcPts val="800"/>
              </a:spcAft>
              <a:buAutoNum type="arabicPeriod"/>
            </a:pPr>
            <a:r>
              <a:rPr lang="vi-VN" sz="3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 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cập vào trang web của Bộ Giáo dục và Đào tạo có địa chỉ </a:t>
            </a:r>
            <a:r>
              <a:rPr lang="vi-VN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moet.gov.vn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7113" indent="-506413">
              <a:spcAft>
                <a:spcPts val="800"/>
              </a:spcAft>
              <a:buAutoNum type="arabicPeriod"/>
            </a:pPr>
            <a:r>
              <a:rPr lang="vi-VN" sz="3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 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 và gọi tên các loại thông tin có trên trang web. </a:t>
            </a:r>
            <a:endParaRPr lang="en-US" sz="30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7113" indent="-506413">
              <a:spcAft>
                <a:spcPts val="800"/>
              </a:spcAft>
              <a:buAutoNum type="arabicPeriod"/>
            </a:pPr>
            <a:r>
              <a:rPr lang="vi-VN" sz="3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 vào siêu liên kết </a:t>
            </a:r>
            <a:r>
              <a:rPr lang="vi-VN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Hỗ trợ dạy học trực tuyến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7113" indent="-506413">
              <a:spcAft>
                <a:spcPts val="800"/>
              </a:spcAft>
              <a:buAutoNum type="arabicPeriod"/>
            </a:pPr>
            <a:r>
              <a:rPr lang="vi-VN" sz="3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xem một video về môn học em yêu thích.</a:t>
            </a:r>
            <a:endParaRPr lang="en-US" sz="3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93" y="5093280"/>
            <a:ext cx="2229939" cy="126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5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5300" y="456028"/>
            <a:ext cx="11182350" cy="5906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459973" y="475078"/>
            <a:ext cx="3726873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3584856" y="1749306"/>
            <a:ext cx="8092794" cy="4087310"/>
          </a:xfrm>
          <a:prstGeom prst="horizontalScroll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web: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tin: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02118" y="1953340"/>
            <a:ext cx="3075919" cy="4028114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19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81058" y="1961624"/>
            <a:ext cx="7021847" cy="2613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8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38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800" b="1" spc="-15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 TIN TRÊN TRANG WEB</a:t>
            </a:r>
            <a:endParaRPr lang="en-US" sz="4400" b="1" spc="-1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6629" t="2941" r="25837" b="-14707"/>
          <a:stretch/>
        </p:blipFill>
        <p:spPr>
          <a:xfrm>
            <a:off x="4839700" y="1693506"/>
            <a:ext cx="2689412" cy="2554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6629" t="2941" r="25837" b="-14707"/>
          <a:stretch/>
        </p:blipFill>
        <p:spPr>
          <a:xfrm>
            <a:off x="4839700" y="4604188"/>
            <a:ext cx="2689412" cy="25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7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10102" y="1324173"/>
            <a:ext cx="10722668" cy="5090277"/>
            <a:chOff x="510102" y="1324173"/>
            <a:chExt cx="10722668" cy="509027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0102" y="3996781"/>
              <a:ext cx="1756681" cy="24176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/>
            <a:srcRect r="60070"/>
            <a:stretch/>
          </p:blipFill>
          <p:spPr>
            <a:xfrm rot="193755">
              <a:off x="1831693" y="4151993"/>
              <a:ext cx="346105" cy="838200"/>
            </a:xfrm>
            <a:prstGeom prst="rect">
              <a:avLst/>
            </a:prstGeom>
          </p:spPr>
        </p:pic>
        <p:sp>
          <p:nvSpPr>
            <p:cNvPr id="9" name="Cloud 8"/>
            <p:cNvSpPr/>
            <p:nvPr/>
          </p:nvSpPr>
          <p:spPr>
            <a:xfrm rot="167190">
              <a:off x="1512261" y="1324173"/>
              <a:ext cx="9720509" cy="3816189"/>
            </a:xfrm>
            <a:prstGeom prst="cloud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37891" y="1909861"/>
              <a:ext cx="7407062" cy="1596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cập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Internet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duyệt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Coccoc</a:t>
              </a:r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Google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,…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kiếm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muốn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/>
            <a:srcRect r="60070"/>
            <a:stretch/>
          </p:blipFill>
          <p:spPr>
            <a:xfrm rot="2156612">
              <a:off x="2011494" y="4261763"/>
              <a:ext cx="346105" cy="838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74157" y="3565806"/>
              <a:ext cx="900030" cy="88596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28526" y="3523270"/>
              <a:ext cx="936665" cy="9140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55815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6"/>
          <p:cNvSpPr/>
          <p:nvPr/>
        </p:nvSpPr>
        <p:spPr>
          <a:xfrm>
            <a:off x="1479175" y="1815216"/>
            <a:ext cx="9440128" cy="4182171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lIns="136083" tIns="68040" rIns="136083" bIns="6804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ea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78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4010" y="1219668"/>
            <a:ext cx="2396295" cy="108502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81056" y="2433918"/>
            <a:ext cx="8032837" cy="1251028"/>
            <a:chOff x="3733796" y="1738053"/>
            <a:chExt cx="12329704" cy="1622306"/>
          </a:xfrm>
        </p:grpSpPr>
        <p:sp>
          <p:nvSpPr>
            <p:cNvPr id="7" name="Rounded Rectangle 6"/>
            <p:cNvSpPr/>
            <p:nvPr/>
          </p:nvSpPr>
          <p:spPr>
            <a:xfrm>
              <a:off x="3733796" y="1738053"/>
              <a:ext cx="12329704" cy="162230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163951" y="1924665"/>
              <a:ext cx="10734433" cy="13170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vừa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kiếm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endPara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3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Web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endPara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310423" y="4164612"/>
            <a:ext cx="8003470" cy="1268000"/>
            <a:chOff x="3733798" y="1879965"/>
            <a:chExt cx="14929552" cy="2189966"/>
          </a:xfrm>
        </p:grpSpPr>
        <p:sp>
          <p:nvSpPr>
            <p:cNvPr id="12" name="Rounded Rectangle 11"/>
            <p:cNvSpPr/>
            <p:nvPr/>
          </p:nvSpPr>
          <p:spPr>
            <a:xfrm>
              <a:off x="3733798" y="1879965"/>
              <a:ext cx="14929552" cy="2189966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17090" y="2017995"/>
              <a:ext cx="13045587" cy="1901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Web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này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617" y="148477"/>
            <a:ext cx="3885275" cy="92728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083" y="312705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2" name="TextBox 21"/>
          <p:cNvSpPr txBox="1"/>
          <p:nvPr/>
        </p:nvSpPr>
        <p:spPr>
          <a:xfrm>
            <a:off x="5472952" y="306261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9528" y="2594369"/>
            <a:ext cx="959614" cy="930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9528" y="4340422"/>
            <a:ext cx="1013402" cy="9212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0026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533" y="1687294"/>
            <a:ext cx="6505575" cy="461962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24710" y="897625"/>
            <a:ext cx="6116986" cy="604412"/>
            <a:chOff x="696577" y="1274916"/>
            <a:chExt cx="6116986" cy="604412"/>
          </a:xfrm>
        </p:grpSpPr>
        <p:grpSp>
          <p:nvGrpSpPr>
            <p:cNvPr id="21" name="Group 20"/>
            <p:cNvGrpSpPr/>
            <p:nvPr/>
          </p:nvGrpSpPr>
          <p:grpSpPr>
            <a:xfrm>
              <a:off x="696577" y="1274916"/>
              <a:ext cx="474095" cy="553998"/>
              <a:chOff x="1089339" y="1274856"/>
              <a:chExt cx="474095" cy="553998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1089339" y="1354196"/>
                <a:ext cx="474095" cy="448236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091441" y="1274856"/>
                <a:ext cx="37635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170672" y="1294553"/>
              <a:ext cx="5642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681900" y="2032043"/>
            <a:ext cx="4304822" cy="2248488"/>
          </a:xfrm>
          <a:prstGeom prst="roundRect">
            <a:avLst/>
          </a:prstGeom>
          <a:solidFill>
            <a:srgbClr val="E5F3D5"/>
          </a:solidFill>
        </p:spPr>
        <p:txBody>
          <a:bodyPr wrap="square">
            <a:spAutoFit/>
          </a:bodyPr>
          <a:lstStyle/>
          <a:p>
            <a:pPr marL="2540" indent="-4445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truy</a:t>
            </a:r>
            <a:r>
              <a:rPr lang="en-US" sz="2800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cập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web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Bộ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dục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đào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hiểu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tin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00C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1900" y="4559389"/>
            <a:ext cx="4304822" cy="1152018"/>
          </a:xfrm>
          <a:prstGeom prst="roundRect">
            <a:avLst/>
          </a:prstGeom>
          <a:solidFill>
            <a:srgbClr val="FFE1FF"/>
          </a:solidFill>
        </p:spPr>
        <p:txBody>
          <a:bodyPr wrap="square">
            <a:spAutoFit/>
          </a:bodyPr>
          <a:lstStyle/>
          <a:p>
            <a:pPr indent="-1905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web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loại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tin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srgbClr val="0000C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00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71394" y="1725018"/>
            <a:ext cx="10502153" cy="4625788"/>
            <a:chOff x="245564" y="1485865"/>
            <a:chExt cx="10502153" cy="4625788"/>
          </a:xfrm>
        </p:grpSpPr>
        <p:sp>
          <p:nvSpPr>
            <p:cNvPr id="24" name="Round Diagonal Corner Rectangle 23"/>
            <p:cNvSpPr/>
            <p:nvPr/>
          </p:nvSpPr>
          <p:spPr>
            <a:xfrm>
              <a:off x="245564" y="1485865"/>
              <a:ext cx="10502153" cy="4625788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6579" y="2169241"/>
              <a:ext cx="9904459" cy="38656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</a:t>
              </a:r>
              <a:r>
                <a:rPr lang="vi-VN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 bạn thực hiện: </a:t>
              </a:r>
              <a:endParaRPr lang="en-US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914400" indent="-4508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vi-VN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Nháy </a:t>
              </a:r>
              <a:r>
                <a:rPr lang="vi-VN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 vào mục </a:t>
              </a:r>
              <a:r>
                <a:rPr lang="vi-VN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Hỗ trợ dạy học trực tuyến</a:t>
              </a:r>
              <a:r>
                <a:rPr lang="vi-VN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(siêu liên kết). Một trang web mới được mở ra; </a:t>
              </a:r>
              <a:endParaRPr lang="en-US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914400" indent="-4508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Ø"/>
              </a:pPr>
              <a:r>
                <a:rPr lang="vi-VN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Nháy </a:t>
              </a:r>
              <a:r>
                <a:rPr lang="vi-VN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 vào mục </a:t>
              </a:r>
              <a:r>
                <a:rPr lang="vi-VN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 em học lớp 3 </a:t>
              </a:r>
              <a:r>
                <a:rPr lang="vi-VN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(siêu liên kết). Trang web </a:t>
              </a:r>
              <a:r>
                <a:rPr lang="vi-VN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Kho học liệu số ngành giáo dục</a:t>
              </a:r>
              <a:r>
                <a:rPr lang="vi-VN" sz="28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được mở ra (Hình 5.2). Trên trang web này có các video bài giảng hỗ trợ học tập trực tuyến các môn học cho các em.</a:t>
              </a:r>
              <a:endPara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41" y="1134117"/>
            <a:ext cx="1883507" cy="1225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604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780" y="1754989"/>
            <a:ext cx="5665388" cy="402009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6017" y="1910388"/>
            <a:ext cx="6485898" cy="3815025"/>
            <a:chOff x="-6017" y="1910388"/>
            <a:chExt cx="6485898" cy="3815025"/>
          </a:xfrm>
        </p:grpSpPr>
        <p:sp>
          <p:nvSpPr>
            <p:cNvPr id="13" name="Cloud 12"/>
            <p:cNvSpPr/>
            <p:nvPr/>
          </p:nvSpPr>
          <p:spPr>
            <a:xfrm rot="167190">
              <a:off x="-6017" y="1910388"/>
              <a:ext cx="6485898" cy="3815025"/>
            </a:xfrm>
            <a:prstGeom prst="cloud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47114" y="2541826"/>
              <a:ext cx="5204501" cy="21130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Trên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trang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web,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ngoài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loại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thông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tin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văn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bản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hình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ảnh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siêu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liên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kết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thì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chúng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ta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còn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loại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thông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tin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nào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nữa</a:t>
              </a:r>
              <a:r>
                <a:rPr lang="en-US" sz="2800" dirty="0">
                  <a:solidFill>
                    <a:srgbClr val="0000CC"/>
                  </a:solidFill>
                  <a:latin typeface="Arial" panose="020B0604020202020204" pitchFamily="34" charset="0"/>
                  <a:ea typeface="MS Mincho" panose="02020609040205080304" pitchFamily="49" charset="-128"/>
                  <a:cs typeface="Arial" panose="020B0604020202020204" pitchFamily="34" charset="0"/>
                </a:rPr>
                <a:t>?</a:t>
              </a:r>
              <a:endPara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4710" y="897625"/>
            <a:ext cx="6116986" cy="604412"/>
            <a:chOff x="696577" y="1274916"/>
            <a:chExt cx="6116986" cy="604412"/>
          </a:xfrm>
        </p:grpSpPr>
        <p:grpSp>
          <p:nvGrpSpPr>
            <p:cNvPr id="17" name="Group 16"/>
            <p:cNvGrpSpPr/>
            <p:nvPr/>
          </p:nvGrpSpPr>
          <p:grpSpPr>
            <a:xfrm>
              <a:off x="696577" y="1274916"/>
              <a:ext cx="474095" cy="553998"/>
              <a:chOff x="1089339" y="1274856"/>
              <a:chExt cx="474095" cy="553998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1089339" y="1354196"/>
                <a:ext cx="474095" cy="448236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091441" y="1274856"/>
                <a:ext cx="37635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170672" y="1294553"/>
              <a:ext cx="5642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5134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207" y="1653815"/>
            <a:ext cx="5665388" cy="402009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81981" y="2144298"/>
            <a:ext cx="5185031" cy="3039130"/>
          </a:xfrm>
          <a:prstGeom prst="roundRect">
            <a:avLst/>
          </a:prstGeom>
          <a:solidFill>
            <a:srgbClr val="FFE7FF"/>
          </a:solidFill>
        </p:spPr>
        <p:txBody>
          <a:bodyPr wrap="square">
            <a:spAutoFit/>
          </a:bodyPr>
          <a:lstStyle/>
          <a:p>
            <a:pPr indent="-1905" algn="just">
              <a:lnSpc>
                <a:spcPct val="115000"/>
              </a:lnSpc>
              <a:spcAft>
                <a:spcPts val="0"/>
              </a:spcAft>
            </a:pPr>
            <a:r>
              <a:rPr lang="en-US" sz="3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rên 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trang web thường có các loại thông tin: </a:t>
            </a:r>
            <a:r>
              <a:rPr lang="vi-VN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 bản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ảnh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 thanh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 đặc biệt là có các </a:t>
            </a:r>
            <a:r>
              <a:rPr lang="vi-VN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 liên kết</a:t>
            </a:r>
            <a:r>
              <a:rPr lang="vi-VN" sz="3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>
              <a:solidFill>
                <a:srgbClr val="0000C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24710" y="897625"/>
            <a:ext cx="6116986" cy="604412"/>
            <a:chOff x="696577" y="1274916"/>
            <a:chExt cx="6116986" cy="604412"/>
          </a:xfrm>
        </p:grpSpPr>
        <p:grpSp>
          <p:nvGrpSpPr>
            <p:cNvPr id="16" name="Group 15"/>
            <p:cNvGrpSpPr/>
            <p:nvPr/>
          </p:nvGrpSpPr>
          <p:grpSpPr>
            <a:xfrm>
              <a:off x="696577" y="1274916"/>
              <a:ext cx="474095" cy="553998"/>
              <a:chOff x="1089339" y="1274856"/>
              <a:chExt cx="474095" cy="553998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089339" y="1354196"/>
                <a:ext cx="474095" cy="448236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091441" y="1274856"/>
                <a:ext cx="37635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170672" y="1294553"/>
              <a:ext cx="5642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53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81883" y="1730983"/>
            <a:ext cx="10073227" cy="206716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455295" indent="-457200" algn="just">
              <a:lnSpc>
                <a:spcPct val="13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tin: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5295" indent="-457200" algn="just">
              <a:lnSpc>
                <a:spcPct val="13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24710" y="897625"/>
            <a:ext cx="3298907" cy="604412"/>
            <a:chOff x="696577" y="1274916"/>
            <a:chExt cx="3298907" cy="604412"/>
          </a:xfrm>
        </p:grpSpPr>
        <p:grpSp>
          <p:nvGrpSpPr>
            <p:cNvPr id="13" name="Group 12"/>
            <p:cNvGrpSpPr/>
            <p:nvPr/>
          </p:nvGrpSpPr>
          <p:grpSpPr>
            <a:xfrm>
              <a:off x="696577" y="1274916"/>
              <a:ext cx="474095" cy="553998"/>
              <a:chOff x="1089339" y="1274856"/>
              <a:chExt cx="474095" cy="553998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1089339" y="1354196"/>
                <a:ext cx="474095" cy="448236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91441" y="1274856"/>
                <a:ext cx="37635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170672" y="1294553"/>
              <a:ext cx="282481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Siêu</a:t>
              </a:r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sz="3200" b="1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endPara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393213" y="3772479"/>
            <a:ext cx="7718180" cy="2568603"/>
            <a:chOff x="1745857" y="1461848"/>
            <a:chExt cx="8480052" cy="467118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5857" y="3855108"/>
              <a:ext cx="1307602" cy="227792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5"/>
            <a:srcRect r="60070"/>
            <a:stretch/>
          </p:blipFill>
          <p:spPr>
            <a:xfrm rot="193755">
              <a:off x="2836335" y="3870576"/>
              <a:ext cx="346105" cy="838199"/>
            </a:xfrm>
            <a:prstGeom prst="rect">
              <a:avLst/>
            </a:prstGeom>
          </p:spPr>
        </p:pic>
        <p:sp>
          <p:nvSpPr>
            <p:cNvPr id="24" name="Cloud 23"/>
            <p:cNvSpPr/>
            <p:nvPr/>
          </p:nvSpPr>
          <p:spPr>
            <a:xfrm rot="167190">
              <a:off x="3127039" y="1461848"/>
              <a:ext cx="7098870" cy="3816188"/>
            </a:xfrm>
            <a:prstGeom prst="cloud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58992" y="2345666"/>
              <a:ext cx="5117205" cy="2048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web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siêu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r>
                <a:rPr lang="en-US" sz="2800" dirty="0" smtClean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19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</TotalTime>
  <Words>599</Words>
  <Application>Microsoft Office PowerPoint</Application>
  <PresentationFormat>Widescreen</PresentationFormat>
  <Paragraphs>61</Paragraphs>
  <Slides>16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MS Mincho</vt:lpstr>
      <vt:lpstr>Arial</vt:lpstr>
      <vt:lpstr>Calibri</vt:lpstr>
      <vt:lpstr>Calibri Light</vt:lpstr>
      <vt:lpstr>方正舒体</vt:lpstr>
      <vt:lpstr>Garamond</vt:lpstr>
      <vt:lpstr>Open Sans Extrabold</vt:lpstr>
      <vt:lpstr>Tahoma</vt:lpstr>
      <vt:lpstr>Times New Roman</vt:lpstr>
      <vt:lpstr>Wingdings</vt:lpstr>
      <vt:lpstr>Organic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137</cp:revision>
  <dcterms:created xsi:type="dcterms:W3CDTF">2023-02-06T08:51:07Z</dcterms:created>
  <dcterms:modified xsi:type="dcterms:W3CDTF">2023-03-15T03:57:18Z</dcterms:modified>
</cp:coreProperties>
</file>