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405" r:id="rId4"/>
    <p:sldId id="321" r:id="rId5"/>
    <p:sldId id="465" r:id="rId6"/>
    <p:sldId id="355" r:id="rId7"/>
    <p:sldId id="463" r:id="rId8"/>
    <p:sldId id="445" r:id="rId9"/>
    <p:sldId id="448" r:id="rId10"/>
    <p:sldId id="450" r:id="rId11"/>
    <p:sldId id="451" r:id="rId12"/>
    <p:sldId id="452" r:id="rId13"/>
    <p:sldId id="333" r:id="rId14"/>
    <p:sldId id="265" r:id="rId15"/>
    <p:sldId id="309" r:id="rId16"/>
  </p:sldIdLst>
  <p:sldSz cx="12192000" cy="6858000"/>
  <p:notesSz cx="6858000" cy="9144000"/>
  <p:embeddedFontLst>
    <p:embeddedFont>
      <p:font typeface="Calibri Light" pitchFamily="34" charset="0"/>
      <p:regular r:id="rId18"/>
      <p:italic r:id="rId19"/>
    </p:embeddedFont>
    <p:embeddedFont>
      <p:font typeface="Tahoma" pitchFamily="34" charset="0"/>
      <p:regular r:id="rId20"/>
      <p:bold r:id="rId21"/>
    </p:embeddedFont>
    <p:embeddedFont>
      <p:font typeface="Sigmar One" charset="0"/>
      <p:regular r:id="rId22"/>
    </p:embeddedFont>
    <p:embeddedFont>
      <p:font typeface="Great Vibes" charset="0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Nunito Black" charset="0"/>
      <p:bold r:id="rId28"/>
      <p:boldItalic r:id="rId29"/>
    </p:embeddedFont>
    <p:embeddedFont>
      <p:font typeface="Sriracha" charset="-34"/>
      <p:regular r:id="rId30"/>
    </p:embeddedFont>
  </p:embeddedFontLst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CCDFD6-24A6-4819-8006-1EB7D05D3D69}">
          <p14:sldIdLst>
            <p14:sldId id="405"/>
            <p14:sldId id="321"/>
            <p14:sldId id="465"/>
            <p14:sldId id="355"/>
            <p14:sldId id="463"/>
            <p14:sldId id="445"/>
            <p14:sldId id="448"/>
            <p14:sldId id="450"/>
            <p14:sldId id="451"/>
            <p14:sldId id="452"/>
          </p14:sldIdLst>
        </p14:section>
        <p14:section name="Untitled Section" id="{E3C45DB0-CDD1-4C49-8990-6DF7C6D156F7}">
          <p14:sldIdLst>
            <p14:sldId id="333"/>
            <p14:sldId id="265"/>
            <p14:sldId id="30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FF00"/>
    <a:srgbClr val="008000"/>
    <a:srgbClr val="FEE1E6"/>
    <a:srgbClr val="FFE6B8"/>
    <a:srgbClr val="F92D67"/>
    <a:srgbClr val="D8F7FC"/>
    <a:srgbClr val="C9EAFA"/>
    <a:srgbClr val="888078"/>
    <a:srgbClr val="DED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-720" y="-90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CCCFC-999A-4FF1-A55C-CE6EC98F1A4D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31870-9C3A-499F-BFAD-62D50DA65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4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70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24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41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39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471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17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93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31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595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39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615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409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7329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8696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600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327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87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2415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835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629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97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21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676C9-2A95-411F-9685-7E6A303F213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6F3EC-620E-4179-BD9F-375ED5E2DA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2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10;p31">
            <a:extLst>
              <a:ext uri="{FF2B5EF4-FFF2-40B4-BE49-F238E27FC236}">
                <a16:creationId xmlns:a16="http://schemas.microsoft.com/office/drawing/2014/main" xmlns="" id="{B4486D36-6C53-75D6-BF08-C59D05FCF23A}"/>
              </a:ext>
            </a:extLst>
          </p:cNvPr>
          <p:cNvSpPr txBox="1">
            <a:spLocks/>
          </p:cNvSpPr>
          <p:nvPr/>
        </p:nvSpPr>
        <p:spPr>
          <a:xfrm>
            <a:off x="2590800" y="1828800"/>
            <a:ext cx="8077200" cy="2152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prstTxWarp prst="textArchUp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hango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reat Vibes" pitchFamily="2" charset="0"/>
                <a:ea typeface="Tahoma" panose="020B0604030504040204" pitchFamily="34" charset="0"/>
                <a:cs typeface="Tahoma" panose="020B0604030504040204" pitchFamily="34" charset="0"/>
                <a:sym typeface="Chango"/>
              </a:rPr>
              <a:t>Tiếng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reat Vibes" pitchFamily="2" charset="0"/>
                <a:ea typeface="Tahoma" panose="020B0604030504040204" pitchFamily="34" charset="0"/>
                <a:cs typeface="Tahoma" panose="020B0604030504040204" pitchFamily="34" charset="0"/>
                <a:sym typeface="Chango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reat Vibes" pitchFamily="2" charset="0"/>
                <a:ea typeface="Tahoma" panose="020B0604030504040204" pitchFamily="34" charset="0"/>
                <a:cs typeface="Tahoma" panose="020B0604030504040204" pitchFamily="34" charset="0"/>
                <a:sym typeface="Chango"/>
              </a:rPr>
              <a:t>Việt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reat Vibes" pitchFamily="2" charset="0"/>
              <a:ea typeface="Tahoma" panose="020B0604030504040204" pitchFamily="34" charset="0"/>
              <a:cs typeface="Tahoma" panose="020B0604030504040204" pitchFamily="34" charset="0"/>
              <a:sym typeface="Chango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382981" y="2425350"/>
            <a:ext cx="8742219" cy="927450"/>
            <a:chOff x="1308154" y="3568825"/>
            <a:chExt cx="8562519" cy="9274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FDF99F60-2DEC-4DEF-9300-E3C8E7CE95D2}"/>
                </a:ext>
              </a:extLst>
            </p:cNvPr>
            <p:cNvSpPr txBox="1"/>
            <p:nvPr/>
          </p:nvSpPr>
          <p:spPr>
            <a:xfrm>
              <a:off x="3320512" y="3572945"/>
              <a:ext cx="65501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400"/>
                </a:lnSpc>
                <a:spcBef>
                  <a:spcPct val="0"/>
                </a:spcBef>
              </a:pPr>
              <a:r>
                <a:rPr lang="en-US" sz="5400" spc="-133" dirty="0">
                  <a:solidFill>
                    <a:srgbClr val="FF0000"/>
                  </a:solidFill>
                  <a:latin typeface="Sriracha"/>
                </a:rPr>
                <a:t>CON ĐƯỜNG CỦA BÉ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6766A65-AB59-44B3-F82A-2DEA307661EB}"/>
                </a:ext>
              </a:extLst>
            </p:cNvPr>
            <p:cNvSpPr txBox="1"/>
            <p:nvPr/>
          </p:nvSpPr>
          <p:spPr>
            <a:xfrm>
              <a:off x="1308154" y="3568825"/>
              <a:ext cx="21952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5400" b="1" kern="0" dirty="0" err="1"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dist="165100" dir="2700000" sx="99000" sy="99000" algn="tl" rotWithShape="0">
                      <a:srgbClr val="EC9684">
                        <a:alpha val="63000"/>
                      </a:srgbClr>
                    </a:outerShdw>
                    <a:reflection blurRad="6350" stA="60000" endA="900" endPos="58000" dir="5400000" sy="-100000" algn="bl" rotWithShape="0"/>
                  </a:effectLst>
                  <a:latin typeface="Great Vibes" pitchFamily="2" charset="0"/>
                  <a:cs typeface="#9Slide05 Bodega Script" pitchFamily="2" charset="0"/>
                  <a:sym typeface="Arial"/>
                </a:rPr>
                <a:t>Bài</a:t>
              </a:r>
              <a:r>
                <a:rPr lang="en-US" sz="5400" b="1" kern="0" dirty="0"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dist="165100" dir="2700000" sx="99000" sy="99000" algn="tl" rotWithShape="0">
                      <a:srgbClr val="EC9684">
                        <a:alpha val="63000"/>
                      </a:srgbClr>
                    </a:outerShdw>
                    <a:reflection blurRad="6350" stA="60000" endA="900" endPos="58000" dir="5400000" sy="-100000" algn="bl" rotWithShape="0"/>
                  </a:effectLst>
                  <a:latin typeface="Great Vibes" pitchFamily="2" charset="0"/>
                  <a:cs typeface="#9Slide05 Bodega Script" pitchFamily="2" charset="0"/>
                  <a:sym typeface="Arial"/>
                </a:rPr>
                <a:t> 28</a:t>
              </a:r>
              <a:endParaRPr lang="id-ID" sz="5400" b="1" kern="0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Great Vibes" pitchFamily="2" charset="0"/>
                <a:cs typeface="#9Slide05 Bodega Script" pitchFamily="2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0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4346698" y="361974"/>
            <a:ext cx="2646736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Nunito Black" pitchFamily="2" charset="0"/>
              </a:rPr>
              <a:t>d. Trời mưa</a:t>
            </a:r>
          </a:p>
        </p:txBody>
      </p:sp>
      <p:sp>
        <p:nvSpPr>
          <p:cNvPr id="3" name="Flowchart: Terminator 2"/>
          <p:cNvSpPr/>
          <p:nvPr/>
        </p:nvSpPr>
        <p:spPr>
          <a:xfrm>
            <a:off x="2871936" y="2323614"/>
            <a:ext cx="2895599" cy="783329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Trời mưa à?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7315200" y="2005897"/>
            <a:ext cx="2991972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Trời mưa chưa?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609935" y="3751058"/>
            <a:ext cx="3429000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Trời mưa không?</a:t>
            </a:r>
          </a:p>
        </p:txBody>
      </p:sp>
      <p:sp>
        <p:nvSpPr>
          <p:cNvPr id="6" name="Flowchart: Terminator 5"/>
          <p:cNvSpPr/>
          <p:nvPr/>
        </p:nvSpPr>
        <p:spPr>
          <a:xfrm>
            <a:off x="7481327" y="3677159"/>
            <a:ext cx="3477746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Khi nào trời mưa?</a:t>
            </a:r>
          </a:p>
        </p:txBody>
      </p:sp>
      <p:sp>
        <p:nvSpPr>
          <p:cNvPr id="7" name="Flowchart: Terminator 6"/>
          <p:cNvSpPr/>
          <p:nvPr/>
        </p:nvSpPr>
        <p:spPr>
          <a:xfrm>
            <a:off x="4058864" y="5257800"/>
            <a:ext cx="3850267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Trời có mưa không?</a:t>
            </a:r>
          </a:p>
        </p:txBody>
      </p:sp>
    </p:spTree>
    <p:extLst>
      <p:ext uri="{BB962C8B-B14F-4D97-AF65-F5344CB8AC3E}">
        <p14:creationId xmlns:p14="http://schemas.microsoft.com/office/powerpoint/2010/main" val="7845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30569">
            <a:off x="6558111" y="1590866"/>
            <a:ext cx="451280" cy="5666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30569">
            <a:off x="11014046" y="3269065"/>
            <a:ext cx="451280" cy="56667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85800" y="150698"/>
            <a:ext cx="10553886" cy="64869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2860293"/>
            <a:ext cx="3617925" cy="39977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85800" y="674319"/>
            <a:ext cx="607845" cy="6633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921024" y="55446"/>
            <a:ext cx="1270976" cy="12821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475965" y="4430058"/>
            <a:ext cx="3716035" cy="24850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0E28F7-C2FC-6CA9-E824-0E775DE5C238}"/>
              </a:ext>
            </a:extLst>
          </p:cNvPr>
          <p:cNvSpPr txBox="1"/>
          <p:nvPr/>
        </p:nvSpPr>
        <p:spPr>
          <a:xfrm>
            <a:off x="3998285" y="2242392"/>
            <a:ext cx="5145039" cy="1952947"/>
          </a:xfrm>
          <a:prstGeom prst="rect">
            <a:avLst/>
          </a:prstGeom>
          <a:noFill/>
        </p:spPr>
        <p:txBody>
          <a:bodyPr vert="horz" lIns="60960" tIns="30480" rIns="60960" bIns="30480" rtlCol="0" anchor="ctr">
            <a:noAutofit/>
          </a:bodyPr>
          <a:lstStyle/>
          <a:p>
            <a:pPr marL="0" marR="0" lvl="0" indent="-152408" algn="ctr" defTabSz="609539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+mn-cs"/>
              </a:rPr>
              <a:t>Vận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+mn-cs"/>
              </a:rPr>
              <a:t>dụng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92D67"/>
              </a:solidFill>
              <a:effectLst/>
              <a:uLnTx/>
              <a:uFillTx/>
              <a:latin typeface="Sigmar One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9D0624C8-4D79-C60F-5081-CC78422FEB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20138"/>
          <a:stretch/>
        </p:blipFill>
        <p:spPr>
          <a:xfrm>
            <a:off x="3523488" y="7"/>
            <a:ext cx="8668512" cy="685799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61CDA5A-B024-D5B3-4D0B-010F074979C9}"/>
              </a:ext>
            </a:extLst>
          </p:cNvPr>
          <p:cNvSpPr txBox="1"/>
          <p:nvPr/>
        </p:nvSpPr>
        <p:spPr>
          <a:xfrm>
            <a:off x="152400" y="1651000"/>
            <a:ext cx="7366000" cy="3204134"/>
          </a:xfrm>
          <a:prstGeom prst="rect">
            <a:avLst/>
          </a:prstGeom>
        </p:spPr>
        <p:txBody>
          <a:bodyPr vert="horz" lIns="60960" tIns="30480" rIns="60960" bIns="3048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6400" dirty="0" err="1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Củng</a:t>
            </a:r>
            <a:r>
              <a:rPr lang="en-US" sz="6400" dirty="0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 </a:t>
            </a:r>
            <a:r>
              <a:rPr lang="en-US" sz="6400" dirty="0" err="1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cố</a:t>
            </a:r>
            <a:endParaRPr lang="en-US" sz="6400" dirty="0">
              <a:solidFill>
                <a:srgbClr val="F92D67"/>
              </a:solidFill>
              <a:latin typeface="Sigmar One" panose="00000500000000000000" pitchFamily="2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6400" dirty="0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            </a:t>
            </a:r>
            <a:r>
              <a:rPr lang="en-US" sz="6400" dirty="0" err="1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Dặn</a:t>
            </a:r>
            <a:r>
              <a:rPr lang="en-US" sz="6400" dirty="0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 </a:t>
            </a:r>
            <a:r>
              <a:rPr lang="en-US" sz="6400" dirty="0" err="1">
                <a:solidFill>
                  <a:srgbClr val="F92D67"/>
                </a:solidFill>
                <a:latin typeface="Sigmar One" panose="00000500000000000000" pitchFamily="2" charset="0"/>
                <a:ea typeface="+mj-ea"/>
                <a:cs typeface="+mj-cs"/>
              </a:rPr>
              <a:t>dò</a:t>
            </a:r>
            <a:endParaRPr lang="en-US" sz="6400" dirty="0">
              <a:solidFill>
                <a:srgbClr val="F92D67"/>
              </a:solidFill>
              <a:latin typeface="Sigmar One" panose="00000500000000000000" pitchFamily="2" charset="0"/>
              <a:ea typeface="+mj-ea"/>
              <a:cs typeface="+mj-cs"/>
            </a:endParaRPr>
          </a:p>
          <a:p>
            <a:pPr indent="-152408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endParaRPr lang="en-US" sz="6400" dirty="0">
              <a:latin typeface="Sigmar One" panose="00000500000000000000" pitchFamily="2" charset="0"/>
              <a:ea typeface="+mj-ea"/>
              <a:cs typeface="+mj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C8A3EEF3-C730-EF72-8C57-2EF76FDA0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81029" y="3284375"/>
            <a:ext cx="2029968" cy="19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1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07EFB32-B781-FF92-BEB9-B051AE4A6ADB}"/>
              </a:ext>
            </a:extLst>
          </p:cNvPr>
          <p:cNvSpPr txBox="1"/>
          <p:nvPr/>
        </p:nvSpPr>
        <p:spPr>
          <a:xfrm>
            <a:off x="5029200" y="2514600"/>
            <a:ext cx="6449820" cy="1345720"/>
          </a:xfrm>
          <a:prstGeom prst="rect">
            <a:avLst/>
          </a:prstGeom>
          <a:noFill/>
        </p:spPr>
        <p:txBody>
          <a:bodyPr vert="horz" lIns="60960" tIns="30480" rIns="60960" bIns="30480" rtlCol="0" anchor="ctr">
            <a:noAutofit/>
          </a:bodyPr>
          <a:lstStyle/>
          <a:p>
            <a:pPr marL="0" marR="0" lvl="0" indent="0" algn="ctr" defTabSz="60953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Hẹn</a:t>
            </a: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gặp</a:t>
            </a: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lại</a:t>
            </a: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các</a:t>
            </a: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 </a:t>
            </a:r>
            <a:r>
              <a:rPr kumimoji="0" lang="en-US" sz="6400" b="1" i="0" u="none" strike="noStrike" kern="1200" cap="none" spc="0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em</a:t>
            </a: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igmar One" panose="00000500000000000000" pitchFamily="2" charset="0"/>
              </a:rPr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BF361E-F561-9F7D-45A5-664B39FAA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1735" y="615317"/>
            <a:ext cx="4978053" cy="562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0717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30569">
            <a:off x="6558111" y="1590866"/>
            <a:ext cx="451280" cy="56667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30569">
            <a:off x="11014046" y="3269065"/>
            <a:ext cx="451280" cy="56667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85800" y="150698"/>
            <a:ext cx="10553886" cy="64869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2860293"/>
            <a:ext cx="3617925" cy="39977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85800" y="674319"/>
            <a:ext cx="607845" cy="6633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921024" y="55446"/>
            <a:ext cx="1270976" cy="12821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475965" y="4430058"/>
            <a:ext cx="3716035" cy="24850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0E28F7-C2FC-6CA9-E824-0E775DE5C238}"/>
              </a:ext>
            </a:extLst>
          </p:cNvPr>
          <p:cNvSpPr txBox="1"/>
          <p:nvPr/>
        </p:nvSpPr>
        <p:spPr>
          <a:xfrm>
            <a:off x="3944717" y="1544307"/>
            <a:ext cx="5145039" cy="1952947"/>
          </a:xfrm>
          <a:prstGeom prst="rect">
            <a:avLst/>
          </a:prstGeom>
          <a:noFill/>
        </p:spPr>
        <p:txBody>
          <a:bodyPr vert="horz" lIns="60960" tIns="30480" rIns="60960" bIns="30480" rtlCol="0" anchor="ctr">
            <a:noAutofit/>
          </a:bodyPr>
          <a:lstStyle/>
          <a:p>
            <a:pPr indent="-152408" algn="ctr">
              <a:lnSpc>
                <a:spcPct val="17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6600" b="1" dirty="0">
                <a:solidFill>
                  <a:srgbClr val="F92D67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7227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BD5200-2FD3-41FD-8671-E3363FDDB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4C1B6D-2039-45A3-8F1E-70C76CA8D8B1}"/>
              </a:ext>
            </a:extLst>
          </p:cNvPr>
          <p:cNvSpPr txBox="1"/>
          <p:nvPr/>
        </p:nvSpPr>
        <p:spPr>
          <a:xfrm>
            <a:off x="1143000" y="185934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 err="1"/>
              <a:t>Luyện</a:t>
            </a:r>
            <a:r>
              <a:rPr lang="en-US" sz="3600" u="sng" dirty="0"/>
              <a:t> </a:t>
            </a:r>
            <a:r>
              <a:rPr lang="en-US" sz="3600" u="sng" dirty="0" err="1"/>
              <a:t>từ</a:t>
            </a:r>
            <a:r>
              <a:rPr lang="en-US" sz="3600" u="sng" dirty="0"/>
              <a:t> </a:t>
            </a:r>
            <a:r>
              <a:rPr lang="en-US" sz="3600" u="sng" dirty="0" err="1"/>
              <a:t>và</a:t>
            </a:r>
            <a:r>
              <a:rPr lang="en-US" sz="3600" u="sng" dirty="0"/>
              <a:t> </a:t>
            </a:r>
            <a:r>
              <a:rPr lang="en-US" sz="3600" u="sng" dirty="0" err="1"/>
              <a:t>câu</a:t>
            </a:r>
            <a:endParaRPr lang="en-US" sz="3600" u="sng" dirty="0"/>
          </a:p>
          <a:p>
            <a:pPr algn="ctr"/>
            <a:r>
              <a:rPr lang="en-US" sz="3600" dirty="0" err="1"/>
              <a:t>Luyện</a:t>
            </a:r>
            <a:r>
              <a:rPr lang="en-US" sz="3600" dirty="0"/>
              <a:t> </a:t>
            </a:r>
            <a:r>
              <a:rPr lang="en-US" sz="3600" dirty="0" err="1"/>
              <a:t>tập</a:t>
            </a:r>
            <a:r>
              <a:rPr lang="en-US" sz="3600" dirty="0"/>
              <a:t>: </a:t>
            </a:r>
            <a:r>
              <a:rPr lang="en-US" sz="3600" dirty="0" err="1"/>
              <a:t>Mở</a:t>
            </a:r>
            <a:r>
              <a:rPr lang="en-US" sz="3600" dirty="0"/>
              <a:t> </a:t>
            </a:r>
            <a:r>
              <a:rPr lang="en-US" sz="3600" dirty="0" err="1"/>
              <a:t>rộng</a:t>
            </a:r>
            <a:r>
              <a:rPr lang="en-US" sz="3600" dirty="0"/>
              <a:t> </a:t>
            </a:r>
            <a:r>
              <a:rPr lang="en-US" sz="3600" dirty="0" err="1"/>
              <a:t>vốn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nghề</a:t>
            </a:r>
            <a:r>
              <a:rPr lang="en-US" sz="3600" dirty="0"/>
              <a:t> </a:t>
            </a:r>
            <a:r>
              <a:rPr lang="en-US" sz="3600" dirty="0" err="1"/>
              <a:t>nhiệp</a:t>
            </a:r>
            <a:r>
              <a:rPr lang="en-US" sz="3600" dirty="0"/>
              <a:t>.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endParaRPr lang="en-US" sz="3600" dirty="0"/>
          </a:p>
          <a:p>
            <a:pPr algn="ctr"/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821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g.loigiaihay.com/picture/2022/0315/6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73504"/>
            <a:ext cx="9677400" cy="51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1066800" y="461392"/>
            <a:ext cx="9677400" cy="57888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u="sng" dirty="0" err="1">
                <a:solidFill>
                  <a:prstClr val="black"/>
                </a:solidFill>
                <a:latin typeface="Nunito Black" pitchFamily="2" charset="0"/>
              </a:rPr>
              <a:t>Bài</a:t>
            </a:r>
            <a:r>
              <a:rPr lang="en-US" sz="2800" b="1" u="sng" dirty="0">
                <a:solidFill>
                  <a:prstClr val="black"/>
                </a:solidFill>
                <a:latin typeface="Nunito Black" pitchFamily="2" charset="0"/>
              </a:rPr>
              <a:t> 1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  <a:ea typeface="+mn-ea"/>
                <a:cs typeface="+mn-cs"/>
              </a:rPr>
              <a:t>: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Tìm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ngữ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phù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hợp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cột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lack" pitchFamily="2" charset="0"/>
              </a:rPr>
              <a:t>bảng</a:t>
            </a:r>
            <a:r>
              <a:rPr lang="en-US" sz="2800" b="1" dirty="0">
                <a:solidFill>
                  <a:srgbClr val="000000"/>
                </a:solidFill>
                <a:latin typeface="Nunito Black" pitchFamily="2" charset="0"/>
              </a:rPr>
              <a:t>.</a:t>
            </a:r>
            <a:endParaRPr lang="en-US" sz="2800" dirty="0">
              <a:solidFill>
                <a:srgbClr val="00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547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9173AEE8-8E07-4732-BFCE-C2CC5C7F5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73536"/>
              </p:ext>
            </p:extLst>
          </p:nvPr>
        </p:nvGraphicFramePr>
        <p:xfrm>
          <a:off x="628649" y="1139793"/>
          <a:ext cx="11391900" cy="53579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72816">
                  <a:extLst>
                    <a:ext uri="{9D8B030D-6E8A-4147-A177-3AD203B41FA5}">
                      <a16:colId xmlns:a16="http://schemas.microsoft.com/office/drawing/2014/main" xmlns="" val="2373056913"/>
                    </a:ext>
                  </a:extLst>
                </a:gridCol>
                <a:gridCol w="3021453">
                  <a:extLst>
                    <a:ext uri="{9D8B030D-6E8A-4147-A177-3AD203B41FA5}">
                      <a16:colId xmlns:a16="http://schemas.microsoft.com/office/drawing/2014/main" xmlns="" val="4177172486"/>
                    </a:ext>
                  </a:extLst>
                </a:gridCol>
                <a:gridCol w="5297631">
                  <a:extLst>
                    <a:ext uri="{9D8B030D-6E8A-4147-A177-3AD203B41FA5}">
                      <a16:colId xmlns:a16="http://schemas.microsoft.com/office/drawing/2014/main" xmlns="" val="2211806186"/>
                    </a:ext>
                  </a:extLst>
                </a:gridCol>
              </a:tblGrid>
              <a:tr h="694536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 NGHIỆP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718708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nghiệp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8569375"/>
                  </a:ext>
                </a:extLst>
              </a:tr>
              <a:tr h="731520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ỡng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sóc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75612428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30422622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vi-VN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785612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Nghề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09323349"/>
                  </a:ext>
                </a:extLst>
              </a:tr>
            </a:tbl>
          </a:graphicData>
        </a:graphic>
      </p:graphicFrame>
      <p:sp>
        <p:nvSpPr>
          <p:cNvPr id="3" name="Rounded Rectangle 9">
            <a:extLst>
              <a:ext uri="{FF2B5EF4-FFF2-40B4-BE49-F238E27FC236}">
                <a16:creationId xmlns:a16="http://schemas.microsoft.com/office/drawing/2014/main" xmlns="" id="{4FD6C6ED-5558-4391-81E3-DE46ED04BB57}"/>
              </a:ext>
            </a:extLst>
          </p:cNvPr>
          <p:cNvSpPr/>
          <p:nvPr/>
        </p:nvSpPr>
        <p:spPr>
          <a:xfrm>
            <a:off x="952500" y="304800"/>
            <a:ext cx="10248900" cy="64698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ECEB155-AE07-4739-91C9-8DD36F892EAF}"/>
              </a:ext>
            </a:extLst>
          </p:cNvPr>
          <p:cNvSpPr txBox="1"/>
          <p:nvPr/>
        </p:nvSpPr>
        <p:spPr>
          <a:xfrm>
            <a:off x="8518567" y="3429000"/>
            <a:ext cx="3292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n…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E0772C6-80B4-4E12-94F6-6045DC7479DF}"/>
              </a:ext>
            </a:extLst>
          </p:cNvPr>
          <p:cNvSpPr txBox="1"/>
          <p:nvPr/>
        </p:nvSpPr>
        <p:spPr>
          <a:xfrm>
            <a:off x="4343400" y="373380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C89F3C5-447C-4A56-9E38-ABA90CD12516}"/>
              </a:ext>
            </a:extLst>
          </p:cNvPr>
          <p:cNvSpPr txBox="1"/>
          <p:nvPr/>
        </p:nvSpPr>
        <p:spPr>
          <a:xfrm>
            <a:off x="4528130" y="3395245"/>
            <a:ext cx="1796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E5C476-A734-427F-828A-270D0ACEA3A4}"/>
              </a:ext>
            </a:extLst>
          </p:cNvPr>
          <p:cNvSpPr txBox="1"/>
          <p:nvPr/>
        </p:nvSpPr>
        <p:spPr>
          <a:xfrm>
            <a:off x="4387974" y="4648200"/>
            <a:ext cx="1314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2FB546-E96D-4F01-B0A8-B18D4997EAD3}"/>
              </a:ext>
            </a:extLst>
          </p:cNvPr>
          <p:cNvSpPr txBox="1"/>
          <p:nvPr/>
        </p:nvSpPr>
        <p:spPr>
          <a:xfrm>
            <a:off x="7010400" y="4195658"/>
            <a:ext cx="4882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00ACFB-3BA0-4A7F-A676-1CEAF137A29E}"/>
              </a:ext>
            </a:extLst>
          </p:cNvPr>
          <p:cNvSpPr txBox="1"/>
          <p:nvPr/>
        </p:nvSpPr>
        <p:spPr>
          <a:xfrm>
            <a:off x="4353100" y="5867400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8A24AF-EE29-405D-9CCD-EACE7C667225}"/>
              </a:ext>
            </a:extLst>
          </p:cNvPr>
          <p:cNvSpPr txBox="1"/>
          <p:nvPr/>
        </p:nvSpPr>
        <p:spPr>
          <a:xfrm>
            <a:off x="7347667" y="5877580"/>
            <a:ext cx="3320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4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img.loigiaihay.com/picture/2022/0315/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91" y="1905000"/>
            <a:ext cx="7848600" cy="33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6"/>
          <p:cNvSpPr/>
          <p:nvPr/>
        </p:nvSpPr>
        <p:spPr>
          <a:xfrm>
            <a:off x="8382000" y="1477766"/>
            <a:ext cx="3276600" cy="1546086"/>
          </a:xfrm>
          <a:prstGeom prst="cloud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nito Black" pitchFamily="2" charset="0"/>
              </a:rPr>
              <a:t>Gợi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unito Black" pitchFamily="2" charset="0"/>
              </a:rPr>
              <a:t> ý: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Em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đọc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kĩ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các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câu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và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xác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định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để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unito Black" pitchFamily="2" charset="0"/>
              </a:rPr>
              <a:t>hỏi</a:t>
            </a:r>
            <a:r>
              <a:rPr lang="en-US" sz="2000" dirty="0">
                <a:solidFill>
                  <a:schemeClr val="bg1"/>
                </a:solidFill>
                <a:latin typeface="Nunito Black" pitchFamily="2" charset="0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36242"/>
            <a:ext cx="10116881" cy="119181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tx1"/>
                </a:solidFill>
                <a:latin typeface="Nunito Black" pitchFamily="2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Nunito Black" pitchFamily="2" charset="0"/>
              </a:rPr>
              <a:t> 2: </a:t>
            </a:r>
            <a:r>
              <a:rPr lang="vi-VN" sz="3200" b="1" dirty="0">
                <a:solidFill>
                  <a:schemeClr val="tx1"/>
                </a:solidFill>
                <a:latin typeface="Nunito Black" pitchFamily="2" charset="0"/>
              </a:rPr>
              <a:t>Tìm từ được dùng để hỏi trong mỗi câu dưới đây:</a:t>
            </a:r>
            <a:endParaRPr lang="vi-VN" sz="3200" dirty="0">
              <a:solidFill>
                <a:schemeClr val="tx1"/>
              </a:solidFill>
              <a:latin typeface="Nunito Black" pitchFamily="2" charset="0"/>
            </a:endParaRPr>
          </a:p>
          <a:p>
            <a:pPr algn="just"/>
            <a:r>
              <a:rPr lang="vi-VN" sz="3200" dirty="0">
                <a:solidFill>
                  <a:schemeClr val="tx1"/>
                </a:solidFill>
                <a:latin typeface="Nunito Black" pitchFamily="2" charset="0"/>
              </a:rPr>
              <a:t>M: Câu a: Từ để hỏi là từ “gì”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438400" y="5232126"/>
            <a:ext cx="4051444" cy="5107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b.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hỏi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“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Vì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sao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940467" y="5232126"/>
            <a:ext cx="3261613" cy="5107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c.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hỏi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“à”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48200" y="5989125"/>
            <a:ext cx="3752021" cy="5107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d.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hỏi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từ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“</a:t>
            </a:r>
            <a:r>
              <a:rPr lang="en-US" sz="2400" dirty="0" err="1">
                <a:solidFill>
                  <a:schemeClr val="bg1"/>
                </a:solidFill>
                <a:latin typeface="Nunito Black" pitchFamily="2" charset="0"/>
              </a:rPr>
              <a:t>mấy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335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4377529" y="2667000"/>
            <a:ext cx="2971800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400" dirty="0">
                <a:solidFill>
                  <a:srgbClr val="FF0000"/>
                </a:solidFill>
                <a:latin typeface="Nunito Black" pitchFamily="2" charset="0"/>
              </a:rPr>
              <a:t>M </a:t>
            </a:r>
            <a:r>
              <a:rPr lang="en-US" sz="2400" dirty="0">
                <a:solidFill>
                  <a:schemeClr val="bg1"/>
                </a:solidFill>
                <a:latin typeface="Nunito Black" pitchFamily="2" charset="0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a. Nam đi học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35415" y="263783"/>
            <a:ext cx="9191600" cy="2020866"/>
          </a:xfrm>
          <a:prstGeom prst="roundRect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400" b="1" dirty="0" err="1">
                <a:solidFill>
                  <a:srgbClr val="002060"/>
                </a:solidFill>
                <a:latin typeface="Nunito Black" pitchFamily="2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Nunito Black" pitchFamily="2" charset="0"/>
              </a:rPr>
              <a:t> 3: </a:t>
            </a:r>
            <a:r>
              <a:rPr lang="vi-VN" sz="2400" b="1" dirty="0">
                <a:solidFill>
                  <a:srgbClr val="002060"/>
                </a:solidFill>
                <a:latin typeface="Nunito Black" pitchFamily="2" charset="0"/>
              </a:rPr>
              <a:t>Chuyển những câu kể dưới đây thành câu hỏi.</a:t>
            </a:r>
            <a:endParaRPr lang="vi-VN" sz="2400" dirty="0">
              <a:solidFill>
                <a:srgbClr val="002060"/>
              </a:solidFill>
              <a:latin typeface="Nunito Black" pitchFamily="2" charset="0"/>
            </a:endParaRPr>
          </a:p>
          <a:p>
            <a:pPr lvl="0" algn="just">
              <a:defRPr/>
            </a:pP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a. Nam đi học</a:t>
            </a:r>
          </a:p>
          <a:p>
            <a:pPr lvl="0" algn="just">
              <a:defRPr/>
            </a:pP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b. Cô giáo vào lớp</a:t>
            </a:r>
          </a:p>
          <a:p>
            <a:pPr lvl="0" algn="just">
              <a:defRPr/>
            </a:pP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c. Cậu ấy thích nghề xây dựng.</a:t>
            </a:r>
          </a:p>
          <a:p>
            <a:pPr lvl="0" algn="just">
              <a:defRPr/>
            </a:pP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d. Trời mưa.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2091529" y="3818278"/>
            <a:ext cx="3703407" cy="783329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400">
                <a:solidFill>
                  <a:srgbClr val="FF0000"/>
                </a:solidFill>
                <a:latin typeface="Nunito Black" pitchFamily="2" charset="0"/>
              </a:rPr>
              <a:t>(1) Nam đi học chưa?</a:t>
            </a:r>
            <a:endParaRPr lang="vi-VN" sz="2400" dirty="0">
              <a:solidFill>
                <a:srgbClr val="FF0000"/>
              </a:solidFill>
              <a:latin typeface="Nunito Black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6228228" y="3818278"/>
            <a:ext cx="3178501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(2) Nam đi học à?</a:t>
            </a:r>
          </a:p>
        </p:txBody>
      </p:sp>
      <p:sp>
        <p:nvSpPr>
          <p:cNvPr id="6" name="Flowchart: Terminator 5"/>
          <p:cNvSpPr/>
          <p:nvPr/>
        </p:nvSpPr>
        <p:spPr>
          <a:xfrm>
            <a:off x="1481929" y="4998359"/>
            <a:ext cx="4419600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(3) Nam có đi học không?</a:t>
            </a:r>
          </a:p>
        </p:txBody>
      </p:sp>
      <p:sp>
        <p:nvSpPr>
          <p:cNvPr id="7" name="Flowchart: Terminator 6"/>
          <p:cNvSpPr/>
          <p:nvPr/>
        </p:nvSpPr>
        <p:spPr>
          <a:xfrm>
            <a:off x="6221691" y="4990885"/>
            <a:ext cx="4141509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(4) Bao giờ Nam đi học?</a:t>
            </a:r>
          </a:p>
        </p:txBody>
      </p:sp>
    </p:spTree>
    <p:extLst>
      <p:ext uri="{BB962C8B-B14F-4D97-AF65-F5344CB8AC3E}">
        <p14:creationId xmlns:p14="http://schemas.microsoft.com/office/powerpoint/2010/main" val="3936480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ranh vẽ 20/11 đề tài ngày Nhà giáo Việt Nam đẹp - META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2" y="188251"/>
            <a:ext cx="11839398" cy="64896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owchart: Terminator 2"/>
          <p:cNvSpPr/>
          <p:nvPr/>
        </p:nvSpPr>
        <p:spPr>
          <a:xfrm>
            <a:off x="4377528" y="869041"/>
            <a:ext cx="3394871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Nunito Black" pitchFamily="2" charset="0"/>
              </a:rPr>
              <a:t>b. Cô giáo vào lớp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1752601" y="2096519"/>
            <a:ext cx="4042336" cy="783329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Cô giáo vào lớp chưa?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6228228" y="2096519"/>
            <a:ext cx="3449172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Cô giáo vào lớp </a:t>
            </a:r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à</a:t>
            </a:r>
            <a:r>
              <a:rPr lang="vi-VN" sz="2400" dirty="0" smtClean="0">
                <a:solidFill>
                  <a:srgbClr val="FF0000"/>
                </a:solidFill>
                <a:latin typeface="Nunito Black" pitchFamily="2" charset="0"/>
              </a:rPr>
              <a:t>?</a:t>
            </a:r>
            <a:endParaRPr lang="vi-VN" sz="2400" dirty="0">
              <a:solidFill>
                <a:srgbClr val="FF0000"/>
              </a:solidFill>
              <a:latin typeface="Nunito Black" pitchFamily="2" charset="0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1143000" y="3276600"/>
            <a:ext cx="4758529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Cô giáo có vào lớp không?</a:t>
            </a:r>
          </a:p>
        </p:txBody>
      </p:sp>
      <p:sp>
        <p:nvSpPr>
          <p:cNvPr id="7" name="Flowchart: Terminator 6"/>
          <p:cNvSpPr/>
          <p:nvPr/>
        </p:nvSpPr>
        <p:spPr>
          <a:xfrm>
            <a:off x="6221691" y="3269126"/>
            <a:ext cx="4549560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Bao giờ cô giáo vào lớp?</a:t>
            </a:r>
          </a:p>
        </p:txBody>
      </p:sp>
    </p:spTree>
    <p:extLst>
      <p:ext uri="{BB962C8B-B14F-4D97-AF65-F5344CB8AC3E}">
        <p14:creationId xmlns:p14="http://schemas.microsoft.com/office/powerpoint/2010/main" val="148259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550576" y="514846"/>
            <a:ext cx="5831287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rgbClr val="002060"/>
                </a:solidFill>
                <a:latin typeface="Nunito Black" pitchFamily="2" charset="0"/>
              </a:rPr>
              <a:t>c. Cậu ấy thích nghề xây dựng</a:t>
            </a:r>
          </a:p>
        </p:txBody>
      </p:sp>
      <p:sp>
        <p:nvSpPr>
          <p:cNvPr id="3" name="Flowchart: Terminator 2"/>
          <p:cNvSpPr/>
          <p:nvPr/>
        </p:nvSpPr>
        <p:spPr>
          <a:xfrm>
            <a:off x="320921" y="1974064"/>
            <a:ext cx="5490137" cy="783329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Cậu ấy thích nghề xây dựng à?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6039792" y="2543423"/>
            <a:ext cx="5831287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Cậu ấy thích nghề xây dựng sao?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353746" y="3938711"/>
            <a:ext cx="6951812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Cậu ấy có thích nghề xây dựng không?</a:t>
            </a:r>
          </a:p>
        </p:txBody>
      </p:sp>
      <p:sp>
        <p:nvSpPr>
          <p:cNvPr id="6" name="Flowchart: Terminator 5"/>
          <p:cNvSpPr/>
          <p:nvPr/>
        </p:nvSpPr>
        <p:spPr>
          <a:xfrm>
            <a:off x="4495800" y="5334000"/>
            <a:ext cx="7181714" cy="762000"/>
          </a:xfrm>
          <a:prstGeom prst="flowChartTerminator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rgbClr val="FF0000"/>
                </a:solidFill>
                <a:latin typeface="Nunito Black" pitchFamily="2" charset="0"/>
              </a:rPr>
              <a:t>- Cậu ấy thích nghề xây dựng phải không?</a:t>
            </a:r>
          </a:p>
        </p:txBody>
      </p:sp>
    </p:spTree>
    <p:extLst>
      <p:ext uri="{BB962C8B-B14F-4D97-AF65-F5344CB8AC3E}">
        <p14:creationId xmlns:p14="http://schemas.microsoft.com/office/powerpoint/2010/main" val="1221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13816</TotalTime>
  <Words>409</Words>
  <Application>Microsoft Office PowerPoint</Application>
  <PresentationFormat>Custom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Times New Roman</vt:lpstr>
      <vt:lpstr>Calibri Light</vt:lpstr>
      <vt:lpstr>Tahoma</vt:lpstr>
      <vt:lpstr>Sigmar One</vt:lpstr>
      <vt:lpstr>Great Vibes</vt:lpstr>
      <vt:lpstr>Calibri</vt:lpstr>
      <vt:lpstr>#9Slide05 Bodega Script</vt:lpstr>
      <vt:lpstr>Chango</vt:lpstr>
      <vt:lpstr>Nunito Black</vt:lpstr>
      <vt:lpstr>Sriracha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Nhiều màu sắc Họa tiết và Hình dạng Trừu tượng Đoán bức hình Bản thuyết trình Vui nhộn</dc:title>
  <dc:creator>Admin</dc:creator>
  <cp:lastModifiedBy>ismail - [2010]</cp:lastModifiedBy>
  <cp:revision>186</cp:revision>
  <dcterms:created xsi:type="dcterms:W3CDTF">2006-08-16T00:00:00Z</dcterms:created>
  <dcterms:modified xsi:type="dcterms:W3CDTF">2022-12-08T07:58:20Z</dcterms:modified>
  <dc:identifier>DAFDiO2oNAs</dc:identifier>
</cp:coreProperties>
</file>