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4.xml" ContentType="application/vnd.openxmlformats-officedocument.presentationml.notesSlide+xml"/>
  <Override PartName="/ppt/tags/tag21.xml" ContentType="application/vnd.openxmlformats-officedocument.presentationml.tags+xml"/>
  <Override PartName="/ppt/notesSlides/notesSlide15.xml" ContentType="application/vnd.openxmlformats-officedocument.presentationml.notesSlide+xml"/>
  <Override PartName="/ppt/tags/tag22.xml" ContentType="application/vnd.openxmlformats-officedocument.presentationml.tags+xml"/>
  <Override PartName="/ppt/notesSlides/notesSlide16.xml" ContentType="application/vnd.openxmlformats-officedocument.presentationml.notesSlide+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8.xml" ContentType="application/vnd.openxmlformats-officedocument.presentationml.notesSlide+xml"/>
  <Override PartName="/ppt/tags/tag26.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Lst>
  <p:notesMasterIdLst>
    <p:notesMasterId r:id="rId30"/>
  </p:notesMasterIdLst>
  <p:sldIdLst>
    <p:sldId id="514" r:id="rId5"/>
    <p:sldId id="268" r:id="rId6"/>
    <p:sldId id="515" r:id="rId7"/>
    <p:sldId id="261" r:id="rId8"/>
    <p:sldId id="516" r:id="rId9"/>
    <p:sldId id="517" r:id="rId10"/>
    <p:sldId id="518" r:id="rId11"/>
    <p:sldId id="519" r:id="rId12"/>
    <p:sldId id="257" r:id="rId13"/>
    <p:sldId id="266" r:id="rId14"/>
    <p:sldId id="267" r:id="rId15"/>
    <p:sldId id="274" r:id="rId16"/>
    <p:sldId id="270" r:id="rId17"/>
    <p:sldId id="271" r:id="rId18"/>
    <p:sldId id="278" r:id="rId19"/>
    <p:sldId id="279" r:id="rId20"/>
    <p:sldId id="520" r:id="rId21"/>
    <p:sldId id="280" r:id="rId22"/>
    <p:sldId id="521" r:id="rId23"/>
    <p:sldId id="277" r:id="rId24"/>
    <p:sldId id="486" r:id="rId25"/>
    <p:sldId id="522" r:id="rId26"/>
    <p:sldId id="285" r:id="rId27"/>
    <p:sldId id="283" r:id="rId28"/>
    <p:sldId id="11692"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94750"/>
    <a:srgbClr val="E4DF11"/>
    <a:srgbClr val="D4D020"/>
    <a:srgbClr val="E498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498" autoAdjust="0"/>
  </p:normalViewPr>
  <p:slideViewPr>
    <p:cSldViewPr snapToGrid="0">
      <p:cViewPr varScale="1">
        <p:scale>
          <a:sx n="59" d="100"/>
          <a:sy n="59" d="100"/>
        </p:scale>
        <p:origin x="8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F7B791-E146-4FCA-9504-21BBE96967B0}" type="datetimeFigureOut">
              <a:rPr lang="en-US" smtClean="0"/>
              <a:t>5/30/2024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04348-667F-4690-9218-B15D5AAC1C65}" type="slidenum">
              <a:rPr lang="en-US" smtClean="0"/>
              <a:t>‹#›</a:t>
            </a:fld>
            <a:endParaRPr lang="en-US"/>
          </a:p>
        </p:txBody>
      </p:sp>
    </p:spTree>
    <p:extLst>
      <p:ext uri="{BB962C8B-B14F-4D97-AF65-F5344CB8AC3E}">
        <p14:creationId xmlns:p14="http://schemas.microsoft.com/office/powerpoint/2010/main" val="899671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Tree>
    <p:extLst>
      <p:ext uri="{BB962C8B-B14F-4D97-AF65-F5344CB8AC3E}">
        <p14:creationId xmlns:p14="http://schemas.microsoft.com/office/powerpoint/2010/main" val="1772991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1583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13</a:t>
            </a:fld>
            <a:endParaRPr lang="en-US"/>
          </a:p>
        </p:txBody>
      </p:sp>
    </p:spTree>
    <p:extLst>
      <p:ext uri="{BB962C8B-B14F-4D97-AF65-F5344CB8AC3E}">
        <p14:creationId xmlns:p14="http://schemas.microsoft.com/office/powerpoint/2010/main" val="2435159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15</a:t>
            </a:fld>
            <a:endParaRPr lang="en-US"/>
          </a:p>
        </p:txBody>
      </p:sp>
    </p:spTree>
    <p:extLst>
      <p:ext uri="{BB962C8B-B14F-4D97-AF65-F5344CB8AC3E}">
        <p14:creationId xmlns:p14="http://schemas.microsoft.com/office/powerpoint/2010/main" val="2561685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16</a:t>
            </a:fld>
            <a:endParaRPr lang="en-US"/>
          </a:p>
        </p:txBody>
      </p:sp>
    </p:spTree>
    <p:extLst>
      <p:ext uri="{BB962C8B-B14F-4D97-AF65-F5344CB8AC3E}">
        <p14:creationId xmlns:p14="http://schemas.microsoft.com/office/powerpoint/2010/main" val="475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8552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20</a:t>
            </a:fld>
            <a:endParaRPr lang="en-US"/>
          </a:p>
        </p:txBody>
      </p:sp>
    </p:spTree>
    <p:extLst>
      <p:ext uri="{BB962C8B-B14F-4D97-AF65-F5344CB8AC3E}">
        <p14:creationId xmlns:p14="http://schemas.microsoft.com/office/powerpoint/2010/main" val="872492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456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F36B46-36BC-4478-B36A-082DA06944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74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24</a:t>
            </a:fld>
            <a:endParaRPr lang="en-US"/>
          </a:p>
        </p:txBody>
      </p:sp>
    </p:spTree>
    <p:extLst>
      <p:ext uri="{BB962C8B-B14F-4D97-AF65-F5344CB8AC3E}">
        <p14:creationId xmlns:p14="http://schemas.microsoft.com/office/powerpoint/2010/main" val="1633355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1748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2</a:t>
            </a:fld>
            <a:endParaRPr lang="en-US"/>
          </a:p>
        </p:txBody>
      </p:sp>
    </p:spTree>
    <p:extLst>
      <p:ext uri="{BB962C8B-B14F-4D97-AF65-F5344CB8AC3E}">
        <p14:creationId xmlns:p14="http://schemas.microsoft.com/office/powerpoint/2010/main" val="3914713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246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932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465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err="1">
                <a:effectLst/>
                <a:latin typeface="Times New Roman" panose="02020603050405020304" pitchFamily="18" charset="0"/>
                <a:ea typeface="Calibri" panose="020F0502020204030204" pitchFamily="34" charset="0"/>
              </a:rPr>
              <a:t>Cách</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dùng</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các</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từ</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ngữ</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để</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gọi</a:t>
            </a:r>
            <a:r>
              <a:rPr lang="en-US" sz="1200" i="1" dirty="0">
                <a:effectLst/>
                <a:latin typeface="Times New Roman" panose="02020603050405020304" pitchFamily="18" charset="0"/>
                <a:ea typeface="Calibri" panose="020F0502020204030204" pitchFamily="34" charset="0"/>
              </a:rPr>
              <a:t> hay </a:t>
            </a:r>
            <a:r>
              <a:rPr lang="en-US" sz="1200" i="1" dirty="0" err="1">
                <a:effectLst/>
                <a:latin typeface="Times New Roman" panose="02020603050405020304" pitchFamily="18" charset="0"/>
                <a:ea typeface="Calibri" panose="020F0502020204030204" pitchFamily="34" charset="0"/>
              </a:rPr>
              <a:t>nói</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về</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người</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để</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gọi</a:t>
            </a:r>
            <a:r>
              <a:rPr lang="en-US" sz="1200" i="1" dirty="0">
                <a:effectLst/>
                <a:latin typeface="Times New Roman" panose="02020603050405020304" pitchFamily="18" charset="0"/>
                <a:ea typeface="Calibri" panose="020F0502020204030204" pitchFamily="34" charset="0"/>
              </a:rPr>
              <a:t> hay </a:t>
            </a:r>
            <a:r>
              <a:rPr lang="en-US" sz="1200" i="1" dirty="0" err="1">
                <a:effectLst/>
                <a:latin typeface="Times New Roman" panose="02020603050405020304" pitchFamily="18" charset="0"/>
                <a:ea typeface="Calibri" panose="020F0502020204030204" pitchFamily="34" charset="0"/>
              </a:rPr>
              <a:t>nói</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về</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các</a:t>
            </a:r>
            <a:r>
              <a:rPr lang="en-US" sz="1200" i="1" dirty="0">
                <a:effectLst/>
                <a:latin typeface="Times New Roman" panose="02020603050405020304" pitchFamily="18" charset="0"/>
                <a:ea typeface="Calibri" panose="020F0502020204030204" pitchFamily="34" charset="0"/>
              </a:rPr>
              <a:t> con </a:t>
            </a:r>
            <a:r>
              <a:rPr lang="en-US" sz="1200" i="1" dirty="0" err="1">
                <a:effectLst/>
                <a:latin typeface="Times New Roman" panose="02020603050405020304" pitchFamily="18" charset="0"/>
                <a:ea typeface="Calibri" panose="020F0502020204030204" pitchFamily="34" charset="0"/>
              </a:rPr>
              <a:t>vật</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là</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biện</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pháp</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gì</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cô</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trò</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chúng</a:t>
            </a:r>
            <a:r>
              <a:rPr lang="en-US" sz="1200" i="1" dirty="0">
                <a:effectLst/>
                <a:latin typeface="Times New Roman" panose="02020603050405020304" pitchFamily="18" charset="0"/>
                <a:ea typeface="Calibri" panose="020F0502020204030204" pitchFamily="34" charset="0"/>
              </a:rPr>
              <a:t> ta </a:t>
            </a:r>
            <a:r>
              <a:rPr lang="en-US" sz="1200" i="1" dirty="0" err="1">
                <a:effectLst/>
                <a:latin typeface="Times New Roman" panose="02020603050405020304" pitchFamily="18" charset="0"/>
                <a:ea typeface="Calibri" panose="020F0502020204030204" pitchFamily="34" charset="0"/>
              </a:rPr>
              <a:t>sẽ</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tìm</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hiểu</a:t>
            </a:r>
            <a:r>
              <a:rPr lang="en-US" sz="1200" i="1" dirty="0">
                <a:effectLst/>
                <a:latin typeface="Times New Roman" panose="02020603050405020304" pitchFamily="18" charset="0"/>
                <a:ea typeface="Calibri" panose="020F0502020204030204" pitchFamily="34" charset="0"/>
              </a:rPr>
              <a:t> qua </a:t>
            </a:r>
            <a:r>
              <a:rPr lang="en-US" sz="1200" i="1" dirty="0" err="1">
                <a:effectLst/>
                <a:latin typeface="Times New Roman" panose="02020603050405020304" pitchFamily="18" charset="0"/>
                <a:ea typeface="Calibri" panose="020F0502020204030204" pitchFamily="34" charset="0"/>
              </a:rPr>
              <a:t>giờ</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học</a:t>
            </a:r>
            <a:r>
              <a:rPr lang="en-US" sz="1200" i="1" dirty="0">
                <a:effectLst/>
                <a:latin typeface="Times New Roman" panose="02020603050405020304" pitchFamily="18" charset="0"/>
                <a:ea typeface="Calibri" panose="020F0502020204030204" pitchFamily="34" charset="0"/>
              </a:rPr>
              <a:t> </a:t>
            </a:r>
            <a:r>
              <a:rPr lang="en-US" sz="1200" i="1" dirty="0" err="1">
                <a:effectLst/>
                <a:latin typeface="Times New Roman" panose="02020603050405020304" pitchFamily="18" charset="0"/>
                <a:ea typeface="Calibri" panose="020F0502020204030204" pitchFamily="34" charset="0"/>
              </a:rPr>
              <a:t>hôm</a:t>
            </a:r>
            <a:r>
              <a:rPr lang="en-US" sz="1200" i="1" dirty="0">
                <a:effectLst/>
                <a:latin typeface="Times New Roman" panose="02020603050405020304" pitchFamily="18" charset="0"/>
                <a:ea typeface="Calibri" panose="020F0502020204030204" pitchFamily="34" charset="0"/>
              </a:rPr>
              <a:t> nay.</a:t>
            </a:r>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579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BBC56E-7509-4BD1-AAE1-7BFB5A0931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532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10</a:t>
            </a:fld>
            <a:endParaRPr lang="en-US"/>
          </a:p>
        </p:txBody>
      </p:sp>
    </p:spTree>
    <p:extLst>
      <p:ext uri="{BB962C8B-B14F-4D97-AF65-F5344CB8AC3E}">
        <p14:creationId xmlns:p14="http://schemas.microsoft.com/office/powerpoint/2010/main" val="2900928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76A04348-667F-4690-9218-B15D5AAC1C65}" type="slidenum">
              <a:rPr lang="en-US" smtClean="0"/>
              <a:t>11</a:t>
            </a:fld>
            <a:endParaRPr lang="en-US"/>
          </a:p>
        </p:txBody>
      </p:sp>
    </p:spTree>
    <p:extLst>
      <p:ext uri="{BB962C8B-B14F-4D97-AF65-F5344CB8AC3E}">
        <p14:creationId xmlns:p14="http://schemas.microsoft.com/office/powerpoint/2010/main" val="13223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5BCDA-D9CB-954F-5BE9-0A312372252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32ED05-3BBC-E4A0-297D-7600BDD6E7C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7CB2A1-A79E-D03B-C2DB-9499088E9D2F}"/>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5" name="Footer Placeholder 4">
            <a:extLst>
              <a:ext uri="{FF2B5EF4-FFF2-40B4-BE49-F238E27FC236}">
                <a16:creationId xmlns:a16="http://schemas.microsoft.com/office/drawing/2014/main" id="{C184A07D-D456-19B1-8F04-A280A7CFE8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0AEFD4C-175C-91B0-7BD3-4D8FA89F546F}"/>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2533102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31217-9998-0900-0C75-A527E3B8AE0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08B452-B89E-E874-56A7-1481F37BEE7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0DF94-F70A-7AB5-5204-BAA0171BC807}"/>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5" name="Footer Placeholder 4">
            <a:extLst>
              <a:ext uri="{FF2B5EF4-FFF2-40B4-BE49-F238E27FC236}">
                <a16:creationId xmlns:a16="http://schemas.microsoft.com/office/drawing/2014/main" id="{AE47BE6B-B551-A09A-6B05-CBD98292BCE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37F34C-CC07-D25A-FBCF-A00E8F9777C1}"/>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2813773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17E40A-E117-F689-C991-596DA675CB2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852DD9-40E3-9A7A-0CDA-B2ABBC783C2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3CA59-1ED1-078E-AFAC-45B7872E4A7E}"/>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5" name="Footer Placeholder 4">
            <a:extLst>
              <a:ext uri="{FF2B5EF4-FFF2-40B4-BE49-F238E27FC236}">
                <a16:creationId xmlns:a16="http://schemas.microsoft.com/office/drawing/2014/main" id="{6549EAD4-32D0-7D9D-A47A-0BF20C8BFE4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6D0BD6-A5ED-501D-C9EF-B2A4464FB1E7}"/>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3961899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470C8-2BBF-4323-B560-2502ACF223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844832-9CD9-45D0-892A-842AFFB7A2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42937F-6B45-4337-A455-AA31E1495063}"/>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5" name="Footer Placeholder 4">
            <a:extLst>
              <a:ext uri="{FF2B5EF4-FFF2-40B4-BE49-F238E27FC236}">
                <a16:creationId xmlns:a16="http://schemas.microsoft.com/office/drawing/2014/main" id="{089A9ED2-A77E-47F2-BFAF-316C6A0328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D81585-0F9E-4A58-91D8-5CC9054919FD}"/>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3241548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8164F-E356-4436-B863-A5734D4EAB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5BF8F2-330C-46C2-90FD-2DF9836CDA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1AFF3-D817-40A7-9E07-53700E403BC6}"/>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5" name="Footer Placeholder 4">
            <a:extLst>
              <a:ext uri="{FF2B5EF4-FFF2-40B4-BE49-F238E27FC236}">
                <a16:creationId xmlns:a16="http://schemas.microsoft.com/office/drawing/2014/main" id="{5C31DA3C-4D30-44A0-BF22-583F82F753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33F330-9D7F-4DC3-9B91-45DE0FE3125D}"/>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2825063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0207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C250B-B029-406B-9C4E-2A1B0FFF4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039472-62B6-42DF-9BBF-3D842BF58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0F7131-9515-4E03-B688-F2867DAF3E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C70CE4-A8C9-4BD2-86FD-15C28DF007D3}"/>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6" name="Footer Placeholder 5">
            <a:extLst>
              <a:ext uri="{FF2B5EF4-FFF2-40B4-BE49-F238E27FC236}">
                <a16:creationId xmlns:a16="http://schemas.microsoft.com/office/drawing/2014/main" id="{FD85E6C6-B9D1-4804-ABBA-19DBDAC2AA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8AD386-57FD-461B-BAD7-2466276E8000}"/>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3095078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BB51A-34EA-4CF9-9E2E-4BBFCF0FB5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982EFB-B17F-4066-A28D-1ACB239B36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026249-6961-4C59-A172-E650358FB1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984377-0EEB-45DF-9032-9C06AF3D2A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37753C-541E-4DFB-80C8-C10F84A0D35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1AC6DC-7AC5-46CE-B19A-A2582D7871B1}"/>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8" name="Footer Placeholder 7">
            <a:extLst>
              <a:ext uri="{FF2B5EF4-FFF2-40B4-BE49-F238E27FC236}">
                <a16:creationId xmlns:a16="http://schemas.microsoft.com/office/drawing/2014/main" id="{F4A907C5-2D57-4CFD-87F1-56222063C3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A80B62-0229-4E9A-9986-76AE259473A1}"/>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1696340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6C0A0-9B4D-4AE8-94F1-82B9C95EDE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A86824-B480-4497-A4FB-596A3882CCF0}"/>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4" name="Footer Placeholder 3">
            <a:extLst>
              <a:ext uri="{FF2B5EF4-FFF2-40B4-BE49-F238E27FC236}">
                <a16:creationId xmlns:a16="http://schemas.microsoft.com/office/drawing/2014/main" id="{5DC42ED0-C2B0-472C-B028-C7C907CE8A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7062D8-78A1-4077-830B-B558295BDFF6}"/>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1708147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9278AC-AB05-436C-91F0-E509D435692C}"/>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3" name="Footer Placeholder 2">
            <a:extLst>
              <a:ext uri="{FF2B5EF4-FFF2-40B4-BE49-F238E27FC236}">
                <a16:creationId xmlns:a16="http://schemas.microsoft.com/office/drawing/2014/main" id="{2A779388-B8BF-4E2B-969B-67892F451C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150CC1-E7F1-4E72-9D7D-4CBA1E83F0E9}"/>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1211863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8D45B-EEE5-4C9E-A921-F79897B447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DF8DC1-89DD-4923-B228-56B18E03F7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EC23B2-5E60-48D3-8A7B-6238C00D5E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469517-D72C-466B-B53C-A048C73DA8C7}"/>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6" name="Footer Placeholder 5">
            <a:extLst>
              <a:ext uri="{FF2B5EF4-FFF2-40B4-BE49-F238E27FC236}">
                <a16:creationId xmlns:a16="http://schemas.microsoft.com/office/drawing/2014/main" id="{C4A79DE1-D2F0-47C6-8BA1-83ABEEC994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D012A-B252-4341-AB45-678D2FD60786}"/>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1756361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FE603-90E8-B95F-22EA-656990304D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1EF93A-4672-F8BA-68BB-10853C92035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3282E-6CBF-E23A-618C-EC6F0F61B385}"/>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5" name="Footer Placeholder 4">
            <a:extLst>
              <a:ext uri="{FF2B5EF4-FFF2-40B4-BE49-F238E27FC236}">
                <a16:creationId xmlns:a16="http://schemas.microsoft.com/office/drawing/2014/main" id="{7308C286-F7A6-5431-D7E2-80331356CE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9F2B93-FBE0-319C-DDC6-D7787E9C29B0}"/>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3537902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54D85-3A4E-4E45-97A8-BFEFF00591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F508B9-3691-4802-BA41-BEC9301E1C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9B5588-0E86-4C4A-91DB-DD879385E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704093-124A-45BC-91C3-06255879D509}"/>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6" name="Footer Placeholder 5">
            <a:extLst>
              <a:ext uri="{FF2B5EF4-FFF2-40B4-BE49-F238E27FC236}">
                <a16:creationId xmlns:a16="http://schemas.microsoft.com/office/drawing/2014/main" id="{A34826FA-7761-47EA-B346-75AC2B1C2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EF7F14-7D4B-4ADB-A33B-294C4ED0C643}"/>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4250536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FD266-B15C-42CE-B87E-C187FE0317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64E5D7-0353-43F6-8BE6-AFB090FF87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0B1017-84B0-4C70-AE2B-CAEBBCDB2DC7}"/>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5" name="Footer Placeholder 4">
            <a:extLst>
              <a:ext uri="{FF2B5EF4-FFF2-40B4-BE49-F238E27FC236}">
                <a16:creationId xmlns:a16="http://schemas.microsoft.com/office/drawing/2014/main" id="{E7A80647-8F7A-457A-B366-C250AFDAEC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4DA37-8953-4686-91D2-CBFC65D80AE0}"/>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3961098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85AFF2-9109-4837-B92E-EEC1CD1AFC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C4974A-9764-4DE7-AAC9-B1F55B36D7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DC1C31-AF45-4F14-AAFD-6122189B54F4}"/>
              </a:ext>
            </a:extLst>
          </p:cNvPr>
          <p:cNvSpPr>
            <a:spLocks noGrp="1"/>
          </p:cNvSpPr>
          <p:nvPr>
            <p:ph type="dt" sz="half" idx="10"/>
          </p:nvPr>
        </p:nvSpPr>
        <p:spPr/>
        <p:txBody>
          <a:bodyPr/>
          <a:lstStyle/>
          <a:p>
            <a:fld id="{225790C7-3BB1-430A-815D-3A80EC4877DB}" type="datetimeFigureOut">
              <a:rPr lang="en-US" smtClean="0"/>
              <a:t>5/30/2024</a:t>
            </a:fld>
            <a:endParaRPr lang="en-US"/>
          </a:p>
        </p:txBody>
      </p:sp>
      <p:sp>
        <p:nvSpPr>
          <p:cNvPr id="5" name="Footer Placeholder 4">
            <a:extLst>
              <a:ext uri="{FF2B5EF4-FFF2-40B4-BE49-F238E27FC236}">
                <a16:creationId xmlns:a16="http://schemas.microsoft.com/office/drawing/2014/main" id="{4FBF1ABC-5833-421D-B672-3AF99F3E38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56A352-BF4C-4C33-8CF3-5616D80E88C2}"/>
              </a:ext>
            </a:extLst>
          </p:cNvPr>
          <p:cNvSpPr>
            <a:spLocks noGrp="1"/>
          </p:cNvSpPr>
          <p:nvPr>
            <p:ph type="sldNum" sz="quarter" idx="12"/>
          </p:nvPr>
        </p:nvSpPr>
        <p:spPr/>
        <p:txBody>
          <a:bodyPr/>
          <a:lstStyle/>
          <a:p>
            <a:fld id="{56966CF5-161C-4C81-AA95-7CE18466F111}" type="slidenum">
              <a:rPr lang="en-US" smtClean="0"/>
              <a:t>‹#›</a:t>
            </a:fld>
            <a:endParaRPr lang="en-US"/>
          </a:p>
        </p:txBody>
      </p:sp>
    </p:spTree>
    <p:extLst>
      <p:ext uri="{BB962C8B-B14F-4D97-AF65-F5344CB8AC3E}">
        <p14:creationId xmlns:p14="http://schemas.microsoft.com/office/powerpoint/2010/main" val="31827660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8799407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C42E-CCAE-B981-259C-F2AD562811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CEC4B0-332A-96B9-C37F-D830F31878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18DBF4-8F29-36BC-B338-645EAE379CD5}"/>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AED9C2BC-E63C-7AD0-3391-C31F3633B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D9B9A-C026-0038-69DA-35B428DDD98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1753402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40AF8-6002-CF12-6E4E-4C8D0CF1D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EDC658-9D9F-7DE5-71D6-CF506435D5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FCCEF-422D-4D15-A2BA-E550D05343C6}"/>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FF6EF506-8EE3-25D6-440E-793B707F4D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B44BA6-9C2A-2C32-F6FB-6A6C74F8E1C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625808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7275-D9E3-76FC-D550-7AF928558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CBC6A-92C0-9671-B21D-9B92F078BA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FD1904-2D3E-9CE7-E4A7-027B8F5709C0}"/>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F6A55662-D486-50D4-3178-029541BDB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2BF6B5-5354-EE04-BAFF-79AE6242F01B}"/>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1513435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77ED5-2AC6-3942-296A-D86472A9F9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1CD2AE-554D-07FC-6410-F8B544C893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4AE958-012D-EB89-4E44-59C47A463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AEEE6-A20E-0343-86EE-24869D53277E}"/>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6" name="Footer Placeholder 5">
            <a:extLst>
              <a:ext uri="{FF2B5EF4-FFF2-40B4-BE49-F238E27FC236}">
                <a16:creationId xmlns:a16="http://schemas.microsoft.com/office/drawing/2014/main" id="{2565D7DA-72AD-E3AB-F407-445B98E850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1ADF75-D184-4B17-7083-B75C382E8F9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4266538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D23CC-BFB5-2EB9-254B-85F404A7C3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E4AD98-FB5D-774D-E82B-F0B4D8C405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F4B6DD-8208-15E3-FD95-AFF951600A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417FEA-6A8D-6D49-EEFF-FD8A8FEE20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C99A63-47AE-EDD4-688D-7BF69EA474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C8DF9C-E9ED-C0E2-6177-2D9286E6B9A5}"/>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8" name="Footer Placeholder 7">
            <a:extLst>
              <a:ext uri="{FF2B5EF4-FFF2-40B4-BE49-F238E27FC236}">
                <a16:creationId xmlns:a16="http://schemas.microsoft.com/office/drawing/2014/main" id="{F5148361-BDD7-67CA-4D26-8BD152A48C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587CDB-E2F8-B97F-6DD5-1FB9F529C6B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4280789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66B4B-3E08-5A90-6253-1627F534A7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699638-A893-C3FF-5689-8B07F8D031AA}"/>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4" name="Footer Placeholder 3">
            <a:extLst>
              <a:ext uri="{FF2B5EF4-FFF2-40B4-BE49-F238E27FC236}">
                <a16:creationId xmlns:a16="http://schemas.microsoft.com/office/drawing/2014/main" id="{7EBC92DC-F1E2-8F6D-FDCD-4F746C7880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D074AF-0EFC-C6EE-BE9D-F65E669D5B64}"/>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920299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AAF79-D45B-2678-2AB1-0A5C6523D53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9B6BF4-E365-F48E-9DCB-9E39930CBCF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B25B43-F0CD-60E2-3B21-850C9B88780F}"/>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5" name="Footer Placeholder 4">
            <a:extLst>
              <a:ext uri="{FF2B5EF4-FFF2-40B4-BE49-F238E27FC236}">
                <a16:creationId xmlns:a16="http://schemas.microsoft.com/office/drawing/2014/main" id="{CEED8AE5-D29E-931E-7184-F7C15E4B65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2EE4CC-5F0E-0793-254C-F4C667F6FBA6}"/>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2346054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D22DB5-B603-E20A-F86D-A640AB038BD9}"/>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3" name="Footer Placeholder 2">
            <a:extLst>
              <a:ext uri="{FF2B5EF4-FFF2-40B4-BE49-F238E27FC236}">
                <a16:creationId xmlns:a16="http://schemas.microsoft.com/office/drawing/2014/main" id="{6CF7CCFA-BCBD-410F-A6C4-6A4B4A8BC1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5B5EAD-67E1-188C-26C8-2A6ACDDC65B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7077710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11F14-463D-0174-1C93-670CDB3BD5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3D00F3-4693-0EB7-2B8F-B8B8D14946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0D798F-84DF-6FF3-AD4B-1115045E9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001FA6-8826-0E6F-8EC2-FA5AE89E58BD}"/>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6" name="Footer Placeholder 5">
            <a:extLst>
              <a:ext uri="{FF2B5EF4-FFF2-40B4-BE49-F238E27FC236}">
                <a16:creationId xmlns:a16="http://schemas.microsoft.com/office/drawing/2014/main" id="{6AABE27F-3EC6-32BC-47B1-9F1E879D91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E342B-579A-A301-7AB8-85CC123BECFC}"/>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8360542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6F1D-E381-A70C-6ADD-0F8E16E72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54799E-9E2E-5165-23FA-DE71A92B11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6D84C-49B9-AAB5-F29D-CC7B50A7F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D227C-4E06-EEED-7ED8-3527EC497416}"/>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6" name="Footer Placeholder 5">
            <a:extLst>
              <a:ext uri="{FF2B5EF4-FFF2-40B4-BE49-F238E27FC236}">
                <a16:creationId xmlns:a16="http://schemas.microsoft.com/office/drawing/2014/main" id="{52FBEC63-F59F-0336-BA14-FA6994902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91CCEC-0081-D6B6-905B-59F532A93C3D}"/>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871480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9690F-1CB8-73AA-3528-51A61071E2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BCC89-C4E5-7C1C-9B6E-4755077D66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44CF8-8860-331F-D51D-E071E084A2DA}"/>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26F91B6C-E1C2-4C0F-2357-060FE27AC2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1C39DD-6982-DFDD-F5CA-29FD62F5603A}"/>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30330965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676958-6DBC-269B-D62E-5220FA81B2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F39152-2B43-A209-12F9-BB7A408ED3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9B01D-8147-CF1C-7DB6-EF50C6C3FE48}"/>
              </a:ext>
            </a:extLst>
          </p:cNvPr>
          <p:cNvSpPr>
            <a:spLocks noGrp="1"/>
          </p:cNvSpPr>
          <p:nvPr>
            <p:ph type="dt" sz="half" idx="10"/>
          </p:nvPr>
        </p:nvSpPr>
        <p:spPr/>
        <p:txBody>
          <a:body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FB58A9E0-5CDB-D242-D574-C14FF2416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98157-4741-A7C4-D9D7-CEAF97237841}"/>
              </a:ext>
            </a:extLst>
          </p:cNvPr>
          <p:cNvSpPr>
            <a:spLocks noGrp="1"/>
          </p:cNvSpPr>
          <p:nvPr>
            <p:ph type="sldNum" sz="quarter" idx="12"/>
          </p:nvPr>
        </p:nvSpPr>
        <p:spPr/>
        <p:txBody>
          <a:bodyPr/>
          <a:lstStyle/>
          <a:p>
            <a:fld id="{3C1CCA2F-DA91-467F-A892-F497F4FDA39B}" type="slidenum">
              <a:rPr lang="en-US" smtClean="0"/>
              <a:t>‹#›</a:t>
            </a:fld>
            <a:endParaRPr lang="en-US"/>
          </a:p>
        </p:txBody>
      </p:sp>
    </p:spTree>
    <p:extLst>
      <p:ext uri="{BB962C8B-B14F-4D97-AF65-F5344CB8AC3E}">
        <p14:creationId xmlns:p14="http://schemas.microsoft.com/office/powerpoint/2010/main" val="2319384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140743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4022062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333820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8707976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2274589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196FA-6C3C-9536-11F3-BC12992728D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67129B-F4A8-2304-01CE-914632BAD59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D4A716-73E0-8EC7-A93D-123FB2C2E3A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79C169-7FA9-20DF-439D-395F0D89E7AB}"/>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6" name="Footer Placeholder 5">
            <a:extLst>
              <a:ext uri="{FF2B5EF4-FFF2-40B4-BE49-F238E27FC236}">
                <a16:creationId xmlns:a16="http://schemas.microsoft.com/office/drawing/2014/main" id="{C9F332CA-23AF-D6E3-5B3E-C094907134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908394-9964-9FC9-08F2-3D95131A03ED}"/>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33213597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3549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3923316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8305979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312771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2024/5/30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9727924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803707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8008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09A1-17DE-24CA-7168-F58F0A35CD4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95604D5-7727-59CC-5DC4-44FEE0145A9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A80A85-A0E4-1545-ACA0-F1A9842D878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75528E-D5C8-D558-8D77-CBB76161F9C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B970D6-F043-BF3A-18EF-6AFE7CB16FD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5CE64A-9F90-032E-1634-82CB29D84B04}"/>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8" name="Footer Placeholder 7">
            <a:extLst>
              <a:ext uri="{FF2B5EF4-FFF2-40B4-BE49-F238E27FC236}">
                <a16:creationId xmlns:a16="http://schemas.microsoft.com/office/drawing/2014/main" id="{2DD13795-2E6C-8E21-B44C-0B7C3E751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550D4D0-F889-EC0B-05C4-202A61666B52}"/>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1648100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1B059-3FAD-A0BD-5478-D581732668C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7C6EC68-C377-8101-D307-AD8768A045B7}"/>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4" name="Footer Placeholder 3">
            <a:extLst>
              <a:ext uri="{FF2B5EF4-FFF2-40B4-BE49-F238E27FC236}">
                <a16:creationId xmlns:a16="http://schemas.microsoft.com/office/drawing/2014/main" id="{19512AF5-FD6F-9AF1-28C9-42EE9EAC7B2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E8060E9-32B4-D54B-FA36-37F443FAFB9E}"/>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363912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EBE4F7-B002-2ABF-F5B4-EE2B1EAB6748}"/>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3" name="Footer Placeholder 2">
            <a:extLst>
              <a:ext uri="{FF2B5EF4-FFF2-40B4-BE49-F238E27FC236}">
                <a16:creationId xmlns:a16="http://schemas.microsoft.com/office/drawing/2014/main" id="{AA775528-981C-5338-A453-4EA31C644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C9358BF-78D7-7A87-40D6-EB2C6A2D2852}"/>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1682237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E8D7E-10BC-66F7-CAD4-FD9E130B714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B9C67C-9072-372D-EA84-1F8BD91D1AE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F3889E4-9A81-CD16-CE18-108AF7A7C61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AF4A13-6CE0-188F-9FC1-3EB9831CA565}"/>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6" name="Footer Placeholder 5">
            <a:extLst>
              <a:ext uri="{FF2B5EF4-FFF2-40B4-BE49-F238E27FC236}">
                <a16:creationId xmlns:a16="http://schemas.microsoft.com/office/drawing/2014/main" id="{CE5CE35C-B471-8BC8-CEB9-663DDD5004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5D2861-5F08-405D-BF76-D8F4DB9994D5}"/>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1513769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22334-C9B9-F351-D18A-44D1556298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F42A64-A2EB-A5E2-7C10-16120AB1260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A9038D-D1DD-A559-D2AA-2A500CC326F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E6FD03-A74E-EC43-1976-753633DB8ECF}"/>
              </a:ext>
            </a:extLst>
          </p:cNvPr>
          <p:cNvSpPr>
            <a:spLocks noGrp="1"/>
          </p:cNvSpPr>
          <p:nvPr>
            <p:ph type="dt" sz="half" idx="10"/>
          </p:nvPr>
        </p:nvSpPr>
        <p:spPr>
          <a:xfrm>
            <a:off x="838200" y="6356350"/>
            <a:ext cx="2743200" cy="365125"/>
          </a:xfrm>
          <a:prstGeom prst="rect">
            <a:avLst/>
          </a:prstGeom>
        </p:spPr>
        <p:txBody>
          <a:bodyPr/>
          <a:lstStyle/>
          <a:p>
            <a:fld id="{9A2F271E-D266-4DC9-A5EE-84CCD748D196}" type="datetimeFigureOut">
              <a:rPr lang="en-US" smtClean="0"/>
              <a:t>5/30/2024</a:t>
            </a:fld>
            <a:endParaRPr lang="en-US"/>
          </a:p>
        </p:txBody>
      </p:sp>
      <p:sp>
        <p:nvSpPr>
          <p:cNvPr id="6" name="Footer Placeholder 5">
            <a:extLst>
              <a:ext uri="{FF2B5EF4-FFF2-40B4-BE49-F238E27FC236}">
                <a16:creationId xmlns:a16="http://schemas.microsoft.com/office/drawing/2014/main" id="{4BAA2766-477F-2DA5-60FA-A9CB2667CE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6ADDCD-798A-88D0-AFAE-79D4A882A42A}"/>
              </a:ext>
            </a:extLst>
          </p:cNvPr>
          <p:cNvSpPr>
            <a:spLocks noGrp="1"/>
          </p:cNvSpPr>
          <p:nvPr>
            <p:ph type="sldNum" sz="quarter" idx="12"/>
          </p:nvPr>
        </p:nvSpPr>
        <p:spPr>
          <a:xfrm>
            <a:off x="8610600" y="6356350"/>
            <a:ext cx="2743200" cy="365125"/>
          </a:xfrm>
          <a:prstGeom prst="rect">
            <a:avLst/>
          </a:prstGeom>
        </p:spPr>
        <p:txBody>
          <a:bodyPr/>
          <a:lstStyle/>
          <a:p>
            <a:fld id="{F7A177C9-FDFA-45A8-9292-0D68DB29800E}" type="slidenum">
              <a:rPr lang="en-US" smtClean="0"/>
              <a:t>‹#›</a:t>
            </a:fld>
            <a:endParaRPr lang="en-US"/>
          </a:p>
        </p:txBody>
      </p:sp>
    </p:spTree>
    <p:extLst>
      <p:ext uri="{BB962C8B-B14F-4D97-AF65-F5344CB8AC3E}">
        <p14:creationId xmlns:p14="http://schemas.microsoft.com/office/powerpoint/2010/main" val="1786137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08036B9B-D517-DACA-2BEB-89D8C64C937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75671" y="266910"/>
            <a:ext cx="1306429" cy="1306429"/>
          </a:xfrm>
          <a:prstGeom prst="rect">
            <a:avLst/>
          </a:prstGeom>
        </p:spPr>
      </p:pic>
    </p:spTree>
    <p:extLst>
      <p:ext uri="{BB962C8B-B14F-4D97-AF65-F5344CB8AC3E}">
        <p14:creationId xmlns:p14="http://schemas.microsoft.com/office/powerpoint/2010/main" val="1443657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439D6F-C00A-4890-9E9F-91921015F0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7F059D-8759-4523-BBC4-1B7FD79CB7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C62982-9C55-4AD7-B509-F91EF6DCFF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790C7-3BB1-430A-815D-3A80EC4877DB}" type="datetimeFigureOut">
              <a:rPr lang="en-US" smtClean="0"/>
              <a:t>5/30/2024</a:t>
            </a:fld>
            <a:endParaRPr lang="en-US"/>
          </a:p>
        </p:txBody>
      </p:sp>
      <p:sp>
        <p:nvSpPr>
          <p:cNvPr id="5" name="Footer Placeholder 4">
            <a:extLst>
              <a:ext uri="{FF2B5EF4-FFF2-40B4-BE49-F238E27FC236}">
                <a16:creationId xmlns:a16="http://schemas.microsoft.com/office/drawing/2014/main" id="{142B6E09-D3CB-4CE1-8C97-5F897B8551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FAF04B-21D2-4D29-AB28-F19D8243C1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66CF5-161C-4C81-AA95-7CE18466F111}" type="slidenum">
              <a:rPr lang="en-US" smtClean="0"/>
              <a:t>‹#›</a:t>
            </a:fld>
            <a:endParaRPr lang="en-US"/>
          </a:p>
        </p:txBody>
      </p:sp>
      <p:pic>
        <p:nvPicPr>
          <p:cNvPr id="11" name="Picture 10" descr="A white circle with leaves and blue text&#10;&#10;Description automatically generated">
            <a:extLst>
              <a:ext uri="{FF2B5EF4-FFF2-40B4-BE49-F238E27FC236}">
                <a16:creationId xmlns:a16="http://schemas.microsoft.com/office/drawing/2014/main" id="{EBC225F0-2EE7-59A6-3CF1-D43FC3BDEBC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448673" y="245645"/>
            <a:ext cx="1306429" cy="1306429"/>
          </a:xfrm>
          <a:prstGeom prst="rect">
            <a:avLst/>
          </a:prstGeom>
        </p:spPr>
      </p:pic>
      <p:pic>
        <p:nvPicPr>
          <p:cNvPr id="12" name="Picture 11" descr="A white circle with leaves and blue text&#10;&#10;Description automatically generated">
            <a:extLst>
              <a:ext uri="{FF2B5EF4-FFF2-40B4-BE49-F238E27FC236}">
                <a16:creationId xmlns:a16="http://schemas.microsoft.com/office/drawing/2014/main" id="{B30E8574-5E36-7C07-581E-88D25D80CCB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529136" y="8507329"/>
            <a:ext cx="1306429" cy="1306429"/>
          </a:xfrm>
          <a:prstGeom prst="rect">
            <a:avLst/>
          </a:prstGeom>
        </p:spPr>
      </p:pic>
    </p:spTree>
    <p:extLst>
      <p:ext uri="{BB962C8B-B14F-4D97-AF65-F5344CB8AC3E}">
        <p14:creationId xmlns:p14="http://schemas.microsoft.com/office/powerpoint/2010/main" val="1859853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A57930-6C2D-7AED-7185-8FC098644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1FCE00-FADA-1CEC-A191-B890C6A63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50F825-8C3F-0DF4-1CC3-911F4BF8F0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A3FBA0-BC9C-413C-ADF3-9E6E8E6BC096}" type="datetimeFigureOut">
              <a:rPr lang="en-US" smtClean="0"/>
              <a:t>5/30/2024</a:t>
            </a:fld>
            <a:endParaRPr lang="en-US"/>
          </a:p>
        </p:txBody>
      </p:sp>
      <p:sp>
        <p:nvSpPr>
          <p:cNvPr id="5" name="Footer Placeholder 4">
            <a:extLst>
              <a:ext uri="{FF2B5EF4-FFF2-40B4-BE49-F238E27FC236}">
                <a16:creationId xmlns:a16="http://schemas.microsoft.com/office/drawing/2014/main" id="{29B83A6B-49F8-F5F4-C096-1E41501514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A30A236-EEBB-4A97-55AB-AE976B1B1C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CCA2F-DA91-467F-A892-F497F4FDA39B}" type="slidenum">
              <a:rPr lang="en-US" smtClean="0"/>
              <a:t>‹#›</a:t>
            </a:fld>
            <a:endParaRPr lang="en-US"/>
          </a:p>
        </p:txBody>
      </p:sp>
      <p:pic>
        <p:nvPicPr>
          <p:cNvPr id="7" name="Picture 6" descr="A pink background with white leaves and black text&#10;&#10;Description automatically generated">
            <a:extLst>
              <a:ext uri="{FF2B5EF4-FFF2-40B4-BE49-F238E27FC236}">
                <a16:creationId xmlns:a16="http://schemas.microsoft.com/office/drawing/2014/main" id="{285CAFA7-7F32-A6A3-79CB-A0DB02B8BBA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43100" y="238125"/>
            <a:ext cx="1638300" cy="1638300"/>
          </a:xfrm>
          <a:prstGeom prst="rect">
            <a:avLst/>
          </a:prstGeom>
        </p:spPr>
      </p:pic>
    </p:spTree>
    <p:extLst>
      <p:ext uri="{BB962C8B-B14F-4D97-AF65-F5344CB8AC3E}">
        <p14:creationId xmlns:p14="http://schemas.microsoft.com/office/powerpoint/2010/main" val="7083204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2024/5/30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spTree>
    <p:extLst>
      <p:ext uri="{BB962C8B-B14F-4D97-AF65-F5344CB8AC3E}">
        <p14:creationId xmlns:p14="http://schemas.microsoft.com/office/powerpoint/2010/main" val="202395162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3.xml"/><Relationship Id="rId1" Type="http://schemas.openxmlformats.org/officeDocument/2006/relationships/tags" Target="../tags/tag2.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8.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9.png"/><Relationship Id="rId5" Type="http://schemas.microsoft.com/office/2007/relationships/hdphoto" Target="../media/hdphoto2.wdp"/><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5.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2.xml"/><Relationship Id="rId7" Type="http://schemas.openxmlformats.org/officeDocument/2006/relationships/image" Target="../media/image22.sv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8.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1.xml"/><Relationship Id="rId5" Type="http://schemas.microsoft.com/office/2007/relationships/hdphoto" Target="../media/hdphoto1.wdp"/><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0.xml"/><Relationship Id="rId1" Type="http://schemas.openxmlformats.org/officeDocument/2006/relationships/tags" Target="../tags/tag2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0.xml"/><Relationship Id="rId1" Type="http://schemas.openxmlformats.org/officeDocument/2006/relationships/tags" Target="../tags/tag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32.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33.png"/><Relationship Id="rId5" Type="http://schemas.microsoft.com/office/2007/relationships/hdphoto" Target="../media/hdphoto2.wdp"/><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9.xml"/><Relationship Id="rId7" Type="http://schemas.openxmlformats.org/officeDocument/2006/relationships/image" Target="../media/image37.png"/><Relationship Id="rId2" Type="http://schemas.openxmlformats.org/officeDocument/2006/relationships/slideLayout" Target="../slideLayouts/slideLayout35.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hyperlink" Target="https://www.facebook.com/huongthaoGADT" TargetMode="Externa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7.xml"/><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4260096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5" cstate="print">
            <a:alphaModFix amt="85000"/>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2F1957F3-91D8-C745-0A46-5690CAAD0149}"/>
              </a:ext>
            </a:extLst>
          </p:cNvPr>
          <p:cNvGrpSpPr/>
          <p:nvPr/>
        </p:nvGrpSpPr>
        <p:grpSpPr>
          <a:xfrm>
            <a:off x="493986" y="280975"/>
            <a:ext cx="11112995" cy="1209138"/>
            <a:chOff x="1653892" y="280975"/>
            <a:chExt cx="9953089" cy="1209138"/>
          </a:xfrm>
        </p:grpSpPr>
        <p:sp>
          <p:nvSpPr>
            <p:cNvPr id="6" name="TextBox 2">
              <a:extLst>
                <a:ext uri="{FF2B5EF4-FFF2-40B4-BE49-F238E27FC236}">
                  <a16:creationId xmlns:a16="http://schemas.microsoft.com/office/drawing/2014/main" id="{4D9CD571-DA9D-D14F-17DE-84AB74D56724}"/>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E2766F4-9CB0-AA27-97A0-CA7663CDE7C9}"/>
                </a:ext>
              </a:extLst>
            </p:cNvPr>
            <p:cNvSpPr/>
            <p:nvPr/>
          </p:nvSpPr>
          <p:spPr>
            <a:xfrm>
              <a:off x="1653892" y="280975"/>
              <a:ext cx="9953089"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a:solidFill>
                    <a:srgbClr val="000000"/>
                  </a:solidFill>
                  <a:effectLst/>
                  <a:latin typeface="Calibri" panose="020F0502020204030204" pitchFamily="34" charset="0"/>
                  <a:cs typeface="Calibri" panose="020F0502020204030204" pitchFamily="34" charset="0"/>
                </a:rPr>
                <a:t>1. </a:t>
              </a:r>
              <a:r>
                <a:rPr lang="vi-VN" sz="2800" b="1" i="0" dirty="0">
                  <a:solidFill>
                    <a:srgbClr val="000000"/>
                  </a:solidFill>
                  <a:effectLst/>
                  <a:latin typeface="Calibri" panose="020F0502020204030204" pitchFamily="34" charset="0"/>
                  <a:cs typeface="Calibri" panose="020F0502020204030204" pitchFamily="34" charset="0"/>
                </a:rPr>
                <a:t>Mỗi từ in đậm trong đoạn văn dưới đây dùng để gọi con vật nào? Em có nhận xét gì về cách dùng những từ đó trong đoạn văn?</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9D9BA017-B0FB-72C5-CBD9-FE0C3D65627F}"/>
              </a:ext>
            </a:extLst>
          </p:cNvPr>
          <p:cNvPicPr>
            <a:picLocks noChangeAspect="1"/>
          </p:cNvPicPr>
          <p:nvPr/>
        </p:nvPicPr>
        <p:blipFill>
          <a:blip r:embed="rId7"/>
          <a:stretch>
            <a:fillRect/>
          </a:stretch>
        </p:blipFill>
        <p:spPr>
          <a:xfrm>
            <a:off x="6411310" y="4207683"/>
            <a:ext cx="5273073" cy="2347651"/>
          </a:xfrm>
          <a:prstGeom prst="rect">
            <a:avLst/>
          </a:prstGeom>
        </p:spPr>
      </p:pic>
      <p:sp>
        <p:nvSpPr>
          <p:cNvPr id="18" name="Rectangle: Rounded Corners 17">
            <a:extLst>
              <a:ext uri="{FF2B5EF4-FFF2-40B4-BE49-F238E27FC236}">
                <a16:creationId xmlns:a16="http://schemas.microsoft.com/office/drawing/2014/main" id="{A75F2423-BF14-D59C-B484-715B4C6A4B09}"/>
              </a:ext>
            </a:extLst>
          </p:cNvPr>
          <p:cNvSpPr/>
          <p:nvPr/>
        </p:nvSpPr>
        <p:spPr>
          <a:xfrm>
            <a:off x="378372" y="1702676"/>
            <a:ext cx="11519338" cy="2459420"/>
          </a:xfrm>
          <a:prstGeom prst="round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Mùa xuân, ngày nào cũng là ngày hội. Muôn loài vật trên đồng lũ lượt kéo nhau đi. Những </a:t>
            </a:r>
            <a:r>
              <a:rPr lang="vi-VN" sz="2400" b="1" i="0" dirty="0">
                <a:solidFill>
                  <a:srgbClr val="000000"/>
                </a:solidFill>
                <a:effectLst/>
                <a:latin typeface="Calibri" panose="020F0502020204030204" pitchFamily="34" charset="0"/>
                <a:cs typeface="Calibri" panose="020F0502020204030204" pitchFamily="34" charset="0"/>
              </a:rPr>
              <a:t>anh</a:t>
            </a:r>
            <a:r>
              <a:rPr lang="vi-VN" sz="2400" b="0" i="0" dirty="0">
                <a:solidFill>
                  <a:srgbClr val="000000"/>
                </a:solidFill>
                <a:effectLst/>
                <a:latin typeface="Calibri" panose="020F0502020204030204" pitchFamily="34" charset="0"/>
                <a:cs typeface="Calibri" panose="020F0502020204030204" pitchFamily="34" charset="0"/>
              </a:rPr>
              <a:t> chuồn ớt đỏ thắm như ngọn lửa. Những </a:t>
            </a:r>
            <a:r>
              <a:rPr lang="vi-VN" sz="2400" b="1" i="0" dirty="0">
                <a:solidFill>
                  <a:srgbClr val="000000"/>
                </a:solidFill>
                <a:effectLst/>
                <a:latin typeface="Calibri" panose="020F0502020204030204" pitchFamily="34" charset="0"/>
                <a:cs typeface="Calibri" panose="020F0502020204030204" pitchFamily="34" charset="0"/>
              </a:rPr>
              <a:t>cô</a:t>
            </a:r>
            <a:r>
              <a:rPr lang="vi-VN" sz="2400" b="0" i="0" dirty="0">
                <a:solidFill>
                  <a:srgbClr val="000000"/>
                </a:solidFill>
                <a:effectLst/>
                <a:latin typeface="Calibri" panose="020F0502020204030204" pitchFamily="34" charset="0"/>
                <a:cs typeface="Calibri" panose="020F0502020204030204" pitchFamily="34" charset="0"/>
              </a:rPr>
              <a:t> chuồn chuồn kim nhịn ăn để thân hình mảnh dẻ, mắt to, mình nhỏ xíu, thướt tha bay lượn. Các </a:t>
            </a:r>
            <a:r>
              <a:rPr lang="vi-VN" sz="2400" b="1" i="0" dirty="0">
                <a:solidFill>
                  <a:srgbClr val="000000"/>
                </a:solidFill>
                <a:effectLst/>
                <a:latin typeface="Calibri" panose="020F0502020204030204" pitchFamily="34" charset="0"/>
                <a:cs typeface="Calibri" panose="020F0502020204030204" pitchFamily="34" charset="0"/>
              </a:rPr>
              <a:t>chú</a:t>
            </a:r>
            <a:r>
              <a:rPr lang="vi-VN" sz="2400" b="0" i="0" dirty="0">
                <a:solidFill>
                  <a:srgbClr val="000000"/>
                </a:solidFill>
                <a:effectLst/>
                <a:latin typeface="Calibri" panose="020F0502020204030204" pitchFamily="34" charset="0"/>
                <a:cs typeface="Calibri" panose="020F0502020204030204" pitchFamily="34" charset="0"/>
              </a:rPr>
              <a:t> bọ ngựa vung gươm tập múa võ trên những chiếc lá to. Các </a:t>
            </a:r>
            <a:r>
              <a:rPr lang="vi-VN" sz="2400" b="1" i="0" dirty="0">
                <a:solidFill>
                  <a:srgbClr val="000000"/>
                </a:solidFill>
                <a:effectLst/>
                <a:latin typeface="Calibri" panose="020F0502020204030204" pitchFamily="34" charset="0"/>
                <a:cs typeface="Calibri" panose="020F0502020204030204" pitchFamily="34" charset="0"/>
              </a:rPr>
              <a:t>ả</a:t>
            </a:r>
            <a:r>
              <a:rPr lang="vi-VN" sz="2400" b="0" i="0" dirty="0">
                <a:solidFill>
                  <a:srgbClr val="000000"/>
                </a:solidFill>
                <a:effectLst/>
                <a:latin typeface="Calibri" panose="020F0502020204030204" pitchFamily="34" charset="0"/>
                <a:cs typeface="Calibri" panose="020F0502020204030204" pitchFamily="34" charset="0"/>
              </a:rPr>
              <a:t> cánh cam diêm dúa, các </a:t>
            </a:r>
            <a:r>
              <a:rPr lang="vi-VN" sz="2400" b="1" i="0" dirty="0">
                <a:solidFill>
                  <a:srgbClr val="000000"/>
                </a:solidFill>
                <a:effectLst/>
                <a:latin typeface="Calibri" panose="020F0502020204030204" pitchFamily="34" charset="0"/>
                <a:cs typeface="Calibri" panose="020F0502020204030204" pitchFamily="34" charset="0"/>
              </a:rPr>
              <a:t>chị</a:t>
            </a:r>
            <a:r>
              <a:rPr lang="vi-VN" sz="2400" b="0" i="0" dirty="0">
                <a:solidFill>
                  <a:srgbClr val="000000"/>
                </a:solidFill>
                <a:effectLst/>
                <a:latin typeface="Calibri" panose="020F0502020204030204" pitchFamily="34" charset="0"/>
                <a:cs typeface="Calibri" panose="020F0502020204030204" pitchFamily="34" charset="0"/>
              </a:rPr>
              <a:t> cào cào xoè áo lụa đỏm dáng,... Đạo mạo như </a:t>
            </a:r>
            <a:r>
              <a:rPr lang="vi-VN" sz="2400" b="1" i="0" dirty="0">
                <a:solidFill>
                  <a:srgbClr val="000000"/>
                </a:solidFill>
                <a:effectLst/>
                <a:latin typeface="Calibri" panose="020F0502020204030204" pitchFamily="34" charset="0"/>
                <a:cs typeface="Calibri" panose="020F0502020204030204" pitchFamily="34" charset="0"/>
              </a:rPr>
              <a:t>bác</a:t>
            </a:r>
            <a:r>
              <a:rPr lang="vi-VN" sz="2400" b="0" i="0" dirty="0">
                <a:solidFill>
                  <a:srgbClr val="000000"/>
                </a:solidFill>
                <a:effectLst/>
                <a:latin typeface="Calibri" panose="020F0502020204030204" pitchFamily="34" charset="0"/>
                <a:cs typeface="Calibri" panose="020F0502020204030204" pitchFamily="34" charset="0"/>
              </a:rPr>
              <a:t> giang, </a:t>
            </a:r>
            <a:r>
              <a:rPr lang="vi-VN" sz="2400" b="1" i="0" dirty="0">
                <a:solidFill>
                  <a:srgbClr val="000000"/>
                </a:solidFill>
                <a:effectLst/>
                <a:latin typeface="Calibri" panose="020F0502020204030204" pitchFamily="34" charset="0"/>
                <a:cs typeface="Calibri" panose="020F0502020204030204" pitchFamily="34" charset="0"/>
              </a:rPr>
              <a:t>bác</a:t>
            </a:r>
            <a:r>
              <a:rPr lang="vi-VN" sz="2400" b="0" i="0" dirty="0">
                <a:solidFill>
                  <a:srgbClr val="000000"/>
                </a:solidFill>
                <a:effectLst/>
                <a:latin typeface="Calibri" panose="020F0502020204030204" pitchFamily="34" charset="0"/>
                <a:cs typeface="Calibri" panose="020F0502020204030204" pitchFamily="34" charset="0"/>
              </a:rPr>
              <a:t> dẽ cũng vui vẻ dạo chơi trên bờ đầm.</a:t>
            </a:r>
          </a:p>
          <a:p>
            <a:pPr algn="r"/>
            <a:r>
              <a:rPr lang="vi-VN" sz="2400" b="0" i="0" dirty="0">
                <a:solidFill>
                  <a:srgbClr val="000000"/>
                </a:solidFill>
                <a:effectLst/>
                <a:latin typeface="Calibri" panose="020F0502020204030204" pitchFamily="34" charset="0"/>
                <a:cs typeface="Calibri" panose="020F0502020204030204" pitchFamily="34" charset="0"/>
              </a:rPr>
              <a:t>(Theo Xuân Quỳnh)</a:t>
            </a:r>
          </a:p>
        </p:txBody>
      </p:sp>
      <p:grpSp>
        <p:nvGrpSpPr>
          <p:cNvPr id="19" name="Group 18">
            <a:extLst>
              <a:ext uri="{FF2B5EF4-FFF2-40B4-BE49-F238E27FC236}">
                <a16:creationId xmlns:a16="http://schemas.microsoft.com/office/drawing/2014/main" id="{419320FE-8F9C-0CEE-8993-C1A7D4EF27D1}"/>
              </a:ext>
            </a:extLst>
          </p:cNvPr>
          <p:cNvGrpSpPr/>
          <p:nvPr/>
        </p:nvGrpSpPr>
        <p:grpSpPr>
          <a:xfrm>
            <a:off x="1509508" y="4222442"/>
            <a:ext cx="4179855" cy="2635558"/>
            <a:chOff x="3955420" y="4581371"/>
            <a:chExt cx="4179855" cy="2635558"/>
          </a:xfrm>
        </p:grpSpPr>
        <p:pic>
          <p:nvPicPr>
            <p:cNvPr id="20" name="Picture 19">
              <a:extLst>
                <a:ext uri="{FF2B5EF4-FFF2-40B4-BE49-F238E27FC236}">
                  <a16:creationId xmlns:a16="http://schemas.microsoft.com/office/drawing/2014/main" id="{24B43D7F-F7C6-7B36-BA95-81E9CBCB947A}"/>
                </a:ext>
              </a:extLst>
            </p:cNvPr>
            <p:cNvPicPr>
              <a:picLocks noChangeAspect="1"/>
            </p:cNvPicPr>
            <p:nvPr/>
          </p:nvPicPr>
          <p:blipFill>
            <a:blip r:embed="rId8"/>
            <a:stretch>
              <a:fillRect/>
            </a:stretch>
          </p:blipFill>
          <p:spPr>
            <a:xfrm>
              <a:off x="4506875" y="4581371"/>
              <a:ext cx="2828195" cy="2368106"/>
            </a:xfrm>
            <a:prstGeom prst="rect">
              <a:avLst/>
            </a:prstGeom>
            <a:effectLst/>
          </p:spPr>
        </p:pic>
        <p:sp>
          <p:nvSpPr>
            <p:cNvPr id="21" name="Plaque 20">
              <a:extLst>
                <a:ext uri="{FF2B5EF4-FFF2-40B4-BE49-F238E27FC236}">
                  <a16:creationId xmlns:a16="http://schemas.microsoft.com/office/drawing/2014/main" id="{4AFE6518-6CDC-6787-7AAD-61A7A9DD29F1}"/>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88109F80-BB0D-701A-5B23-1EF040A424E6}"/>
                </a:ext>
              </a:extLst>
            </p:cNvPr>
            <p:cNvSpPr txBox="1"/>
            <p:nvPr/>
          </p:nvSpPr>
          <p:spPr>
            <a:xfrm>
              <a:off x="3955420" y="6246730"/>
              <a:ext cx="417523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Thảo</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luận</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nhóm</a:t>
              </a:r>
              <a:r>
                <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 </a:t>
              </a:r>
              <a:r>
                <a:rPr kumimoji="0" lang="en-US" sz="36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rPr>
                <a:t>đôi</a:t>
              </a:r>
              <a:endParaRPr kumimoji="0" lang="en-US" sz="36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ea typeface="+mn-ea"/>
                <a:cs typeface="+mn-cs"/>
              </a:endParaRPr>
            </a:p>
          </p:txBody>
        </p:sp>
      </p:grpSp>
    </p:spTree>
    <p:custDataLst>
      <p:tags r:id="rId1"/>
    </p:custDataLst>
    <p:extLst>
      <p:ext uri="{BB962C8B-B14F-4D97-AF65-F5344CB8AC3E}">
        <p14:creationId xmlns:p14="http://schemas.microsoft.com/office/powerpoint/2010/main" val="366740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animEffect transition="in" filter="fade">
                                      <p:cBhvr>
                                        <p:cTn id="21" dur="500"/>
                                        <p:tgtEl>
                                          <p:spTgt spid="19"/>
                                        </p:tgtEl>
                                      </p:cBhvr>
                                    </p:animEffect>
                                  </p:childTnLst>
                                  <p:subTnLst>
                                    <p:audio>
                                      <p:cMediaNode>
                                        <p:cTn display="0" masterRel="sameClick">
                                          <p:stCondLst>
                                            <p:cond evt="begin" delay="0">
                                              <p:tn val="17"/>
                                            </p:cond>
                                          </p:stCondLst>
                                          <p:endCondLst>
                                            <p:cond evt="onStopAudio" delay="0">
                                              <p:tgtEl>
                                                <p:sldTgt/>
                                              </p:tgtEl>
                                            </p:cond>
                                          </p:endCondLst>
                                        </p:cTn>
                                        <p:tgtEl>
                                          <p:sndTgt r:embed="rId4" name="Tieng-tinh-tinh-www_tiengdong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alphaModFix amt="85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E2766F4-9CB0-AA27-97A0-CA7663CDE7C9}"/>
              </a:ext>
            </a:extLst>
          </p:cNvPr>
          <p:cNvSpPr/>
          <p:nvPr/>
        </p:nvSpPr>
        <p:spPr>
          <a:xfrm>
            <a:off x="2421149" y="186382"/>
            <a:ext cx="7300922" cy="854142"/>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Hoàn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phiếu</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tập</a:t>
            </a:r>
            <a:endPar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4" name="Table 4">
            <a:extLst>
              <a:ext uri="{FF2B5EF4-FFF2-40B4-BE49-F238E27FC236}">
                <a16:creationId xmlns:a16="http://schemas.microsoft.com/office/drawing/2014/main" id="{7DB1E0DF-E3C5-2492-CB4C-BA4C7DF33721}"/>
              </a:ext>
            </a:extLst>
          </p:cNvPr>
          <p:cNvGraphicFramePr>
            <a:graphicFrameLocks noGrp="1"/>
          </p:cNvGraphicFramePr>
          <p:nvPr>
            <p:extLst>
              <p:ext uri="{D42A27DB-BD31-4B8C-83A1-F6EECF244321}">
                <p14:modId xmlns:p14="http://schemas.microsoft.com/office/powerpoint/2010/main" val="3957949070"/>
              </p:ext>
            </p:extLst>
          </p:nvPr>
        </p:nvGraphicFramePr>
        <p:xfrm>
          <a:off x="3268717" y="1623554"/>
          <a:ext cx="8618483" cy="4661629"/>
        </p:xfrm>
        <a:graphic>
          <a:graphicData uri="http://schemas.openxmlformats.org/drawingml/2006/table">
            <a:tbl>
              <a:tblPr firstRow="1" bandRow="1">
                <a:tableStyleId>{93296810-A885-4BE3-A3E7-6D5BEEA58F35}</a:tableStyleId>
              </a:tblPr>
              <a:tblGrid>
                <a:gridCol w="1723697">
                  <a:extLst>
                    <a:ext uri="{9D8B030D-6E8A-4147-A177-3AD203B41FA5}">
                      <a16:colId xmlns:a16="http://schemas.microsoft.com/office/drawing/2014/main" val="3554278101"/>
                    </a:ext>
                  </a:extLst>
                </a:gridCol>
                <a:gridCol w="3489435">
                  <a:extLst>
                    <a:ext uri="{9D8B030D-6E8A-4147-A177-3AD203B41FA5}">
                      <a16:colId xmlns:a16="http://schemas.microsoft.com/office/drawing/2014/main" val="2496121716"/>
                    </a:ext>
                  </a:extLst>
                </a:gridCol>
                <a:gridCol w="3405351">
                  <a:extLst>
                    <a:ext uri="{9D8B030D-6E8A-4147-A177-3AD203B41FA5}">
                      <a16:colId xmlns:a16="http://schemas.microsoft.com/office/drawing/2014/main" val="458742190"/>
                    </a:ext>
                  </a:extLst>
                </a:gridCol>
              </a:tblGrid>
              <a:tr h="665947">
                <a:tc>
                  <a:txBody>
                    <a:bodyPr/>
                    <a:lstStyle/>
                    <a:p>
                      <a:pPr algn="ctr"/>
                      <a:r>
                        <a:rPr lang="en-US" sz="3200" dirty="0"/>
                        <a:t>STT</a:t>
                      </a:r>
                    </a:p>
                  </a:txBody>
                  <a:tcPr>
                    <a:lnB w="12700" cap="flat" cmpd="sng" algn="ctr">
                      <a:solidFill>
                        <a:schemeClr val="tx1"/>
                      </a:solidFill>
                      <a:prstDash val="solid"/>
                      <a:round/>
                      <a:headEnd type="none" w="med" len="med"/>
                      <a:tailEnd type="none" w="med" len="med"/>
                    </a:lnB>
                  </a:tcPr>
                </a:tc>
                <a:tc>
                  <a:txBody>
                    <a:bodyPr/>
                    <a:lstStyle/>
                    <a:p>
                      <a:pPr algn="ctr"/>
                      <a:r>
                        <a:rPr lang="en-US" sz="3200" dirty="0" err="1"/>
                        <a:t>Từ</a:t>
                      </a:r>
                      <a:r>
                        <a:rPr lang="en-US" sz="3200" dirty="0"/>
                        <a:t> in </a:t>
                      </a:r>
                      <a:r>
                        <a:rPr lang="en-US" sz="3200" dirty="0" err="1"/>
                        <a:t>đậm</a:t>
                      </a:r>
                      <a:endParaRPr lang="en-US" sz="3200" dirty="0"/>
                    </a:p>
                  </a:txBody>
                  <a:tcPr>
                    <a:lnB w="12700" cap="flat" cmpd="sng" algn="ctr">
                      <a:solidFill>
                        <a:schemeClr val="tx1"/>
                      </a:solidFill>
                      <a:prstDash val="solid"/>
                      <a:round/>
                      <a:headEnd type="none" w="med" len="med"/>
                      <a:tailEnd type="none" w="med" len="med"/>
                    </a:lnB>
                  </a:tcPr>
                </a:tc>
                <a:tc>
                  <a:txBody>
                    <a:bodyPr/>
                    <a:lstStyle/>
                    <a:p>
                      <a:pPr algn="ctr"/>
                      <a:r>
                        <a:rPr lang="en-US" sz="3200" dirty="0"/>
                        <a:t>Con </a:t>
                      </a:r>
                      <a:r>
                        <a:rPr lang="en-US" sz="3200" dirty="0" err="1"/>
                        <a:t>vật</a:t>
                      </a:r>
                      <a:endParaRPr lang="en-US" sz="32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7733710"/>
                  </a:ext>
                </a:extLst>
              </a:tr>
              <a:tr h="665947">
                <a:tc>
                  <a:txBody>
                    <a:bodyPr/>
                    <a:lstStyle/>
                    <a:p>
                      <a:pPr algn="ctr"/>
                      <a:r>
                        <a:rPr lang="en-US" sz="32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19497274"/>
                  </a:ext>
                </a:extLst>
              </a:tr>
              <a:tr h="665947">
                <a:tc>
                  <a:txBody>
                    <a:bodyPr/>
                    <a:lstStyle/>
                    <a:p>
                      <a:pPr algn="ctr"/>
                      <a:r>
                        <a:rPr lang="en-US" sz="32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61962319"/>
                  </a:ext>
                </a:extLst>
              </a:tr>
              <a:tr h="665947">
                <a:tc>
                  <a:txBody>
                    <a:bodyPr/>
                    <a:lstStyle/>
                    <a:p>
                      <a:pPr algn="ctr"/>
                      <a:r>
                        <a:rPr lang="en-US" sz="32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75702935"/>
                  </a:ext>
                </a:extLst>
              </a:tr>
              <a:tr h="665947">
                <a:tc>
                  <a:txBody>
                    <a:bodyPr/>
                    <a:lstStyle/>
                    <a:p>
                      <a:pPr algn="ctr"/>
                      <a:r>
                        <a:rPr lang="en-US" sz="32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59369279"/>
                  </a:ext>
                </a:extLst>
              </a:tr>
              <a:tr h="665947">
                <a:tc>
                  <a:txBody>
                    <a:bodyPr/>
                    <a:lstStyle/>
                    <a:p>
                      <a:pPr algn="ctr"/>
                      <a:r>
                        <a:rPr lang="en-US" sz="32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945719070"/>
                  </a:ext>
                </a:extLst>
              </a:tr>
              <a:tr h="665947">
                <a:tc>
                  <a:txBody>
                    <a:bodyPr/>
                    <a:lstStyle/>
                    <a:p>
                      <a:pPr algn="ctr"/>
                      <a:r>
                        <a:rPr lang="en-US" sz="32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64683020"/>
                  </a:ext>
                </a:extLst>
              </a:tr>
            </a:tbl>
          </a:graphicData>
        </a:graphic>
      </p:graphicFrame>
      <p:sp>
        <p:nvSpPr>
          <p:cNvPr id="5" name="TextBox 4">
            <a:extLst>
              <a:ext uri="{FF2B5EF4-FFF2-40B4-BE49-F238E27FC236}">
                <a16:creationId xmlns:a16="http://schemas.microsoft.com/office/drawing/2014/main" id="{C71F0148-3069-D78E-13DB-A0C9F91D778A}"/>
              </a:ext>
            </a:extLst>
          </p:cNvPr>
          <p:cNvSpPr txBox="1"/>
          <p:nvPr/>
        </p:nvSpPr>
        <p:spPr>
          <a:xfrm>
            <a:off x="5528442" y="2238703"/>
            <a:ext cx="1807779" cy="707886"/>
          </a:xfrm>
          <a:prstGeom prst="rect">
            <a:avLst/>
          </a:prstGeom>
          <a:noFill/>
        </p:spPr>
        <p:txBody>
          <a:bodyPr wrap="square" rtlCol="0">
            <a:spAutoFit/>
          </a:bodyPr>
          <a:lstStyle/>
          <a:p>
            <a:r>
              <a:rPr lang="en-US" sz="4000" dirty="0" err="1"/>
              <a:t>anh</a:t>
            </a:r>
            <a:endParaRPr lang="en-US" sz="4000" dirty="0"/>
          </a:p>
        </p:txBody>
      </p:sp>
      <p:sp>
        <p:nvSpPr>
          <p:cNvPr id="8" name="TextBox 7">
            <a:extLst>
              <a:ext uri="{FF2B5EF4-FFF2-40B4-BE49-F238E27FC236}">
                <a16:creationId xmlns:a16="http://schemas.microsoft.com/office/drawing/2014/main" id="{32FE9EE7-1B9E-CA3E-E1F9-FE9EAA597CCD}"/>
              </a:ext>
            </a:extLst>
          </p:cNvPr>
          <p:cNvSpPr txBox="1"/>
          <p:nvPr/>
        </p:nvSpPr>
        <p:spPr>
          <a:xfrm>
            <a:off x="8681546" y="2333297"/>
            <a:ext cx="2911364" cy="584775"/>
          </a:xfrm>
          <a:prstGeom prst="rect">
            <a:avLst/>
          </a:prstGeom>
          <a:noFill/>
        </p:spPr>
        <p:txBody>
          <a:bodyPr wrap="square" rtlCol="0">
            <a:spAutoFit/>
          </a:bodyPr>
          <a:lstStyle/>
          <a:p>
            <a:r>
              <a:rPr lang="en-US" sz="3200" dirty="0" err="1"/>
              <a:t>chuồn</a:t>
            </a:r>
            <a:r>
              <a:rPr lang="en-US" sz="3200" dirty="0"/>
              <a:t> </a:t>
            </a:r>
            <a:r>
              <a:rPr lang="en-US" sz="3200" dirty="0" err="1"/>
              <a:t>chuồn</a:t>
            </a:r>
            <a:r>
              <a:rPr lang="en-US" sz="3200" dirty="0"/>
              <a:t> </a:t>
            </a:r>
            <a:r>
              <a:rPr lang="en-US" sz="3200" dirty="0" err="1"/>
              <a:t>ớt</a:t>
            </a:r>
            <a:endParaRPr lang="en-US" sz="3200" dirty="0"/>
          </a:p>
        </p:txBody>
      </p:sp>
      <p:sp>
        <p:nvSpPr>
          <p:cNvPr id="9" name="TextBox 8">
            <a:extLst>
              <a:ext uri="{FF2B5EF4-FFF2-40B4-BE49-F238E27FC236}">
                <a16:creationId xmlns:a16="http://schemas.microsoft.com/office/drawing/2014/main" id="{8A650B51-1FC4-DB6B-F00B-44FFABCCC540}"/>
              </a:ext>
            </a:extLst>
          </p:cNvPr>
          <p:cNvSpPr txBox="1"/>
          <p:nvPr/>
        </p:nvSpPr>
        <p:spPr>
          <a:xfrm>
            <a:off x="5549462" y="2890345"/>
            <a:ext cx="1807779" cy="707886"/>
          </a:xfrm>
          <a:prstGeom prst="rect">
            <a:avLst/>
          </a:prstGeom>
          <a:noFill/>
        </p:spPr>
        <p:txBody>
          <a:bodyPr wrap="square" rtlCol="0">
            <a:spAutoFit/>
          </a:bodyPr>
          <a:lstStyle/>
          <a:p>
            <a:r>
              <a:rPr lang="en-US" sz="4000" dirty="0" err="1"/>
              <a:t>cô</a:t>
            </a:r>
            <a:endParaRPr lang="en-US" sz="4000" dirty="0"/>
          </a:p>
        </p:txBody>
      </p:sp>
      <p:sp>
        <p:nvSpPr>
          <p:cNvPr id="10" name="TextBox 9">
            <a:extLst>
              <a:ext uri="{FF2B5EF4-FFF2-40B4-BE49-F238E27FC236}">
                <a16:creationId xmlns:a16="http://schemas.microsoft.com/office/drawing/2014/main" id="{4C258DBB-94EA-14B9-21AA-2BD282D1878C}"/>
              </a:ext>
            </a:extLst>
          </p:cNvPr>
          <p:cNvSpPr txBox="1"/>
          <p:nvPr/>
        </p:nvSpPr>
        <p:spPr>
          <a:xfrm>
            <a:off x="8628993" y="2932386"/>
            <a:ext cx="3405351" cy="584775"/>
          </a:xfrm>
          <a:prstGeom prst="rect">
            <a:avLst/>
          </a:prstGeom>
          <a:noFill/>
        </p:spPr>
        <p:txBody>
          <a:bodyPr wrap="square" rtlCol="0">
            <a:spAutoFit/>
          </a:bodyPr>
          <a:lstStyle/>
          <a:p>
            <a:r>
              <a:rPr lang="en-US" sz="3200" dirty="0" err="1"/>
              <a:t>chuồn</a:t>
            </a:r>
            <a:r>
              <a:rPr lang="en-US" sz="3200" dirty="0"/>
              <a:t> </a:t>
            </a:r>
            <a:r>
              <a:rPr lang="en-US" sz="3200" dirty="0" err="1"/>
              <a:t>chuồn</a:t>
            </a:r>
            <a:r>
              <a:rPr lang="en-US" sz="3200" dirty="0"/>
              <a:t> </a:t>
            </a:r>
            <a:r>
              <a:rPr lang="en-US" sz="3200" dirty="0" err="1"/>
              <a:t>kim</a:t>
            </a:r>
            <a:endParaRPr lang="en-US" sz="3200" dirty="0"/>
          </a:p>
        </p:txBody>
      </p:sp>
      <p:sp>
        <p:nvSpPr>
          <p:cNvPr id="11" name="TextBox 10">
            <a:extLst>
              <a:ext uri="{FF2B5EF4-FFF2-40B4-BE49-F238E27FC236}">
                <a16:creationId xmlns:a16="http://schemas.microsoft.com/office/drawing/2014/main" id="{0DC3A80F-707E-A6CB-36B6-1E8A2013362B}"/>
              </a:ext>
            </a:extLst>
          </p:cNvPr>
          <p:cNvSpPr txBox="1"/>
          <p:nvPr/>
        </p:nvSpPr>
        <p:spPr>
          <a:xfrm>
            <a:off x="5549462" y="3573518"/>
            <a:ext cx="1807779" cy="707886"/>
          </a:xfrm>
          <a:prstGeom prst="rect">
            <a:avLst/>
          </a:prstGeom>
          <a:noFill/>
        </p:spPr>
        <p:txBody>
          <a:bodyPr wrap="square" rtlCol="0">
            <a:spAutoFit/>
          </a:bodyPr>
          <a:lstStyle/>
          <a:p>
            <a:r>
              <a:rPr lang="en-US" sz="4000" dirty="0" err="1"/>
              <a:t>chú</a:t>
            </a:r>
            <a:endParaRPr lang="en-US" sz="4000" dirty="0"/>
          </a:p>
        </p:txBody>
      </p:sp>
      <p:sp>
        <p:nvSpPr>
          <p:cNvPr id="12" name="TextBox 11">
            <a:extLst>
              <a:ext uri="{FF2B5EF4-FFF2-40B4-BE49-F238E27FC236}">
                <a16:creationId xmlns:a16="http://schemas.microsoft.com/office/drawing/2014/main" id="{51A0BB9E-A758-B47B-462F-85C05672EAEE}"/>
              </a:ext>
            </a:extLst>
          </p:cNvPr>
          <p:cNvSpPr txBox="1"/>
          <p:nvPr/>
        </p:nvSpPr>
        <p:spPr>
          <a:xfrm>
            <a:off x="8607973" y="3584027"/>
            <a:ext cx="3405351" cy="584775"/>
          </a:xfrm>
          <a:prstGeom prst="rect">
            <a:avLst/>
          </a:prstGeom>
          <a:noFill/>
        </p:spPr>
        <p:txBody>
          <a:bodyPr wrap="square" rtlCol="0">
            <a:spAutoFit/>
          </a:bodyPr>
          <a:lstStyle/>
          <a:p>
            <a:pPr algn="ctr"/>
            <a:r>
              <a:rPr lang="en-US" sz="3200" dirty="0" err="1"/>
              <a:t>bọ</a:t>
            </a:r>
            <a:r>
              <a:rPr lang="en-US" sz="3200" dirty="0"/>
              <a:t> </a:t>
            </a:r>
            <a:r>
              <a:rPr lang="en-US" sz="3200" dirty="0" err="1"/>
              <a:t>ngựa</a:t>
            </a:r>
            <a:endParaRPr lang="en-US" sz="3200" dirty="0"/>
          </a:p>
        </p:txBody>
      </p:sp>
      <p:sp>
        <p:nvSpPr>
          <p:cNvPr id="13" name="TextBox 12">
            <a:extLst>
              <a:ext uri="{FF2B5EF4-FFF2-40B4-BE49-F238E27FC236}">
                <a16:creationId xmlns:a16="http://schemas.microsoft.com/office/drawing/2014/main" id="{FACE68DF-3B32-92FA-3BD5-76994547C64D}"/>
              </a:ext>
            </a:extLst>
          </p:cNvPr>
          <p:cNvSpPr txBox="1"/>
          <p:nvPr/>
        </p:nvSpPr>
        <p:spPr>
          <a:xfrm>
            <a:off x="5707117" y="4267201"/>
            <a:ext cx="830317" cy="707886"/>
          </a:xfrm>
          <a:prstGeom prst="rect">
            <a:avLst/>
          </a:prstGeom>
          <a:noFill/>
        </p:spPr>
        <p:txBody>
          <a:bodyPr wrap="square" rtlCol="0">
            <a:spAutoFit/>
          </a:bodyPr>
          <a:lstStyle/>
          <a:p>
            <a:r>
              <a:rPr lang="en-US" sz="4000" dirty="0"/>
              <a:t>ả</a:t>
            </a:r>
          </a:p>
        </p:txBody>
      </p:sp>
      <p:sp>
        <p:nvSpPr>
          <p:cNvPr id="14" name="TextBox 13">
            <a:extLst>
              <a:ext uri="{FF2B5EF4-FFF2-40B4-BE49-F238E27FC236}">
                <a16:creationId xmlns:a16="http://schemas.microsoft.com/office/drawing/2014/main" id="{ABAE986E-19CB-168E-3734-A58FC823DDC4}"/>
              </a:ext>
            </a:extLst>
          </p:cNvPr>
          <p:cNvSpPr txBox="1"/>
          <p:nvPr/>
        </p:nvSpPr>
        <p:spPr>
          <a:xfrm>
            <a:off x="8607973" y="4340772"/>
            <a:ext cx="3405351" cy="584775"/>
          </a:xfrm>
          <a:prstGeom prst="rect">
            <a:avLst/>
          </a:prstGeom>
          <a:noFill/>
        </p:spPr>
        <p:txBody>
          <a:bodyPr wrap="square" rtlCol="0">
            <a:spAutoFit/>
          </a:bodyPr>
          <a:lstStyle/>
          <a:p>
            <a:pPr algn="ctr"/>
            <a:r>
              <a:rPr lang="en-US" sz="3200" dirty="0" err="1"/>
              <a:t>cánh</a:t>
            </a:r>
            <a:r>
              <a:rPr lang="en-US" sz="3200" dirty="0"/>
              <a:t> cam</a:t>
            </a:r>
          </a:p>
        </p:txBody>
      </p:sp>
      <p:sp>
        <p:nvSpPr>
          <p:cNvPr id="15" name="TextBox 14">
            <a:extLst>
              <a:ext uri="{FF2B5EF4-FFF2-40B4-BE49-F238E27FC236}">
                <a16:creationId xmlns:a16="http://schemas.microsoft.com/office/drawing/2014/main" id="{5D93D8BC-F10D-FB24-E4E8-09F9D8F30F83}"/>
              </a:ext>
            </a:extLst>
          </p:cNvPr>
          <p:cNvSpPr txBox="1"/>
          <p:nvPr/>
        </p:nvSpPr>
        <p:spPr>
          <a:xfrm>
            <a:off x="5370786" y="4908332"/>
            <a:ext cx="1145627" cy="707886"/>
          </a:xfrm>
          <a:prstGeom prst="rect">
            <a:avLst/>
          </a:prstGeom>
          <a:noFill/>
        </p:spPr>
        <p:txBody>
          <a:bodyPr wrap="square" rtlCol="0">
            <a:spAutoFit/>
          </a:bodyPr>
          <a:lstStyle/>
          <a:p>
            <a:r>
              <a:rPr lang="en-US" sz="4000" dirty="0" err="1"/>
              <a:t>chị</a:t>
            </a:r>
            <a:endParaRPr lang="en-US" sz="4000" dirty="0"/>
          </a:p>
        </p:txBody>
      </p:sp>
      <p:sp>
        <p:nvSpPr>
          <p:cNvPr id="16" name="TextBox 15">
            <a:extLst>
              <a:ext uri="{FF2B5EF4-FFF2-40B4-BE49-F238E27FC236}">
                <a16:creationId xmlns:a16="http://schemas.microsoft.com/office/drawing/2014/main" id="{3EB41752-699F-495F-BE14-220C2A308D41}"/>
              </a:ext>
            </a:extLst>
          </p:cNvPr>
          <p:cNvSpPr txBox="1"/>
          <p:nvPr/>
        </p:nvSpPr>
        <p:spPr>
          <a:xfrm>
            <a:off x="8607973" y="5002924"/>
            <a:ext cx="3405351" cy="584775"/>
          </a:xfrm>
          <a:prstGeom prst="rect">
            <a:avLst/>
          </a:prstGeom>
          <a:noFill/>
        </p:spPr>
        <p:txBody>
          <a:bodyPr wrap="square" rtlCol="0">
            <a:spAutoFit/>
          </a:bodyPr>
          <a:lstStyle/>
          <a:p>
            <a:pPr algn="ctr"/>
            <a:r>
              <a:rPr lang="en-US" sz="3200" dirty="0" err="1"/>
              <a:t>cào</a:t>
            </a:r>
            <a:r>
              <a:rPr lang="en-US" sz="3200" dirty="0"/>
              <a:t> </a:t>
            </a:r>
            <a:r>
              <a:rPr lang="en-US" sz="3200" dirty="0" err="1"/>
              <a:t>cào</a:t>
            </a:r>
            <a:endParaRPr lang="en-US" sz="3200" dirty="0"/>
          </a:p>
        </p:txBody>
      </p:sp>
      <p:sp>
        <p:nvSpPr>
          <p:cNvPr id="18" name="TextBox 17">
            <a:extLst>
              <a:ext uri="{FF2B5EF4-FFF2-40B4-BE49-F238E27FC236}">
                <a16:creationId xmlns:a16="http://schemas.microsoft.com/office/drawing/2014/main" id="{398EA72A-C7FD-CD48-2C91-EE13FA5DDAF4}"/>
              </a:ext>
            </a:extLst>
          </p:cNvPr>
          <p:cNvSpPr txBox="1"/>
          <p:nvPr/>
        </p:nvSpPr>
        <p:spPr>
          <a:xfrm>
            <a:off x="5370786" y="5507422"/>
            <a:ext cx="1145627" cy="707886"/>
          </a:xfrm>
          <a:prstGeom prst="rect">
            <a:avLst/>
          </a:prstGeom>
          <a:noFill/>
        </p:spPr>
        <p:txBody>
          <a:bodyPr wrap="square" rtlCol="0">
            <a:spAutoFit/>
          </a:bodyPr>
          <a:lstStyle/>
          <a:p>
            <a:r>
              <a:rPr lang="en-US" sz="4000" dirty="0" err="1"/>
              <a:t>bác</a:t>
            </a:r>
            <a:endParaRPr lang="en-US" sz="4000" dirty="0"/>
          </a:p>
        </p:txBody>
      </p:sp>
      <p:sp>
        <p:nvSpPr>
          <p:cNvPr id="19" name="TextBox 18">
            <a:extLst>
              <a:ext uri="{FF2B5EF4-FFF2-40B4-BE49-F238E27FC236}">
                <a16:creationId xmlns:a16="http://schemas.microsoft.com/office/drawing/2014/main" id="{C0359278-60D0-42E1-40FD-05C4EE6AC7A6}"/>
              </a:ext>
            </a:extLst>
          </p:cNvPr>
          <p:cNvSpPr txBox="1"/>
          <p:nvPr/>
        </p:nvSpPr>
        <p:spPr>
          <a:xfrm>
            <a:off x="8523891" y="5591504"/>
            <a:ext cx="3405351" cy="584775"/>
          </a:xfrm>
          <a:prstGeom prst="rect">
            <a:avLst/>
          </a:prstGeom>
          <a:noFill/>
        </p:spPr>
        <p:txBody>
          <a:bodyPr wrap="square" rtlCol="0">
            <a:spAutoFit/>
          </a:bodyPr>
          <a:lstStyle/>
          <a:p>
            <a:pPr algn="ctr"/>
            <a:r>
              <a:rPr lang="en-US" sz="3200" dirty="0" err="1"/>
              <a:t>giang</a:t>
            </a:r>
            <a:r>
              <a:rPr lang="en-US" sz="3200" dirty="0"/>
              <a:t>, </a:t>
            </a:r>
            <a:r>
              <a:rPr lang="en-US" sz="3200" dirty="0" err="1"/>
              <a:t>dẽ</a:t>
            </a:r>
            <a:endParaRPr lang="en-US" sz="3200" dirty="0"/>
          </a:p>
        </p:txBody>
      </p:sp>
      <p:sp>
        <p:nvSpPr>
          <p:cNvPr id="20" name="Rectangle: Rounded Corners 19">
            <a:extLst>
              <a:ext uri="{FF2B5EF4-FFF2-40B4-BE49-F238E27FC236}">
                <a16:creationId xmlns:a16="http://schemas.microsoft.com/office/drawing/2014/main" id="{627406F7-1C46-157D-4395-B970D9EFC56D}"/>
              </a:ext>
            </a:extLst>
          </p:cNvPr>
          <p:cNvSpPr/>
          <p:nvPr/>
        </p:nvSpPr>
        <p:spPr>
          <a:xfrm>
            <a:off x="746234" y="94593"/>
            <a:ext cx="10909738" cy="1250731"/>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panose="020F0502020204030204"/>
                <a:ea typeface="+mn-ea"/>
                <a:cs typeface="+mn-cs"/>
              </a:rPr>
              <a:t>Các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từ</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hô</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gọi</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làm</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cho</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các</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con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vật</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trong</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đoạn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văn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trở</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nên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sinh</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động</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gần</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gũi</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với</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con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người</a:t>
            </a:r>
            <a:r>
              <a:rPr kumimoji="0" lang="en-US" sz="40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FF0000"/>
                </a:solidFill>
                <a:effectLst/>
                <a:uLnTx/>
                <a:uFillTx/>
                <a:latin typeface="Calibri" panose="020F0502020204030204"/>
                <a:ea typeface="+mn-ea"/>
                <a:cs typeface="+mn-cs"/>
              </a:rPr>
              <a:t>hơn</a:t>
            </a:r>
            <a:endPar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3A7CD777-07CC-04E2-BC4F-29F4FF0EF816}"/>
              </a:ext>
            </a:extLst>
          </p:cNvPr>
          <p:cNvPicPr>
            <a:picLocks noChangeAspect="1"/>
          </p:cNvPicPr>
          <p:nvPr/>
        </p:nvPicPr>
        <p:blipFill>
          <a:blip r:embed="rId6"/>
          <a:stretch>
            <a:fillRect/>
          </a:stretch>
        </p:blipFill>
        <p:spPr>
          <a:xfrm>
            <a:off x="168167" y="1744717"/>
            <a:ext cx="3056816" cy="3973072"/>
          </a:xfrm>
          <a:prstGeom prst="rect">
            <a:avLst/>
          </a:prstGeom>
        </p:spPr>
      </p:pic>
    </p:spTree>
    <p:custDataLst>
      <p:tags r:id="rId1"/>
    </p:custDataLst>
    <p:extLst>
      <p:ext uri="{BB962C8B-B14F-4D97-AF65-F5344CB8AC3E}">
        <p14:creationId xmlns:p14="http://schemas.microsoft.com/office/powerpoint/2010/main" val="344760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5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wipe(down)">
                                      <p:cBhvr>
                                        <p:cTn id="7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P spid="11" grpId="0"/>
      <p:bldP spid="12" grpId="0"/>
      <p:bldP spid="13" grpId="0"/>
      <p:bldP spid="14" grpId="0"/>
      <p:bldP spid="15" grpId="0"/>
      <p:bldP spid="16" grpId="0"/>
      <p:bldP spid="18" grpId="0"/>
      <p:bldP spid="19"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1" y="2532993"/>
            <a:ext cx="3839350" cy="4103174"/>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3794234" y="208344"/>
            <a:ext cx="8104541" cy="4479270"/>
          </a:xfrm>
          <a:custGeom>
            <a:avLst/>
            <a:gdLst>
              <a:gd name="connsiteX0" fmla="*/ 0 w 8104541"/>
              <a:gd name="connsiteY0" fmla="*/ 746560 h 4479270"/>
              <a:gd name="connsiteX1" fmla="*/ 746560 w 8104541"/>
              <a:gd name="connsiteY1" fmla="*/ 0 h 4479270"/>
              <a:gd name="connsiteX2" fmla="*/ 1350757 w 8104541"/>
              <a:gd name="connsiteY2" fmla="*/ 0 h 4479270"/>
              <a:gd name="connsiteX3" fmla="*/ 1350757 w 8104541"/>
              <a:gd name="connsiteY3" fmla="*/ 0 h 4479270"/>
              <a:gd name="connsiteX4" fmla="*/ 3376892 w 8104541"/>
              <a:gd name="connsiteY4" fmla="*/ 0 h 4479270"/>
              <a:gd name="connsiteX5" fmla="*/ 7357981 w 8104541"/>
              <a:gd name="connsiteY5" fmla="*/ 0 h 4479270"/>
              <a:gd name="connsiteX6" fmla="*/ 8104541 w 8104541"/>
              <a:gd name="connsiteY6" fmla="*/ 746560 h 4479270"/>
              <a:gd name="connsiteX7" fmla="*/ 8104541 w 8104541"/>
              <a:gd name="connsiteY7" fmla="*/ 2612908 h 4479270"/>
              <a:gd name="connsiteX8" fmla="*/ 8104541 w 8104541"/>
              <a:gd name="connsiteY8" fmla="*/ 2612908 h 4479270"/>
              <a:gd name="connsiteX9" fmla="*/ 8104541 w 8104541"/>
              <a:gd name="connsiteY9" fmla="*/ 3732725 h 4479270"/>
              <a:gd name="connsiteX10" fmla="*/ 8104541 w 8104541"/>
              <a:gd name="connsiteY10" fmla="*/ 3732710 h 4479270"/>
              <a:gd name="connsiteX11" fmla="*/ 7357981 w 8104541"/>
              <a:gd name="connsiteY11" fmla="*/ 4479270 h 4479270"/>
              <a:gd name="connsiteX12" fmla="*/ 3376892 w 8104541"/>
              <a:gd name="connsiteY12" fmla="*/ 4479270 h 4479270"/>
              <a:gd name="connsiteX13" fmla="*/ 1350757 w 8104541"/>
              <a:gd name="connsiteY13" fmla="*/ 4479270 h 4479270"/>
              <a:gd name="connsiteX14" fmla="*/ 1350757 w 8104541"/>
              <a:gd name="connsiteY14" fmla="*/ 4479270 h 4479270"/>
              <a:gd name="connsiteX15" fmla="*/ 746560 w 8104541"/>
              <a:gd name="connsiteY15" fmla="*/ 4479270 h 4479270"/>
              <a:gd name="connsiteX16" fmla="*/ 0 w 8104541"/>
              <a:gd name="connsiteY16" fmla="*/ 3732710 h 4479270"/>
              <a:gd name="connsiteX17" fmla="*/ 0 w 8104541"/>
              <a:gd name="connsiteY17" fmla="*/ 3732725 h 4479270"/>
              <a:gd name="connsiteX18" fmla="*/ -612703 w 8104541"/>
              <a:gd name="connsiteY18" fmla="*/ 2904493 h 4479270"/>
              <a:gd name="connsiteX19" fmla="*/ 0 w 8104541"/>
              <a:gd name="connsiteY19" fmla="*/ 2612908 h 4479270"/>
              <a:gd name="connsiteX20" fmla="*/ 0 w 8104541"/>
              <a:gd name="connsiteY20" fmla="*/ 746560 h 447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04541" h="4479270" fill="none" extrusionOk="0">
                <a:moveTo>
                  <a:pt x="0" y="746560"/>
                </a:moveTo>
                <a:cubicBezTo>
                  <a:pt x="-30759" y="315471"/>
                  <a:pt x="354802" y="31732"/>
                  <a:pt x="746560" y="0"/>
                </a:cubicBezTo>
                <a:cubicBezTo>
                  <a:pt x="825767" y="41900"/>
                  <a:pt x="1061189" y="-5576"/>
                  <a:pt x="1350757" y="0"/>
                </a:cubicBezTo>
                <a:lnTo>
                  <a:pt x="1350757" y="0"/>
                </a:lnTo>
                <a:cubicBezTo>
                  <a:pt x="2130897" y="-95567"/>
                  <a:pt x="2732117" y="-3505"/>
                  <a:pt x="3376892" y="0"/>
                </a:cubicBezTo>
                <a:cubicBezTo>
                  <a:pt x="4007078" y="-167629"/>
                  <a:pt x="6640145" y="-24710"/>
                  <a:pt x="7357981" y="0"/>
                </a:cubicBezTo>
                <a:cubicBezTo>
                  <a:pt x="7805276" y="-8511"/>
                  <a:pt x="8104177" y="378674"/>
                  <a:pt x="8104541" y="746560"/>
                </a:cubicBezTo>
                <a:cubicBezTo>
                  <a:pt x="8006044" y="1420871"/>
                  <a:pt x="8127042" y="2125043"/>
                  <a:pt x="8104541" y="2612908"/>
                </a:cubicBezTo>
                <a:lnTo>
                  <a:pt x="8104541" y="2612908"/>
                </a:lnTo>
                <a:cubicBezTo>
                  <a:pt x="8095395" y="2751497"/>
                  <a:pt x="8005186" y="3328050"/>
                  <a:pt x="8104541" y="3732725"/>
                </a:cubicBezTo>
                <a:cubicBezTo>
                  <a:pt x="8104541" y="3732724"/>
                  <a:pt x="8104541" y="3732712"/>
                  <a:pt x="8104541" y="3732710"/>
                </a:cubicBezTo>
                <a:cubicBezTo>
                  <a:pt x="8090982" y="4110560"/>
                  <a:pt x="7821072" y="4425006"/>
                  <a:pt x="7357981" y="4479270"/>
                </a:cubicBezTo>
                <a:cubicBezTo>
                  <a:pt x="6226967" y="4480139"/>
                  <a:pt x="5297140" y="4581830"/>
                  <a:pt x="3376892" y="4479270"/>
                </a:cubicBezTo>
                <a:cubicBezTo>
                  <a:pt x="2899951" y="4346690"/>
                  <a:pt x="2283213" y="4471162"/>
                  <a:pt x="1350757" y="4479270"/>
                </a:cubicBezTo>
                <a:lnTo>
                  <a:pt x="1350757" y="4479270"/>
                </a:lnTo>
                <a:cubicBezTo>
                  <a:pt x="1085090" y="4482053"/>
                  <a:pt x="850993" y="4492194"/>
                  <a:pt x="746560" y="4479270"/>
                </a:cubicBezTo>
                <a:cubicBezTo>
                  <a:pt x="297857" y="4455628"/>
                  <a:pt x="13151" y="4139089"/>
                  <a:pt x="0" y="3732710"/>
                </a:cubicBezTo>
                <a:cubicBezTo>
                  <a:pt x="1" y="3732718"/>
                  <a:pt x="0" y="3732719"/>
                  <a:pt x="0" y="3732725"/>
                </a:cubicBezTo>
                <a:cubicBezTo>
                  <a:pt x="-243151" y="3327556"/>
                  <a:pt x="-389535" y="3337870"/>
                  <a:pt x="-612703" y="2904493"/>
                </a:cubicBezTo>
                <a:cubicBezTo>
                  <a:pt x="-396069" y="2851701"/>
                  <a:pt x="-260343" y="2798161"/>
                  <a:pt x="0" y="2612908"/>
                </a:cubicBezTo>
                <a:cubicBezTo>
                  <a:pt x="-37655" y="1988015"/>
                  <a:pt x="125393" y="1475011"/>
                  <a:pt x="0" y="746560"/>
                </a:cubicBezTo>
                <a:close/>
              </a:path>
              <a:path w="8104541" h="4479270" stroke="0" extrusionOk="0">
                <a:moveTo>
                  <a:pt x="0" y="746560"/>
                </a:moveTo>
                <a:cubicBezTo>
                  <a:pt x="-20373" y="369083"/>
                  <a:pt x="401691" y="-45612"/>
                  <a:pt x="746560" y="0"/>
                </a:cubicBezTo>
                <a:cubicBezTo>
                  <a:pt x="909345" y="20257"/>
                  <a:pt x="1179598" y="32301"/>
                  <a:pt x="1350757" y="0"/>
                </a:cubicBezTo>
                <a:lnTo>
                  <a:pt x="1350757" y="0"/>
                </a:lnTo>
                <a:cubicBezTo>
                  <a:pt x="2069381" y="-29929"/>
                  <a:pt x="2640298" y="-87481"/>
                  <a:pt x="3376892" y="0"/>
                </a:cubicBezTo>
                <a:cubicBezTo>
                  <a:pt x="4810333" y="-134364"/>
                  <a:pt x="6578026" y="130381"/>
                  <a:pt x="7357981" y="0"/>
                </a:cubicBezTo>
                <a:cubicBezTo>
                  <a:pt x="7767297" y="-7067"/>
                  <a:pt x="8142326" y="304955"/>
                  <a:pt x="8104541" y="746560"/>
                </a:cubicBezTo>
                <a:cubicBezTo>
                  <a:pt x="8042290" y="1237052"/>
                  <a:pt x="8259883" y="2119715"/>
                  <a:pt x="8104541" y="2612908"/>
                </a:cubicBezTo>
                <a:lnTo>
                  <a:pt x="8104541" y="2612908"/>
                </a:lnTo>
                <a:cubicBezTo>
                  <a:pt x="8102747" y="3101798"/>
                  <a:pt x="8131013" y="3449750"/>
                  <a:pt x="8104541" y="3732725"/>
                </a:cubicBezTo>
                <a:cubicBezTo>
                  <a:pt x="8104542" y="3732724"/>
                  <a:pt x="8104541" y="3732713"/>
                  <a:pt x="8104541" y="3732710"/>
                </a:cubicBezTo>
                <a:cubicBezTo>
                  <a:pt x="8111435" y="4088174"/>
                  <a:pt x="7831338" y="4477287"/>
                  <a:pt x="7357981" y="4479270"/>
                </a:cubicBezTo>
                <a:cubicBezTo>
                  <a:pt x="6635660" y="4310235"/>
                  <a:pt x="5336903" y="4532570"/>
                  <a:pt x="3376892" y="4479270"/>
                </a:cubicBezTo>
                <a:cubicBezTo>
                  <a:pt x="2969153" y="4320145"/>
                  <a:pt x="1891087" y="4577692"/>
                  <a:pt x="1350757" y="4479270"/>
                </a:cubicBezTo>
                <a:lnTo>
                  <a:pt x="1350757" y="4479270"/>
                </a:lnTo>
                <a:cubicBezTo>
                  <a:pt x="1121293" y="4464418"/>
                  <a:pt x="888753" y="4481882"/>
                  <a:pt x="746560" y="4479270"/>
                </a:cubicBezTo>
                <a:cubicBezTo>
                  <a:pt x="264853" y="4494705"/>
                  <a:pt x="51100" y="4105083"/>
                  <a:pt x="0" y="3732710"/>
                </a:cubicBezTo>
                <a:cubicBezTo>
                  <a:pt x="0" y="3732717"/>
                  <a:pt x="1" y="3732722"/>
                  <a:pt x="0" y="3732725"/>
                </a:cubicBezTo>
                <a:cubicBezTo>
                  <a:pt x="-175725" y="3433887"/>
                  <a:pt x="-522095" y="3180056"/>
                  <a:pt x="-612703" y="2904493"/>
                </a:cubicBezTo>
                <a:cubicBezTo>
                  <a:pt x="-331956" y="2720551"/>
                  <a:pt x="-106915" y="2713893"/>
                  <a:pt x="0" y="2612908"/>
                </a:cubicBezTo>
                <a:cubicBezTo>
                  <a:pt x="15777" y="2334025"/>
                  <a:pt x="38676" y="939961"/>
                  <a:pt x="0" y="746560"/>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57560"/>
                      <a:gd name="adj2" fmla="val 14843"/>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36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Tác giả Xuân Quỳnh đã dùng các từ ngữ để gọi con người để nói về con vật đó chính là biện pháp nhân hoá. Khi viết câu, đoạn văn có sử dụng biện pháp nhân hoá sẽ làm câu văn hay đoạn văn thêm hay, sinh động hơn.</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87760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alphaModFix amt="85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E2766F4-9CB0-AA27-97A0-CA7663CDE7C9}"/>
              </a:ext>
            </a:extLst>
          </p:cNvPr>
          <p:cNvSpPr/>
          <p:nvPr/>
        </p:nvSpPr>
        <p:spPr>
          <a:xfrm>
            <a:off x="0" y="280975"/>
            <a:ext cx="12065876"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Tìm trong đoạn thơ dưới đây những từ ngữ chỉ hoạt động, đặc điểm của người được dùng để tả các vật hoặc hiện tượng tự nhiên.</a:t>
            </a:r>
            <a:endPar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38B0BAE9-DFCF-2994-3FBB-7E4C576208E8}"/>
              </a:ext>
            </a:extLst>
          </p:cNvPr>
          <p:cNvPicPr>
            <a:picLocks noChangeAspect="1"/>
          </p:cNvPicPr>
          <p:nvPr/>
        </p:nvPicPr>
        <p:blipFill>
          <a:blip r:embed="rId6"/>
          <a:stretch>
            <a:fillRect/>
          </a:stretch>
        </p:blipFill>
        <p:spPr>
          <a:xfrm>
            <a:off x="1426615" y="1917480"/>
            <a:ext cx="9409551" cy="3450611"/>
          </a:xfrm>
          <a:prstGeom prst="rect">
            <a:avLst/>
          </a:prstGeom>
        </p:spPr>
      </p:pic>
      <p:cxnSp>
        <p:nvCxnSpPr>
          <p:cNvPr id="7" name="Straight Connector 6">
            <a:extLst>
              <a:ext uri="{FF2B5EF4-FFF2-40B4-BE49-F238E27FC236}">
                <a16:creationId xmlns:a16="http://schemas.microsoft.com/office/drawing/2014/main" id="{7E62DF75-78A0-04C3-0CC3-1759E23C5F8E}"/>
              </a:ext>
            </a:extLst>
          </p:cNvPr>
          <p:cNvCxnSpPr>
            <a:cxnSpLocks/>
          </p:cNvCxnSpPr>
          <p:nvPr/>
        </p:nvCxnSpPr>
        <p:spPr>
          <a:xfrm>
            <a:off x="7262648" y="830317"/>
            <a:ext cx="42987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18E2957-2FC1-087C-4C3D-61B60F6D612B}"/>
              </a:ext>
            </a:extLst>
          </p:cNvPr>
          <p:cNvCxnSpPr>
            <a:cxnSpLocks/>
          </p:cNvCxnSpPr>
          <p:nvPr/>
        </p:nvCxnSpPr>
        <p:spPr>
          <a:xfrm>
            <a:off x="462455" y="1334814"/>
            <a:ext cx="25329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A5A43AF-64B3-0689-EE96-AFDDBDD1CBCA}"/>
              </a:ext>
            </a:extLst>
          </p:cNvPr>
          <p:cNvCxnSpPr>
            <a:cxnSpLocks/>
          </p:cNvCxnSpPr>
          <p:nvPr/>
        </p:nvCxnSpPr>
        <p:spPr>
          <a:xfrm>
            <a:off x="5612524" y="1324304"/>
            <a:ext cx="60434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0247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3" cstate="print">
            <a:alphaModFix amt="85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E2766F4-9CB0-AA27-97A0-CA7663CDE7C9}"/>
              </a:ext>
            </a:extLst>
          </p:cNvPr>
          <p:cNvSpPr/>
          <p:nvPr/>
        </p:nvSpPr>
        <p:spPr>
          <a:xfrm>
            <a:off x="1389687" y="165361"/>
            <a:ext cx="9576163" cy="780570"/>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Hoàn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Phiếu</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tập</a:t>
            </a:r>
            <a:endParaRPr kumimoji="0" lang="en-US" sz="4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CD3639F2-666A-A9FE-E222-E770005534CD}"/>
              </a:ext>
            </a:extLst>
          </p:cNvPr>
          <p:cNvGraphicFramePr>
            <a:graphicFrameLocks noGrp="1"/>
          </p:cNvGraphicFramePr>
          <p:nvPr>
            <p:extLst>
              <p:ext uri="{D42A27DB-BD31-4B8C-83A1-F6EECF244321}">
                <p14:modId xmlns:p14="http://schemas.microsoft.com/office/powerpoint/2010/main" val="1323792720"/>
              </p:ext>
            </p:extLst>
          </p:nvPr>
        </p:nvGraphicFramePr>
        <p:xfrm>
          <a:off x="819807" y="1418896"/>
          <a:ext cx="10363200" cy="4957996"/>
        </p:xfrm>
        <a:graphic>
          <a:graphicData uri="http://schemas.openxmlformats.org/drawingml/2006/table">
            <a:tbl>
              <a:tblPr firstRow="1" firstCol="1" bandRow="1">
                <a:tableStyleId>{00A15C55-8517-42AA-B614-E9B94910E393}</a:tableStyleId>
              </a:tblPr>
              <a:tblGrid>
                <a:gridCol w="1147279">
                  <a:extLst>
                    <a:ext uri="{9D8B030D-6E8A-4147-A177-3AD203B41FA5}">
                      <a16:colId xmlns:a16="http://schemas.microsoft.com/office/drawing/2014/main" val="1763527858"/>
                    </a:ext>
                  </a:extLst>
                </a:gridCol>
                <a:gridCol w="3554924">
                  <a:extLst>
                    <a:ext uri="{9D8B030D-6E8A-4147-A177-3AD203B41FA5}">
                      <a16:colId xmlns:a16="http://schemas.microsoft.com/office/drawing/2014/main" val="3767855573"/>
                    </a:ext>
                  </a:extLst>
                </a:gridCol>
                <a:gridCol w="5660997">
                  <a:extLst>
                    <a:ext uri="{9D8B030D-6E8A-4147-A177-3AD203B41FA5}">
                      <a16:colId xmlns:a16="http://schemas.microsoft.com/office/drawing/2014/main" val="3374483285"/>
                    </a:ext>
                  </a:extLst>
                </a:gridCol>
              </a:tblGrid>
              <a:tr h="1070568">
                <a:tc>
                  <a:txBody>
                    <a:bodyPr/>
                    <a:lstStyle/>
                    <a:p>
                      <a:pPr marL="0" marR="0" algn="ctr">
                        <a:lnSpc>
                          <a:spcPct val="100000"/>
                        </a:lnSpc>
                        <a:spcBef>
                          <a:spcPts val="600"/>
                        </a:spcBef>
                        <a:spcAft>
                          <a:spcPts val="0"/>
                        </a:spcAft>
                      </a:pPr>
                      <a:r>
                        <a:rPr lang="en-SG" sz="3200" dirty="0">
                          <a:solidFill>
                            <a:srgbClr val="002060"/>
                          </a:solidFill>
                          <a:effectLst/>
                        </a:rPr>
                        <a:t>STT</a:t>
                      </a:r>
                      <a:endParaRPr lang="en-US" sz="36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600"/>
                        </a:spcBef>
                        <a:spcAft>
                          <a:spcPts val="0"/>
                        </a:spcAft>
                      </a:pPr>
                      <a:r>
                        <a:rPr lang="en-SG" sz="3200" dirty="0" err="1">
                          <a:solidFill>
                            <a:srgbClr val="002060"/>
                          </a:solidFill>
                          <a:effectLst/>
                        </a:rPr>
                        <a:t>Vật</a:t>
                      </a:r>
                      <a:r>
                        <a:rPr lang="en-SG" sz="3200" dirty="0">
                          <a:solidFill>
                            <a:srgbClr val="002060"/>
                          </a:solidFill>
                          <a:effectLst/>
                        </a:rPr>
                        <a:t>, </a:t>
                      </a:r>
                      <a:r>
                        <a:rPr lang="en-SG" sz="3200" dirty="0" err="1">
                          <a:solidFill>
                            <a:srgbClr val="002060"/>
                          </a:solidFill>
                          <a:effectLst/>
                        </a:rPr>
                        <a:t>hiện</a:t>
                      </a:r>
                      <a:r>
                        <a:rPr lang="en-SG" sz="3200" dirty="0">
                          <a:solidFill>
                            <a:srgbClr val="002060"/>
                          </a:solidFill>
                          <a:effectLst/>
                        </a:rPr>
                        <a:t> </a:t>
                      </a:r>
                      <a:r>
                        <a:rPr lang="en-SG" sz="3200" dirty="0" err="1">
                          <a:solidFill>
                            <a:srgbClr val="002060"/>
                          </a:solidFill>
                          <a:effectLst/>
                        </a:rPr>
                        <a:t>tượng</a:t>
                      </a:r>
                      <a:r>
                        <a:rPr lang="en-SG" sz="3200" dirty="0">
                          <a:solidFill>
                            <a:srgbClr val="002060"/>
                          </a:solidFill>
                          <a:effectLst/>
                        </a:rPr>
                        <a:t> </a:t>
                      </a:r>
                      <a:r>
                        <a:rPr lang="en-SG" sz="3200" dirty="0" err="1">
                          <a:solidFill>
                            <a:srgbClr val="002060"/>
                          </a:solidFill>
                          <a:effectLst/>
                        </a:rPr>
                        <a:t>tự</a:t>
                      </a:r>
                      <a:r>
                        <a:rPr lang="en-SG" sz="3200" dirty="0">
                          <a:solidFill>
                            <a:srgbClr val="002060"/>
                          </a:solidFill>
                          <a:effectLst/>
                        </a:rPr>
                        <a:t> </a:t>
                      </a:r>
                      <a:r>
                        <a:rPr lang="en-SG" sz="3200" dirty="0" err="1">
                          <a:solidFill>
                            <a:srgbClr val="002060"/>
                          </a:solidFill>
                          <a:effectLst/>
                        </a:rPr>
                        <a:t>nhiên</a:t>
                      </a:r>
                      <a:endParaRPr lang="en-US" sz="36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600"/>
                        </a:spcBef>
                        <a:spcAft>
                          <a:spcPts val="0"/>
                        </a:spcAft>
                      </a:pPr>
                      <a:r>
                        <a:rPr lang="en-SG" sz="3200" dirty="0" err="1">
                          <a:solidFill>
                            <a:srgbClr val="002060"/>
                          </a:solidFill>
                          <a:effectLst/>
                        </a:rPr>
                        <a:t>Từ</a:t>
                      </a:r>
                      <a:r>
                        <a:rPr lang="en-SG" sz="3200" dirty="0">
                          <a:solidFill>
                            <a:srgbClr val="002060"/>
                          </a:solidFill>
                          <a:effectLst/>
                        </a:rPr>
                        <a:t> </a:t>
                      </a:r>
                      <a:r>
                        <a:rPr lang="en-SG" sz="3200" dirty="0" err="1">
                          <a:solidFill>
                            <a:srgbClr val="002060"/>
                          </a:solidFill>
                          <a:effectLst/>
                        </a:rPr>
                        <a:t>ngữ</a:t>
                      </a:r>
                      <a:r>
                        <a:rPr lang="en-SG" sz="3200" dirty="0">
                          <a:solidFill>
                            <a:srgbClr val="002060"/>
                          </a:solidFill>
                          <a:effectLst/>
                        </a:rPr>
                        <a:t> </a:t>
                      </a:r>
                      <a:r>
                        <a:rPr lang="en-SG" sz="3200" dirty="0" err="1">
                          <a:solidFill>
                            <a:srgbClr val="002060"/>
                          </a:solidFill>
                          <a:effectLst/>
                        </a:rPr>
                        <a:t>chỉ</a:t>
                      </a:r>
                      <a:r>
                        <a:rPr lang="en-SG" sz="3200" dirty="0">
                          <a:solidFill>
                            <a:srgbClr val="002060"/>
                          </a:solidFill>
                          <a:effectLst/>
                        </a:rPr>
                        <a:t> </a:t>
                      </a:r>
                      <a:r>
                        <a:rPr lang="en-SG" sz="3200" dirty="0" err="1">
                          <a:solidFill>
                            <a:srgbClr val="002060"/>
                          </a:solidFill>
                          <a:effectLst/>
                        </a:rPr>
                        <a:t>người</a:t>
                      </a:r>
                      <a:r>
                        <a:rPr lang="en-SG" sz="3200" dirty="0">
                          <a:solidFill>
                            <a:srgbClr val="002060"/>
                          </a:solidFill>
                          <a:effectLst/>
                        </a:rPr>
                        <a:t> </a:t>
                      </a:r>
                      <a:r>
                        <a:rPr lang="en-SG" sz="3200" dirty="0" err="1">
                          <a:solidFill>
                            <a:srgbClr val="002060"/>
                          </a:solidFill>
                          <a:effectLst/>
                        </a:rPr>
                        <a:t>hoặc</a:t>
                      </a:r>
                      <a:r>
                        <a:rPr lang="en-SG" sz="3200" dirty="0">
                          <a:solidFill>
                            <a:srgbClr val="002060"/>
                          </a:solidFill>
                          <a:effectLst/>
                        </a:rPr>
                        <a:t> </a:t>
                      </a:r>
                      <a:r>
                        <a:rPr lang="en-SG" sz="3200" dirty="0" err="1">
                          <a:solidFill>
                            <a:srgbClr val="002060"/>
                          </a:solidFill>
                          <a:effectLst/>
                        </a:rPr>
                        <a:t>đặc</a:t>
                      </a:r>
                      <a:r>
                        <a:rPr lang="en-SG" sz="3200" dirty="0">
                          <a:solidFill>
                            <a:srgbClr val="002060"/>
                          </a:solidFill>
                          <a:effectLst/>
                        </a:rPr>
                        <a:t> </a:t>
                      </a:r>
                      <a:r>
                        <a:rPr lang="en-SG" sz="3200" dirty="0" err="1">
                          <a:solidFill>
                            <a:srgbClr val="002060"/>
                          </a:solidFill>
                          <a:effectLst/>
                        </a:rPr>
                        <a:t>điểm</a:t>
                      </a:r>
                      <a:r>
                        <a:rPr lang="en-SG" sz="3200" dirty="0">
                          <a:solidFill>
                            <a:srgbClr val="002060"/>
                          </a:solidFill>
                          <a:effectLst/>
                        </a:rPr>
                        <a:t>, </a:t>
                      </a:r>
                      <a:r>
                        <a:rPr lang="en-SG" sz="3200" dirty="0" err="1">
                          <a:solidFill>
                            <a:srgbClr val="002060"/>
                          </a:solidFill>
                          <a:effectLst/>
                        </a:rPr>
                        <a:t>hoạt</a:t>
                      </a:r>
                      <a:r>
                        <a:rPr lang="en-SG" sz="3200" dirty="0">
                          <a:solidFill>
                            <a:srgbClr val="002060"/>
                          </a:solidFill>
                          <a:effectLst/>
                        </a:rPr>
                        <a:t> </a:t>
                      </a:r>
                      <a:r>
                        <a:rPr lang="en-SG" sz="3200" dirty="0" err="1">
                          <a:solidFill>
                            <a:srgbClr val="002060"/>
                          </a:solidFill>
                          <a:effectLst/>
                        </a:rPr>
                        <a:t>động</a:t>
                      </a:r>
                      <a:r>
                        <a:rPr lang="en-SG" sz="3200" dirty="0">
                          <a:solidFill>
                            <a:srgbClr val="002060"/>
                          </a:solidFill>
                          <a:effectLst/>
                        </a:rPr>
                        <a:t> </a:t>
                      </a:r>
                      <a:r>
                        <a:rPr lang="en-SG" sz="3200" dirty="0" err="1">
                          <a:solidFill>
                            <a:srgbClr val="002060"/>
                          </a:solidFill>
                          <a:effectLst/>
                        </a:rPr>
                        <a:t>của</a:t>
                      </a:r>
                      <a:r>
                        <a:rPr lang="en-SG" sz="3200" dirty="0">
                          <a:solidFill>
                            <a:srgbClr val="002060"/>
                          </a:solidFill>
                          <a:effectLst/>
                        </a:rPr>
                        <a:t> </a:t>
                      </a:r>
                      <a:r>
                        <a:rPr lang="en-SG" sz="3200" dirty="0" err="1">
                          <a:solidFill>
                            <a:srgbClr val="002060"/>
                          </a:solidFill>
                          <a:effectLst/>
                        </a:rPr>
                        <a:t>người</a:t>
                      </a:r>
                      <a:endParaRPr lang="en-US" sz="36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5631071"/>
                  </a:ext>
                </a:extLst>
              </a:tr>
              <a:tr h="505091">
                <a:tc>
                  <a:txBody>
                    <a:bodyPr/>
                    <a:lstStyle/>
                    <a:p>
                      <a:pPr marL="0" marR="0" algn="ctr">
                        <a:lnSpc>
                          <a:spcPct val="150000"/>
                        </a:lnSpc>
                        <a:spcBef>
                          <a:spcPts val="600"/>
                        </a:spcBef>
                        <a:spcAft>
                          <a:spcPts val="0"/>
                        </a:spcAft>
                      </a:pPr>
                      <a:r>
                        <a:rPr lang="en-SG" sz="2400" dirty="0">
                          <a:solidFill>
                            <a:srgbClr val="FF0000"/>
                          </a:solidFill>
                          <a:effectLst/>
                        </a:rPr>
                        <a:t>1</a:t>
                      </a: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7209268"/>
                  </a:ext>
                </a:extLst>
              </a:tr>
              <a:tr h="505091">
                <a:tc>
                  <a:txBody>
                    <a:bodyPr/>
                    <a:lstStyle/>
                    <a:p>
                      <a:pPr marL="0" marR="0" algn="ctr">
                        <a:lnSpc>
                          <a:spcPct val="150000"/>
                        </a:lnSpc>
                        <a:spcBef>
                          <a:spcPts val="600"/>
                        </a:spcBef>
                        <a:spcAft>
                          <a:spcPts val="0"/>
                        </a:spcAft>
                      </a:pPr>
                      <a:r>
                        <a:rPr lang="en-SG" sz="2400">
                          <a:solidFill>
                            <a:srgbClr val="FF0000"/>
                          </a:solidFill>
                          <a:effectLst/>
                        </a:rPr>
                        <a:t>2</a:t>
                      </a:r>
                      <a:endParaRPr lang="en-US" sz="280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5436010"/>
                  </a:ext>
                </a:extLst>
              </a:tr>
              <a:tr h="505091">
                <a:tc>
                  <a:txBody>
                    <a:bodyPr/>
                    <a:lstStyle/>
                    <a:p>
                      <a:pPr marL="0" marR="0" algn="ctr">
                        <a:lnSpc>
                          <a:spcPct val="150000"/>
                        </a:lnSpc>
                        <a:spcBef>
                          <a:spcPts val="600"/>
                        </a:spcBef>
                        <a:spcAft>
                          <a:spcPts val="0"/>
                        </a:spcAft>
                      </a:pPr>
                      <a:r>
                        <a:rPr lang="en-SG" sz="2400" dirty="0">
                          <a:solidFill>
                            <a:srgbClr val="FF0000"/>
                          </a:solidFill>
                          <a:effectLst/>
                        </a:rPr>
                        <a:t>3</a:t>
                      </a: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6088241"/>
                  </a:ext>
                </a:extLst>
              </a:tr>
              <a:tr h="1070568">
                <a:tc>
                  <a:txBody>
                    <a:bodyPr/>
                    <a:lstStyle/>
                    <a:p>
                      <a:pPr marL="0" marR="0" algn="ctr">
                        <a:lnSpc>
                          <a:spcPct val="150000"/>
                        </a:lnSpc>
                        <a:spcBef>
                          <a:spcPts val="600"/>
                        </a:spcBef>
                        <a:spcAft>
                          <a:spcPts val="0"/>
                        </a:spcAft>
                      </a:pPr>
                      <a:r>
                        <a:rPr lang="en-SG" sz="2400" dirty="0">
                          <a:solidFill>
                            <a:srgbClr val="FF0000"/>
                          </a:solidFill>
                          <a:effectLst/>
                        </a:rPr>
                        <a:t>4</a:t>
                      </a: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5560844"/>
                  </a:ext>
                </a:extLst>
              </a:tr>
              <a:tr h="505091">
                <a:tc>
                  <a:txBody>
                    <a:bodyPr/>
                    <a:lstStyle/>
                    <a:p>
                      <a:pPr marL="0" marR="0" algn="ctr">
                        <a:lnSpc>
                          <a:spcPct val="150000"/>
                        </a:lnSpc>
                        <a:spcBef>
                          <a:spcPts val="600"/>
                        </a:spcBef>
                        <a:spcAft>
                          <a:spcPts val="0"/>
                        </a:spcAft>
                      </a:pPr>
                      <a:r>
                        <a:rPr lang="en-SG" sz="2400">
                          <a:solidFill>
                            <a:srgbClr val="FF0000"/>
                          </a:solidFill>
                          <a:effectLst/>
                        </a:rPr>
                        <a:t>5</a:t>
                      </a:r>
                      <a:endParaRPr lang="en-US" sz="280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7846688"/>
                  </a:ext>
                </a:extLst>
              </a:tr>
              <a:tr h="505091">
                <a:tc>
                  <a:txBody>
                    <a:bodyPr/>
                    <a:lstStyle/>
                    <a:p>
                      <a:pPr marL="0" marR="0" algn="ctr">
                        <a:lnSpc>
                          <a:spcPct val="150000"/>
                        </a:lnSpc>
                        <a:spcBef>
                          <a:spcPts val="600"/>
                        </a:spcBef>
                        <a:spcAft>
                          <a:spcPts val="0"/>
                        </a:spcAft>
                      </a:pPr>
                      <a:r>
                        <a:rPr lang="en-SG" sz="2400" dirty="0">
                          <a:solidFill>
                            <a:srgbClr val="FF0000"/>
                          </a:solidFill>
                          <a:effectLst/>
                        </a:rPr>
                        <a:t>6</a:t>
                      </a: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just">
                        <a:lnSpc>
                          <a:spcPct val="150000"/>
                        </a:lnSpc>
                        <a:spcBef>
                          <a:spcPts val="600"/>
                        </a:spcBef>
                        <a:spcAft>
                          <a:spcPts val="0"/>
                        </a:spcAft>
                      </a:pPr>
                      <a:endParaRPr lang="en-US" sz="2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56791689"/>
                  </a:ext>
                </a:extLst>
              </a:tr>
            </a:tbl>
          </a:graphicData>
        </a:graphic>
      </p:graphicFrame>
      <p:sp>
        <p:nvSpPr>
          <p:cNvPr id="7" name="TextBox 6">
            <a:extLst>
              <a:ext uri="{FF2B5EF4-FFF2-40B4-BE49-F238E27FC236}">
                <a16:creationId xmlns:a16="http://schemas.microsoft.com/office/drawing/2014/main" id="{020A37AB-0437-A55F-B215-DECC9D76494F}"/>
              </a:ext>
            </a:extLst>
          </p:cNvPr>
          <p:cNvSpPr txBox="1"/>
          <p:nvPr/>
        </p:nvSpPr>
        <p:spPr>
          <a:xfrm>
            <a:off x="2522483" y="2459420"/>
            <a:ext cx="2879834" cy="584775"/>
          </a:xfrm>
          <a:prstGeom prst="rect">
            <a:avLst/>
          </a:prstGeom>
          <a:noFill/>
        </p:spPr>
        <p:txBody>
          <a:bodyPr wrap="square" rtlCol="0">
            <a:spAutoFit/>
          </a:bodyPr>
          <a:lstStyle/>
          <a:p>
            <a:r>
              <a:rPr lang="en-US" sz="3200" dirty="0" err="1"/>
              <a:t>Bụi</a:t>
            </a:r>
            <a:r>
              <a:rPr lang="en-US" sz="3200" dirty="0"/>
              <a:t> </a:t>
            </a:r>
            <a:r>
              <a:rPr lang="en-US" sz="3200" dirty="0" err="1"/>
              <a:t>tre</a:t>
            </a:r>
            <a:endParaRPr lang="en-US" sz="3200" dirty="0"/>
          </a:p>
        </p:txBody>
      </p:sp>
      <p:sp>
        <p:nvSpPr>
          <p:cNvPr id="8" name="TextBox 7">
            <a:extLst>
              <a:ext uri="{FF2B5EF4-FFF2-40B4-BE49-F238E27FC236}">
                <a16:creationId xmlns:a16="http://schemas.microsoft.com/office/drawing/2014/main" id="{E836B9F5-DE05-B9E1-D9B8-6E6F98B5E1C5}"/>
              </a:ext>
            </a:extLst>
          </p:cNvPr>
          <p:cNvSpPr txBox="1"/>
          <p:nvPr/>
        </p:nvSpPr>
        <p:spPr>
          <a:xfrm>
            <a:off x="5675586" y="2438399"/>
            <a:ext cx="4550980" cy="584775"/>
          </a:xfrm>
          <a:prstGeom prst="rect">
            <a:avLst/>
          </a:prstGeom>
          <a:noFill/>
        </p:spPr>
        <p:txBody>
          <a:bodyPr wrap="square" rtlCol="0">
            <a:spAutoFit/>
          </a:bodyPr>
          <a:lstStyle/>
          <a:p>
            <a:r>
              <a:rPr lang="en-US" sz="3200">
                <a:solidFill>
                  <a:srgbClr val="FF0000"/>
                </a:solidFill>
              </a:rPr>
              <a:t>Tần ngần, gỡ tóc</a:t>
            </a:r>
            <a:endParaRPr lang="en-US" sz="3200" dirty="0">
              <a:solidFill>
                <a:srgbClr val="FF0000"/>
              </a:solidFill>
            </a:endParaRPr>
          </a:p>
        </p:txBody>
      </p:sp>
      <p:sp>
        <p:nvSpPr>
          <p:cNvPr id="9" name="TextBox 8">
            <a:extLst>
              <a:ext uri="{FF2B5EF4-FFF2-40B4-BE49-F238E27FC236}">
                <a16:creationId xmlns:a16="http://schemas.microsoft.com/office/drawing/2014/main" id="{D519DE59-257C-3F9E-0BC1-064E7A0C2C9E}"/>
              </a:ext>
            </a:extLst>
          </p:cNvPr>
          <p:cNvSpPr txBox="1"/>
          <p:nvPr/>
        </p:nvSpPr>
        <p:spPr>
          <a:xfrm>
            <a:off x="2522483" y="3079530"/>
            <a:ext cx="2879834" cy="584775"/>
          </a:xfrm>
          <a:prstGeom prst="rect">
            <a:avLst/>
          </a:prstGeom>
          <a:noFill/>
        </p:spPr>
        <p:txBody>
          <a:bodyPr wrap="square" rtlCol="0">
            <a:spAutoFit/>
          </a:bodyPr>
          <a:lstStyle/>
          <a:p>
            <a:r>
              <a:rPr lang="en-US" sz="3200" dirty="0" err="1"/>
              <a:t>Hàng</a:t>
            </a:r>
            <a:r>
              <a:rPr lang="en-US" sz="3200" dirty="0"/>
              <a:t> </a:t>
            </a:r>
            <a:r>
              <a:rPr lang="en-US" sz="3200" dirty="0" err="1"/>
              <a:t>bưởi</a:t>
            </a:r>
            <a:endParaRPr lang="en-US" sz="3200" dirty="0"/>
          </a:p>
        </p:txBody>
      </p:sp>
      <p:sp>
        <p:nvSpPr>
          <p:cNvPr id="10" name="TextBox 9">
            <a:extLst>
              <a:ext uri="{FF2B5EF4-FFF2-40B4-BE49-F238E27FC236}">
                <a16:creationId xmlns:a16="http://schemas.microsoft.com/office/drawing/2014/main" id="{486DF7A1-4222-CC6F-8AFA-2218BD87CFC2}"/>
              </a:ext>
            </a:extLst>
          </p:cNvPr>
          <p:cNvSpPr txBox="1"/>
          <p:nvPr/>
        </p:nvSpPr>
        <p:spPr>
          <a:xfrm>
            <a:off x="5675586" y="3058509"/>
            <a:ext cx="4550980" cy="584775"/>
          </a:xfrm>
          <a:prstGeom prst="rect">
            <a:avLst/>
          </a:prstGeom>
          <a:noFill/>
        </p:spPr>
        <p:txBody>
          <a:bodyPr wrap="square" rtlCol="0">
            <a:spAutoFit/>
          </a:bodyPr>
          <a:lstStyle/>
          <a:p>
            <a:r>
              <a:rPr lang="en-US" sz="3200" dirty="0" err="1">
                <a:solidFill>
                  <a:srgbClr val="FF0000"/>
                </a:solidFill>
              </a:rPr>
              <a:t>Bế</a:t>
            </a:r>
            <a:r>
              <a:rPr lang="en-US" sz="3200" dirty="0">
                <a:solidFill>
                  <a:srgbClr val="FF0000"/>
                </a:solidFill>
              </a:rPr>
              <a:t> </a:t>
            </a:r>
            <a:r>
              <a:rPr lang="en-US" sz="3200" dirty="0" err="1">
                <a:solidFill>
                  <a:srgbClr val="FF0000"/>
                </a:solidFill>
              </a:rPr>
              <a:t>lũ</a:t>
            </a:r>
            <a:r>
              <a:rPr lang="en-US" sz="3200" dirty="0">
                <a:solidFill>
                  <a:srgbClr val="FF0000"/>
                </a:solidFill>
              </a:rPr>
              <a:t> con</a:t>
            </a:r>
          </a:p>
        </p:txBody>
      </p:sp>
      <p:sp>
        <p:nvSpPr>
          <p:cNvPr id="11" name="TextBox 10">
            <a:extLst>
              <a:ext uri="{FF2B5EF4-FFF2-40B4-BE49-F238E27FC236}">
                <a16:creationId xmlns:a16="http://schemas.microsoft.com/office/drawing/2014/main" id="{3439C3FF-8E9F-80E4-B5D5-637B3ECB7B11}"/>
              </a:ext>
            </a:extLst>
          </p:cNvPr>
          <p:cNvSpPr txBox="1"/>
          <p:nvPr/>
        </p:nvSpPr>
        <p:spPr>
          <a:xfrm>
            <a:off x="2564524" y="3657599"/>
            <a:ext cx="2879834" cy="584775"/>
          </a:xfrm>
          <a:prstGeom prst="rect">
            <a:avLst/>
          </a:prstGeom>
          <a:noFill/>
        </p:spPr>
        <p:txBody>
          <a:bodyPr wrap="square" rtlCol="0">
            <a:spAutoFit/>
          </a:bodyPr>
          <a:lstStyle/>
          <a:p>
            <a:r>
              <a:rPr lang="en-US" sz="3200" dirty="0" err="1"/>
              <a:t>Chớp</a:t>
            </a:r>
            <a:endParaRPr lang="en-US" sz="3200" dirty="0"/>
          </a:p>
        </p:txBody>
      </p:sp>
      <p:sp>
        <p:nvSpPr>
          <p:cNvPr id="12" name="TextBox 11">
            <a:extLst>
              <a:ext uri="{FF2B5EF4-FFF2-40B4-BE49-F238E27FC236}">
                <a16:creationId xmlns:a16="http://schemas.microsoft.com/office/drawing/2014/main" id="{524F8A20-2914-8C61-C417-9C2CAFF7DDF3}"/>
              </a:ext>
            </a:extLst>
          </p:cNvPr>
          <p:cNvSpPr txBox="1"/>
          <p:nvPr/>
        </p:nvSpPr>
        <p:spPr>
          <a:xfrm>
            <a:off x="5717627" y="3636578"/>
            <a:ext cx="4550980" cy="584775"/>
          </a:xfrm>
          <a:prstGeom prst="rect">
            <a:avLst/>
          </a:prstGeom>
          <a:noFill/>
        </p:spPr>
        <p:txBody>
          <a:bodyPr wrap="square" rtlCol="0">
            <a:spAutoFit/>
          </a:bodyPr>
          <a:lstStyle/>
          <a:p>
            <a:r>
              <a:rPr lang="en-US" sz="3200" dirty="0" err="1">
                <a:solidFill>
                  <a:srgbClr val="FF0000"/>
                </a:solidFill>
              </a:rPr>
              <a:t>Rạch</a:t>
            </a:r>
            <a:r>
              <a:rPr lang="en-US" sz="3200" dirty="0">
                <a:solidFill>
                  <a:srgbClr val="FF0000"/>
                </a:solidFill>
              </a:rPr>
              <a:t> </a:t>
            </a:r>
            <a:r>
              <a:rPr lang="en-US" sz="3200" dirty="0" err="1">
                <a:solidFill>
                  <a:srgbClr val="FF0000"/>
                </a:solidFill>
              </a:rPr>
              <a:t>ngang</a:t>
            </a:r>
            <a:r>
              <a:rPr lang="en-US" sz="3200" dirty="0">
                <a:solidFill>
                  <a:srgbClr val="FF0000"/>
                </a:solidFill>
              </a:rPr>
              <a:t> </a:t>
            </a:r>
            <a:r>
              <a:rPr lang="en-US" sz="3200" dirty="0" err="1">
                <a:solidFill>
                  <a:srgbClr val="FF0000"/>
                </a:solidFill>
              </a:rPr>
              <a:t>trời</a:t>
            </a:r>
            <a:endParaRPr lang="en-US" sz="3200" dirty="0">
              <a:solidFill>
                <a:srgbClr val="FF0000"/>
              </a:solidFill>
            </a:endParaRPr>
          </a:p>
        </p:txBody>
      </p:sp>
      <p:sp>
        <p:nvSpPr>
          <p:cNvPr id="13" name="TextBox 12">
            <a:extLst>
              <a:ext uri="{FF2B5EF4-FFF2-40B4-BE49-F238E27FC236}">
                <a16:creationId xmlns:a16="http://schemas.microsoft.com/office/drawing/2014/main" id="{7D2BBAA2-2489-A90C-3873-51F6C063783B}"/>
              </a:ext>
            </a:extLst>
          </p:cNvPr>
          <p:cNvSpPr txBox="1"/>
          <p:nvPr/>
        </p:nvSpPr>
        <p:spPr>
          <a:xfrm>
            <a:off x="2554014" y="4414343"/>
            <a:ext cx="2879834" cy="584775"/>
          </a:xfrm>
          <a:prstGeom prst="rect">
            <a:avLst/>
          </a:prstGeom>
          <a:noFill/>
        </p:spPr>
        <p:txBody>
          <a:bodyPr wrap="square" rtlCol="0">
            <a:spAutoFit/>
          </a:bodyPr>
          <a:lstStyle/>
          <a:p>
            <a:r>
              <a:rPr lang="en-US" sz="3200" dirty="0" err="1"/>
              <a:t>Sấm</a:t>
            </a:r>
            <a:r>
              <a:rPr lang="en-US" sz="3200" dirty="0"/>
              <a:t>	</a:t>
            </a:r>
          </a:p>
        </p:txBody>
      </p:sp>
      <p:sp>
        <p:nvSpPr>
          <p:cNvPr id="14" name="TextBox 13">
            <a:extLst>
              <a:ext uri="{FF2B5EF4-FFF2-40B4-BE49-F238E27FC236}">
                <a16:creationId xmlns:a16="http://schemas.microsoft.com/office/drawing/2014/main" id="{C5D44484-79B8-C027-83EB-43D1D4463AC1}"/>
              </a:ext>
            </a:extLst>
          </p:cNvPr>
          <p:cNvSpPr txBox="1"/>
          <p:nvPr/>
        </p:nvSpPr>
        <p:spPr>
          <a:xfrm>
            <a:off x="5538951" y="4424853"/>
            <a:ext cx="5812221" cy="584775"/>
          </a:xfrm>
          <a:prstGeom prst="rect">
            <a:avLst/>
          </a:prstGeom>
          <a:noFill/>
        </p:spPr>
        <p:txBody>
          <a:bodyPr wrap="square" rtlCol="0">
            <a:spAutoFit/>
          </a:bodyPr>
          <a:lstStyle/>
          <a:p>
            <a:r>
              <a:rPr lang="vi-VN" sz="3200" dirty="0">
                <a:solidFill>
                  <a:srgbClr val="FF0000"/>
                </a:solidFill>
                <a:latin typeface="Calibri" panose="020F0502020204030204" pitchFamily="34" charset="0"/>
                <a:cs typeface="Calibri" panose="020F0502020204030204" pitchFamily="34" charset="0"/>
              </a:rPr>
              <a:t>Ghé xuống sân, khanh khách cười</a:t>
            </a:r>
            <a:endParaRPr lang="en-US" sz="3200" dirty="0">
              <a:solidFill>
                <a:srgbClr val="FF0000"/>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3265AD7-6AF9-E6FD-44F3-78ECDE50268D}"/>
              </a:ext>
            </a:extLst>
          </p:cNvPr>
          <p:cNvSpPr txBox="1"/>
          <p:nvPr/>
        </p:nvSpPr>
        <p:spPr>
          <a:xfrm>
            <a:off x="2575034" y="5234151"/>
            <a:ext cx="2879834" cy="584775"/>
          </a:xfrm>
          <a:prstGeom prst="rect">
            <a:avLst/>
          </a:prstGeom>
          <a:noFill/>
        </p:spPr>
        <p:txBody>
          <a:bodyPr wrap="square" rtlCol="0">
            <a:spAutoFit/>
          </a:bodyPr>
          <a:lstStyle/>
          <a:p>
            <a:r>
              <a:rPr lang="en-US" sz="3200" dirty="0" err="1"/>
              <a:t>Cây</a:t>
            </a:r>
            <a:r>
              <a:rPr lang="en-US" sz="3200" dirty="0"/>
              <a:t> </a:t>
            </a:r>
            <a:r>
              <a:rPr lang="en-US" sz="3200" dirty="0" err="1"/>
              <a:t>dừa</a:t>
            </a:r>
            <a:endParaRPr lang="en-US" sz="3200" dirty="0"/>
          </a:p>
        </p:txBody>
      </p:sp>
      <p:sp>
        <p:nvSpPr>
          <p:cNvPr id="16" name="TextBox 15">
            <a:extLst>
              <a:ext uri="{FF2B5EF4-FFF2-40B4-BE49-F238E27FC236}">
                <a16:creationId xmlns:a16="http://schemas.microsoft.com/office/drawing/2014/main" id="{DC4FC95A-7301-E023-BE5F-4FA55B702A93}"/>
              </a:ext>
            </a:extLst>
          </p:cNvPr>
          <p:cNvSpPr txBox="1"/>
          <p:nvPr/>
        </p:nvSpPr>
        <p:spPr>
          <a:xfrm>
            <a:off x="5728137" y="5213130"/>
            <a:ext cx="4550980" cy="584775"/>
          </a:xfrm>
          <a:prstGeom prst="rect">
            <a:avLst/>
          </a:prstGeom>
          <a:noFill/>
        </p:spPr>
        <p:txBody>
          <a:bodyPr wrap="square" rtlCol="0">
            <a:spAutoFit/>
          </a:bodyPr>
          <a:lstStyle/>
          <a:p>
            <a:r>
              <a:rPr lang="en-US" sz="3200" dirty="0" err="1">
                <a:solidFill>
                  <a:srgbClr val="FF0000"/>
                </a:solidFill>
              </a:rPr>
              <a:t>Sải</a:t>
            </a:r>
            <a:r>
              <a:rPr lang="en-US" sz="3200" dirty="0">
                <a:solidFill>
                  <a:srgbClr val="FF0000"/>
                </a:solidFill>
              </a:rPr>
              <a:t> </a:t>
            </a:r>
            <a:r>
              <a:rPr lang="en-US" sz="3200" dirty="0" err="1">
                <a:solidFill>
                  <a:srgbClr val="FF0000"/>
                </a:solidFill>
              </a:rPr>
              <a:t>tay</a:t>
            </a:r>
            <a:r>
              <a:rPr lang="en-US" sz="3200" dirty="0">
                <a:solidFill>
                  <a:srgbClr val="FF0000"/>
                </a:solidFill>
              </a:rPr>
              <a:t> </a:t>
            </a:r>
            <a:r>
              <a:rPr lang="en-US" sz="3200" dirty="0" err="1">
                <a:solidFill>
                  <a:srgbClr val="FF0000"/>
                </a:solidFill>
              </a:rPr>
              <a:t>bơi</a:t>
            </a:r>
            <a:endParaRPr lang="en-US" sz="3200" dirty="0">
              <a:solidFill>
                <a:srgbClr val="FF0000"/>
              </a:solidFill>
            </a:endParaRPr>
          </a:p>
        </p:txBody>
      </p:sp>
      <p:sp>
        <p:nvSpPr>
          <p:cNvPr id="18" name="TextBox 17">
            <a:extLst>
              <a:ext uri="{FF2B5EF4-FFF2-40B4-BE49-F238E27FC236}">
                <a16:creationId xmlns:a16="http://schemas.microsoft.com/office/drawing/2014/main" id="{25BF89A9-55CC-FD54-6666-2597D3DD3AD5}"/>
              </a:ext>
            </a:extLst>
          </p:cNvPr>
          <p:cNvSpPr txBox="1"/>
          <p:nvPr/>
        </p:nvSpPr>
        <p:spPr>
          <a:xfrm>
            <a:off x="2648607" y="5801709"/>
            <a:ext cx="2879834" cy="584775"/>
          </a:xfrm>
          <a:prstGeom prst="rect">
            <a:avLst/>
          </a:prstGeom>
          <a:noFill/>
        </p:spPr>
        <p:txBody>
          <a:bodyPr wrap="square" rtlCol="0">
            <a:spAutoFit/>
          </a:bodyPr>
          <a:lstStyle/>
          <a:p>
            <a:r>
              <a:rPr lang="en-US" sz="3200" dirty="0" err="1"/>
              <a:t>Ngọn</a:t>
            </a:r>
            <a:r>
              <a:rPr lang="en-US" sz="3200" dirty="0"/>
              <a:t> </a:t>
            </a:r>
            <a:r>
              <a:rPr lang="en-US" sz="3200" dirty="0" err="1"/>
              <a:t>mùng</a:t>
            </a:r>
            <a:r>
              <a:rPr lang="en-US" sz="3200" dirty="0"/>
              <a:t> </a:t>
            </a:r>
            <a:r>
              <a:rPr lang="en-US" sz="3200" dirty="0" err="1"/>
              <a:t>tơi</a:t>
            </a:r>
            <a:endParaRPr lang="en-US" sz="3200" dirty="0"/>
          </a:p>
        </p:txBody>
      </p:sp>
      <p:sp>
        <p:nvSpPr>
          <p:cNvPr id="19" name="TextBox 18">
            <a:extLst>
              <a:ext uri="{FF2B5EF4-FFF2-40B4-BE49-F238E27FC236}">
                <a16:creationId xmlns:a16="http://schemas.microsoft.com/office/drawing/2014/main" id="{A557D372-5032-19B7-CD1D-1E0FB6F587C2}"/>
              </a:ext>
            </a:extLst>
          </p:cNvPr>
          <p:cNvSpPr txBox="1"/>
          <p:nvPr/>
        </p:nvSpPr>
        <p:spPr>
          <a:xfrm>
            <a:off x="5801710" y="5780688"/>
            <a:ext cx="4550980" cy="584775"/>
          </a:xfrm>
          <a:prstGeom prst="rect">
            <a:avLst/>
          </a:prstGeom>
          <a:noFill/>
        </p:spPr>
        <p:txBody>
          <a:bodyPr wrap="square" rtlCol="0">
            <a:spAutoFit/>
          </a:bodyPr>
          <a:lstStyle/>
          <a:p>
            <a:r>
              <a:rPr lang="en-US" sz="3200" dirty="0" err="1">
                <a:solidFill>
                  <a:srgbClr val="FF0000"/>
                </a:solidFill>
              </a:rPr>
              <a:t>Nhảy</a:t>
            </a:r>
            <a:r>
              <a:rPr lang="en-US" sz="3200" dirty="0">
                <a:solidFill>
                  <a:srgbClr val="FF0000"/>
                </a:solidFill>
              </a:rPr>
              <a:t> </a:t>
            </a:r>
            <a:r>
              <a:rPr lang="en-US" sz="3200" dirty="0" err="1">
                <a:solidFill>
                  <a:srgbClr val="FF0000"/>
                </a:solidFill>
              </a:rPr>
              <a:t>múa</a:t>
            </a:r>
            <a:endParaRPr lang="en-US" sz="3200" dirty="0">
              <a:solidFill>
                <a:srgbClr val="FF0000"/>
              </a:solidFill>
            </a:endParaRPr>
          </a:p>
        </p:txBody>
      </p:sp>
    </p:spTree>
    <p:custDataLst>
      <p:tags r:id="rId1"/>
    </p:custDataLst>
    <p:extLst>
      <p:ext uri="{BB962C8B-B14F-4D97-AF65-F5344CB8AC3E}">
        <p14:creationId xmlns:p14="http://schemas.microsoft.com/office/powerpoint/2010/main" val="152580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down)">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alphaModFix amt="85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grpSp>
        <p:nvGrpSpPr>
          <p:cNvPr id="4" name="Group 3">
            <a:extLst>
              <a:ext uri="{FF2B5EF4-FFF2-40B4-BE49-F238E27FC236}">
                <a16:creationId xmlns:a16="http://schemas.microsoft.com/office/drawing/2014/main" id="{14337BF2-989D-23E2-2EA6-D5DB3019C746}"/>
              </a:ext>
            </a:extLst>
          </p:cNvPr>
          <p:cNvGrpSpPr/>
          <p:nvPr/>
        </p:nvGrpSpPr>
        <p:grpSpPr>
          <a:xfrm>
            <a:off x="924909" y="142876"/>
            <a:ext cx="10720550" cy="6047716"/>
            <a:chOff x="4702480" y="2354410"/>
            <a:chExt cx="7655360" cy="3732601"/>
          </a:xfrm>
        </p:grpSpPr>
        <p:grpSp>
          <p:nvGrpSpPr>
            <p:cNvPr id="5" name="Group 4">
              <a:extLst>
                <a:ext uri="{FF2B5EF4-FFF2-40B4-BE49-F238E27FC236}">
                  <a16:creationId xmlns:a16="http://schemas.microsoft.com/office/drawing/2014/main" id="{19FC6CB2-2445-F1A5-6986-471B157BEC8B}"/>
                </a:ext>
              </a:extLst>
            </p:cNvPr>
            <p:cNvGrpSpPr/>
            <p:nvPr/>
          </p:nvGrpSpPr>
          <p:grpSpPr>
            <a:xfrm>
              <a:off x="4702480" y="2354410"/>
              <a:ext cx="7655360" cy="3732601"/>
              <a:chOff x="4702480" y="2354410"/>
              <a:chExt cx="7655360" cy="3732601"/>
            </a:xfrm>
          </p:grpSpPr>
          <p:pic>
            <p:nvPicPr>
              <p:cNvPr id="7" name="Graphic 6">
                <a:extLst>
                  <a:ext uri="{FF2B5EF4-FFF2-40B4-BE49-F238E27FC236}">
                    <a16:creationId xmlns:a16="http://schemas.microsoft.com/office/drawing/2014/main" id="{E08C648E-25C3-A30F-36F6-E39D7EC60B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02480" y="3124124"/>
                <a:ext cx="7655360" cy="2962887"/>
              </a:xfrm>
              <a:prstGeom prst="rect">
                <a:avLst/>
              </a:prstGeom>
            </p:spPr>
          </p:pic>
          <p:pic>
            <p:nvPicPr>
              <p:cNvPr id="10" name="Picture 9" descr="A picture containing toy, doll, vector graphics&#10;&#10;Description automatically generated">
                <a:extLst>
                  <a:ext uri="{FF2B5EF4-FFF2-40B4-BE49-F238E27FC236}">
                    <a16:creationId xmlns:a16="http://schemas.microsoft.com/office/drawing/2014/main" id="{CC2C53AB-EAB9-3803-7F18-B9E0E451B4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4584" y="2354410"/>
                <a:ext cx="1269125" cy="1039225"/>
              </a:xfrm>
              <a:prstGeom prst="rect">
                <a:avLst/>
              </a:prstGeom>
            </p:spPr>
          </p:pic>
        </p:grpSp>
        <p:sp>
          <p:nvSpPr>
            <p:cNvPr id="6" name="TextBox 5">
              <a:extLst>
                <a:ext uri="{FF2B5EF4-FFF2-40B4-BE49-F238E27FC236}">
                  <a16:creationId xmlns:a16="http://schemas.microsoft.com/office/drawing/2014/main" id="{2F6C8E11-9C91-B0DA-6649-11A3658ACBB9}"/>
                </a:ext>
              </a:extLst>
            </p:cNvPr>
            <p:cNvSpPr txBox="1"/>
            <p:nvPr/>
          </p:nvSpPr>
          <p:spPr>
            <a:xfrm>
              <a:off x="6533573" y="4039489"/>
              <a:ext cx="3313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0" i="0" u="none" strike="noStrike" kern="1200" cap="none" spc="0" normalizeH="0" baseline="0" noProof="0" dirty="0">
                <a:ln>
                  <a:noFill/>
                </a:ln>
                <a:solidFill>
                  <a:srgbClr val="757070"/>
                </a:solidFill>
                <a:effectLst/>
                <a:uLnTx/>
                <a:uFillTx/>
                <a:latin typeface="Calibri" panose="020F0502020204030204" pitchFamily="34" charset="0"/>
                <a:cs typeface="Calibri" panose="020F0502020204030204" pitchFamily="34" charset="0"/>
              </a:endParaRPr>
            </a:p>
          </p:txBody>
        </p:sp>
      </p:grpSp>
      <p:sp>
        <p:nvSpPr>
          <p:cNvPr id="12" name="TextBox 11">
            <a:extLst>
              <a:ext uri="{FF2B5EF4-FFF2-40B4-BE49-F238E27FC236}">
                <a16:creationId xmlns:a16="http://schemas.microsoft.com/office/drawing/2014/main" id="{DFCF8F2D-7B1B-9CA1-5524-D9BE9FC10EFE}"/>
              </a:ext>
            </a:extLst>
          </p:cNvPr>
          <p:cNvSpPr txBox="1"/>
          <p:nvPr/>
        </p:nvSpPr>
        <p:spPr>
          <a:xfrm>
            <a:off x="1576552" y="2082573"/>
            <a:ext cx="9574924" cy="3477875"/>
          </a:xfrm>
          <a:prstGeom prst="rect">
            <a:avLst/>
          </a:prstGeom>
          <a:noFill/>
        </p:spPr>
        <p:txBody>
          <a:bodyPr wrap="square" rtlCol="0">
            <a:spAutoFit/>
          </a:bodyPr>
          <a:lstStyle/>
          <a:p>
            <a:pPr lvl="0" algn="just">
              <a:defRPr/>
            </a:pPr>
            <a:r>
              <a:rPr lang="vi-VN" sz="4400" b="1" dirty="0">
                <a:solidFill>
                  <a:srgbClr val="002060"/>
                </a:solidFill>
                <a:latin typeface="Calibri" panose="020F0502020204030204" pitchFamily="34" charset="0"/>
                <a:cs typeface="Calibri" panose="020F0502020204030204" pitchFamily="34" charset="0"/>
              </a:rPr>
              <a:t>Nhân hóa là gọi hoặc kể, tả con vật, cây cối, đồ vật, hiện tượng tự nhiên,...bằng những từ ngữ vốn được dùng để gọi hoặc kể, tả người; làm cho chúng trở nên gần gũi, sinh động hơn.</a:t>
            </a:r>
            <a:endParaRPr kumimoji="0" lang="vi-VN"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33909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2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alphaModFix amt="85000"/>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68166" y="252249"/>
            <a:ext cx="11845157" cy="6379780"/>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Freeform: Shape 3">
            <a:extLst>
              <a:ext uri="{FF2B5EF4-FFF2-40B4-BE49-F238E27FC236}">
                <a16:creationId xmlns:a16="http://schemas.microsoft.com/office/drawing/2014/main" id="{4A3A8F3B-969A-9E40-BE78-B50740982CCC}"/>
              </a:ext>
            </a:extLst>
          </p:cNvPr>
          <p:cNvSpPr/>
          <p:nvPr/>
        </p:nvSpPr>
        <p:spPr>
          <a:xfrm>
            <a:off x="7512932" y="2361553"/>
            <a:ext cx="576761" cy="523537"/>
          </a:xfrm>
          <a:custGeom>
            <a:avLst/>
            <a:gdLst>
              <a:gd name="connsiteX0" fmla="*/ 26111 w 576761"/>
              <a:gd name="connsiteY0" fmla="*/ 374184 h 523537"/>
              <a:gd name="connsiteX1" fmla="*/ 352682 w 576761"/>
              <a:gd name="connsiteY1" fmla="*/ 262217 h 523537"/>
              <a:gd name="connsiteX2" fmla="*/ 576617 w 576761"/>
              <a:gd name="connsiteY2" fmla="*/ 960 h 523537"/>
              <a:gd name="connsiteX3" fmla="*/ 380674 w 576761"/>
              <a:gd name="connsiteY3" fmla="*/ 364854 h 523537"/>
              <a:gd name="connsiteX4" fmla="*/ 26111 w 576761"/>
              <a:gd name="connsiteY4" fmla="*/ 514143 h 523537"/>
              <a:gd name="connsiteX5" fmla="*/ 54102 w 576761"/>
              <a:gd name="connsiteY5" fmla="*/ 495482 h 52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61" h="523537">
                <a:moveTo>
                  <a:pt x="26111" y="374184"/>
                </a:moveTo>
                <a:cubicBezTo>
                  <a:pt x="143521" y="349302"/>
                  <a:pt x="260931" y="324421"/>
                  <a:pt x="352682" y="262217"/>
                </a:cubicBezTo>
                <a:cubicBezTo>
                  <a:pt x="444433" y="200013"/>
                  <a:pt x="571952" y="-16146"/>
                  <a:pt x="576617" y="960"/>
                </a:cubicBezTo>
                <a:cubicBezTo>
                  <a:pt x="581282" y="18066"/>
                  <a:pt x="472425" y="279324"/>
                  <a:pt x="380674" y="364854"/>
                </a:cubicBezTo>
                <a:cubicBezTo>
                  <a:pt x="288923" y="450384"/>
                  <a:pt x="80540" y="492372"/>
                  <a:pt x="26111" y="514143"/>
                </a:cubicBezTo>
                <a:cubicBezTo>
                  <a:pt x="-28318" y="535914"/>
                  <a:pt x="12892" y="515698"/>
                  <a:pt x="54102" y="495482"/>
                </a:cubicBezTo>
              </a:path>
            </a:pathLst>
          </a:cu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769C4ADF-7BC7-C0BE-2129-09EFFB806089}"/>
              </a:ext>
            </a:extLst>
          </p:cNvPr>
          <p:cNvGrpSpPr/>
          <p:nvPr/>
        </p:nvGrpSpPr>
        <p:grpSpPr>
          <a:xfrm>
            <a:off x="1034089" y="2515643"/>
            <a:ext cx="1973151" cy="2049466"/>
            <a:chOff x="5504504" y="704413"/>
            <a:chExt cx="2015969" cy="2369278"/>
          </a:xfrm>
        </p:grpSpPr>
        <p:pic>
          <p:nvPicPr>
            <p:cNvPr id="6" name="Picture 5">
              <a:extLst>
                <a:ext uri="{FF2B5EF4-FFF2-40B4-BE49-F238E27FC236}">
                  <a16:creationId xmlns:a16="http://schemas.microsoft.com/office/drawing/2014/main" id="{A8FAD52B-8C50-EFEC-CE40-CA74EEEF85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4504" y="704413"/>
              <a:ext cx="1663441" cy="1507450"/>
            </a:xfrm>
            <a:prstGeom prst="rect">
              <a:avLst/>
            </a:prstGeom>
          </p:spPr>
        </p:pic>
        <p:sp>
          <p:nvSpPr>
            <p:cNvPr id="7" name="Freeform: Shape 6">
              <a:extLst>
                <a:ext uri="{FF2B5EF4-FFF2-40B4-BE49-F238E27FC236}">
                  <a16:creationId xmlns:a16="http://schemas.microsoft.com/office/drawing/2014/main" id="{0B36CA40-B728-CB8C-6E33-DD7EEB65AD2E}"/>
                </a:ext>
              </a:extLst>
            </p:cNvPr>
            <p:cNvSpPr/>
            <p:nvPr/>
          </p:nvSpPr>
          <p:spPr>
            <a:xfrm>
              <a:off x="6298162" y="2424861"/>
              <a:ext cx="1222311" cy="648830"/>
            </a:xfrm>
            <a:custGeom>
              <a:avLst/>
              <a:gdLst>
                <a:gd name="connsiteX0" fmla="*/ 0 w 1222326"/>
                <a:gd name="connsiteY0" fmla="*/ 646923 h 824205"/>
                <a:gd name="connsiteX1" fmla="*/ 569168 w 1222326"/>
                <a:gd name="connsiteY1" fmla="*/ 171062 h 824205"/>
                <a:gd name="connsiteX2" fmla="*/ 1222311 w 1222326"/>
                <a:gd name="connsiteY2" fmla="*/ 3111 h 824205"/>
                <a:gd name="connsiteX3" fmla="*/ 550507 w 1222326"/>
                <a:gd name="connsiteY3" fmla="*/ 292360 h 824205"/>
                <a:gd name="connsiteX4" fmla="*/ 158621 w 1222326"/>
                <a:gd name="connsiteY4" fmla="*/ 805544 h 824205"/>
                <a:gd name="connsiteX5" fmla="*/ 158621 w 1222326"/>
                <a:gd name="connsiteY5" fmla="*/ 805544 h 824205"/>
                <a:gd name="connsiteX6" fmla="*/ 149290 w 1222326"/>
                <a:gd name="connsiteY6" fmla="*/ 824205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326" h="824205">
                  <a:moveTo>
                    <a:pt x="0" y="646923"/>
                  </a:moveTo>
                  <a:cubicBezTo>
                    <a:pt x="182725" y="462643"/>
                    <a:pt x="365450" y="278364"/>
                    <a:pt x="569168" y="171062"/>
                  </a:cubicBezTo>
                  <a:cubicBezTo>
                    <a:pt x="772886" y="63760"/>
                    <a:pt x="1225421" y="-17105"/>
                    <a:pt x="1222311" y="3111"/>
                  </a:cubicBezTo>
                  <a:cubicBezTo>
                    <a:pt x="1219201" y="23327"/>
                    <a:pt x="727789" y="158621"/>
                    <a:pt x="550507" y="292360"/>
                  </a:cubicBezTo>
                  <a:cubicBezTo>
                    <a:pt x="373225" y="426099"/>
                    <a:pt x="158621" y="805544"/>
                    <a:pt x="158621" y="805544"/>
                  </a:cubicBezTo>
                  <a:lnTo>
                    <a:pt x="158621" y="805544"/>
                  </a:lnTo>
                  <a:lnTo>
                    <a:pt x="149290" y="824205"/>
                  </a:lnTo>
                </a:path>
              </a:pathLst>
            </a:cu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A74E9566-BC44-CE23-84AC-D4FB511E0A7F}"/>
              </a:ext>
            </a:extLst>
          </p:cNvPr>
          <p:cNvGrpSpPr/>
          <p:nvPr/>
        </p:nvGrpSpPr>
        <p:grpSpPr>
          <a:xfrm>
            <a:off x="2942896" y="1271752"/>
            <a:ext cx="4792718" cy="4330262"/>
            <a:chOff x="7738177" y="625151"/>
            <a:chExt cx="2450852" cy="3558182"/>
          </a:xfrm>
        </p:grpSpPr>
        <p:pic>
          <p:nvPicPr>
            <p:cNvPr id="11" name="Picture 10">
              <a:extLst>
                <a:ext uri="{FF2B5EF4-FFF2-40B4-BE49-F238E27FC236}">
                  <a16:creationId xmlns:a16="http://schemas.microsoft.com/office/drawing/2014/main" id="{E06F783A-0273-E559-8BAF-89779C2614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8177" y="625151"/>
              <a:ext cx="2450852" cy="3558182"/>
            </a:xfrm>
            <a:prstGeom prst="rect">
              <a:avLst/>
            </a:prstGeom>
          </p:spPr>
        </p:pic>
        <p:sp>
          <p:nvSpPr>
            <p:cNvPr id="13" name="TextBox 12">
              <a:extLst>
                <a:ext uri="{FF2B5EF4-FFF2-40B4-BE49-F238E27FC236}">
                  <a16:creationId xmlns:a16="http://schemas.microsoft.com/office/drawing/2014/main" id="{FFA867C9-53E7-CDB2-8892-3A85B6085C02}"/>
                </a:ext>
              </a:extLst>
            </p:cNvPr>
            <p:cNvSpPr txBox="1"/>
            <p:nvPr/>
          </p:nvSpPr>
          <p:spPr>
            <a:xfrm>
              <a:off x="7865072" y="1195006"/>
              <a:ext cx="2213730" cy="2200233"/>
            </a:xfrm>
            <a:prstGeom prst="rect">
              <a:avLst/>
            </a:prstGeom>
            <a:noFill/>
          </p:spPr>
          <p:txBody>
            <a:bodyPr wrap="square" rtlCol="0">
              <a:spAutoFit/>
            </a:bodyPr>
            <a:lstStyle/>
            <a:p>
              <a:pPr algn="just"/>
              <a:r>
                <a:rPr lang="en-US" sz="2800" b="1" dirty="0">
                  <a:solidFill>
                    <a:srgbClr val="002060"/>
                  </a:solidFill>
                  <a:latin typeface="Calibri" panose="020F0502020204030204" pitchFamily="34" charset="0"/>
                  <a:cs typeface="Calibri" panose="020F0502020204030204" pitchFamily="34" charset="0"/>
                </a:rPr>
                <a:t>G</a:t>
              </a:r>
              <a:r>
                <a:rPr lang="vi-VN" sz="2800" b="1" dirty="0">
                  <a:solidFill>
                    <a:srgbClr val="002060"/>
                  </a:solidFill>
                  <a:latin typeface="Calibri" panose="020F0502020204030204" pitchFamily="34" charset="0"/>
                  <a:cs typeface="Calibri" panose="020F0502020204030204" pitchFamily="34" charset="0"/>
                </a:rPr>
                <a:t>ọi hoặc kể, tả con vật, cây cối, đồ vật, hiện tượng tự nhiên,...</a:t>
              </a:r>
              <a:r>
                <a:rPr lang="en-US" sz="2800" b="1" dirty="0">
                  <a:solidFill>
                    <a:srgbClr val="002060"/>
                  </a:solidFill>
                  <a:latin typeface="Calibri" panose="020F0502020204030204" pitchFamily="34" charset="0"/>
                  <a:cs typeface="Calibri" panose="020F0502020204030204" pitchFamily="34" charset="0"/>
                </a:rPr>
                <a:t> </a:t>
              </a:r>
              <a:r>
                <a:rPr lang="vi-VN" sz="2800" b="1" dirty="0">
                  <a:solidFill>
                    <a:srgbClr val="002060"/>
                  </a:solidFill>
                  <a:latin typeface="Calibri" panose="020F0502020204030204" pitchFamily="34" charset="0"/>
                  <a:cs typeface="Calibri" panose="020F0502020204030204" pitchFamily="34" charset="0"/>
                </a:rPr>
                <a:t>bằng những từ ngữ vốn được dùng để gọi hoặc kể, tả người; làm cho chúng trở nên gần gũi, sinh động hơn.</a:t>
              </a:r>
              <a:endParaRPr lang="en-US" sz="2800" b="1" dirty="0">
                <a:solidFill>
                  <a:srgbClr val="002060"/>
                </a:solidFill>
                <a:latin typeface="Calibri" panose="020F0502020204030204" pitchFamily="34" charset="0"/>
                <a:cs typeface="Calibri" panose="020F0502020204030204" pitchFamily="34" charset="0"/>
              </a:endParaRPr>
            </a:p>
          </p:txBody>
        </p:sp>
      </p:grpSp>
      <p:sp>
        <p:nvSpPr>
          <p:cNvPr id="14" name="TextBox 13">
            <a:extLst>
              <a:ext uri="{FF2B5EF4-FFF2-40B4-BE49-F238E27FC236}">
                <a16:creationId xmlns:a16="http://schemas.microsoft.com/office/drawing/2014/main" id="{C2538122-7DAE-CA36-5B6B-2953CD63B93C}"/>
              </a:ext>
            </a:extLst>
          </p:cNvPr>
          <p:cNvSpPr txBox="1"/>
          <p:nvPr/>
        </p:nvSpPr>
        <p:spPr>
          <a:xfrm>
            <a:off x="8103475" y="994797"/>
            <a:ext cx="4088525" cy="2277547"/>
          </a:xfrm>
          <a:prstGeom prst="rect">
            <a:avLst/>
          </a:prstGeom>
          <a:solidFill>
            <a:srgbClr val="00B0F0"/>
          </a:solidFill>
        </p:spPr>
        <p:txBody>
          <a:bodyPr wrap="square" rtlCol="0">
            <a:spAutoFit/>
          </a:bodyPr>
          <a:lstStyle/>
          <a:p>
            <a:pPr algn="ctr"/>
            <a:r>
              <a:rPr lang="en-US" sz="3200" b="1" dirty="0" err="1">
                <a:solidFill>
                  <a:srgbClr val="FFFF66"/>
                </a:solidFill>
                <a:latin typeface="Calibri" panose="020F0502020204030204" pitchFamily="34" charset="0"/>
                <a:cs typeface="Calibri" panose="020F0502020204030204" pitchFamily="34" charset="0"/>
              </a:rPr>
              <a:t>Ví</a:t>
            </a:r>
            <a:r>
              <a:rPr lang="en-US" sz="3200" b="1" dirty="0">
                <a:solidFill>
                  <a:srgbClr val="FFFF66"/>
                </a:solidFill>
                <a:latin typeface="Calibri" panose="020F0502020204030204" pitchFamily="34" charset="0"/>
                <a:cs typeface="Calibri" panose="020F0502020204030204" pitchFamily="34" charset="0"/>
              </a:rPr>
              <a:t> </a:t>
            </a:r>
            <a:r>
              <a:rPr lang="en-US" sz="3200" b="1" dirty="0" err="1">
                <a:solidFill>
                  <a:srgbClr val="FFFF66"/>
                </a:solidFill>
                <a:latin typeface="Calibri" panose="020F0502020204030204" pitchFamily="34" charset="0"/>
                <a:cs typeface="Calibri" panose="020F0502020204030204" pitchFamily="34" charset="0"/>
              </a:rPr>
              <a:t>dụ</a:t>
            </a:r>
            <a:r>
              <a:rPr lang="en-US" sz="3200" b="1" dirty="0">
                <a:solidFill>
                  <a:srgbClr val="FFFF66"/>
                </a:solidFill>
                <a:latin typeface="Calibri" panose="020F0502020204030204" pitchFamily="34" charset="0"/>
                <a:cs typeface="Calibri" panose="020F0502020204030204" pitchFamily="34" charset="0"/>
              </a:rPr>
              <a:t>: </a:t>
            </a:r>
          </a:p>
          <a:p>
            <a:pPr algn="just"/>
            <a:r>
              <a:rPr lang="vi-VN" sz="2200" b="1" dirty="0">
                <a:solidFill>
                  <a:srgbClr val="FFFF66"/>
                </a:solidFill>
                <a:latin typeface="Calibri" panose="020F0502020204030204" pitchFamily="34" charset="0"/>
                <a:cs typeface="Calibri" panose="020F0502020204030204" pitchFamily="34" charset="0"/>
              </a:rPr>
              <a:t>Rễ siêng không ngại đất nghèo</a:t>
            </a:r>
          </a:p>
          <a:p>
            <a:pPr algn="just"/>
            <a:r>
              <a:rPr lang="vi-VN" sz="2200" b="1" dirty="0">
                <a:solidFill>
                  <a:srgbClr val="FFFF66"/>
                </a:solidFill>
                <a:latin typeface="Calibri" panose="020F0502020204030204" pitchFamily="34" charset="0"/>
                <a:cs typeface="Calibri" panose="020F0502020204030204" pitchFamily="34" charset="0"/>
              </a:rPr>
              <a:t>Tre bao nhiêu rễ bấy nhiêu cần cù</a:t>
            </a:r>
          </a:p>
          <a:p>
            <a:pPr algn="just"/>
            <a:r>
              <a:rPr lang="vi-VN" sz="2200" b="1" dirty="0">
                <a:solidFill>
                  <a:srgbClr val="FFFF66"/>
                </a:solidFill>
                <a:latin typeface="Calibri" panose="020F0502020204030204" pitchFamily="34" charset="0"/>
                <a:cs typeface="Calibri" panose="020F0502020204030204" pitchFamily="34" charset="0"/>
              </a:rPr>
              <a:t>Vươn </a:t>
            </a:r>
            <a:r>
              <a:rPr lang="en-US" sz="2200" b="1" dirty="0" err="1">
                <a:solidFill>
                  <a:srgbClr val="FFFF66"/>
                </a:solidFill>
                <a:latin typeface="Calibri" panose="020F0502020204030204" pitchFamily="34" charset="0"/>
                <a:cs typeface="Calibri" panose="020F0502020204030204" pitchFamily="34" charset="0"/>
              </a:rPr>
              <a:t>mình</a:t>
            </a:r>
            <a:r>
              <a:rPr lang="vi-VN" sz="2200" b="1" dirty="0">
                <a:solidFill>
                  <a:srgbClr val="FFFF66"/>
                </a:solidFill>
                <a:latin typeface="Calibri" panose="020F0502020204030204" pitchFamily="34" charset="0"/>
                <a:cs typeface="Calibri" panose="020F0502020204030204" pitchFamily="34" charset="0"/>
              </a:rPr>
              <a:t> trong gió tre đu</a:t>
            </a:r>
          </a:p>
          <a:p>
            <a:pPr algn="just"/>
            <a:r>
              <a:rPr lang="vi-VN" sz="2200" b="1" dirty="0">
                <a:solidFill>
                  <a:srgbClr val="FFFF66"/>
                </a:solidFill>
                <a:latin typeface="Calibri" panose="020F0502020204030204" pitchFamily="34" charset="0"/>
                <a:cs typeface="Calibri" panose="020F0502020204030204" pitchFamily="34" charset="0"/>
              </a:rPr>
              <a:t>Cây kham khổ vẫn hát ru lá cành</a:t>
            </a:r>
            <a:r>
              <a:rPr lang="en-US" sz="2200" b="1" dirty="0">
                <a:solidFill>
                  <a:srgbClr val="FFFF66"/>
                </a:solidFill>
                <a:latin typeface="Calibri" panose="020F0502020204030204" pitchFamily="34" charset="0"/>
                <a:cs typeface="Calibri" panose="020F0502020204030204" pitchFamily="34" charset="0"/>
              </a:rPr>
              <a:t>.</a:t>
            </a:r>
          </a:p>
          <a:p>
            <a:pPr algn="just"/>
            <a:r>
              <a:rPr lang="en-US" sz="2200" b="1" dirty="0">
                <a:solidFill>
                  <a:srgbClr val="FFFF66"/>
                </a:solidFill>
                <a:latin typeface="Calibri" panose="020F0502020204030204" pitchFamily="34" charset="0"/>
                <a:cs typeface="Calibri" panose="020F0502020204030204" pitchFamily="34" charset="0"/>
              </a:rPr>
              <a:t>(Tre </a:t>
            </a:r>
            <a:r>
              <a:rPr lang="en-US" sz="2200" b="1" dirty="0" err="1">
                <a:solidFill>
                  <a:srgbClr val="FFFF66"/>
                </a:solidFill>
                <a:latin typeface="Calibri" panose="020F0502020204030204" pitchFamily="34" charset="0"/>
                <a:cs typeface="Calibri" panose="020F0502020204030204" pitchFamily="34" charset="0"/>
              </a:rPr>
              <a:t>Việt</a:t>
            </a:r>
            <a:r>
              <a:rPr lang="en-US" sz="2200" b="1" dirty="0">
                <a:solidFill>
                  <a:srgbClr val="FFFF66"/>
                </a:solidFill>
                <a:latin typeface="Calibri" panose="020F0502020204030204" pitchFamily="34" charset="0"/>
                <a:cs typeface="Calibri" panose="020F0502020204030204" pitchFamily="34" charset="0"/>
              </a:rPr>
              <a:t> Nam – </a:t>
            </a:r>
            <a:r>
              <a:rPr lang="en-US" sz="2200" b="1" dirty="0" err="1">
                <a:solidFill>
                  <a:srgbClr val="FFFF66"/>
                </a:solidFill>
                <a:latin typeface="Calibri" panose="020F0502020204030204" pitchFamily="34" charset="0"/>
                <a:cs typeface="Calibri" panose="020F0502020204030204" pitchFamily="34" charset="0"/>
              </a:rPr>
              <a:t>Nguyễn</a:t>
            </a:r>
            <a:r>
              <a:rPr lang="en-US" sz="2200" b="1" dirty="0">
                <a:solidFill>
                  <a:srgbClr val="FFFF66"/>
                </a:solidFill>
                <a:latin typeface="Calibri" panose="020F0502020204030204" pitchFamily="34" charset="0"/>
                <a:cs typeface="Calibri" panose="020F0502020204030204" pitchFamily="34" charset="0"/>
              </a:rPr>
              <a:t> Du)</a:t>
            </a:r>
          </a:p>
        </p:txBody>
      </p:sp>
      <p:grpSp>
        <p:nvGrpSpPr>
          <p:cNvPr id="15" name="Group 14">
            <a:extLst>
              <a:ext uri="{FF2B5EF4-FFF2-40B4-BE49-F238E27FC236}">
                <a16:creationId xmlns:a16="http://schemas.microsoft.com/office/drawing/2014/main" id="{AF8E5485-93D5-9766-9A57-56C561754ACA}"/>
              </a:ext>
            </a:extLst>
          </p:cNvPr>
          <p:cNvGrpSpPr/>
          <p:nvPr/>
        </p:nvGrpSpPr>
        <p:grpSpPr>
          <a:xfrm>
            <a:off x="241738" y="4347746"/>
            <a:ext cx="2052045" cy="1818660"/>
            <a:chOff x="5109848" y="2226861"/>
            <a:chExt cx="2140037" cy="2176378"/>
          </a:xfrm>
        </p:grpSpPr>
        <p:pic>
          <p:nvPicPr>
            <p:cNvPr id="16" name="Picture 15">
              <a:extLst>
                <a:ext uri="{FF2B5EF4-FFF2-40B4-BE49-F238E27FC236}">
                  <a16:creationId xmlns:a16="http://schemas.microsoft.com/office/drawing/2014/main" id="{1AB0FA54-9E44-1912-2F5F-FE908DB53F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9848" y="2226861"/>
              <a:ext cx="2140037" cy="2176378"/>
            </a:xfrm>
            <a:prstGeom prst="rect">
              <a:avLst/>
            </a:prstGeom>
          </p:spPr>
        </p:pic>
        <p:sp>
          <p:nvSpPr>
            <p:cNvPr id="18" name="TextBox 17">
              <a:extLst>
                <a:ext uri="{FF2B5EF4-FFF2-40B4-BE49-F238E27FC236}">
                  <a16:creationId xmlns:a16="http://schemas.microsoft.com/office/drawing/2014/main" id="{A5B96D15-8B20-53AB-5602-11D940BB9FA5}"/>
                </a:ext>
              </a:extLst>
            </p:cNvPr>
            <p:cNvSpPr txBox="1"/>
            <p:nvPr/>
          </p:nvSpPr>
          <p:spPr>
            <a:xfrm>
              <a:off x="5109848" y="2637780"/>
              <a:ext cx="2140037" cy="1583750"/>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cs typeface="Calibri" panose="020F0502020204030204" pitchFamily="34" charset="0"/>
                </a:rPr>
                <a:t>NHÂN HÓA</a:t>
              </a:r>
            </a:p>
          </p:txBody>
        </p:sp>
      </p:grpSp>
      <p:sp>
        <p:nvSpPr>
          <p:cNvPr id="19" name="TextBox 18">
            <a:extLst>
              <a:ext uri="{FF2B5EF4-FFF2-40B4-BE49-F238E27FC236}">
                <a16:creationId xmlns:a16="http://schemas.microsoft.com/office/drawing/2014/main" id="{79163535-50D3-29D1-F109-22A28D68BDFB}"/>
              </a:ext>
            </a:extLst>
          </p:cNvPr>
          <p:cNvSpPr txBox="1"/>
          <p:nvPr/>
        </p:nvSpPr>
        <p:spPr>
          <a:xfrm rot="20539332">
            <a:off x="1704248" y="3857963"/>
            <a:ext cx="1628110" cy="400110"/>
          </a:xfrm>
          <a:prstGeom prst="rect">
            <a:avLst/>
          </a:prstGeom>
          <a:noFill/>
        </p:spPr>
        <p:txBody>
          <a:bodyPr wrap="square" rtlCol="0">
            <a:prstTxWarp prst="textArchUp">
              <a:avLst/>
            </a:prstTxWarp>
            <a:spAutoFit/>
          </a:bodyPr>
          <a:lstStyle/>
          <a:p>
            <a:r>
              <a:rPr lang="en-US" sz="2400" b="1" dirty="0" err="1">
                <a:solidFill>
                  <a:srgbClr val="FF0000"/>
                </a:solidFill>
                <a:latin typeface="Calibri" panose="020F0502020204030204" pitchFamily="34" charset="0"/>
                <a:cs typeface="Calibri" panose="020F0502020204030204" pitchFamily="34" charset="0"/>
              </a:rPr>
              <a:t>Khái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niệm</a:t>
            </a:r>
            <a:endParaRPr lang="en-US" sz="2400" b="1" dirty="0">
              <a:solidFill>
                <a:srgbClr val="FF0000"/>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15032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right)">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3" cstate="print">
            <a:alphaModFix amt="85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115615"/>
            <a:ext cx="11845157" cy="6621516"/>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E2766F4-9CB0-AA27-97A0-CA7663CDE7C9}"/>
              </a:ext>
            </a:extLst>
          </p:cNvPr>
          <p:cNvSpPr/>
          <p:nvPr/>
        </p:nvSpPr>
        <p:spPr>
          <a:xfrm>
            <a:off x="0" y="280975"/>
            <a:ext cx="12065876"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vi-VN" sz="3200" b="1" i="0" u="none" strike="noStrike" kern="1200" cap="none" spc="0" normalizeH="0" baseline="0" noProof="0" dirty="0">
                <a:ln>
                  <a:noFill/>
                </a:ln>
                <a:solidFill>
                  <a:prstClr val="black"/>
                </a:solidFill>
                <a:effectLst/>
                <a:uLnTx/>
                <a:uFillTx/>
                <a:latin typeface="Calibri" panose="020F0502020204030204"/>
                <a:ea typeface="+mn-ea"/>
                <a:cs typeface="+mn-cs"/>
              </a:rPr>
              <a:t>Trong đoạn thơ dưới đây, những vật và hiện tượng tự nhiên nào được nhân hoá? Chúng được nhân hoá bằng cách nào?</a:t>
            </a:r>
            <a:endPar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EB0AF80-DFA0-EB61-5062-6AD862636708}"/>
              </a:ext>
            </a:extLst>
          </p:cNvPr>
          <p:cNvSpPr txBox="1"/>
          <p:nvPr/>
        </p:nvSpPr>
        <p:spPr>
          <a:xfrm>
            <a:off x="1755228" y="1912882"/>
            <a:ext cx="8839200" cy="3970318"/>
          </a:xfrm>
          <a:prstGeom prst="rect">
            <a:avLst/>
          </a:prstGeom>
          <a:noFill/>
        </p:spPr>
        <p:txBody>
          <a:bodyPr wrap="square" rtlCol="0">
            <a:spAutoFit/>
          </a:bodyPr>
          <a:lstStyle/>
          <a:p>
            <a:pPr algn="ctr" rtl="0" latinLnBrk="0"/>
            <a:r>
              <a:rPr lang="vi-VN" sz="3600" b="0" i="0" dirty="0">
                <a:solidFill>
                  <a:srgbClr val="000000"/>
                </a:solidFill>
                <a:effectLst/>
                <a:latin typeface="Calibri" panose="020F0502020204030204" pitchFamily="34" charset="0"/>
                <a:cs typeface="Calibri" panose="020F0502020204030204" pitchFamily="34" charset="0"/>
              </a:rPr>
              <a:t>Đồng làng vương chút heo may</a:t>
            </a:r>
          </a:p>
          <a:p>
            <a:pPr algn="ctr" rtl="0" latinLnBrk="0"/>
            <a:r>
              <a:rPr lang="vi-VN" sz="3600" b="0" i="0" dirty="0">
                <a:solidFill>
                  <a:srgbClr val="000000"/>
                </a:solidFill>
                <a:effectLst/>
                <a:latin typeface="Calibri" panose="020F0502020204030204" pitchFamily="34" charset="0"/>
                <a:cs typeface="Calibri" panose="020F0502020204030204" pitchFamily="34" charset="0"/>
              </a:rPr>
              <a:t>Mầm cây tỉnh giấc, vườn đầy tiếng chim</a:t>
            </a:r>
          </a:p>
          <a:p>
            <a:pPr algn="ctr" rtl="0" latinLnBrk="0"/>
            <a:r>
              <a:rPr lang="vi-VN" sz="3600" b="0" i="0" dirty="0">
                <a:solidFill>
                  <a:srgbClr val="000000"/>
                </a:solidFill>
                <a:effectLst/>
                <a:latin typeface="Calibri" panose="020F0502020204030204" pitchFamily="34" charset="0"/>
                <a:cs typeface="Calibri" panose="020F0502020204030204" pitchFamily="34" charset="0"/>
              </a:rPr>
              <a:t>Hạt mưa mải miết trốn tìm</a:t>
            </a:r>
          </a:p>
          <a:p>
            <a:pPr algn="ctr" rtl="0" latinLnBrk="0"/>
            <a:r>
              <a:rPr lang="vi-VN" sz="3600" b="0" i="0" dirty="0">
                <a:solidFill>
                  <a:srgbClr val="000000"/>
                </a:solidFill>
                <a:effectLst/>
                <a:latin typeface="Calibri" panose="020F0502020204030204" pitchFamily="34" charset="0"/>
                <a:cs typeface="Calibri" panose="020F0502020204030204" pitchFamily="34" charset="0"/>
              </a:rPr>
              <a:t>Cây đào trước cửa lim dim mắt cười</a:t>
            </a:r>
          </a:p>
          <a:p>
            <a:pPr algn="ctr" rtl="0" latinLnBrk="0"/>
            <a:r>
              <a:rPr lang="vi-VN" sz="3600" b="0" i="0" dirty="0">
                <a:solidFill>
                  <a:srgbClr val="000000"/>
                </a:solidFill>
                <a:effectLst/>
                <a:latin typeface="Calibri" panose="020F0502020204030204" pitchFamily="34" charset="0"/>
                <a:cs typeface="Calibri" panose="020F0502020204030204" pitchFamily="34" charset="0"/>
              </a:rPr>
              <a:t>Quất gom từng giọt nắng rơi</a:t>
            </a:r>
          </a:p>
          <a:p>
            <a:pPr algn="ctr" rtl="0" latinLnBrk="0"/>
            <a:r>
              <a:rPr lang="vi-VN" sz="3600" b="0" i="0" dirty="0">
                <a:solidFill>
                  <a:srgbClr val="000000"/>
                </a:solidFill>
                <a:effectLst/>
                <a:latin typeface="Calibri" panose="020F0502020204030204" pitchFamily="34" charset="0"/>
                <a:cs typeface="Calibri" panose="020F0502020204030204" pitchFamily="34" charset="0"/>
              </a:rPr>
              <a:t>Làm thành quả – trăm mặt trời vàng mơ...</a:t>
            </a:r>
          </a:p>
          <a:p>
            <a:pPr algn="r" rtl="0" latinLnBrk="0"/>
            <a:r>
              <a:rPr lang="vi-VN" sz="3600" b="0" i="0" dirty="0">
                <a:solidFill>
                  <a:srgbClr val="000000"/>
                </a:solidFill>
                <a:effectLst/>
                <a:latin typeface="Calibri" panose="020F0502020204030204" pitchFamily="34" charset="0"/>
                <a:cs typeface="Calibri" panose="020F0502020204030204" pitchFamily="34" charset="0"/>
              </a:rPr>
              <a:t>(Đỗ Quang Huỳnh)</a:t>
            </a:r>
          </a:p>
        </p:txBody>
      </p:sp>
    </p:spTree>
    <p:custDataLst>
      <p:tags r:id="rId1"/>
    </p:custDataLst>
    <p:extLst>
      <p:ext uri="{BB962C8B-B14F-4D97-AF65-F5344CB8AC3E}">
        <p14:creationId xmlns:p14="http://schemas.microsoft.com/office/powerpoint/2010/main" val="2760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3" cstate="print">
            <a:alphaModFix amt="85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262759"/>
            <a:ext cx="11845157" cy="6421820"/>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942283F9-FDC1-B1AE-4B5F-5871C17F2D71}"/>
              </a:ext>
            </a:extLst>
          </p:cNvPr>
          <p:cNvGrpSpPr/>
          <p:nvPr/>
        </p:nvGrpSpPr>
        <p:grpSpPr>
          <a:xfrm>
            <a:off x="230202" y="4824248"/>
            <a:ext cx="3910874" cy="1939510"/>
            <a:chOff x="892354" y="3758439"/>
            <a:chExt cx="4278451" cy="2175001"/>
          </a:xfrm>
        </p:grpSpPr>
        <p:pic>
          <p:nvPicPr>
            <p:cNvPr id="5" name="Picture 9">
              <a:extLst>
                <a:ext uri="{FF2B5EF4-FFF2-40B4-BE49-F238E27FC236}">
                  <a16:creationId xmlns:a16="http://schemas.microsoft.com/office/drawing/2014/main" id="{46A7D512-F935-DB02-68A4-1F35E4B71D8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Rounded Corners 5">
              <a:extLst>
                <a:ext uri="{FF2B5EF4-FFF2-40B4-BE49-F238E27FC236}">
                  <a16:creationId xmlns:a16="http://schemas.microsoft.com/office/drawing/2014/main" id="{76DB0F62-A872-8B50-ED77-4518C3DC63EA}"/>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
        <p:nvSpPr>
          <p:cNvPr id="7" name="Rectangle: Rounded Corners 6">
            <a:extLst>
              <a:ext uri="{FF2B5EF4-FFF2-40B4-BE49-F238E27FC236}">
                <a16:creationId xmlns:a16="http://schemas.microsoft.com/office/drawing/2014/main" id="{BAE3350A-ED63-0D05-E39F-7784FA5DD991}"/>
              </a:ext>
            </a:extLst>
          </p:cNvPr>
          <p:cNvSpPr/>
          <p:nvPr/>
        </p:nvSpPr>
        <p:spPr>
          <a:xfrm>
            <a:off x="2617075" y="0"/>
            <a:ext cx="6821214" cy="924910"/>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rPr>
              <a:t>Hoàn</a:t>
            </a:r>
            <a:r>
              <a:rPr kumimoji="0" lang="en-US" sz="44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noProof="0" dirty="0" err="1">
                <a:ln>
                  <a:noFill/>
                </a:ln>
                <a:solidFill>
                  <a:srgbClr val="FF0000"/>
                </a:solidFill>
                <a:effectLst/>
                <a:uLnTx/>
                <a:uFillTx/>
                <a:latin typeface="Calibri" panose="020F0502020204030204"/>
                <a:ea typeface="+mn-ea"/>
                <a:cs typeface="+mn-cs"/>
              </a:rPr>
              <a:t>thành</a:t>
            </a:r>
            <a:r>
              <a:rPr kumimoji="0" lang="en-US" sz="44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noProof="0" dirty="0" err="1">
                <a:ln>
                  <a:noFill/>
                </a:ln>
                <a:solidFill>
                  <a:srgbClr val="FF0000"/>
                </a:solidFill>
                <a:effectLst/>
                <a:uLnTx/>
                <a:uFillTx/>
                <a:latin typeface="Calibri" panose="020F0502020204030204"/>
                <a:ea typeface="+mn-ea"/>
                <a:cs typeface="+mn-cs"/>
              </a:rPr>
              <a:t>Phiếu</a:t>
            </a:r>
            <a:r>
              <a:rPr kumimoji="0" lang="en-US" sz="44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noProof="0" dirty="0" err="1">
                <a:ln>
                  <a:noFill/>
                </a:ln>
                <a:solidFill>
                  <a:srgbClr val="FF0000"/>
                </a:solidFill>
                <a:effectLst/>
                <a:uLnTx/>
                <a:uFillTx/>
                <a:latin typeface="Calibri" panose="020F0502020204030204"/>
                <a:ea typeface="+mn-ea"/>
                <a:cs typeface="+mn-cs"/>
              </a:rPr>
              <a:t>bài</a:t>
            </a:r>
            <a:r>
              <a:rPr kumimoji="0" lang="en-US" sz="4400" b="1" i="0"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400" b="1" i="0" u="none" strike="noStrike" kern="1200" cap="none" spc="0" normalizeH="0" noProof="0" dirty="0" err="1">
                <a:ln>
                  <a:noFill/>
                </a:ln>
                <a:solidFill>
                  <a:srgbClr val="FF0000"/>
                </a:solidFill>
                <a:effectLst/>
                <a:uLnTx/>
                <a:uFillTx/>
                <a:latin typeface="Calibri" panose="020F0502020204030204"/>
                <a:ea typeface="+mn-ea"/>
                <a:cs typeface="+mn-cs"/>
              </a:rPr>
              <a:t>tập</a:t>
            </a:r>
            <a:endPar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aphicFrame>
        <p:nvGraphicFramePr>
          <p:cNvPr id="8" name="Table 10">
            <a:extLst>
              <a:ext uri="{FF2B5EF4-FFF2-40B4-BE49-F238E27FC236}">
                <a16:creationId xmlns:a16="http://schemas.microsoft.com/office/drawing/2014/main" id="{2F6D10B7-689B-3FAF-7F9C-B52BDD34201C}"/>
              </a:ext>
            </a:extLst>
          </p:cNvPr>
          <p:cNvGraphicFramePr>
            <a:graphicFrameLocks noGrp="1"/>
          </p:cNvGraphicFramePr>
          <p:nvPr>
            <p:extLst>
              <p:ext uri="{D42A27DB-BD31-4B8C-83A1-F6EECF244321}">
                <p14:modId xmlns:p14="http://schemas.microsoft.com/office/powerpoint/2010/main" val="370333631"/>
              </p:ext>
            </p:extLst>
          </p:nvPr>
        </p:nvGraphicFramePr>
        <p:xfrm>
          <a:off x="3941379" y="1161101"/>
          <a:ext cx="7998372" cy="4481723"/>
        </p:xfrm>
        <a:graphic>
          <a:graphicData uri="http://schemas.openxmlformats.org/drawingml/2006/table">
            <a:tbl>
              <a:tblPr firstRow="1" bandRow="1">
                <a:tableStyleId>{21E4AEA4-8DFA-4A89-87EB-49C32662AFE0}</a:tableStyleId>
              </a:tblPr>
              <a:tblGrid>
                <a:gridCol w="895818">
                  <a:extLst>
                    <a:ext uri="{9D8B030D-6E8A-4147-A177-3AD203B41FA5}">
                      <a16:colId xmlns:a16="http://schemas.microsoft.com/office/drawing/2014/main" val="3133718006"/>
                    </a:ext>
                  </a:extLst>
                </a:gridCol>
                <a:gridCol w="4436430">
                  <a:extLst>
                    <a:ext uri="{9D8B030D-6E8A-4147-A177-3AD203B41FA5}">
                      <a16:colId xmlns:a16="http://schemas.microsoft.com/office/drawing/2014/main" val="2807826127"/>
                    </a:ext>
                  </a:extLst>
                </a:gridCol>
                <a:gridCol w="2666124">
                  <a:extLst>
                    <a:ext uri="{9D8B030D-6E8A-4147-A177-3AD203B41FA5}">
                      <a16:colId xmlns:a16="http://schemas.microsoft.com/office/drawing/2014/main" val="692139214"/>
                    </a:ext>
                  </a:extLst>
                </a:gridCol>
              </a:tblGrid>
              <a:tr h="788456">
                <a:tc>
                  <a:txBody>
                    <a:bodyPr/>
                    <a:lstStyle/>
                    <a:p>
                      <a:pPr algn="ctr"/>
                      <a:r>
                        <a:rPr lang="en-US" sz="2800" dirty="0"/>
                        <a:t>STT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t>Vật</a:t>
                      </a:r>
                      <a:r>
                        <a:rPr lang="en-US" sz="2800" dirty="0"/>
                        <a:t>, </a:t>
                      </a:r>
                      <a:r>
                        <a:rPr lang="en-US" sz="2800" dirty="0" err="1"/>
                        <a:t>hiện</a:t>
                      </a:r>
                      <a:r>
                        <a:rPr lang="en-US" sz="2800" dirty="0"/>
                        <a:t> </a:t>
                      </a:r>
                      <a:r>
                        <a:rPr lang="en-US" sz="2800" dirty="0" err="1"/>
                        <a:t>tượng</a:t>
                      </a:r>
                      <a:r>
                        <a:rPr lang="en-US" sz="2800" dirty="0"/>
                        <a:t> </a:t>
                      </a:r>
                      <a:r>
                        <a:rPr lang="en-US" sz="2800" dirty="0" err="1"/>
                        <a:t>tự</a:t>
                      </a:r>
                      <a:r>
                        <a:rPr lang="en-US" sz="2800" dirty="0"/>
                        <a:t> </a:t>
                      </a:r>
                      <a:r>
                        <a:rPr lang="en-US" sz="2800" dirty="0" err="1"/>
                        <a:t>nhiên</a:t>
                      </a:r>
                      <a:r>
                        <a:rPr lang="en-US" sz="2800" dirty="0"/>
                        <a:t> </a:t>
                      </a:r>
                      <a:r>
                        <a:rPr lang="en-US" sz="2800" dirty="0" err="1"/>
                        <a:t>được</a:t>
                      </a:r>
                      <a:r>
                        <a:rPr lang="en-US" sz="2800" dirty="0"/>
                        <a:t> </a:t>
                      </a:r>
                      <a:r>
                        <a:rPr lang="en-US" sz="2800" dirty="0" err="1"/>
                        <a:t>nhân</a:t>
                      </a:r>
                      <a:r>
                        <a:rPr lang="en-US" sz="2800" dirty="0"/>
                        <a:t> </a:t>
                      </a:r>
                      <a:r>
                        <a:rPr lang="en-US" sz="2800" dirty="0" err="1"/>
                        <a:t>hóa</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err="1"/>
                        <a:t>Cách</a:t>
                      </a:r>
                      <a:r>
                        <a:rPr lang="en-US" sz="2800" dirty="0"/>
                        <a:t> </a:t>
                      </a:r>
                      <a:r>
                        <a:rPr lang="en-US" sz="2800" dirty="0" err="1"/>
                        <a:t>nhân</a:t>
                      </a:r>
                      <a:r>
                        <a:rPr lang="en-US" sz="2800" dirty="0"/>
                        <a:t> </a:t>
                      </a:r>
                      <a:r>
                        <a:rPr lang="en-US" sz="2800" dirty="0" err="1"/>
                        <a:t>hóa</a:t>
                      </a:r>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62443099"/>
                  </a:ext>
                </a:extLst>
              </a:tr>
              <a:tr h="672054">
                <a:tc>
                  <a:txBody>
                    <a:bodyPr/>
                    <a:lstStyle/>
                    <a:p>
                      <a:pPr algn="ctr"/>
                      <a:r>
                        <a:rPr lang="en-US" sz="2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8558619"/>
                  </a:ext>
                </a:extLst>
              </a:tr>
              <a:tr h="836039">
                <a:tc>
                  <a:txBody>
                    <a:bodyPr/>
                    <a:lstStyle/>
                    <a:p>
                      <a:pPr algn="ctr"/>
                      <a:r>
                        <a:rPr lang="en-US" sz="2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1606096"/>
                  </a:ext>
                </a:extLst>
              </a:tr>
              <a:tr h="973512">
                <a:tc>
                  <a:txBody>
                    <a:bodyPr/>
                    <a:lstStyle/>
                    <a:p>
                      <a:pPr algn="ctr"/>
                      <a:r>
                        <a:rPr lang="en-US" sz="2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9404307"/>
                  </a:ext>
                </a:extLst>
              </a:tr>
              <a:tr h="1055238">
                <a:tc>
                  <a:txBody>
                    <a:bodyPr/>
                    <a:lstStyle/>
                    <a:p>
                      <a:pPr algn="ctr"/>
                      <a:r>
                        <a:rPr lang="en-US" sz="2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57184859"/>
                  </a:ext>
                </a:extLst>
              </a:tr>
            </a:tbl>
          </a:graphicData>
        </a:graphic>
      </p:graphicFrame>
      <p:pic>
        <p:nvPicPr>
          <p:cNvPr id="13" name="Picture 12">
            <a:extLst>
              <a:ext uri="{FF2B5EF4-FFF2-40B4-BE49-F238E27FC236}">
                <a16:creationId xmlns:a16="http://schemas.microsoft.com/office/drawing/2014/main" id="{C1BB7B65-8B69-4483-FD45-44828CA70025}"/>
              </a:ext>
            </a:extLst>
          </p:cNvPr>
          <p:cNvPicPr>
            <a:picLocks noChangeAspect="1"/>
          </p:cNvPicPr>
          <p:nvPr/>
        </p:nvPicPr>
        <p:blipFill>
          <a:blip r:embed="rId6"/>
          <a:stretch>
            <a:fillRect/>
          </a:stretch>
        </p:blipFill>
        <p:spPr>
          <a:xfrm>
            <a:off x="125625" y="2648607"/>
            <a:ext cx="3878816" cy="1752530"/>
          </a:xfrm>
          <a:prstGeom prst="rect">
            <a:avLst/>
          </a:prstGeom>
        </p:spPr>
      </p:pic>
      <p:sp>
        <p:nvSpPr>
          <p:cNvPr id="14" name="TextBox 13">
            <a:extLst>
              <a:ext uri="{FF2B5EF4-FFF2-40B4-BE49-F238E27FC236}">
                <a16:creationId xmlns:a16="http://schemas.microsoft.com/office/drawing/2014/main" id="{94FAB7AD-8EC3-4E18-E2C9-9D7723D024CA}"/>
              </a:ext>
            </a:extLst>
          </p:cNvPr>
          <p:cNvSpPr txBox="1"/>
          <p:nvPr/>
        </p:nvSpPr>
        <p:spPr>
          <a:xfrm>
            <a:off x="5580993" y="2070538"/>
            <a:ext cx="3468414" cy="584775"/>
          </a:xfrm>
          <a:prstGeom prst="rect">
            <a:avLst/>
          </a:prstGeom>
          <a:noFill/>
        </p:spPr>
        <p:txBody>
          <a:bodyPr wrap="square" rtlCol="0">
            <a:spAutoFit/>
          </a:bodyPr>
          <a:lstStyle/>
          <a:p>
            <a:r>
              <a:rPr lang="en-US" sz="3200" dirty="0" err="1"/>
              <a:t>Mầm</a:t>
            </a:r>
            <a:r>
              <a:rPr lang="en-US" sz="3200" dirty="0"/>
              <a:t> </a:t>
            </a:r>
            <a:r>
              <a:rPr lang="en-US" sz="3200" dirty="0" err="1"/>
              <a:t>cây</a:t>
            </a:r>
            <a:r>
              <a:rPr lang="en-US" sz="3200" dirty="0"/>
              <a:t> </a:t>
            </a:r>
            <a:r>
              <a:rPr lang="en-US" sz="3200" i="1" dirty="0" err="1"/>
              <a:t>tỉnh</a:t>
            </a:r>
            <a:r>
              <a:rPr lang="en-US" sz="3200" i="1" dirty="0"/>
              <a:t> </a:t>
            </a:r>
            <a:r>
              <a:rPr lang="en-US" sz="3200" i="1" dirty="0" err="1"/>
              <a:t>giấc</a:t>
            </a:r>
            <a:endParaRPr lang="en-US" sz="3200" i="1" dirty="0"/>
          </a:p>
        </p:txBody>
      </p:sp>
      <p:sp>
        <p:nvSpPr>
          <p:cNvPr id="15" name="TextBox 14">
            <a:extLst>
              <a:ext uri="{FF2B5EF4-FFF2-40B4-BE49-F238E27FC236}">
                <a16:creationId xmlns:a16="http://schemas.microsoft.com/office/drawing/2014/main" id="{C974397C-FEAF-9E75-6114-B4293ECFD3C4}"/>
              </a:ext>
            </a:extLst>
          </p:cNvPr>
          <p:cNvSpPr txBox="1"/>
          <p:nvPr/>
        </p:nvSpPr>
        <p:spPr>
          <a:xfrm>
            <a:off x="5465379" y="2827282"/>
            <a:ext cx="3468414" cy="584775"/>
          </a:xfrm>
          <a:prstGeom prst="rect">
            <a:avLst/>
          </a:prstGeom>
          <a:noFill/>
        </p:spPr>
        <p:txBody>
          <a:bodyPr wrap="square" rtlCol="0">
            <a:spAutoFit/>
          </a:bodyPr>
          <a:lstStyle/>
          <a:p>
            <a:r>
              <a:rPr lang="en-US" sz="3200" dirty="0" err="1"/>
              <a:t>Hạt</a:t>
            </a:r>
            <a:r>
              <a:rPr lang="en-US" sz="3200" dirty="0"/>
              <a:t> </a:t>
            </a:r>
            <a:r>
              <a:rPr lang="en-US" sz="3200" dirty="0" err="1"/>
              <a:t>mưa</a:t>
            </a:r>
            <a:r>
              <a:rPr lang="en-US" sz="3200" dirty="0"/>
              <a:t> </a:t>
            </a:r>
            <a:r>
              <a:rPr lang="en-US" sz="3200" i="1" dirty="0" err="1"/>
              <a:t>trốn</a:t>
            </a:r>
            <a:r>
              <a:rPr lang="en-US" sz="3200" i="1" dirty="0"/>
              <a:t> </a:t>
            </a:r>
            <a:r>
              <a:rPr lang="en-US" sz="3200" i="1" dirty="0" err="1"/>
              <a:t>tìm</a:t>
            </a:r>
            <a:endParaRPr lang="en-US" sz="3200" i="1" dirty="0"/>
          </a:p>
        </p:txBody>
      </p:sp>
      <p:sp>
        <p:nvSpPr>
          <p:cNvPr id="16" name="TextBox 15">
            <a:extLst>
              <a:ext uri="{FF2B5EF4-FFF2-40B4-BE49-F238E27FC236}">
                <a16:creationId xmlns:a16="http://schemas.microsoft.com/office/drawing/2014/main" id="{AD0AB5FC-1686-3EF7-1733-0BC61316F40D}"/>
              </a:ext>
            </a:extLst>
          </p:cNvPr>
          <p:cNvSpPr txBox="1"/>
          <p:nvPr/>
        </p:nvSpPr>
        <p:spPr>
          <a:xfrm>
            <a:off x="4992414" y="3867807"/>
            <a:ext cx="4151586" cy="584775"/>
          </a:xfrm>
          <a:prstGeom prst="rect">
            <a:avLst/>
          </a:prstGeom>
          <a:noFill/>
        </p:spPr>
        <p:txBody>
          <a:bodyPr wrap="square" rtlCol="0">
            <a:spAutoFit/>
          </a:bodyPr>
          <a:lstStyle/>
          <a:p>
            <a:r>
              <a:rPr lang="en-US" sz="3200" dirty="0" err="1"/>
              <a:t>Cây</a:t>
            </a:r>
            <a:r>
              <a:rPr lang="en-US" sz="3200" dirty="0"/>
              <a:t> </a:t>
            </a:r>
            <a:r>
              <a:rPr lang="en-US" sz="3200" dirty="0" err="1"/>
              <a:t>đào</a:t>
            </a:r>
            <a:r>
              <a:rPr lang="en-US" sz="3200" dirty="0"/>
              <a:t> </a:t>
            </a:r>
            <a:r>
              <a:rPr lang="en-US" sz="3200" i="1" dirty="0" err="1"/>
              <a:t>lim</a:t>
            </a:r>
            <a:r>
              <a:rPr lang="en-US" sz="3200" i="1" dirty="0"/>
              <a:t> dim, </a:t>
            </a:r>
            <a:r>
              <a:rPr lang="en-US" sz="3200" i="1" dirty="0" err="1"/>
              <a:t>cười</a:t>
            </a:r>
            <a:endParaRPr lang="en-US" sz="3200" i="1" dirty="0"/>
          </a:p>
        </p:txBody>
      </p:sp>
      <p:sp>
        <p:nvSpPr>
          <p:cNvPr id="18" name="TextBox 17">
            <a:extLst>
              <a:ext uri="{FF2B5EF4-FFF2-40B4-BE49-F238E27FC236}">
                <a16:creationId xmlns:a16="http://schemas.microsoft.com/office/drawing/2014/main" id="{8E7411CF-F6E3-7F3B-221E-43A88C152581}"/>
              </a:ext>
            </a:extLst>
          </p:cNvPr>
          <p:cNvSpPr txBox="1"/>
          <p:nvPr/>
        </p:nvSpPr>
        <p:spPr>
          <a:xfrm>
            <a:off x="5633544" y="4729655"/>
            <a:ext cx="3531475" cy="584775"/>
          </a:xfrm>
          <a:prstGeom prst="rect">
            <a:avLst/>
          </a:prstGeom>
          <a:noFill/>
        </p:spPr>
        <p:txBody>
          <a:bodyPr wrap="square" rtlCol="0">
            <a:spAutoFit/>
          </a:bodyPr>
          <a:lstStyle/>
          <a:p>
            <a:r>
              <a:rPr lang="en-US" sz="3200" dirty="0" err="1"/>
              <a:t>Quất</a:t>
            </a:r>
            <a:r>
              <a:rPr lang="en-US" sz="3200" dirty="0"/>
              <a:t> </a:t>
            </a:r>
            <a:r>
              <a:rPr lang="en-US" sz="3200" i="1" dirty="0" err="1"/>
              <a:t>gom</a:t>
            </a:r>
            <a:r>
              <a:rPr lang="en-US" sz="3200" i="1" dirty="0"/>
              <a:t> </a:t>
            </a:r>
            <a:r>
              <a:rPr lang="en-US" sz="3200" i="1" dirty="0" err="1"/>
              <a:t>nắng</a:t>
            </a:r>
            <a:endParaRPr lang="en-US" sz="3200" i="1" dirty="0"/>
          </a:p>
        </p:txBody>
      </p:sp>
      <p:sp>
        <p:nvSpPr>
          <p:cNvPr id="19" name="TextBox 18">
            <a:extLst>
              <a:ext uri="{FF2B5EF4-FFF2-40B4-BE49-F238E27FC236}">
                <a16:creationId xmlns:a16="http://schemas.microsoft.com/office/drawing/2014/main" id="{B4AD9864-6CAC-5790-31F7-A1C4286E7AEA}"/>
              </a:ext>
            </a:extLst>
          </p:cNvPr>
          <p:cNvSpPr txBox="1"/>
          <p:nvPr/>
        </p:nvSpPr>
        <p:spPr>
          <a:xfrm>
            <a:off x="9291144" y="2312275"/>
            <a:ext cx="2680139" cy="2862322"/>
          </a:xfrm>
          <a:prstGeom prst="rect">
            <a:avLst/>
          </a:prstGeom>
          <a:noFill/>
        </p:spPr>
        <p:txBody>
          <a:bodyPr wrap="square" rtlCol="0">
            <a:spAutoFit/>
          </a:bodyPr>
          <a:lstStyle/>
          <a:p>
            <a:pPr algn="ctr"/>
            <a:r>
              <a:rPr lang="en-US" sz="3000" dirty="0" err="1">
                <a:solidFill>
                  <a:srgbClr val="FF0000"/>
                </a:solidFill>
              </a:rPr>
              <a:t>Dùng</a:t>
            </a:r>
            <a:r>
              <a:rPr lang="en-US" sz="3000" dirty="0">
                <a:solidFill>
                  <a:srgbClr val="FF0000"/>
                </a:solidFill>
              </a:rPr>
              <a:t> </a:t>
            </a:r>
            <a:r>
              <a:rPr lang="en-US" sz="3000" dirty="0" err="1">
                <a:solidFill>
                  <a:srgbClr val="FF0000"/>
                </a:solidFill>
              </a:rPr>
              <a:t>từ</a:t>
            </a:r>
            <a:r>
              <a:rPr lang="en-US" sz="3000" dirty="0">
                <a:solidFill>
                  <a:srgbClr val="FF0000"/>
                </a:solidFill>
              </a:rPr>
              <a:t> </a:t>
            </a:r>
            <a:r>
              <a:rPr lang="en-US" sz="3000" dirty="0" err="1">
                <a:solidFill>
                  <a:srgbClr val="FF0000"/>
                </a:solidFill>
              </a:rPr>
              <a:t>chỉ</a:t>
            </a:r>
            <a:r>
              <a:rPr lang="en-US" sz="3000" dirty="0">
                <a:solidFill>
                  <a:srgbClr val="FF0000"/>
                </a:solidFill>
              </a:rPr>
              <a:t> </a:t>
            </a:r>
            <a:r>
              <a:rPr lang="en-US" sz="3000" dirty="0" err="1">
                <a:solidFill>
                  <a:srgbClr val="FF0000"/>
                </a:solidFill>
              </a:rPr>
              <a:t>hoạt</a:t>
            </a:r>
            <a:r>
              <a:rPr lang="en-US" sz="3000" dirty="0">
                <a:solidFill>
                  <a:srgbClr val="FF0000"/>
                </a:solidFill>
              </a:rPr>
              <a:t> </a:t>
            </a:r>
            <a:r>
              <a:rPr lang="en-US" sz="3000" dirty="0" err="1">
                <a:solidFill>
                  <a:srgbClr val="FF0000"/>
                </a:solidFill>
              </a:rPr>
              <a:t>động</a:t>
            </a:r>
            <a:r>
              <a:rPr lang="en-US" sz="3000" dirty="0">
                <a:solidFill>
                  <a:srgbClr val="FF0000"/>
                </a:solidFill>
              </a:rPr>
              <a:t>, </a:t>
            </a:r>
            <a:r>
              <a:rPr lang="en-US" sz="3000" dirty="0" err="1">
                <a:solidFill>
                  <a:srgbClr val="FF0000"/>
                </a:solidFill>
              </a:rPr>
              <a:t>đặc</a:t>
            </a:r>
            <a:r>
              <a:rPr lang="en-US" sz="3000" dirty="0">
                <a:solidFill>
                  <a:srgbClr val="FF0000"/>
                </a:solidFill>
              </a:rPr>
              <a:t> </a:t>
            </a:r>
            <a:r>
              <a:rPr lang="en-US" sz="3000" dirty="0" err="1">
                <a:solidFill>
                  <a:srgbClr val="FF0000"/>
                </a:solidFill>
              </a:rPr>
              <a:t>điểm</a:t>
            </a:r>
            <a:r>
              <a:rPr lang="en-US" sz="3000" dirty="0">
                <a:solidFill>
                  <a:srgbClr val="FF0000"/>
                </a:solidFill>
              </a:rPr>
              <a:t> </a:t>
            </a:r>
            <a:r>
              <a:rPr lang="en-US" sz="3000" dirty="0" err="1">
                <a:solidFill>
                  <a:srgbClr val="FF0000"/>
                </a:solidFill>
              </a:rPr>
              <a:t>của</a:t>
            </a:r>
            <a:r>
              <a:rPr lang="en-US" sz="3000" dirty="0">
                <a:solidFill>
                  <a:srgbClr val="FF0000"/>
                </a:solidFill>
              </a:rPr>
              <a:t> </a:t>
            </a:r>
            <a:r>
              <a:rPr lang="en-US" sz="3000" dirty="0" err="1">
                <a:solidFill>
                  <a:srgbClr val="FF0000"/>
                </a:solidFill>
              </a:rPr>
              <a:t>người</a:t>
            </a:r>
            <a:r>
              <a:rPr lang="en-US" sz="3000" dirty="0">
                <a:solidFill>
                  <a:srgbClr val="FF0000"/>
                </a:solidFill>
              </a:rPr>
              <a:t> </a:t>
            </a:r>
            <a:r>
              <a:rPr lang="en-US" sz="3000" dirty="0" err="1">
                <a:solidFill>
                  <a:srgbClr val="FF0000"/>
                </a:solidFill>
              </a:rPr>
              <a:t>để</a:t>
            </a:r>
            <a:r>
              <a:rPr lang="en-US" sz="3000" dirty="0">
                <a:solidFill>
                  <a:srgbClr val="FF0000"/>
                </a:solidFill>
              </a:rPr>
              <a:t> </a:t>
            </a:r>
            <a:r>
              <a:rPr lang="en-US" sz="3000" dirty="0" err="1">
                <a:solidFill>
                  <a:srgbClr val="FF0000"/>
                </a:solidFill>
              </a:rPr>
              <a:t>nói</a:t>
            </a:r>
            <a:r>
              <a:rPr lang="en-US" sz="3000" dirty="0">
                <a:solidFill>
                  <a:srgbClr val="FF0000"/>
                </a:solidFill>
              </a:rPr>
              <a:t> </a:t>
            </a:r>
            <a:r>
              <a:rPr lang="en-US" sz="3000" dirty="0" err="1">
                <a:solidFill>
                  <a:srgbClr val="FF0000"/>
                </a:solidFill>
              </a:rPr>
              <a:t>về</a:t>
            </a:r>
            <a:r>
              <a:rPr lang="en-US" sz="3000" dirty="0">
                <a:solidFill>
                  <a:srgbClr val="FF0000"/>
                </a:solidFill>
              </a:rPr>
              <a:t> </a:t>
            </a:r>
            <a:r>
              <a:rPr lang="en-US" sz="3000" dirty="0" err="1">
                <a:solidFill>
                  <a:srgbClr val="FF0000"/>
                </a:solidFill>
              </a:rPr>
              <a:t>hoạt</a:t>
            </a:r>
            <a:r>
              <a:rPr lang="en-US" sz="3000" dirty="0">
                <a:solidFill>
                  <a:srgbClr val="FF0000"/>
                </a:solidFill>
              </a:rPr>
              <a:t> </a:t>
            </a:r>
            <a:r>
              <a:rPr lang="en-US" sz="3000" dirty="0" err="1">
                <a:solidFill>
                  <a:srgbClr val="FF0000"/>
                </a:solidFill>
              </a:rPr>
              <a:t>động</a:t>
            </a:r>
            <a:r>
              <a:rPr lang="en-US" sz="3000" dirty="0">
                <a:solidFill>
                  <a:srgbClr val="FF0000"/>
                </a:solidFill>
              </a:rPr>
              <a:t>, </a:t>
            </a:r>
            <a:r>
              <a:rPr lang="en-US" sz="3000" dirty="0" err="1">
                <a:solidFill>
                  <a:srgbClr val="FF0000"/>
                </a:solidFill>
              </a:rPr>
              <a:t>đặc</a:t>
            </a:r>
            <a:r>
              <a:rPr lang="en-US" sz="3000" dirty="0">
                <a:solidFill>
                  <a:srgbClr val="FF0000"/>
                </a:solidFill>
              </a:rPr>
              <a:t> </a:t>
            </a:r>
            <a:r>
              <a:rPr lang="en-US" sz="3000" dirty="0" err="1">
                <a:solidFill>
                  <a:srgbClr val="FF0000"/>
                </a:solidFill>
              </a:rPr>
              <a:t>điểm</a:t>
            </a:r>
            <a:r>
              <a:rPr lang="en-US" sz="3000" dirty="0">
                <a:solidFill>
                  <a:srgbClr val="FF0000"/>
                </a:solidFill>
              </a:rPr>
              <a:t> </a:t>
            </a:r>
            <a:r>
              <a:rPr lang="en-US" sz="3000" dirty="0" err="1">
                <a:solidFill>
                  <a:srgbClr val="FF0000"/>
                </a:solidFill>
              </a:rPr>
              <a:t>của</a:t>
            </a:r>
            <a:r>
              <a:rPr lang="en-US" sz="3000" dirty="0">
                <a:solidFill>
                  <a:srgbClr val="FF0000"/>
                </a:solidFill>
              </a:rPr>
              <a:t> </a:t>
            </a:r>
            <a:r>
              <a:rPr lang="en-US" sz="3000" dirty="0" err="1">
                <a:solidFill>
                  <a:srgbClr val="FF0000"/>
                </a:solidFill>
              </a:rPr>
              <a:t>vật</a:t>
            </a:r>
            <a:r>
              <a:rPr lang="en-US" sz="3000" dirty="0">
                <a:solidFill>
                  <a:srgbClr val="FF0000"/>
                </a:solidFill>
              </a:rPr>
              <a:t>.</a:t>
            </a:r>
            <a:endParaRPr lang="en-US" sz="3000" i="1" dirty="0">
              <a:solidFill>
                <a:srgbClr val="FF0000"/>
              </a:solidFill>
            </a:endParaRPr>
          </a:p>
        </p:txBody>
      </p:sp>
      <p:cxnSp>
        <p:nvCxnSpPr>
          <p:cNvPr id="20" name="Straight Connector 19">
            <a:extLst>
              <a:ext uri="{FF2B5EF4-FFF2-40B4-BE49-F238E27FC236}">
                <a16:creationId xmlns:a16="http://schemas.microsoft.com/office/drawing/2014/main" id="{982C1C03-7D8D-7B90-27A8-5D334F5E5BEA}"/>
              </a:ext>
            </a:extLst>
          </p:cNvPr>
          <p:cNvCxnSpPr>
            <a:cxnSpLocks/>
          </p:cNvCxnSpPr>
          <p:nvPr/>
        </p:nvCxnSpPr>
        <p:spPr>
          <a:xfrm>
            <a:off x="357352" y="3142593"/>
            <a:ext cx="154502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3F67D68-5028-C234-927E-099303A024B9}"/>
              </a:ext>
            </a:extLst>
          </p:cNvPr>
          <p:cNvCxnSpPr>
            <a:cxnSpLocks/>
          </p:cNvCxnSpPr>
          <p:nvPr/>
        </p:nvCxnSpPr>
        <p:spPr>
          <a:xfrm>
            <a:off x="956442" y="3373821"/>
            <a:ext cx="22912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CDBA6F3-FC2B-7CB4-0889-52290CF2A89F}"/>
              </a:ext>
            </a:extLst>
          </p:cNvPr>
          <p:cNvCxnSpPr>
            <a:cxnSpLocks/>
          </p:cNvCxnSpPr>
          <p:nvPr/>
        </p:nvCxnSpPr>
        <p:spPr>
          <a:xfrm>
            <a:off x="599090" y="3615559"/>
            <a:ext cx="287983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D98E09-AD29-AAEA-9D89-7C7832754510}"/>
              </a:ext>
            </a:extLst>
          </p:cNvPr>
          <p:cNvCxnSpPr>
            <a:cxnSpLocks/>
          </p:cNvCxnSpPr>
          <p:nvPr/>
        </p:nvCxnSpPr>
        <p:spPr>
          <a:xfrm>
            <a:off x="861849" y="3836277"/>
            <a:ext cx="23227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68951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down)">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down)">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down)">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9">
                                            <p:txEl>
                                              <p:pRg st="0" end="0"/>
                                            </p:txEl>
                                          </p:spTgt>
                                        </p:tgtEl>
                                        <p:attrNameLst>
                                          <p:attrName>style.visibility</p:attrName>
                                        </p:attrNameLst>
                                      </p:cBhvr>
                                      <p:to>
                                        <p:strVal val="visible"/>
                                      </p:to>
                                    </p:set>
                                    <p:animEffect transition="in" filter="wipe(down)">
                                      <p:cBhvr>
                                        <p:cTn id="72"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P spid="15" grpId="0"/>
      <p:bldP spid="16" grpId="0"/>
      <p:bldP spid="18"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1" y="2532993"/>
            <a:ext cx="3839350" cy="4103174"/>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3762703" y="956441"/>
            <a:ext cx="8104541" cy="2606566"/>
          </a:xfrm>
          <a:custGeom>
            <a:avLst/>
            <a:gdLst>
              <a:gd name="connsiteX0" fmla="*/ 0 w 8104541"/>
              <a:gd name="connsiteY0" fmla="*/ 434436 h 2606566"/>
              <a:gd name="connsiteX1" fmla="*/ 434436 w 8104541"/>
              <a:gd name="connsiteY1" fmla="*/ 0 h 2606566"/>
              <a:gd name="connsiteX2" fmla="*/ 1350757 w 8104541"/>
              <a:gd name="connsiteY2" fmla="*/ 0 h 2606566"/>
              <a:gd name="connsiteX3" fmla="*/ 1350757 w 8104541"/>
              <a:gd name="connsiteY3" fmla="*/ 0 h 2606566"/>
              <a:gd name="connsiteX4" fmla="*/ 3376892 w 8104541"/>
              <a:gd name="connsiteY4" fmla="*/ 0 h 2606566"/>
              <a:gd name="connsiteX5" fmla="*/ 7670105 w 8104541"/>
              <a:gd name="connsiteY5" fmla="*/ 0 h 2606566"/>
              <a:gd name="connsiteX6" fmla="*/ 8104541 w 8104541"/>
              <a:gd name="connsiteY6" fmla="*/ 434436 h 2606566"/>
              <a:gd name="connsiteX7" fmla="*/ 8104541 w 8104541"/>
              <a:gd name="connsiteY7" fmla="*/ 1520497 h 2606566"/>
              <a:gd name="connsiteX8" fmla="*/ 8104541 w 8104541"/>
              <a:gd name="connsiteY8" fmla="*/ 1520497 h 2606566"/>
              <a:gd name="connsiteX9" fmla="*/ 8104541 w 8104541"/>
              <a:gd name="connsiteY9" fmla="*/ 2172138 h 2606566"/>
              <a:gd name="connsiteX10" fmla="*/ 8104541 w 8104541"/>
              <a:gd name="connsiteY10" fmla="*/ 2172130 h 2606566"/>
              <a:gd name="connsiteX11" fmla="*/ 7670105 w 8104541"/>
              <a:gd name="connsiteY11" fmla="*/ 2606566 h 2606566"/>
              <a:gd name="connsiteX12" fmla="*/ 3376892 w 8104541"/>
              <a:gd name="connsiteY12" fmla="*/ 2606566 h 2606566"/>
              <a:gd name="connsiteX13" fmla="*/ 1350757 w 8104541"/>
              <a:gd name="connsiteY13" fmla="*/ 2606566 h 2606566"/>
              <a:gd name="connsiteX14" fmla="*/ 1350757 w 8104541"/>
              <a:gd name="connsiteY14" fmla="*/ 2606566 h 2606566"/>
              <a:gd name="connsiteX15" fmla="*/ 434436 w 8104541"/>
              <a:gd name="connsiteY15" fmla="*/ 2606566 h 2606566"/>
              <a:gd name="connsiteX16" fmla="*/ 0 w 8104541"/>
              <a:gd name="connsiteY16" fmla="*/ 2172130 h 2606566"/>
              <a:gd name="connsiteX17" fmla="*/ 0 w 8104541"/>
              <a:gd name="connsiteY17" fmla="*/ 2172138 h 2606566"/>
              <a:gd name="connsiteX18" fmla="*/ -591713 w 8104541"/>
              <a:gd name="connsiteY18" fmla="*/ 2142128 h 2606566"/>
              <a:gd name="connsiteX19" fmla="*/ 0 w 8104541"/>
              <a:gd name="connsiteY19" fmla="*/ 1520497 h 2606566"/>
              <a:gd name="connsiteX20" fmla="*/ 0 w 8104541"/>
              <a:gd name="connsiteY20" fmla="*/ 434436 h 2606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04541" h="2606566" fill="none" extrusionOk="0">
                <a:moveTo>
                  <a:pt x="0" y="434436"/>
                </a:moveTo>
                <a:cubicBezTo>
                  <a:pt x="6139" y="197827"/>
                  <a:pt x="182870" y="4678"/>
                  <a:pt x="434436" y="0"/>
                </a:cubicBezTo>
                <a:cubicBezTo>
                  <a:pt x="678768" y="49130"/>
                  <a:pt x="1027502" y="17601"/>
                  <a:pt x="1350757" y="0"/>
                </a:cubicBezTo>
                <a:lnTo>
                  <a:pt x="1350757" y="0"/>
                </a:lnTo>
                <a:cubicBezTo>
                  <a:pt x="1581551" y="143479"/>
                  <a:pt x="3036263" y="81161"/>
                  <a:pt x="3376892" y="0"/>
                </a:cubicBezTo>
                <a:cubicBezTo>
                  <a:pt x="5406883" y="-117130"/>
                  <a:pt x="6297143" y="123459"/>
                  <a:pt x="7670105" y="0"/>
                </a:cubicBezTo>
                <a:cubicBezTo>
                  <a:pt x="7929503" y="31014"/>
                  <a:pt x="8083522" y="197444"/>
                  <a:pt x="8104541" y="434436"/>
                </a:cubicBezTo>
                <a:cubicBezTo>
                  <a:pt x="8027621" y="751836"/>
                  <a:pt x="8081552" y="1100557"/>
                  <a:pt x="8104541" y="1520497"/>
                </a:cubicBezTo>
                <a:lnTo>
                  <a:pt x="8104541" y="1520497"/>
                </a:lnTo>
                <a:cubicBezTo>
                  <a:pt x="8062540" y="1803058"/>
                  <a:pt x="8125881" y="2094511"/>
                  <a:pt x="8104541" y="2172138"/>
                </a:cubicBezTo>
                <a:lnTo>
                  <a:pt x="8104541" y="2172130"/>
                </a:lnTo>
                <a:cubicBezTo>
                  <a:pt x="8085094" y="2387707"/>
                  <a:pt x="7906552" y="2617914"/>
                  <a:pt x="7670105" y="2606566"/>
                </a:cubicBezTo>
                <a:cubicBezTo>
                  <a:pt x="6789552" y="2739960"/>
                  <a:pt x="4135989" y="2475846"/>
                  <a:pt x="3376892" y="2606566"/>
                </a:cubicBezTo>
                <a:cubicBezTo>
                  <a:pt x="2642826" y="2656265"/>
                  <a:pt x="1632501" y="2581838"/>
                  <a:pt x="1350757" y="2606566"/>
                </a:cubicBezTo>
                <a:lnTo>
                  <a:pt x="1350757" y="2606566"/>
                </a:lnTo>
                <a:cubicBezTo>
                  <a:pt x="1103621" y="2597241"/>
                  <a:pt x="888572" y="2583643"/>
                  <a:pt x="434436" y="2606566"/>
                </a:cubicBezTo>
                <a:cubicBezTo>
                  <a:pt x="166813" y="2606449"/>
                  <a:pt x="13847" y="2383659"/>
                  <a:pt x="0" y="2172130"/>
                </a:cubicBezTo>
                <a:lnTo>
                  <a:pt x="0" y="2172138"/>
                </a:lnTo>
                <a:cubicBezTo>
                  <a:pt x="-96399" y="2145812"/>
                  <a:pt x="-480084" y="2111793"/>
                  <a:pt x="-591713" y="2142128"/>
                </a:cubicBezTo>
                <a:cubicBezTo>
                  <a:pt x="-388364" y="1885644"/>
                  <a:pt x="-229784" y="1758326"/>
                  <a:pt x="0" y="1520497"/>
                </a:cubicBezTo>
                <a:cubicBezTo>
                  <a:pt x="76940" y="1274343"/>
                  <a:pt x="-72309" y="727455"/>
                  <a:pt x="0" y="434436"/>
                </a:cubicBezTo>
                <a:close/>
              </a:path>
              <a:path w="8104541" h="2606566" stroke="0" extrusionOk="0">
                <a:moveTo>
                  <a:pt x="0" y="434436"/>
                </a:moveTo>
                <a:cubicBezTo>
                  <a:pt x="-23250" y="234263"/>
                  <a:pt x="233429" y="-26324"/>
                  <a:pt x="434436" y="0"/>
                </a:cubicBezTo>
                <a:cubicBezTo>
                  <a:pt x="766441" y="-21237"/>
                  <a:pt x="1152368" y="27914"/>
                  <a:pt x="1350757" y="0"/>
                </a:cubicBezTo>
                <a:lnTo>
                  <a:pt x="1350757" y="0"/>
                </a:lnTo>
                <a:cubicBezTo>
                  <a:pt x="2069381" y="-29929"/>
                  <a:pt x="2640298" y="-87481"/>
                  <a:pt x="3376892" y="0"/>
                </a:cubicBezTo>
                <a:cubicBezTo>
                  <a:pt x="5276514" y="-134364"/>
                  <a:pt x="5742541" y="130381"/>
                  <a:pt x="7670105" y="0"/>
                </a:cubicBezTo>
                <a:cubicBezTo>
                  <a:pt x="7899517" y="-24796"/>
                  <a:pt x="8126882" y="177185"/>
                  <a:pt x="8104541" y="434436"/>
                </a:cubicBezTo>
                <a:cubicBezTo>
                  <a:pt x="8025038" y="833242"/>
                  <a:pt x="8196080" y="987586"/>
                  <a:pt x="8104541" y="1520497"/>
                </a:cubicBezTo>
                <a:lnTo>
                  <a:pt x="8104541" y="1520497"/>
                </a:lnTo>
                <a:cubicBezTo>
                  <a:pt x="8073620" y="1590903"/>
                  <a:pt x="8154980" y="2092935"/>
                  <a:pt x="8104541" y="2172138"/>
                </a:cubicBezTo>
                <a:lnTo>
                  <a:pt x="8104541" y="2172130"/>
                </a:lnTo>
                <a:cubicBezTo>
                  <a:pt x="8117381" y="2410662"/>
                  <a:pt x="7866493" y="2619182"/>
                  <a:pt x="7670105" y="2606566"/>
                </a:cubicBezTo>
                <a:cubicBezTo>
                  <a:pt x="7105524" y="2568807"/>
                  <a:pt x="4134654" y="2657064"/>
                  <a:pt x="3376892" y="2606566"/>
                </a:cubicBezTo>
                <a:cubicBezTo>
                  <a:pt x="2459734" y="2437531"/>
                  <a:pt x="2133023" y="2659866"/>
                  <a:pt x="1350757" y="2606566"/>
                </a:cubicBezTo>
                <a:lnTo>
                  <a:pt x="1350757" y="2606566"/>
                </a:lnTo>
                <a:cubicBezTo>
                  <a:pt x="1234231" y="2629318"/>
                  <a:pt x="764479" y="2679279"/>
                  <a:pt x="434436" y="2606566"/>
                </a:cubicBezTo>
                <a:cubicBezTo>
                  <a:pt x="171622" y="2585698"/>
                  <a:pt x="46289" y="2401226"/>
                  <a:pt x="0" y="2172130"/>
                </a:cubicBezTo>
                <a:lnTo>
                  <a:pt x="0" y="2172138"/>
                </a:lnTo>
                <a:cubicBezTo>
                  <a:pt x="-156070" y="2208254"/>
                  <a:pt x="-431710" y="2180628"/>
                  <a:pt x="-591713" y="2142128"/>
                </a:cubicBezTo>
                <a:cubicBezTo>
                  <a:pt x="-444904" y="2018708"/>
                  <a:pt x="-275382" y="1840232"/>
                  <a:pt x="0" y="1520497"/>
                </a:cubicBezTo>
                <a:cubicBezTo>
                  <a:pt x="-65154" y="1244750"/>
                  <a:pt x="1559" y="557844"/>
                  <a:pt x="0" y="434436"/>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57301"/>
                      <a:gd name="adj2" fmla="val 32182"/>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en-US" sz="40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4. </a:t>
            </a:r>
            <a:r>
              <a:rPr lang="vi-VN" sz="40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Calibri" panose="020F0502020204030204" pitchFamily="34" charset="0"/>
                <a:cs typeface="Calibri" panose="020F0502020204030204" pitchFamily="34" charset="0"/>
              </a:rPr>
              <a:t>Đặt 1-2 câu nói về con vật, cây cối, đồ vật….trong đó có sử dụng biện pháp nhân hoá.</a:t>
            </a:r>
            <a:endPar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352F0D8-A9E4-BA3F-8754-9D8807370959}"/>
              </a:ext>
            </a:extLst>
          </p:cNvPr>
          <p:cNvSpPr/>
          <p:nvPr/>
        </p:nvSpPr>
        <p:spPr>
          <a:xfrm>
            <a:off x="3804744" y="4214649"/>
            <a:ext cx="7704084" cy="1681654"/>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400" b="1" dirty="0" err="1">
                <a:solidFill>
                  <a:srgbClr val="FF0000"/>
                </a:solidFill>
                <a:latin typeface="Calibri" panose="020F0502020204030204"/>
              </a:rPr>
              <a:t>Ví</a:t>
            </a:r>
            <a:r>
              <a:rPr lang="en-US" sz="4400" b="1" dirty="0">
                <a:solidFill>
                  <a:srgbClr val="FF0000"/>
                </a:solidFill>
                <a:latin typeface="Calibri" panose="020F0502020204030204"/>
              </a:rPr>
              <a:t> </a:t>
            </a:r>
            <a:r>
              <a:rPr lang="en-US" sz="4400" b="1" dirty="0" err="1">
                <a:solidFill>
                  <a:srgbClr val="FF0000"/>
                </a:solidFill>
                <a:latin typeface="Calibri" panose="020F0502020204030204"/>
              </a:rPr>
              <a:t>dụ</a:t>
            </a:r>
            <a:r>
              <a:rPr lang="en-US" sz="4400" b="1" dirty="0">
                <a:solidFill>
                  <a:srgbClr val="FF0000"/>
                </a:solidFill>
                <a:latin typeface="Calibri" panose="020F0502020204030204"/>
              </a:rPr>
              <a:t>: </a:t>
            </a:r>
            <a:r>
              <a:rPr lang="vi-VN" sz="4400" b="1" dirty="0">
                <a:solidFill>
                  <a:srgbClr val="FF0000"/>
                </a:solidFill>
                <a:latin typeface="Calibri" panose="020F0502020204030204"/>
              </a:rPr>
              <a:t>Cây chuối mẹ dang tay, vươn mình ôm lấy đàn con.</a:t>
            </a:r>
            <a:endParaRPr kumimoji="0" lang="en-US" sz="4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16527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E345D13-287A-287B-F7FD-996EF63C1F0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902BD31-4C02-798E-5281-B32D1F99AA9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0000"/>
                    </a14:imgEffect>
                    <a14:imgEffect>
                      <a14:saturation sat="200000"/>
                    </a14:imgEffect>
                  </a14:imgLayer>
                </a14:imgProps>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4011F063-ABCB-AB77-A273-F13D1F53A96A}"/>
              </a:ext>
            </a:extLst>
          </p:cNvPr>
          <p:cNvPicPr>
            <a:picLocks noChangeAspect="1"/>
          </p:cNvPicPr>
          <p:nvPr/>
        </p:nvPicPr>
        <p:blipFill>
          <a:blip r:embed="rId6"/>
          <a:stretch>
            <a:fillRect/>
          </a:stretch>
        </p:blipFill>
        <p:spPr>
          <a:xfrm>
            <a:off x="3029767" y="3109620"/>
            <a:ext cx="7523116" cy="2353260"/>
          </a:xfrm>
          <a:prstGeom prst="rect">
            <a:avLst/>
          </a:prstGeom>
        </p:spPr>
      </p:pic>
    </p:spTree>
    <p:custDataLst>
      <p:tags r:id="rId1"/>
    </p:custDataLst>
    <p:extLst>
      <p:ext uri="{BB962C8B-B14F-4D97-AF65-F5344CB8AC3E}">
        <p14:creationId xmlns:p14="http://schemas.microsoft.com/office/powerpoint/2010/main" val="211431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E345D13-287A-287B-F7FD-996EF63C1F0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902BD31-4C02-798E-5281-B32D1F99AA9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10000"/>
                    </a14:imgEffect>
                    <a14:imgEffect>
                      <a14:saturation sat="200000"/>
                    </a14:imgEffect>
                  </a14:imgLayer>
                </a14:imgProps>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6451663E-EC41-5C8B-5952-0D7EC650535D}"/>
              </a:ext>
            </a:extLst>
          </p:cNvPr>
          <p:cNvGrpSpPr/>
          <p:nvPr/>
        </p:nvGrpSpPr>
        <p:grpSpPr>
          <a:xfrm>
            <a:off x="3368953" y="2963841"/>
            <a:ext cx="6872748" cy="1799019"/>
            <a:chOff x="3333136" y="3211755"/>
            <a:chExt cx="6872748" cy="1799019"/>
          </a:xfrm>
        </p:grpSpPr>
        <p:sp>
          <p:nvSpPr>
            <p:cNvPr id="8" name="TextBox 7">
              <a:extLst>
                <a:ext uri="{FF2B5EF4-FFF2-40B4-BE49-F238E27FC236}">
                  <a16:creationId xmlns:a16="http://schemas.microsoft.com/office/drawing/2014/main" id="{3B497905-872C-265F-D9D4-C4EA0CF08AB5}"/>
                </a:ext>
              </a:extLst>
            </p:cNvPr>
            <p:cNvSpPr txBox="1"/>
            <p:nvPr/>
          </p:nvSpPr>
          <p:spPr>
            <a:xfrm>
              <a:off x="3333136" y="3211755"/>
              <a:ext cx="6872748" cy="1799019"/>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dirty="0">
                  <a:ln w="368300">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SVN-Poky's" panose="020B0606040200020203" pitchFamily="34" charset="0"/>
                  <a:ea typeface="+mn-ea"/>
                  <a:cs typeface="+mn-cs"/>
                </a:rPr>
                <a:t>VẬN DỤNG</a:t>
              </a:r>
            </a:p>
          </p:txBody>
        </p:sp>
        <p:sp>
          <p:nvSpPr>
            <p:cNvPr id="13" name="TextBox 12">
              <a:extLst>
                <a:ext uri="{FF2B5EF4-FFF2-40B4-BE49-F238E27FC236}">
                  <a16:creationId xmlns:a16="http://schemas.microsoft.com/office/drawing/2014/main" id="{A4904E9C-818E-20E2-5C0E-CD57416BD2D5}"/>
                </a:ext>
              </a:extLst>
            </p:cNvPr>
            <p:cNvSpPr txBox="1"/>
            <p:nvPr/>
          </p:nvSpPr>
          <p:spPr>
            <a:xfrm>
              <a:off x="3333136" y="3211755"/>
              <a:ext cx="6872748" cy="1799019"/>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9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SVN-Poky's" panose="020B0606040200020203" pitchFamily="34" charset="0"/>
                  <a:ea typeface="+mn-ea"/>
                  <a:cs typeface="+mn-cs"/>
                </a:rPr>
                <a:t>VẬN DỤNG</a:t>
              </a:r>
            </a:p>
          </p:txBody>
        </p:sp>
      </p:grpSp>
    </p:spTree>
    <p:custDataLst>
      <p:tags r:id="rId1"/>
    </p:custDataLst>
    <p:extLst>
      <p:ext uri="{BB962C8B-B14F-4D97-AF65-F5344CB8AC3E}">
        <p14:creationId xmlns:p14="http://schemas.microsoft.com/office/powerpoint/2010/main" val="24725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4" name="Group 73">
            <a:extLst>
              <a:ext uri="{FF2B5EF4-FFF2-40B4-BE49-F238E27FC236}">
                <a16:creationId xmlns:a16="http://schemas.microsoft.com/office/drawing/2014/main" id="{E0A65672-5664-35D2-A05F-3E0CE985BDB1}"/>
              </a:ext>
            </a:extLst>
          </p:cNvPr>
          <p:cNvGrpSpPr/>
          <p:nvPr/>
        </p:nvGrpSpPr>
        <p:grpSpPr>
          <a:xfrm>
            <a:off x="8137976" y="645330"/>
            <a:ext cx="3808538" cy="3616425"/>
            <a:chOff x="-169443" y="2358641"/>
            <a:chExt cx="2083622" cy="2346797"/>
          </a:xfrm>
        </p:grpSpPr>
        <p:sp>
          <p:nvSpPr>
            <p:cNvPr id="82" name="Speech Bubble: Oval 81">
              <a:extLst>
                <a:ext uri="{FF2B5EF4-FFF2-40B4-BE49-F238E27FC236}">
                  <a16:creationId xmlns:a16="http://schemas.microsoft.com/office/drawing/2014/main" id="{64176245-A15C-F7AF-CC2D-5B5A6C03B4F0}"/>
                </a:ext>
              </a:extLst>
            </p:cNvPr>
            <p:cNvSpPr/>
            <p:nvPr/>
          </p:nvSpPr>
          <p:spPr>
            <a:xfrm flipH="1">
              <a:off x="-169443" y="2358641"/>
              <a:ext cx="2083622" cy="2346797"/>
            </a:xfrm>
            <a:custGeom>
              <a:avLst/>
              <a:gdLst>
                <a:gd name="connsiteX0" fmla="*/ 2332719 w 2083622"/>
                <a:gd name="connsiteY0" fmla="*/ 1143500 h 2346797"/>
                <a:gd name="connsiteX1" fmla="*/ 2068352 w 2083622"/>
                <a:gd name="connsiteY1" fmla="*/ 1373566 h 2346797"/>
                <a:gd name="connsiteX2" fmla="*/ 942497 w 2083622"/>
                <a:gd name="connsiteY2" fmla="*/ 2341454 h 2346797"/>
                <a:gd name="connsiteX3" fmla="*/ 216 w 2083622"/>
                <a:gd name="connsiteY3" fmla="*/ 1197289 h 2346797"/>
                <a:gd name="connsiteX4" fmla="*/ 889248 w 2083622"/>
                <a:gd name="connsiteY4" fmla="*/ 12649 h 2346797"/>
                <a:gd name="connsiteX5" fmla="*/ 2060178 w 2083622"/>
                <a:gd name="connsiteY5" fmla="*/ 925870 h 2346797"/>
                <a:gd name="connsiteX6" fmla="*/ 2332719 w 2083622"/>
                <a:gd name="connsiteY6" fmla="*/ 1143500 h 2346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3622" h="2346797" fill="none" extrusionOk="0">
                  <a:moveTo>
                    <a:pt x="2332719" y="1143500"/>
                  </a:moveTo>
                  <a:cubicBezTo>
                    <a:pt x="2285931" y="1202186"/>
                    <a:pt x="2142130" y="1317172"/>
                    <a:pt x="2068352" y="1373566"/>
                  </a:cubicBezTo>
                  <a:cubicBezTo>
                    <a:pt x="1912029" y="2002299"/>
                    <a:pt x="1483933" y="2418887"/>
                    <a:pt x="942497" y="2341454"/>
                  </a:cubicBezTo>
                  <a:cubicBezTo>
                    <a:pt x="490031" y="2218914"/>
                    <a:pt x="34267" y="1691035"/>
                    <a:pt x="216" y="1197289"/>
                  </a:cubicBezTo>
                  <a:cubicBezTo>
                    <a:pt x="46834" y="601988"/>
                    <a:pt x="311965" y="160413"/>
                    <a:pt x="889248" y="12649"/>
                  </a:cubicBezTo>
                  <a:cubicBezTo>
                    <a:pt x="1526190" y="-71619"/>
                    <a:pt x="1987225" y="248006"/>
                    <a:pt x="2060178" y="925870"/>
                  </a:cubicBezTo>
                  <a:cubicBezTo>
                    <a:pt x="2137478" y="994215"/>
                    <a:pt x="2254267" y="1091696"/>
                    <a:pt x="2332719" y="1143500"/>
                  </a:cubicBezTo>
                  <a:close/>
                </a:path>
                <a:path w="2083622" h="2346797" stroke="0" extrusionOk="0">
                  <a:moveTo>
                    <a:pt x="2332719" y="1143500"/>
                  </a:moveTo>
                  <a:cubicBezTo>
                    <a:pt x="2275010" y="1198947"/>
                    <a:pt x="2146477" y="1323813"/>
                    <a:pt x="2068352" y="1373566"/>
                  </a:cubicBezTo>
                  <a:cubicBezTo>
                    <a:pt x="1849417" y="1957393"/>
                    <a:pt x="1472376" y="2355885"/>
                    <a:pt x="942497" y="2341454"/>
                  </a:cubicBezTo>
                  <a:cubicBezTo>
                    <a:pt x="288233" y="2233853"/>
                    <a:pt x="-23316" y="1840127"/>
                    <a:pt x="216" y="1197289"/>
                  </a:cubicBezTo>
                  <a:cubicBezTo>
                    <a:pt x="-46976" y="697068"/>
                    <a:pt x="482510" y="142004"/>
                    <a:pt x="889248" y="12649"/>
                  </a:cubicBezTo>
                  <a:cubicBezTo>
                    <a:pt x="1487117" y="-117482"/>
                    <a:pt x="1984169" y="468995"/>
                    <a:pt x="2060178" y="925870"/>
                  </a:cubicBezTo>
                  <a:cubicBezTo>
                    <a:pt x="2146194" y="993917"/>
                    <a:pt x="2216045" y="1056435"/>
                    <a:pt x="2332719" y="1143500"/>
                  </a:cubicBezTo>
                  <a:close/>
                </a:path>
              </a:pathLst>
            </a:custGeom>
            <a:solidFill>
              <a:srgbClr val="FFFF99"/>
            </a:solidFill>
            <a:ln w="12700">
              <a:solidFill>
                <a:srgbClr val="FFC000"/>
              </a:solidFill>
              <a:extLst>
                <a:ext uri="{C807C97D-BFC1-408E-A445-0C87EB9F89A2}">
                  <ask:lineSketchStyleProps xmlns:ask="http://schemas.microsoft.com/office/drawing/2018/sketchyshapes" xmlns="" sd="2719067709">
                    <a:prstGeom prst="wedgeEllipseCallout">
                      <a:avLst>
                        <a:gd name="adj1" fmla="val 61955"/>
                        <a:gd name="adj2" fmla="val -1274"/>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583A9E65-FF7D-557C-BA9F-D63C343CABBB}"/>
                </a:ext>
              </a:extLst>
            </p:cNvPr>
            <p:cNvSpPr txBox="1"/>
            <p:nvPr/>
          </p:nvSpPr>
          <p:spPr>
            <a:xfrm>
              <a:off x="118592" y="2629039"/>
              <a:ext cx="1526272" cy="2017218"/>
            </a:xfrm>
            <a:prstGeom prst="rect">
              <a:avLst/>
            </a:prstGeom>
            <a:noFill/>
          </p:spPr>
          <p:txBody>
            <a:bodyPr wrap="square">
              <a:spAutoFit/>
            </a:bodyPr>
            <a:lstStyle/>
            <a:p>
              <a:pPr marL="0" marR="0" algn="ctr">
                <a:spcBef>
                  <a:spcPts val="0"/>
                </a:spcBef>
                <a:spcAft>
                  <a:spcPts val="0"/>
                </a:spcAft>
              </a:pPr>
              <a:r>
                <a:rPr lang="en-US" sz="2800" b="1" dirty="0" err="1">
                  <a:solidFill>
                    <a:srgbClr val="FF0000"/>
                  </a:solidFill>
                  <a:ea typeface="Calibri" panose="020F0502020204030204" pitchFamily="34" charset="0"/>
                </a:rPr>
                <a:t>G</a:t>
              </a:r>
              <a:r>
                <a:rPr lang="en-US" sz="2800" b="1" dirty="0" err="1">
                  <a:solidFill>
                    <a:srgbClr val="FF0000"/>
                  </a:solidFill>
                  <a:effectLst/>
                  <a:ea typeface="Calibri" panose="020F0502020204030204" pitchFamily="34" charset="0"/>
                </a:rPr>
                <a:t>ọi</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hoặc</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kể</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tả</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về</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đồ</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vật</a:t>
              </a:r>
              <a:r>
                <a:rPr lang="en-US" sz="2800" b="1" dirty="0">
                  <a:solidFill>
                    <a:srgbClr val="FF0000"/>
                  </a:solidFill>
                  <a:effectLst/>
                  <a:ea typeface="Calibri" panose="020F0502020204030204" pitchFamily="34" charset="0"/>
                </a:rPr>
                <a:t>, con </a:t>
              </a:r>
              <a:r>
                <a:rPr lang="en-US" sz="2800" b="1" dirty="0" err="1">
                  <a:solidFill>
                    <a:srgbClr val="FF0000"/>
                  </a:solidFill>
                  <a:effectLst/>
                  <a:ea typeface="Calibri" panose="020F0502020204030204" pitchFamily="34" charset="0"/>
                </a:rPr>
                <a:t>vật</a:t>
              </a:r>
              <a:r>
                <a:rPr lang="en-US" sz="2800" b="1" dirty="0">
                  <a:solidFill>
                    <a:srgbClr val="FF0000"/>
                  </a:solidFill>
                  <a:effectLst/>
                  <a:ea typeface="Calibri" panose="020F0502020204030204" pitchFamily="34" charset="0"/>
                </a:rPr>
                <a:t> hay </a:t>
              </a:r>
              <a:r>
                <a:rPr lang="en-US" sz="2800" b="1" dirty="0" err="1">
                  <a:solidFill>
                    <a:srgbClr val="FF0000"/>
                  </a:solidFill>
                  <a:effectLst/>
                  <a:ea typeface="Calibri" panose="020F0502020204030204" pitchFamily="34" charset="0"/>
                </a:rPr>
                <a:t>hiện</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tượng</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thiên</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nhiên</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bằng</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những</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từ</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vốn</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để</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gọi</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hoặc</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kể</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tả</a:t>
              </a:r>
              <a:r>
                <a:rPr lang="en-US" sz="2800" b="1" dirty="0">
                  <a:solidFill>
                    <a:srgbClr val="FF0000"/>
                  </a:solidFill>
                  <a:effectLst/>
                  <a:ea typeface="Calibri" panose="020F0502020204030204" pitchFamily="34" charset="0"/>
                </a:rPr>
                <a:t> </a:t>
              </a:r>
              <a:r>
                <a:rPr lang="en-US" sz="2800" b="1" dirty="0" err="1">
                  <a:solidFill>
                    <a:srgbClr val="FF0000"/>
                  </a:solidFill>
                  <a:effectLst/>
                  <a:ea typeface="Calibri" panose="020F0502020204030204" pitchFamily="34" charset="0"/>
                </a:rPr>
                <a:t>người</a:t>
              </a:r>
              <a:r>
                <a:rPr lang="en-US" sz="2800" b="1" dirty="0">
                  <a:solidFill>
                    <a:srgbClr val="FF0000"/>
                  </a:solidFill>
                  <a:effectLst/>
                  <a:ea typeface="Calibri" panose="020F0502020204030204" pitchFamily="34" charset="0"/>
                </a:rPr>
                <a:t>.</a:t>
              </a:r>
            </a:p>
          </p:txBody>
        </p:sp>
      </p:grpSp>
      <p:sp>
        <p:nvSpPr>
          <p:cNvPr id="6" name="Rectangle 5">
            <a:extLst>
              <a:ext uri="{FF2B5EF4-FFF2-40B4-BE49-F238E27FC236}">
                <a16:creationId xmlns:a16="http://schemas.microsoft.com/office/drawing/2014/main" id="{EDC94B81-597C-E38E-2AD8-68EEAF842656}"/>
              </a:ext>
            </a:extLst>
          </p:cNvPr>
          <p:cNvSpPr/>
          <p:nvPr/>
        </p:nvSpPr>
        <p:spPr>
          <a:xfrm>
            <a:off x="0" y="4283907"/>
            <a:ext cx="12192000" cy="253619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6" y="4773831"/>
            <a:ext cx="12503852" cy="2212399"/>
          </a:xfrm>
          <a:prstGeom prst="rect">
            <a:avLst/>
          </a:prstGeom>
        </p:spPr>
      </p:pic>
      <p:grpSp>
        <p:nvGrpSpPr>
          <p:cNvPr id="34" name="Group 33">
            <a:extLst>
              <a:ext uri="{FF2B5EF4-FFF2-40B4-BE49-F238E27FC236}">
                <a16:creationId xmlns:a16="http://schemas.microsoft.com/office/drawing/2014/main" id="{63EE0E42-DE1C-5A73-8082-67193A16C6EE}"/>
              </a:ext>
            </a:extLst>
          </p:cNvPr>
          <p:cNvGrpSpPr/>
          <p:nvPr/>
        </p:nvGrpSpPr>
        <p:grpSpPr>
          <a:xfrm>
            <a:off x="2094472" y="1251858"/>
            <a:ext cx="5118041" cy="1491342"/>
            <a:chOff x="2689579" y="1267401"/>
            <a:chExt cx="6264686" cy="866608"/>
          </a:xfrm>
        </p:grpSpPr>
        <p:sp>
          <p:nvSpPr>
            <p:cNvPr id="35" name="Rectangle: Rounded Corners 34">
              <a:extLst>
                <a:ext uri="{FF2B5EF4-FFF2-40B4-BE49-F238E27FC236}">
                  <a16:creationId xmlns:a16="http://schemas.microsoft.com/office/drawing/2014/main" id="{3CF7F5D6-F7FF-BC54-983D-EDF92D1873C6}"/>
                </a:ext>
              </a:extLst>
            </p:cNvPr>
            <p:cNvSpPr/>
            <p:nvPr/>
          </p:nvSpPr>
          <p:spPr>
            <a:xfrm>
              <a:off x="2689579" y="1267401"/>
              <a:ext cx="6264686" cy="866608"/>
            </a:xfrm>
            <a:custGeom>
              <a:avLst/>
              <a:gdLst>
                <a:gd name="connsiteX0" fmla="*/ 0 w 6264686"/>
                <a:gd name="connsiteY0" fmla="*/ 211634 h 866608"/>
                <a:gd name="connsiteX1" fmla="*/ 211634 w 6264686"/>
                <a:gd name="connsiteY1" fmla="*/ 0 h 866608"/>
                <a:gd name="connsiteX2" fmla="*/ 6053052 w 6264686"/>
                <a:gd name="connsiteY2" fmla="*/ 0 h 866608"/>
                <a:gd name="connsiteX3" fmla="*/ 6264686 w 6264686"/>
                <a:gd name="connsiteY3" fmla="*/ 211634 h 866608"/>
                <a:gd name="connsiteX4" fmla="*/ 6264686 w 6264686"/>
                <a:gd name="connsiteY4" fmla="*/ 654974 h 866608"/>
                <a:gd name="connsiteX5" fmla="*/ 6053052 w 6264686"/>
                <a:gd name="connsiteY5" fmla="*/ 866608 h 866608"/>
                <a:gd name="connsiteX6" fmla="*/ 211634 w 6264686"/>
                <a:gd name="connsiteY6" fmla="*/ 866608 h 866608"/>
                <a:gd name="connsiteX7" fmla="*/ 0 w 6264686"/>
                <a:gd name="connsiteY7" fmla="*/ 654974 h 866608"/>
                <a:gd name="connsiteX8" fmla="*/ 0 w 6264686"/>
                <a:gd name="connsiteY8" fmla="*/ 211634 h 86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866608" fill="none" extrusionOk="0">
                  <a:moveTo>
                    <a:pt x="0" y="211634"/>
                  </a:moveTo>
                  <a:cubicBezTo>
                    <a:pt x="-4113" y="109166"/>
                    <a:pt x="81364" y="-8997"/>
                    <a:pt x="211634" y="0"/>
                  </a:cubicBezTo>
                  <a:cubicBezTo>
                    <a:pt x="2300973" y="-35273"/>
                    <a:pt x="3619876" y="-144294"/>
                    <a:pt x="6053052" y="0"/>
                  </a:cubicBezTo>
                  <a:cubicBezTo>
                    <a:pt x="6177184" y="2207"/>
                    <a:pt x="6255647" y="87130"/>
                    <a:pt x="6264686" y="211634"/>
                  </a:cubicBezTo>
                  <a:cubicBezTo>
                    <a:pt x="6233359" y="367783"/>
                    <a:pt x="6296865" y="509063"/>
                    <a:pt x="6264686" y="654974"/>
                  </a:cubicBezTo>
                  <a:cubicBezTo>
                    <a:pt x="6281414" y="759206"/>
                    <a:pt x="6176489" y="859502"/>
                    <a:pt x="6053052" y="866608"/>
                  </a:cubicBezTo>
                  <a:cubicBezTo>
                    <a:pt x="4938615" y="944133"/>
                    <a:pt x="2147822" y="822905"/>
                    <a:pt x="211634" y="866608"/>
                  </a:cubicBezTo>
                  <a:cubicBezTo>
                    <a:pt x="89279" y="865092"/>
                    <a:pt x="-18204" y="771607"/>
                    <a:pt x="0" y="654974"/>
                  </a:cubicBezTo>
                  <a:cubicBezTo>
                    <a:pt x="-12517" y="497625"/>
                    <a:pt x="34928" y="429118"/>
                    <a:pt x="0" y="211634"/>
                  </a:cubicBezTo>
                  <a:close/>
                </a:path>
                <a:path w="6264686" h="866608" stroke="0" extrusionOk="0">
                  <a:moveTo>
                    <a:pt x="0" y="211634"/>
                  </a:moveTo>
                  <a:cubicBezTo>
                    <a:pt x="-4696" y="78527"/>
                    <a:pt x="88314" y="5214"/>
                    <a:pt x="211634" y="0"/>
                  </a:cubicBezTo>
                  <a:cubicBezTo>
                    <a:pt x="2230535" y="-95379"/>
                    <a:pt x="3747881" y="58096"/>
                    <a:pt x="6053052" y="0"/>
                  </a:cubicBezTo>
                  <a:cubicBezTo>
                    <a:pt x="6154022" y="-11201"/>
                    <a:pt x="6248961" y="83450"/>
                    <a:pt x="6264686" y="211634"/>
                  </a:cubicBezTo>
                  <a:cubicBezTo>
                    <a:pt x="6253007" y="394516"/>
                    <a:pt x="6264067" y="505117"/>
                    <a:pt x="6264686" y="654974"/>
                  </a:cubicBezTo>
                  <a:cubicBezTo>
                    <a:pt x="6273215" y="761718"/>
                    <a:pt x="6160213" y="856925"/>
                    <a:pt x="6053052" y="866608"/>
                  </a:cubicBezTo>
                  <a:cubicBezTo>
                    <a:pt x="4112501" y="806702"/>
                    <a:pt x="1046336" y="949122"/>
                    <a:pt x="211634" y="866608"/>
                  </a:cubicBezTo>
                  <a:cubicBezTo>
                    <a:pt x="92203" y="867238"/>
                    <a:pt x="-5756" y="777698"/>
                    <a:pt x="0" y="654974"/>
                  </a:cubicBezTo>
                  <a:cubicBezTo>
                    <a:pt x="-17782" y="441590"/>
                    <a:pt x="-25934" y="365664"/>
                    <a:pt x="0" y="211634"/>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37" name="TextBox 36">
              <a:extLst>
                <a:ext uri="{FF2B5EF4-FFF2-40B4-BE49-F238E27FC236}">
                  <a16:creationId xmlns:a16="http://schemas.microsoft.com/office/drawing/2014/main" id="{A9E51C12-3445-C621-AF3C-87ACFA1BEA83}"/>
                </a:ext>
              </a:extLst>
            </p:cNvPr>
            <p:cNvSpPr txBox="1"/>
            <p:nvPr/>
          </p:nvSpPr>
          <p:spPr>
            <a:xfrm>
              <a:off x="2740532" y="1413049"/>
              <a:ext cx="5932461" cy="5365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Nhân</a:t>
              </a:r>
              <a:r>
                <a:rPr kumimoji="0" lang="fr-FR"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r>
                <a:rPr kumimoji="0" lang="fr-FR"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hoá</a:t>
              </a:r>
              <a:r>
                <a:rPr kumimoji="0" lang="fr-FR"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là </a:t>
              </a:r>
              <a:r>
                <a:rPr kumimoji="0" lang="fr-FR"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gì</a:t>
              </a:r>
              <a:r>
                <a:rPr kumimoji="0" lang="fr-FR"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rPr>
                <a:t>? </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ea typeface="+mn-ea"/>
                <a:cs typeface="+mn-cs"/>
              </a:endParaRPr>
            </a:p>
          </p:txBody>
        </p:sp>
      </p:grpSp>
      <p:pic>
        <p:nvPicPr>
          <p:cNvPr id="44" name="Picture 43" descr="A yellow circle with a black background&#10;&#10;Description automatically generated with low confidence">
            <a:extLst>
              <a:ext uri="{FF2B5EF4-FFF2-40B4-BE49-F238E27FC236}">
                <a16:creationId xmlns:a16="http://schemas.microsoft.com/office/drawing/2014/main" id="{D125C789-28E7-2D2D-0BC3-A2C9D866560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81290" y="2912489"/>
            <a:ext cx="2459898" cy="2430117"/>
          </a:xfrm>
          <a:prstGeom prst="rect">
            <a:avLst/>
          </a:prstGeom>
        </p:spPr>
      </p:pic>
      <p:pic>
        <p:nvPicPr>
          <p:cNvPr id="45" name="Picture 44" descr="A picture containing vector graphics&#10;&#10;Description automatically generated">
            <a:extLst>
              <a:ext uri="{FF2B5EF4-FFF2-40B4-BE49-F238E27FC236}">
                <a16:creationId xmlns:a16="http://schemas.microsoft.com/office/drawing/2014/main" id="{34304C3E-5FA4-1E0C-E270-43403E207E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168" y="2671217"/>
            <a:ext cx="2113084" cy="2101368"/>
          </a:xfrm>
          <a:prstGeom prst="rect">
            <a:avLst/>
          </a:prstGeom>
        </p:spPr>
      </p:pic>
    </p:spTree>
    <p:custDataLst>
      <p:tags r:id="rId1"/>
    </p:custDataLst>
    <p:extLst>
      <p:ext uri="{BB962C8B-B14F-4D97-AF65-F5344CB8AC3E}">
        <p14:creationId xmlns:p14="http://schemas.microsoft.com/office/powerpoint/2010/main" val="407927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wipe(down)">
                                      <p:cBhvr>
                                        <p:cTn id="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5F8329-B937-E89B-CA47-28DAD4F7D5BB}"/>
              </a:ext>
            </a:extLst>
          </p:cNvPr>
          <p:cNvSpPr/>
          <p:nvPr/>
        </p:nvSpPr>
        <p:spPr>
          <a:xfrm>
            <a:off x="0" y="-104660"/>
            <a:ext cx="12192000" cy="6921660"/>
          </a:xfrm>
          <a:prstGeom prst="rect">
            <a:avLst/>
          </a:prstGeom>
          <a:solidFill>
            <a:srgbClr val="98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EDC94B81-597C-E38E-2AD8-68EEAF842656}"/>
              </a:ext>
            </a:extLst>
          </p:cNvPr>
          <p:cNvSpPr/>
          <p:nvPr/>
        </p:nvSpPr>
        <p:spPr>
          <a:xfrm>
            <a:off x="0" y="4283907"/>
            <a:ext cx="12192000" cy="253619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6" name="Picture 35" descr="A group of flowers&#10;&#10;Description automatically generated with low confidence">
            <a:extLst>
              <a:ext uri="{FF2B5EF4-FFF2-40B4-BE49-F238E27FC236}">
                <a16:creationId xmlns:a16="http://schemas.microsoft.com/office/drawing/2014/main" id="{CED48BFD-D3D3-FF19-B410-D7C5C73E47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926" y="4773831"/>
            <a:ext cx="12503852" cy="2212399"/>
          </a:xfrm>
          <a:prstGeom prst="rect">
            <a:avLst/>
          </a:prstGeom>
        </p:spPr>
      </p:pic>
      <p:grpSp>
        <p:nvGrpSpPr>
          <p:cNvPr id="34" name="Group 33">
            <a:extLst>
              <a:ext uri="{FF2B5EF4-FFF2-40B4-BE49-F238E27FC236}">
                <a16:creationId xmlns:a16="http://schemas.microsoft.com/office/drawing/2014/main" id="{63EE0E42-DE1C-5A73-8082-67193A16C6EE}"/>
              </a:ext>
            </a:extLst>
          </p:cNvPr>
          <p:cNvGrpSpPr/>
          <p:nvPr/>
        </p:nvGrpSpPr>
        <p:grpSpPr>
          <a:xfrm>
            <a:off x="3650003" y="1460461"/>
            <a:ext cx="7291266" cy="1524478"/>
            <a:chOff x="2689579" y="1248146"/>
            <a:chExt cx="6291895" cy="885863"/>
          </a:xfrm>
        </p:grpSpPr>
        <p:sp>
          <p:nvSpPr>
            <p:cNvPr id="35" name="Rectangle: Rounded Corners 34">
              <a:extLst>
                <a:ext uri="{FF2B5EF4-FFF2-40B4-BE49-F238E27FC236}">
                  <a16:creationId xmlns:a16="http://schemas.microsoft.com/office/drawing/2014/main" id="{3CF7F5D6-F7FF-BC54-983D-EDF92D1873C6}"/>
                </a:ext>
              </a:extLst>
            </p:cNvPr>
            <p:cNvSpPr/>
            <p:nvPr/>
          </p:nvSpPr>
          <p:spPr>
            <a:xfrm>
              <a:off x="2689579" y="1267401"/>
              <a:ext cx="6264686" cy="866608"/>
            </a:xfrm>
            <a:custGeom>
              <a:avLst/>
              <a:gdLst>
                <a:gd name="connsiteX0" fmla="*/ 0 w 6264686"/>
                <a:gd name="connsiteY0" fmla="*/ 211634 h 866608"/>
                <a:gd name="connsiteX1" fmla="*/ 211634 w 6264686"/>
                <a:gd name="connsiteY1" fmla="*/ 0 h 866608"/>
                <a:gd name="connsiteX2" fmla="*/ 6053052 w 6264686"/>
                <a:gd name="connsiteY2" fmla="*/ 0 h 866608"/>
                <a:gd name="connsiteX3" fmla="*/ 6264686 w 6264686"/>
                <a:gd name="connsiteY3" fmla="*/ 211634 h 866608"/>
                <a:gd name="connsiteX4" fmla="*/ 6264686 w 6264686"/>
                <a:gd name="connsiteY4" fmla="*/ 654974 h 866608"/>
                <a:gd name="connsiteX5" fmla="*/ 6053052 w 6264686"/>
                <a:gd name="connsiteY5" fmla="*/ 866608 h 866608"/>
                <a:gd name="connsiteX6" fmla="*/ 211634 w 6264686"/>
                <a:gd name="connsiteY6" fmla="*/ 866608 h 866608"/>
                <a:gd name="connsiteX7" fmla="*/ 0 w 6264686"/>
                <a:gd name="connsiteY7" fmla="*/ 654974 h 866608"/>
                <a:gd name="connsiteX8" fmla="*/ 0 w 6264686"/>
                <a:gd name="connsiteY8" fmla="*/ 211634 h 866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4686" h="866608" fill="none" extrusionOk="0">
                  <a:moveTo>
                    <a:pt x="0" y="211634"/>
                  </a:moveTo>
                  <a:cubicBezTo>
                    <a:pt x="-4113" y="109166"/>
                    <a:pt x="81364" y="-8997"/>
                    <a:pt x="211634" y="0"/>
                  </a:cubicBezTo>
                  <a:cubicBezTo>
                    <a:pt x="2300973" y="-35273"/>
                    <a:pt x="3619876" y="-144294"/>
                    <a:pt x="6053052" y="0"/>
                  </a:cubicBezTo>
                  <a:cubicBezTo>
                    <a:pt x="6177184" y="2207"/>
                    <a:pt x="6255647" y="87130"/>
                    <a:pt x="6264686" y="211634"/>
                  </a:cubicBezTo>
                  <a:cubicBezTo>
                    <a:pt x="6233359" y="367783"/>
                    <a:pt x="6296865" y="509063"/>
                    <a:pt x="6264686" y="654974"/>
                  </a:cubicBezTo>
                  <a:cubicBezTo>
                    <a:pt x="6281414" y="759206"/>
                    <a:pt x="6176489" y="859502"/>
                    <a:pt x="6053052" y="866608"/>
                  </a:cubicBezTo>
                  <a:cubicBezTo>
                    <a:pt x="4938615" y="944133"/>
                    <a:pt x="2147822" y="822905"/>
                    <a:pt x="211634" y="866608"/>
                  </a:cubicBezTo>
                  <a:cubicBezTo>
                    <a:pt x="89279" y="865092"/>
                    <a:pt x="-18204" y="771607"/>
                    <a:pt x="0" y="654974"/>
                  </a:cubicBezTo>
                  <a:cubicBezTo>
                    <a:pt x="-12517" y="497625"/>
                    <a:pt x="34928" y="429118"/>
                    <a:pt x="0" y="211634"/>
                  </a:cubicBezTo>
                  <a:close/>
                </a:path>
                <a:path w="6264686" h="866608" stroke="0" extrusionOk="0">
                  <a:moveTo>
                    <a:pt x="0" y="211634"/>
                  </a:moveTo>
                  <a:cubicBezTo>
                    <a:pt x="-4696" y="78527"/>
                    <a:pt x="88314" y="5214"/>
                    <a:pt x="211634" y="0"/>
                  </a:cubicBezTo>
                  <a:cubicBezTo>
                    <a:pt x="2230535" y="-95379"/>
                    <a:pt x="3747881" y="58096"/>
                    <a:pt x="6053052" y="0"/>
                  </a:cubicBezTo>
                  <a:cubicBezTo>
                    <a:pt x="6154022" y="-11201"/>
                    <a:pt x="6248961" y="83450"/>
                    <a:pt x="6264686" y="211634"/>
                  </a:cubicBezTo>
                  <a:cubicBezTo>
                    <a:pt x="6253007" y="394516"/>
                    <a:pt x="6264067" y="505117"/>
                    <a:pt x="6264686" y="654974"/>
                  </a:cubicBezTo>
                  <a:cubicBezTo>
                    <a:pt x="6273215" y="761718"/>
                    <a:pt x="6160213" y="856925"/>
                    <a:pt x="6053052" y="866608"/>
                  </a:cubicBezTo>
                  <a:cubicBezTo>
                    <a:pt x="4112501" y="806702"/>
                    <a:pt x="1046336" y="949122"/>
                    <a:pt x="211634" y="866608"/>
                  </a:cubicBezTo>
                  <a:cubicBezTo>
                    <a:pt x="92203" y="867238"/>
                    <a:pt x="-5756" y="777698"/>
                    <a:pt x="0" y="654974"/>
                  </a:cubicBezTo>
                  <a:cubicBezTo>
                    <a:pt x="-17782" y="441590"/>
                    <a:pt x="-25934" y="365664"/>
                    <a:pt x="0" y="211634"/>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xmln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sp>
          <p:nvSpPr>
            <p:cNvPr id="37" name="TextBox 36">
              <a:extLst>
                <a:ext uri="{FF2B5EF4-FFF2-40B4-BE49-F238E27FC236}">
                  <a16:creationId xmlns:a16="http://schemas.microsoft.com/office/drawing/2014/main" id="{A9E51C12-3445-C621-AF3C-87ACFA1BEA83}"/>
                </a:ext>
              </a:extLst>
            </p:cNvPr>
            <p:cNvSpPr txBox="1"/>
            <p:nvPr/>
          </p:nvSpPr>
          <p:spPr>
            <a:xfrm>
              <a:off x="3106078" y="1248146"/>
              <a:ext cx="5875396" cy="840580"/>
            </a:xfrm>
            <a:prstGeom prst="rect">
              <a:avLst/>
            </a:prstGeom>
            <a:noFill/>
          </p:spPr>
          <p:txBody>
            <a:bodyPr wrap="square" rtlCol="0">
              <a:spAutoFit/>
            </a:bodyPr>
            <a:lstStyle/>
            <a:p>
              <a:pPr marL="0" marR="0" algn="just">
                <a:spcBef>
                  <a:spcPts val="0"/>
                </a:spcBef>
                <a:spcAft>
                  <a:spcPts val="0"/>
                </a:spcAft>
              </a:pPr>
              <a:r>
                <a:rPr lang="en-US" sz="4400" b="1" dirty="0" err="1">
                  <a:solidFill>
                    <a:srgbClr val="FF0000"/>
                  </a:solidFill>
                  <a:effectLst/>
                  <a:ea typeface="Calibri" panose="020F0502020204030204" pitchFamily="34" charset="0"/>
                </a:rPr>
                <a:t>Hãy</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đặt</a:t>
              </a:r>
              <a:r>
                <a:rPr lang="en-US" sz="4400" b="1" dirty="0">
                  <a:solidFill>
                    <a:srgbClr val="FF0000"/>
                  </a:solidFill>
                  <a:effectLst/>
                  <a:ea typeface="Calibri" panose="020F0502020204030204" pitchFamily="34" charset="0"/>
                </a:rPr>
                <a:t> 1 </a:t>
              </a:r>
              <a:r>
                <a:rPr lang="en-US" sz="4400" b="1" dirty="0" err="1">
                  <a:solidFill>
                    <a:srgbClr val="FF0000"/>
                  </a:solidFill>
                  <a:effectLst/>
                  <a:ea typeface="Calibri" panose="020F0502020204030204" pitchFamily="34" charset="0"/>
                </a:rPr>
                <a:t>câu</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có</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sử</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dụng</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biện</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pháp</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nhân</a:t>
              </a:r>
              <a:r>
                <a:rPr lang="en-US" sz="4400" b="1" dirty="0">
                  <a:solidFill>
                    <a:srgbClr val="FF0000"/>
                  </a:solidFill>
                  <a:effectLst/>
                  <a:ea typeface="Calibri" panose="020F0502020204030204" pitchFamily="34" charset="0"/>
                </a:rPr>
                <a:t> </a:t>
              </a:r>
              <a:r>
                <a:rPr lang="en-US" sz="4400" b="1" dirty="0" err="1">
                  <a:solidFill>
                    <a:srgbClr val="FF0000"/>
                  </a:solidFill>
                  <a:effectLst/>
                  <a:ea typeface="Calibri" panose="020F0502020204030204" pitchFamily="34" charset="0"/>
                </a:rPr>
                <a:t>hoá</a:t>
              </a:r>
              <a:r>
                <a:rPr lang="en-US" sz="4400" b="1" dirty="0">
                  <a:solidFill>
                    <a:srgbClr val="FF0000"/>
                  </a:solidFill>
                  <a:effectLst/>
                  <a:ea typeface="Calibri" panose="020F0502020204030204" pitchFamily="34" charset="0"/>
                </a:rPr>
                <a:t>?</a:t>
              </a:r>
            </a:p>
          </p:txBody>
        </p:sp>
      </p:grpSp>
      <p:pic>
        <p:nvPicPr>
          <p:cNvPr id="44" name="Picture 43" descr="A yellow circle with a black background&#10;&#10;Description automatically generated with low confidence">
            <a:extLst>
              <a:ext uri="{FF2B5EF4-FFF2-40B4-BE49-F238E27FC236}">
                <a16:creationId xmlns:a16="http://schemas.microsoft.com/office/drawing/2014/main" id="{D125C789-28E7-2D2D-0BC3-A2C9D866560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036821" y="3154227"/>
            <a:ext cx="2459898" cy="2430117"/>
          </a:xfrm>
          <a:prstGeom prst="rect">
            <a:avLst/>
          </a:prstGeom>
        </p:spPr>
      </p:pic>
      <p:pic>
        <p:nvPicPr>
          <p:cNvPr id="45" name="Picture 44" descr="A picture containing vector graphics&#10;&#10;Description automatically generated">
            <a:extLst>
              <a:ext uri="{FF2B5EF4-FFF2-40B4-BE49-F238E27FC236}">
                <a16:creationId xmlns:a16="http://schemas.microsoft.com/office/drawing/2014/main" id="{34304C3E-5FA4-1E0C-E270-43403E207E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6699" y="2912955"/>
            <a:ext cx="2113084" cy="2101368"/>
          </a:xfrm>
          <a:prstGeom prst="rect">
            <a:avLst/>
          </a:prstGeom>
        </p:spPr>
      </p:pic>
    </p:spTree>
    <p:custDataLst>
      <p:tags r:id="rId1"/>
    </p:custDataLst>
    <p:extLst>
      <p:ext uri="{BB962C8B-B14F-4D97-AF65-F5344CB8AC3E}">
        <p14:creationId xmlns:p14="http://schemas.microsoft.com/office/powerpoint/2010/main" val="94121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additive="base">
                                        <p:cTn id="11" dur="500" fill="hold"/>
                                        <p:tgtEl>
                                          <p:spTgt spid="45"/>
                                        </p:tgtEl>
                                        <p:attrNameLst>
                                          <p:attrName>ppt_x</p:attrName>
                                        </p:attrNameLst>
                                      </p:cBhvr>
                                      <p:tavLst>
                                        <p:tav tm="0">
                                          <p:val>
                                            <p:strVal val="#ppt_x"/>
                                          </p:val>
                                        </p:tav>
                                        <p:tav tm="100000">
                                          <p:val>
                                            <p:strVal val="#ppt_x"/>
                                          </p:val>
                                        </p:tav>
                                      </p:tavLst>
                                    </p:anim>
                                    <p:anim calcmode="lin" valueType="num">
                                      <p:cBhvr additive="base">
                                        <p:cTn id="12"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3" cstate="print">
            <a:alphaModFix amt="85000"/>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sp>
        <p:nvSpPr>
          <p:cNvPr id="2" name="Rectangle: Rounded Corners 1">
            <a:extLst>
              <a:ext uri="{FF2B5EF4-FFF2-40B4-BE49-F238E27FC236}">
                <a16:creationId xmlns:a16="http://schemas.microsoft.com/office/drawing/2014/main" id="{573ECE5C-7E02-8923-4EFB-A097829DD1D5}"/>
              </a:ext>
            </a:extLst>
          </p:cNvPr>
          <p:cNvSpPr/>
          <p:nvPr/>
        </p:nvSpPr>
        <p:spPr>
          <a:xfrm>
            <a:off x="178676" y="236669"/>
            <a:ext cx="11845157" cy="6500462"/>
          </a:xfrm>
          <a:prstGeom prst="roundRect">
            <a:avLst>
              <a:gd name="adj" fmla="val 11162"/>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D287BD5-8024-DE96-EA4E-530693F71499}"/>
              </a:ext>
            </a:extLst>
          </p:cNvPr>
          <p:cNvSpPr txBox="1"/>
          <p:nvPr/>
        </p:nvSpPr>
        <p:spPr>
          <a:xfrm>
            <a:off x="2156874" y="2057457"/>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sp>
        <p:nvSpPr>
          <p:cNvPr id="11" name="TextBox 10">
            <a:extLst>
              <a:ext uri="{FF2B5EF4-FFF2-40B4-BE49-F238E27FC236}">
                <a16:creationId xmlns:a16="http://schemas.microsoft.com/office/drawing/2014/main" id="{FA7F7214-192E-5097-2EDC-02D56F9993AD}"/>
              </a:ext>
            </a:extLst>
          </p:cNvPr>
          <p:cNvSpPr txBox="1"/>
          <p:nvPr/>
        </p:nvSpPr>
        <p:spPr>
          <a:xfrm>
            <a:off x="2977868" y="567681"/>
            <a:ext cx="608669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964B00"/>
                  </a:solidFill>
                  <a:prstDash val="solid"/>
                </a:ln>
                <a:solidFill>
                  <a:srgbClr val="FFFF99"/>
                </a:solidFill>
                <a:effectLst>
                  <a:outerShdw dist="38100" dir="2700000" algn="tl" rotWithShape="0">
                    <a:srgbClr val="964B00"/>
                  </a:outerShdw>
                </a:effectLst>
                <a:uLnTx/>
                <a:uFillTx/>
                <a:latin typeface="SVN-Poky's" panose="020B0606040200020203" pitchFamily="34" charset="0"/>
                <a:ea typeface="+mn-ea"/>
                <a:cs typeface="+mn-cs"/>
              </a:rPr>
              <a:t>DẶN DÒ</a:t>
            </a:r>
          </a:p>
        </p:txBody>
      </p:sp>
      <p:pic>
        <p:nvPicPr>
          <p:cNvPr id="12" name="Picture 11">
            <a:extLst>
              <a:ext uri="{FF2B5EF4-FFF2-40B4-BE49-F238E27FC236}">
                <a16:creationId xmlns:a16="http://schemas.microsoft.com/office/drawing/2014/main" id="{F1C48BF9-6F87-ED7E-B829-371F3F0B1167}"/>
              </a:ext>
            </a:extLst>
          </p:cNvPr>
          <p:cNvPicPr>
            <a:picLocks noChangeAspect="1"/>
          </p:cNvPicPr>
          <p:nvPr/>
        </p:nvPicPr>
        <p:blipFill>
          <a:blip r:embed="rId5"/>
          <a:stretch>
            <a:fillRect/>
          </a:stretch>
        </p:blipFill>
        <p:spPr>
          <a:xfrm rot="737208" flipH="1">
            <a:off x="964760" y="1974806"/>
            <a:ext cx="919996" cy="919996"/>
          </a:xfrm>
          <a:prstGeom prst="rect">
            <a:avLst/>
          </a:prstGeom>
        </p:spPr>
      </p:pic>
      <p:sp>
        <p:nvSpPr>
          <p:cNvPr id="13" name="TextBox 12">
            <a:extLst>
              <a:ext uri="{FF2B5EF4-FFF2-40B4-BE49-F238E27FC236}">
                <a16:creationId xmlns:a16="http://schemas.microsoft.com/office/drawing/2014/main" id="{68162060-B949-7FCE-F839-A38903C623F8}"/>
              </a:ext>
            </a:extLst>
          </p:cNvPr>
          <p:cNvSpPr txBox="1"/>
          <p:nvPr/>
        </p:nvSpPr>
        <p:spPr>
          <a:xfrm>
            <a:off x="2156874" y="3038469"/>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4" name="Picture 13">
            <a:extLst>
              <a:ext uri="{FF2B5EF4-FFF2-40B4-BE49-F238E27FC236}">
                <a16:creationId xmlns:a16="http://schemas.microsoft.com/office/drawing/2014/main" id="{28F17A39-378F-F04C-13F8-CEBBAA51970A}"/>
              </a:ext>
            </a:extLst>
          </p:cNvPr>
          <p:cNvPicPr>
            <a:picLocks noChangeAspect="1"/>
          </p:cNvPicPr>
          <p:nvPr/>
        </p:nvPicPr>
        <p:blipFill>
          <a:blip r:embed="rId5"/>
          <a:stretch>
            <a:fillRect/>
          </a:stretch>
        </p:blipFill>
        <p:spPr>
          <a:xfrm rot="737208" flipH="1">
            <a:off x="964760" y="2955818"/>
            <a:ext cx="919996" cy="919996"/>
          </a:xfrm>
          <a:prstGeom prst="rect">
            <a:avLst/>
          </a:prstGeom>
        </p:spPr>
      </p:pic>
      <p:sp>
        <p:nvSpPr>
          <p:cNvPr id="15" name="TextBox 14">
            <a:extLst>
              <a:ext uri="{FF2B5EF4-FFF2-40B4-BE49-F238E27FC236}">
                <a16:creationId xmlns:a16="http://schemas.microsoft.com/office/drawing/2014/main" id="{7326B84B-CB18-A4AC-181A-EC7D88074BE1}"/>
              </a:ext>
            </a:extLst>
          </p:cNvPr>
          <p:cNvSpPr txBox="1"/>
          <p:nvPr/>
        </p:nvSpPr>
        <p:spPr>
          <a:xfrm>
            <a:off x="2156874" y="4019481"/>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6" name="Picture 15">
            <a:extLst>
              <a:ext uri="{FF2B5EF4-FFF2-40B4-BE49-F238E27FC236}">
                <a16:creationId xmlns:a16="http://schemas.microsoft.com/office/drawing/2014/main" id="{A0C3D4AD-B831-FB65-D66A-2CAF0F3636FB}"/>
              </a:ext>
            </a:extLst>
          </p:cNvPr>
          <p:cNvPicPr>
            <a:picLocks noChangeAspect="1"/>
          </p:cNvPicPr>
          <p:nvPr/>
        </p:nvPicPr>
        <p:blipFill>
          <a:blip r:embed="rId5"/>
          <a:stretch>
            <a:fillRect/>
          </a:stretch>
        </p:blipFill>
        <p:spPr>
          <a:xfrm rot="737208" flipH="1">
            <a:off x="964760" y="3936830"/>
            <a:ext cx="919996" cy="919996"/>
          </a:xfrm>
          <a:prstGeom prst="rect">
            <a:avLst/>
          </a:prstGeom>
        </p:spPr>
      </p:pic>
      <p:sp>
        <p:nvSpPr>
          <p:cNvPr id="20" name="TextBox 19">
            <a:extLst>
              <a:ext uri="{FF2B5EF4-FFF2-40B4-BE49-F238E27FC236}">
                <a16:creationId xmlns:a16="http://schemas.microsoft.com/office/drawing/2014/main" id="{58F3AC85-6459-AA9D-DEFC-181BFE3A0CFA}"/>
              </a:ext>
            </a:extLst>
          </p:cNvPr>
          <p:cNvSpPr txBox="1"/>
          <p:nvPr/>
        </p:nvSpPr>
        <p:spPr>
          <a:xfrm>
            <a:off x="2156874" y="5000493"/>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21" name="Picture 20">
            <a:extLst>
              <a:ext uri="{FF2B5EF4-FFF2-40B4-BE49-F238E27FC236}">
                <a16:creationId xmlns:a16="http://schemas.microsoft.com/office/drawing/2014/main" id="{9B4C51E2-14B1-21DB-B031-549B1902013B}"/>
              </a:ext>
            </a:extLst>
          </p:cNvPr>
          <p:cNvPicPr>
            <a:picLocks noChangeAspect="1"/>
          </p:cNvPicPr>
          <p:nvPr/>
        </p:nvPicPr>
        <p:blipFill>
          <a:blip r:embed="rId5"/>
          <a:stretch>
            <a:fillRect/>
          </a:stretch>
        </p:blipFill>
        <p:spPr>
          <a:xfrm rot="737208" flipH="1">
            <a:off x="964760" y="4917842"/>
            <a:ext cx="919996" cy="919996"/>
          </a:xfrm>
          <a:prstGeom prst="rect">
            <a:avLst/>
          </a:prstGeom>
        </p:spPr>
      </p:pic>
    </p:spTree>
    <p:custDataLst>
      <p:tags r:id="rId1"/>
    </p:custDataLst>
    <p:extLst>
      <p:ext uri="{BB962C8B-B14F-4D97-AF65-F5344CB8AC3E}">
        <p14:creationId xmlns:p14="http://schemas.microsoft.com/office/powerpoint/2010/main" val="347063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wipe(left)">
                                      <p:cBhvr>
                                        <p:cTn id="11" dur="500"/>
                                        <p:tgtEl>
                                          <p:spTgt spid="10">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wipe(left)">
                                      <p:cBhvr>
                                        <p:cTn id="19" dur="500"/>
                                        <p:tgtEl>
                                          <p:spTgt spid="13">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wipe(left)">
                                      <p:cBhvr>
                                        <p:cTn id="27" dur="500"/>
                                        <p:tgtEl>
                                          <p:spTgt spid="15">
                                            <p:txEl>
                                              <p:pRg st="0" end="0"/>
                                            </p:txEl>
                                          </p:spTgt>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wipe(left)">
                                      <p:cBhvr>
                                        <p:cTn id="3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3" grpId="0" uiExpand="1" build="p"/>
      <p:bldP spid="15" grpId="0" uiExpand="1" build="p"/>
      <p:bldP spid="20"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pic>
        <p:nvPicPr>
          <p:cNvPr id="19" name="Picture 18" descr="A picture containing toy, doll, indoor&#10;&#10;Description automatically generated">
            <a:extLst>
              <a:ext uri="{FF2B5EF4-FFF2-40B4-BE49-F238E27FC236}">
                <a16:creationId xmlns:a16="http://schemas.microsoft.com/office/drawing/2014/main" id="{D08092BE-E181-2468-AB8F-53B508539D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922961"/>
            <a:ext cx="5633884" cy="2857486"/>
          </a:xfrm>
          <a:prstGeom prst="rect">
            <a:avLst/>
          </a:prstGeom>
        </p:spPr>
      </p:pic>
      <p:pic>
        <p:nvPicPr>
          <p:cNvPr id="2" name="Picture 1">
            <a:extLst>
              <a:ext uri="{FF2B5EF4-FFF2-40B4-BE49-F238E27FC236}">
                <a16:creationId xmlns:a16="http://schemas.microsoft.com/office/drawing/2014/main" id="{9D9393EC-3565-6BD9-B2F2-8957693AE8AB}"/>
              </a:ext>
            </a:extLst>
          </p:cNvPr>
          <p:cNvPicPr>
            <a:picLocks noChangeAspect="1"/>
          </p:cNvPicPr>
          <p:nvPr/>
        </p:nvPicPr>
        <p:blipFill>
          <a:blip r:embed="rId7"/>
          <a:stretch>
            <a:fillRect/>
          </a:stretch>
        </p:blipFill>
        <p:spPr>
          <a:xfrm>
            <a:off x="5080646" y="2648151"/>
            <a:ext cx="6108721" cy="3243353"/>
          </a:xfrm>
          <a:prstGeom prst="rect">
            <a:avLst/>
          </a:prstGeom>
        </p:spPr>
      </p:pic>
    </p:spTree>
    <p:custDataLst>
      <p:tags r:id="rId1"/>
    </p:custDataLst>
    <p:extLst>
      <p:ext uri="{BB962C8B-B14F-4D97-AF65-F5344CB8AC3E}">
        <p14:creationId xmlns:p14="http://schemas.microsoft.com/office/powerpoint/2010/main" val="323449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534" y="101296"/>
            <a:ext cx="11312648" cy="2566008"/>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190625" y="2400515"/>
            <a:ext cx="9944100"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Liên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hệ</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ctr"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pic>
        <p:nvPicPr>
          <p:cNvPr id="4" name="Picture 3">
            <a:extLst>
              <a:ext uri="{FF2B5EF4-FFF2-40B4-BE49-F238E27FC236}">
                <a16:creationId xmlns:a16="http://schemas.microsoft.com/office/drawing/2014/main" id="{7E14EC30-9C2F-2CF3-A4FC-DD3563B74B0D}"/>
              </a:ext>
            </a:extLst>
          </p:cNvPr>
          <p:cNvPicPr>
            <a:picLocks noChangeAspect="1"/>
          </p:cNvPicPr>
          <p:nvPr/>
        </p:nvPicPr>
        <p:blipFill>
          <a:blip r:embed="rId6"/>
          <a:stretch>
            <a:fillRect/>
          </a:stretch>
        </p:blipFill>
        <p:spPr>
          <a:xfrm>
            <a:off x="1917151" y="110773"/>
            <a:ext cx="8503200" cy="1983548"/>
          </a:xfrm>
          <a:prstGeom prst="rect">
            <a:avLst/>
          </a:prstGeom>
        </p:spPr>
      </p:pic>
      <p:pic>
        <p:nvPicPr>
          <p:cNvPr id="7" name="Picture 6" descr="Logo, company name&#10;&#10;Description automatically generated">
            <a:extLst>
              <a:ext uri="{FF2B5EF4-FFF2-40B4-BE49-F238E27FC236}">
                <a16:creationId xmlns:a16="http://schemas.microsoft.com/office/drawing/2014/main" id="{F0C1CCA4-F917-3D5D-8761-971EC051E3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380" y="-228480"/>
            <a:ext cx="1923810" cy="1923810"/>
          </a:xfrm>
          <a:prstGeom prst="rect">
            <a:avLst/>
          </a:prstGeom>
        </p:spPr>
      </p:pic>
      <p:pic>
        <p:nvPicPr>
          <p:cNvPr id="6" name="Picture 5">
            <a:extLst>
              <a:ext uri="{FF2B5EF4-FFF2-40B4-BE49-F238E27FC236}">
                <a16:creationId xmlns:a16="http://schemas.microsoft.com/office/drawing/2014/main" id="{3CBB40A2-6F9B-8B9A-8267-9A9FB3E2F997}"/>
              </a:ext>
            </a:extLst>
          </p:cNvPr>
          <p:cNvPicPr>
            <a:picLocks noChangeAspect="1"/>
          </p:cNvPicPr>
          <p:nvPr/>
        </p:nvPicPr>
        <p:blipFill>
          <a:blip r:embed="rId8"/>
          <a:stretch>
            <a:fillRect/>
          </a:stretch>
        </p:blipFill>
        <p:spPr>
          <a:xfrm>
            <a:off x="571499" y="3780490"/>
            <a:ext cx="10751159" cy="2941244"/>
          </a:xfrm>
          <a:prstGeom prst="rect">
            <a:avLst/>
          </a:prstGeom>
        </p:spPr>
      </p:pic>
    </p:spTree>
    <p:custDataLst>
      <p:tags r:id="rId1"/>
    </p:custDataLst>
    <p:extLst>
      <p:ext uri="{BB962C8B-B14F-4D97-AF65-F5344CB8AC3E}">
        <p14:creationId xmlns:p14="http://schemas.microsoft.com/office/powerpoint/2010/main" val="336066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 Chim Vành Khuyên">
            <a:hlinkClick r:id="" action="ppaction://media"/>
            <a:extLst>
              <a:ext uri="{FF2B5EF4-FFF2-40B4-BE49-F238E27FC236}">
                <a16:creationId xmlns:a16="http://schemas.microsoft.com/office/drawing/2014/main" id="{42EE3F92-36E4-7C6F-FDAD-B3643754D19B}"/>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389527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0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4968553" y="351219"/>
            <a:ext cx="6539697" cy="1858581"/>
          </a:xfrm>
          <a:custGeom>
            <a:avLst/>
            <a:gdLst>
              <a:gd name="connsiteX0" fmla="*/ 0 w 6539697"/>
              <a:gd name="connsiteY0" fmla="*/ 309770 h 1858581"/>
              <a:gd name="connsiteX1" fmla="*/ 309770 w 6539697"/>
              <a:gd name="connsiteY1" fmla="*/ 0 h 1858581"/>
              <a:gd name="connsiteX2" fmla="*/ 1089950 w 6539697"/>
              <a:gd name="connsiteY2" fmla="*/ 0 h 1858581"/>
              <a:gd name="connsiteX3" fmla="*/ 1089950 w 6539697"/>
              <a:gd name="connsiteY3" fmla="*/ 0 h 1858581"/>
              <a:gd name="connsiteX4" fmla="*/ 2724874 w 6539697"/>
              <a:gd name="connsiteY4" fmla="*/ 0 h 1858581"/>
              <a:gd name="connsiteX5" fmla="*/ 6229927 w 6539697"/>
              <a:gd name="connsiteY5" fmla="*/ 0 h 1858581"/>
              <a:gd name="connsiteX6" fmla="*/ 6539697 w 6539697"/>
              <a:gd name="connsiteY6" fmla="*/ 309770 h 1858581"/>
              <a:gd name="connsiteX7" fmla="*/ 6539697 w 6539697"/>
              <a:gd name="connsiteY7" fmla="*/ 1084172 h 1858581"/>
              <a:gd name="connsiteX8" fmla="*/ 6539697 w 6539697"/>
              <a:gd name="connsiteY8" fmla="*/ 1084172 h 1858581"/>
              <a:gd name="connsiteX9" fmla="*/ 6539697 w 6539697"/>
              <a:gd name="connsiteY9" fmla="*/ 1548818 h 1858581"/>
              <a:gd name="connsiteX10" fmla="*/ 6539697 w 6539697"/>
              <a:gd name="connsiteY10" fmla="*/ 1548811 h 1858581"/>
              <a:gd name="connsiteX11" fmla="*/ 6229927 w 6539697"/>
              <a:gd name="connsiteY11" fmla="*/ 1858581 h 1858581"/>
              <a:gd name="connsiteX12" fmla="*/ 2724874 w 6539697"/>
              <a:gd name="connsiteY12" fmla="*/ 1858581 h 1858581"/>
              <a:gd name="connsiteX13" fmla="*/ 1089950 w 6539697"/>
              <a:gd name="connsiteY13" fmla="*/ 1858581 h 1858581"/>
              <a:gd name="connsiteX14" fmla="*/ 1089950 w 6539697"/>
              <a:gd name="connsiteY14" fmla="*/ 1858581 h 1858581"/>
              <a:gd name="connsiteX15" fmla="*/ 309770 w 6539697"/>
              <a:gd name="connsiteY15" fmla="*/ 1858581 h 1858581"/>
              <a:gd name="connsiteX16" fmla="*/ 0 w 6539697"/>
              <a:gd name="connsiteY16" fmla="*/ 1548811 h 1858581"/>
              <a:gd name="connsiteX17" fmla="*/ 0 w 6539697"/>
              <a:gd name="connsiteY17" fmla="*/ 1548818 h 1858581"/>
              <a:gd name="connsiteX18" fmla="*/ -1100566 w 6539697"/>
              <a:gd name="connsiteY18" fmla="*/ 1571189 h 1858581"/>
              <a:gd name="connsiteX19" fmla="*/ 0 w 6539697"/>
              <a:gd name="connsiteY19" fmla="*/ 1084172 h 1858581"/>
              <a:gd name="connsiteX20" fmla="*/ 0 w 6539697"/>
              <a:gd name="connsiteY20" fmla="*/ 309770 h 185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1858581" fill="none" extrusionOk="0">
                <a:moveTo>
                  <a:pt x="0" y="309770"/>
                </a:moveTo>
                <a:cubicBezTo>
                  <a:pt x="13583" y="146041"/>
                  <a:pt x="136182" y="1008"/>
                  <a:pt x="309770" y="0"/>
                </a:cubicBezTo>
                <a:cubicBezTo>
                  <a:pt x="444253" y="-29829"/>
                  <a:pt x="825442" y="4019"/>
                  <a:pt x="1089950" y="0"/>
                </a:cubicBezTo>
                <a:lnTo>
                  <a:pt x="1089950" y="0"/>
                </a:lnTo>
                <a:cubicBezTo>
                  <a:pt x="1743397" y="-130545"/>
                  <a:pt x="1927923" y="108287"/>
                  <a:pt x="2724874" y="0"/>
                </a:cubicBezTo>
                <a:cubicBezTo>
                  <a:pt x="3244822" y="-117130"/>
                  <a:pt x="5052410" y="123459"/>
                  <a:pt x="6229927" y="0"/>
                </a:cubicBezTo>
                <a:cubicBezTo>
                  <a:pt x="6406222" y="8306"/>
                  <a:pt x="6510927" y="142713"/>
                  <a:pt x="6539697" y="309770"/>
                </a:cubicBezTo>
                <a:cubicBezTo>
                  <a:pt x="6520939" y="675963"/>
                  <a:pt x="6539632" y="922092"/>
                  <a:pt x="6539697" y="1084172"/>
                </a:cubicBezTo>
                <a:lnTo>
                  <a:pt x="6539697" y="1084172"/>
                </a:lnTo>
                <a:cubicBezTo>
                  <a:pt x="6543969" y="1295574"/>
                  <a:pt x="6534629" y="1326602"/>
                  <a:pt x="6539697" y="1548818"/>
                </a:cubicBezTo>
                <a:lnTo>
                  <a:pt x="6539697" y="1548811"/>
                </a:lnTo>
                <a:cubicBezTo>
                  <a:pt x="6535879" y="1715110"/>
                  <a:pt x="6398179" y="1867794"/>
                  <a:pt x="6229927" y="1858581"/>
                </a:cubicBezTo>
                <a:cubicBezTo>
                  <a:pt x="4951876" y="1991975"/>
                  <a:pt x="3641311" y="1727861"/>
                  <a:pt x="2724874" y="1858581"/>
                </a:cubicBezTo>
                <a:cubicBezTo>
                  <a:pt x="2096175" y="1943046"/>
                  <a:pt x="1358787" y="1800739"/>
                  <a:pt x="1089950" y="1858581"/>
                </a:cubicBezTo>
                <a:lnTo>
                  <a:pt x="1089950" y="1858581"/>
                </a:lnTo>
                <a:cubicBezTo>
                  <a:pt x="793393" y="1825193"/>
                  <a:pt x="546268" y="1827249"/>
                  <a:pt x="309770" y="1858581"/>
                </a:cubicBezTo>
                <a:cubicBezTo>
                  <a:pt x="118614" y="1858496"/>
                  <a:pt x="14095" y="1690980"/>
                  <a:pt x="0" y="1548811"/>
                </a:cubicBezTo>
                <a:lnTo>
                  <a:pt x="0" y="1548818"/>
                </a:lnTo>
                <a:cubicBezTo>
                  <a:pt x="-464560" y="1489247"/>
                  <a:pt x="-766949" y="1555444"/>
                  <a:pt x="-1100566" y="1571189"/>
                </a:cubicBezTo>
                <a:cubicBezTo>
                  <a:pt x="-947356" y="1491163"/>
                  <a:pt x="-236187" y="1093427"/>
                  <a:pt x="0" y="1084172"/>
                </a:cubicBezTo>
                <a:cubicBezTo>
                  <a:pt x="-58860" y="995720"/>
                  <a:pt x="-20742" y="434833"/>
                  <a:pt x="0" y="309770"/>
                </a:cubicBezTo>
                <a:close/>
              </a:path>
              <a:path w="6539697" h="1858581" stroke="0" extrusionOk="0">
                <a:moveTo>
                  <a:pt x="0" y="309770"/>
                </a:moveTo>
                <a:cubicBezTo>
                  <a:pt x="-2934" y="143706"/>
                  <a:pt x="153317" y="-9893"/>
                  <a:pt x="309770" y="0"/>
                </a:cubicBezTo>
                <a:cubicBezTo>
                  <a:pt x="453630" y="15227"/>
                  <a:pt x="818767" y="11106"/>
                  <a:pt x="1089950" y="0"/>
                </a:cubicBezTo>
                <a:lnTo>
                  <a:pt x="1089950" y="0"/>
                </a:lnTo>
                <a:cubicBezTo>
                  <a:pt x="1612570" y="-115022"/>
                  <a:pt x="2202136" y="-4817"/>
                  <a:pt x="2724874" y="0"/>
                </a:cubicBezTo>
                <a:cubicBezTo>
                  <a:pt x="3181117" y="-134364"/>
                  <a:pt x="4981148" y="130381"/>
                  <a:pt x="6229927" y="0"/>
                </a:cubicBezTo>
                <a:cubicBezTo>
                  <a:pt x="6399795" y="-2860"/>
                  <a:pt x="6549059" y="131432"/>
                  <a:pt x="6539697" y="309770"/>
                </a:cubicBezTo>
                <a:cubicBezTo>
                  <a:pt x="6566363" y="474919"/>
                  <a:pt x="6551845" y="785928"/>
                  <a:pt x="6539697" y="1084172"/>
                </a:cubicBezTo>
                <a:lnTo>
                  <a:pt x="6539697" y="1084172"/>
                </a:lnTo>
                <a:cubicBezTo>
                  <a:pt x="6543124" y="1233616"/>
                  <a:pt x="6573803" y="1491958"/>
                  <a:pt x="6539697" y="1548818"/>
                </a:cubicBezTo>
                <a:lnTo>
                  <a:pt x="6539697" y="1548811"/>
                </a:lnTo>
                <a:cubicBezTo>
                  <a:pt x="6548598" y="1718921"/>
                  <a:pt x="6377816" y="1865300"/>
                  <a:pt x="6229927" y="1858581"/>
                </a:cubicBezTo>
                <a:cubicBezTo>
                  <a:pt x="5685139" y="1820822"/>
                  <a:pt x="4095466" y="1909079"/>
                  <a:pt x="2724874" y="1858581"/>
                </a:cubicBezTo>
                <a:cubicBezTo>
                  <a:pt x="2174419" y="1934895"/>
                  <a:pt x="1489365" y="1878762"/>
                  <a:pt x="1089950" y="1858581"/>
                </a:cubicBezTo>
                <a:lnTo>
                  <a:pt x="1089950" y="1858581"/>
                </a:lnTo>
                <a:cubicBezTo>
                  <a:pt x="719936" y="1822018"/>
                  <a:pt x="632224" y="1901785"/>
                  <a:pt x="309770" y="1858581"/>
                </a:cubicBezTo>
                <a:cubicBezTo>
                  <a:pt x="119329" y="1840925"/>
                  <a:pt x="4359" y="1718871"/>
                  <a:pt x="0" y="1548811"/>
                </a:cubicBezTo>
                <a:lnTo>
                  <a:pt x="0" y="1548818"/>
                </a:lnTo>
                <a:cubicBezTo>
                  <a:pt x="-293374" y="1547173"/>
                  <a:pt x="-909399" y="1629820"/>
                  <a:pt x="-1100566" y="1571189"/>
                </a:cubicBezTo>
                <a:cubicBezTo>
                  <a:pt x="-691756" y="1278880"/>
                  <a:pt x="-110316" y="1156905"/>
                  <a:pt x="0" y="1084172"/>
                </a:cubicBezTo>
                <a:cubicBezTo>
                  <a:pt x="-45908" y="914593"/>
                  <a:pt x="-35882" y="411891"/>
                  <a:pt x="0" y="309770"/>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66829"/>
                      <a:gd name="adj2" fmla="val 3453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Trong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bài</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hát</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nhắc</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tới</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các</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con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vật</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5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nào</a:t>
            </a:r>
            <a:r>
              <a:rPr lang="en-US" sz="5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a:t>
            </a:r>
            <a:endParaRPr kumimoji="0" lang="en-US" sz="5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endParaRPr>
          </a:p>
        </p:txBody>
      </p:sp>
      <p:grpSp>
        <p:nvGrpSpPr>
          <p:cNvPr id="3" name="Group 2">
            <a:extLst>
              <a:ext uri="{FF2B5EF4-FFF2-40B4-BE49-F238E27FC236}">
                <a16:creationId xmlns:a16="http://schemas.microsoft.com/office/drawing/2014/main" id="{7349A521-2474-5F62-373A-A3C8C049E924}"/>
              </a:ext>
            </a:extLst>
          </p:cNvPr>
          <p:cNvGrpSpPr/>
          <p:nvPr/>
        </p:nvGrpSpPr>
        <p:grpSpPr>
          <a:xfrm>
            <a:off x="4752975" y="3138475"/>
            <a:ext cx="7239000" cy="1209138"/>
            <a:chOff x="3171825" y="280975"/>
            <a:chExt cx="7239000" cy="1209138"/>
          </a:xfrm>
        </p:grpSpPr>
        <p:sp>
          <p:nvSpPr>
            <p:cNvPr id="5" name="TextBox 2">
              <a:extLst>
                <a:ext uri="{FF2B5EF4-FFF2-40B4-BE49-F238E27FC236}">
                  <a16:creationId xmlns:a16="http://schemas.microsoft.com/office/drawing/2014/main" id="{8C59BD1F-2C8F-DCC0-6BBE-63A3074D9DB5}"/>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FFD10E2-B39C-FFFF-0572-D9024859A21F}"/>
                </a:ext>
              </a:extLst>
            </p:cNvPr>
            <p:cNvSpPr/>
            <p:nvPr/>
          </p:nvSpPr>
          <p:spPr>
            <a:xfrm>
              <a:off x="3171825" y="280975"/>
              <a:ext cx="7239000"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dirty="0">
                  <a:solidFill>
                    <a:srgbClr val="FF0000"/>
                  </a:solidFill>
                  <a:effectLst/>
                  <a:ea typeface="Calibri" panose="020F0502020204030204" pitchFamily="34" charset="0"/>
                  <a:cs typeface="Times New Roman" panose="02020603050405020304" pitchFamily="18" charset="0"/>
                </a:rPr>
                <a:t>Trong </a:t>
              </a:r>
              <a:r>
                <a:rPr lang="en-US" sz="3200" b="1" dirty="0" err="1">
                  <a:solidFill>
                    <a:srgbClr val="FF0000"/>
                  </a:solidFill>
                  <a:effectLst/>
                  <a:ea typeface="Calibri" panose="020F0502020204030204" pitchFamily="34" charset="0"/>
                  <a:cs typeface="Times New Roman" panose="02020603050405020304" pitchFamily="18" charset="0"/>
                </a:rPr>
                <a:t>bài</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hát</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nhắc</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tới</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chim</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vành</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khuyên</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chào</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mào</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chích</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choè</a:t>
              </a:r>
              <a:r>
                <a:rPr lang="en-US" sz="3200" b="1" dirty="0">
                  <a:solidFill>
                    <a:srgbClr val="FF0000"/>
                  </a:solidFill>
                  <a:effectLst/>
                  <a:ea typeface="Calibri" panose="020F0502020204030204" pitchFamily="34" charset="0"/>
                  <a:cs typeface="Times New Roman" panose="02020603050405020304" pitchFamily="18" charset="0"/>
                </a:rPr>
                <a:t>, </a:t>
              </a:r>
              <a:r>
                <a:rPr lang="en-US" sz="3200" b="1" dirty="0" err="1">
                  <a:solidFill>
                    <a:srgbClr val="FF0000"/>
                  </a:solidFill>
                  <a:effectLst/>
                  <a:ea typeface="Calibri" panose="020F0502020204030204" pitchFamily="34" charset="0"/>
                  <a:cs typeface="Times New Roman" panose="02020603050405020304" pitchFamily="18" charset="0"/>
                </a:rPr>
                <a:t>sơn</a:t>
              </a:r>
              <a:r>
                <a:rPr lang="en-US" sz="3200" b="1" dirty="0">
                  <a:solidFill>
                    <a:srgbClr val="FF0000"/>
                  </a:solidFill>
                  <a:effectLst/>
                  <a:ea typeface="Calibri" panose="020F0502020204030204" pitchFamily="34" charset="0"/>
                  <a:cs typeface="Times New Roman" panose="02020603050405020304" pitchFamily="18" charset="0"/>
                </a:rPr>
                <a:t> ca.</a:t>
              </a:r>
            </a:p>
          </p:txBody>
        </p:sp>
      </p:grpSp>
    </p:spTree>
    <p:custDataLst>
      <p:tags r:id="rId1"/>
    </p:custDataLst>
    <p:extLst>
      <p:ext uri="{BB962C8B-B14F-4D97-AF65-F5344CB8AC3E}">
        <p14:creationId xmlns:p14="http://schemas.microsoft.com/office/powerpoint/2010/main" val="1152474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4.16667E-7 3.7037E-7 L 4.16667E-7 -0.07222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4968553" y="351219"/>
            <a:ext cx="6539697" cy="1944306"/>
          </a:xfrm>
          <a:custGeom>
            <a:avLst/>
            <a:gdLst>
              <a:gd name="connsiteX0" fmla="*/ 0 w 6539697"/>
              <a:gd name="connsiteY0" fmla="*/ 324057 h 1944306"/>
              <a:gd name="connsiteX1" fmla="*/ 324057 w 6539697"/>
              <a:gd name="connsiteY1" fmla="*/ 0 h 1944306"/>
              <a:gd name="connsiteX2" fmla="*/ 1089950 w 6539697"/>
              <a:gd name="connsiteY2" fmla="*/ 0 h 1944306"/>
              <a:gd name="connsiteX3" fmla="*/ 1089950 w 6539697"/>
              <a:gd name="connsiteY3" fmla="*/ 0 h 1944306"/>
              <a:gd name="connsiteX4" fmla="*/ 2724874 w 6539697"/>
              <a:gd name="connsiteY4" fmla="*/ 0 h 1944306"/>
              <a:gd name="connsiteX5" fmla="*/ 6215640 w 6539697"/>
              <a:gd name="connsiteY5" fmla="*/ 0 h 1944306"/>
              <a:gd name="connsiteX6" fmla="*/ 6539697 w 6539697"/>
              <a:gd name="connsiteY6" fmla="*/ 324057 h 1944306"/>
              <a:gd name="connsiteX7" fmla="*/ 6539697 w 6539697"/>
              <a:gd name="connsiteY7" fmla="*/ 1134179 h 1944306"/>
              <a:gd name="connsiteX8" fmla="*/ 6539697 w 6539697"/>
              <a:gd name="connsiteY8" fmla="*/ 1134179 h 1944306"/>
              <a:gd name="connsiteX9" fmla="*/ 6539697 w 6539697"/>
              <a:gd name="connsiteY9" fmla="*/ 1620255 h 1944306"/>
              <a:gd name="connsiteX10" fmla="*/ 6539697 w 6539697"/>
              <a:gd name="connsiteY10" fmla="*/ 1620249 h 1944306"/>
              <a:gd name="connsiteX11" fmla="*/ 6215640 w 6539697"/>
              <a:gd name="connsiteY11" fmla="*/ 1944306 h 1944306"/>
              <a:gd name="connsiteX12" fmla="*/ 2724874 w 6539697"/>
              <a:gd name="connsiteY12" fmla="*/ 1944306 h 1944306"/>
              <a:gd name="connsiteX13" fmla="*/ 1089950 w 6539697"/>
              <a:gd name="connsiteY13" fmla="*/ 1944306 h 1944306"/>
              <a:gd name="connsiteX14" fmla="*/ 1089950 w 6539697"/>
              <a:gd name="connsiteY14" fmla="*/ 1944306 h 1944306"/>
              <a:gd name="connsiteX15" fmla="*/ 324057 w 6539697"/>
              <a:gd name="connsiteY15" fmla="*/ 1944306 h 1944306"/>
              <a:gd name="connsiteX16" fmla="*/ 0 w 6539697"/>
              <a:gd name="connsiteY16" fmla="*/ 1620249 h 1944306"/>
              <a:gd name="connsiteX17" fmla="*/ 0 w 6539697"/>
              <a:gd name="connsiteY17" fmla="*/ 1620255 h 1944306"/>
              <a:gd name="connsiteX18" fmla="*/ -1100566 w 6539697"/>
              <a:gd name="connsiteY18" fmla="*/ 1643658 h 1944306"/>
              <a:gd name="connsiteX19" fmla="*/ 0 w 6539697"/>
              <a:gd name="connsiteY19" fmla="*/ 1134179 h 1944306"/>
              <a:gd name="connsiteX20" fmla="*/ 0 w 6539697"/>
              <a:gd name="connsiteY20" fmla="*/ 324057 h 194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1944306" fill="none" extrusionOk="0">
                <a:moveTo>
                  <a:pt x="0" y="324057"/>
                </a:moveTo>
                <a:cubicBezTo>
                  <a:pt x="12160" y="151667"/>
                  <a:pt x="133118" y="4812"/>
                  <a:pt x="324057" y="0"/>
                </a:cubicBezTo>
                <a:cubicBezTo>
                  <a:pt x="500918" y="23706"/>
                  <a:pt x="759391" y="58721"/>
                  <a:pt x="1089950" y="0"/>
                </a:cubicBezTo>
                <a:lnTo>
                  <a:pt x="1089950" y="0"/>
                </a:lnTo>
                <a:cubicBezTo>
                  <a:pt x="1743397" y="-130545"/>
                  <a:pt x="1927923" y="108287"/>
                  <a:pt x="2724874" y="0"/>
                </a:cubicBezTo>
                <a:cubicBezTo>
                  <a:pt x="3649196" y="-117130"/>
                  <a:pt x="5344384" y="123459"/>
                  <a:pt x="6215640" y="0"/>
                </a:cubicBezTo>
                <a:cubicBezTo>
                  <a:pt x="6413381" y="29903"/>
                  <a:pt x="6528839" y="146604"/>
                  <a:pt x="6539697" y="324057"/>
                </a:cubicBezTo>
                <a:cubicBezTo>
                  <a:pt x="6540625" y="514913"/>
                  <a:pt x="6599585" y="775641"/>
                  <a:pt x="6539697" y="1134179"/>
                </a:cubicBezTo>
                <a:lnTo>
                  <a:pt x="6539697" y="1134179"/>
                </a:lnTo>
                <a:cubicBezTo>
                  <a:pt x="6554914" y="1293587"/>
                  <a:pt x="6505744" y="1558532"/>
                  <a:pt x="6539697" y="1620255"/>
                </a:cubicBezTo>
                <a:lnTo>
                  <a:pt x="6539697" y="1620249"/>
                </a:lnTo>
                <a:cubicBezTo>
                  <a:pt x="6537749" y="1796782"/>
                  <a:pt x="6385049" y="1975447"/>
                  <a:pt x="6215640" y="1944306"/>
                </a:cubicBezTo>
                <a:cubicBezTo>
                  <a:pt x="5418982" y="2077700"/>
                  <a:pt x="3696952" y="1813586"/>
                  <a:pt x="2724874" y="1944306"/>
                </a:cubicBezTo>
                <a:cubicBezTo>
                  <a:pt x="2096175" y="2028771"/>
                  <a:pt x="1358787" y="1886464"/>
                  <a:pt x="1089950" y="1944306"/>
                </a:cubicBezTo>
                <a:lnTo>
                  <a:pt x="1089950" y="1944306"/>
                </a:lnTo>
                <a:cubicBezTo>
                  <a:pt x="807155" y="1986304"/>
                  <a:pt x="518130" y="1971779"/>
                  <a:pt x="324057" y="1944306"/>
                </a:cubicBezTo>
                <a:cubicBezTo>
                  <a:pt x="115468" y="1944181"/>
                  <a:pt x="10581" y="1777517"/>
                  <a:pt x="0" y="1620249"/>
                </a:cubicBezTo>
                <a:lnTo>
                  <a:pt x="0" y="1620255"/>
                </a:lnTo>
                <a:cubicBezTo>
                  <a:pt x="-460702" y="1624949"/>
                  <a:pt x="-685323" y="1640530"/>
                  <a:pt x="-1100566" y="1643658"/>
                </a:cubicBezTo>
                <a:cubicBezTo>
                  <a:pt x="-715553" y="1354725"/>
                  <a:pt x="-422836" y="1366718"/>
                  <a:pt x="0" y="1134179"/>
                </a:cubicBezTo>
                <a:cubicBezTo>
                  <a:pt x="65266" y="973640"/>
                  <a:pt x="5892" y="710896"/>
                  <a:pt x="0" y="324057"/>
                </a:cubicBezTo>
                <a:close/>
              </a:path>
              <a:path w="6539697" h="1944306" stroke="0" extrusionOk="0">
                <a:moveTo>
                  <a:pt x="0" y="324057"/>
                </a:moveTo>
                <a:cubicBezTo>
                  <a:pt x="-3887" y="151732"/>
                  <a:pt x="174682" y="-20016"/>
                  <a:pt x="324057" y="0"/>
                </a:cubicBezTo>
                <a:cubicBezTo>
                  <a:pt x="654717" y="-36658"/>
                  <a:pt x="876330" y="-68531"/>
                  <a:pt x="1089950" y="0"/>
                </a:cubicBezTo>
                <a:lnTo>
                  <a:pt x="1089950" y="0"/>
                </a:lnTo>
                <a:cubicBezTo>
                  <a:pt x="1612570" y="-115022"/>
                  <a:pt x="2202136" y="-4817"/>
                  <a:pt x="2724874" y="0"/>
                </a:cubicBezTo>
                <a:cubicBezTo>
                  <a:pt x="3711217" y="-134364"/>
                  <a:pt x="4703513" y="130381"/>
                  <a:pt x="6215640" y="0"/>
                </a:cubicBezTo>
                <a:cubicBezTo>
                  <a:pt x="6391778" y="-6680"/>
                  <a:pt x="6547756" y="138838"/>
                  <a:pt x="6539697" y="324057"/>
                </a:cubicBezTo>
                <a:cubicBezTo>
                  <a:pt x="6573688" y="513443"/>
                  <a:pt x="6522837" y="959268"/>
                  <a:pt x="6539697" y="1134179"/>
                </a:cubicBezTo>
                <a:lnTo>
                  <a:pt x="6539697" y="1134179"/>
                </a:lnTo>
                <a:cubicBezTo>
                  <a:pt x="6505874" y="1219579"/>
                  <a:pt x="6535092" y="1570996"/>
                  <a:pt x="6539697" y="1620255"/>
                </a:cubicBezTo>
                <a:lnTo>
                  <a:pt x="6539697" y="1620249"/>
                </a:lnTo>
                <a:cubicBezTo>
                  <a:pt x="6545723" y="1798564"/>
                  <a:pt x="6389470" y="1945796"/>
                  <a:pt x="6215640" y="1944306"/>
                </a:cubicBezTo>
                <a:cubicBezTo>
                  <a:pt x="5266530" y="1906547"/>
                  <a:pt x="3261573" y="1994804"/>
                  <a:pt x="2724874" y="1944306"/>
                </a:cubicBezTo>
                <a:cubicBezTo>
                  <a:pt x="2174419" y="2020620"/>
                  <a:pt x="1489365" y="1964487"/>
                  <a:pt x="1089950" y="1944306"/>
                </a:cubicBezTo>
                <a:lnTo>
                  <a:pt x="1089950" y="1944306"/>
                </a:lnTo>
                <a:cubicBezTo>
                  <a:pt x="816740" y="1897625"/>
                  <a:pt x="498080" y="2000425"/>
                  <a:pt x="324057" y="1944306"/>
                </a:cubicBezTo>
                <a:cubicBezTo>
                  <a:pt x="137322" y="1937226"/>
                  <a:pt x="12567" y="1796279"/>
                  <a:pt x="0" y="1620249"/>
                </a:cubicBezTo>
                <a:lnTo>
                  <a:pt x="0" y="1620255"/>
                </a:lnTo>
                <a:cubicBezTo>
                  <a:pt x="-264215" y="1619353"/>
                  <a:pt x="-869609" y="1708750"/>
                  <a:pt x="-1100566" y="1643658"/>
                </a:cubicBezTo>
                <a:cubicBezTo>
                  <a:pt x="-831618" y="1451849"/>
                  <a:pt x="-227012" y="1252211"/>
                  <a:pt x="0" y="1134179"/>
                </a:cubicBezTo>
                <a:cubicBezTo>
                  <a:pt x="22492" y="755439"/>
                  <a:pt x="-11436" y="570104"/>
                  <a:pt x="0" y="324057"/>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66829"/>
                      <a:gd name="adj2" fmla="val 3453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Bạn</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chim</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vành</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khuyên</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có</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những</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hành</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động</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nào</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đáng</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 </a:t>
            </a:r>
            <a:r>
              <a:rPr lang="en-US" sz="4400" b="1"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khen</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rPr>
              <a:t>?</a:t>
            </a:r>
            <a:endParaRPr kumimoji="0" lang="en-US" sz="4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ndParaRPr>
          </a:p>
        </p:txBody>
      </p:sp>
      <p:grpSp>
        <p:nvGrpSpPr>
          <p:cNvPr id="3" name="Group 2">
            <a:extLst>
              <a:ext uri="{FF2B5EF4-FFF2-40B4-BE49-F238E27FC236}">
                <a16:creationId xmlns:a16="http://schemas.microsoft.com/office/drawing/2014/main" id="{7349A521-2474-5F62-373A-A3C8C049E924}"/>
              </a:ext>
            </a:extLst>
          </p:cNvPr>
          <p:cNvGrpSpPr/>
          <p:nvPr/>
        </p:nvGrpSpPr>
        <p:grpSpPr>
          <a:xfrm>
            <a:off x="4752975" y="3138475"/>
            <a:ext cx="7239000" cy="1209138"/>
            <a:chOff x="3171825" y="280975"/>
            <a:chExt cx="7239000" cy="1209138"/>
          </a:xfrm>
        </p:grpSpPr>
        <p:sp>
          <p:nvSpPr>
            <p:cNvPr id="5" name="TextBox 2">
              <a:extLst>
                <a:ext uri="{FF2B5EF4-FFF2-40B4-BE49-F238E27FC236}">
                  <a16:creationId xmlns:a16="http://schemas.microsoft.com/office/drawing/2014/main" id="{8C59BD1F-2C8F-DCC0-6BBE-63A3074D9DB5}"/>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FFD10E2-B39C-FFFF-0572-D9024859A21F}"/>
                </a:ext>
              </a:extLst>
            </p:cNvPr>
            <p:cNvSpPr/>
            <p:nvPr/>
          </p:nvSpPr>
          <p:spPr>
            <a:xfrm>
              <a:off x="3171825" y="280975"/>
              <a:ext cx="7239000"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Bạn</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chim</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vành</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khuyên</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gọi</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dạ</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bảo</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vâng</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lễ</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phép</a:t>
              </a:r>
              <a:r>
                <a:rPr kumimoji="0" lang="en-US" sz="3600" b="1" i="0" u="none" strike="noStrike" kern="1200" cap="none" spc="0" normalizeH="0" baseline="0" noProof="0" dirty="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a:t>
              </a:r>
            </a:p>
          </p:txBody>
        </p:sp>
      </p:grpSp>
    </p:spTree>
    <p:custDataLst>
      <p:tags r:id="rId1"/>
    </p:custDataLst>
    <p:extLst>
      <p:ext uri="{BB962C8B-B14F-4D97-AF65-F5344CB8AC3E}">
        <p14:creationId xmlns:p14="http://schemas.microsoft.com/office/powerpoint/2010/main" val="3101225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2.91667E-6 4.81481E-6 L 2.91667E-6 -0.07223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4968553" y="351219"/>
            <a:ext cx="6539697" cy="1944306"/>
          </a:xfrm>
          <a:custGeom>
            <a:avLst/>
            <a:gdLst>
              <a:gd name="connsiteX0" fmla="*/ 0 w 6539697"/>
              <a:gd name="connsiteY0" fmla="*/ 324057 h 1944306"/>
              <a:gd name="connsiteX1" fmla="*/ 324057 w 6539697"/>
              <a:gd name="connsiteY1" fmla="*/ 0 h 1944306"/>
              <a:gd name="connsiteX2" fmla="*/ 1089950 w 6539697"/>
              <a:gd name="connsiteY2" fmla="*/ 0 h 1944306"/>
              <a:gd name="connsiteX3" fmla="*/ 1089950 w 6539697"/>
              <a:gd name="connsiteY3" fmla="*/ 0 h 1944306"/>
              <a:gd name="connsiteX4" fmla="*/ 2724874 w 6539697"/>
              <a:gd name="connsiteY4" fmla="*/ 0 h 1944306"/>
              <a:gd name="connsiteX5" fmla="*/ 6215640 w 6539697"/>
              <a:gd name="connsiteY5" fmla="*/ 0 h 1944306"/>
              <a:gd name="connsiteX6" fmla="*/ 6539697 w 6539697"/>
              <a:gd name="connsiteY6" fmla="*/ 324057 h 1944306"/>
              <a:gd name="connsiteX7" fmla="*/ 6539697 w 6539697"/>
              <a:gd name="connsiteY7" fmla="*/ 1134179 h 1944306"/>
              <a:gd name="connsiteX8" fmla="*/ 6539697 w 6539697"/>
              <a:gd name="connsiteY8" fmla="*/ 1134179 h 1944306"/>
              <a:gd name="connsiteX9" fmla="*/ 6539697 w 6539697"/>
              <a:gd name="connsiteY9" fmla="*/ 1620255 h 1944306"/>
              <a:gd name="connsiteX10" fmla="*/ 6539697 w 6539697"/>
              <a:gd name="connsiteY10" fmla="*/ 1620249 h 1944306"/>
              <a:gd name="connsiteX11" fmla="*/ 6215640 w 6539697"/>
              <a:gd name="connsiteY11" fmla="*/ 1944306 h 1944306"/>
              <a:gd name="connsiteX12" fmla="*/ 2724874 w 6539697"/>
              <a:gd name="connsiteY12" fmla="*/ 1944306 h 1944306"/>
              <a:gd name="connsiteX13" fmla="*/ 1089950 w 6539697"/>
              <a:gd name="connsiteY13" fmla="*/ 1944306 h 1944306"/>
              <a:gd name="connsiteX14" fmla="*/ 1089950 w 6539697"/>
              <a:gd name="connsiteY14" fmla="*/ 1944306 h 1944306"/>
              <a:gd name="connsiteX15" fmla="*/ 324057 w 6539697"/>
              <a:gd name="connsiteY15" fmla="*/ 1944306 h 1944306"/>
              <a:gd name="connsiteX16" fmla="*/ 0 w 6539697"/>
              <a:gd name="connsiteY16" fmla="*/ 1620249 h 1944306"/>
              <a:gd name="connsiteX17" fmla="*/ 0 w 6539697"/>
              <a:gd name="connsiteY17" fmla="*/ 1620255 h 1944306"/>
              <a:gd name="connsiteX18" fmla="*/ -1100566 w 6539697"/>
              <a:gd name="connsiteY18" fmla="*/ 1643658 h 1944306"/>
              <a:gd name="connsiteX19" fmla="*/ 0 w 6539697"/>
              <a:gd name="connsiteY19" fmla="*/ 1134179 h 1944306"/>
              <a:gd name="connsiteX20" fmla="*/ 0 w 6539697"/>
              <a:gd name="connsiteY20" fmla="*/ 324057 h 194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1944306" fill="none" extrusionOk="0">
                <a:moveTo>
                  <a:pt x="0" y="324057"/>
                </a:moveTo>
                <a:cubicBezTo>
                  <a:pt x="12160" y="151667"/>
                  <a:pt x="133118" y="4812"/>
                  <a:pt x="324057" y="0"/>
                </a:cubicBezTo>
                <a:cubicBezTo>
                  <a:pt x="500918" y="23706"/>
                  <a:pt x="759391" y="58721"/>
                  <a:pt x="1089950" y="0"/>
                </a:cubicBezTo>
                <a:lnTo>
                  <a:pt x="1089950" y="0"/>
                </a:lnTo>
                <a:cubicBezTo>
                  <a:pt x="1743397" y="-130545"/>
                  <a:pt x="1927923" y="108287"/>
                  <a:pt x="2724874" y="0"/>
                </a:cubicBezTo>
                <a:cubicBezTo>
                  <a:pt x="3649196" y="-117130"/>
                  <a:pt x="5344384" y="123459"/>
                  <a:pt x="6215640" y="0"/>
                </a:cubicBezTo>
                <a:cubicBezTo>
                  <a:pt x="6413381" y="29903"/>
                  <a:pt x="6528839" y="146604"/>
                  <a:pt x="6539697" y="324057"/>
                </a:cubicBezTo>
                <a:cubicBezTo>
                  <a:pt x="6540625" y="514913"/>
                  <a:pt x="6599585" y="775641"/>
                  <a:pt x="6539697" y="1134179"/>
                </a:cubicBezTo>
                <a:lnTo>
                  <a:pt x="6539697" y="1134179"/>
                </a:lnTo>
                <a:cubicBezTo>
                  <a:pt x="6554914" y="1293587"/>
                  <a:pt x="6505744" y="1558532"/>
                  <a:pt x="6539697" y="1620255"/>
                </a:cubicBezTo>
                <a:lnTo>
                  <a:pt x="6539697" y="1620249"/>
                </a:lnTo>
                <a:cubicBezTo>
                  <a:pt x="6537749" y="1796782"/>
                  <a:pt x="6385049" y="1975447"/>
                  <a:pt x="6215640" y="1944306"/>
                </a:cubicBezTo>
                <a:cubicBezTo>
                  <a:pt x="5418982" y="2077700"/>
                  <a:pt x="3696952" y="1813586"/>
                  <a:pt x="2724874" y="1944306"/>
                </a:cubicBezTo>
                <a:cubicBezTo>
                  <a:pt x="2096175" y="2028771"/>
                  <a:pt x="1358787" y="1886464"/>
                  <a:pt x="1089950" y="1944306"/>
                </a:cubicBezTo>
                <a:lnTo>
                  <a:pt x="1089950" y="1944306"/>
                </a:lnTo>
                <a:cubicBezTo>
                  <a:pt x="807155" y="1986304"/>
                  <a:pt x="518130" y="1971779"/>
                  <a:pt x="324057" y="1944306"/>
                </a:cubicBezTo>
                <a:cubicBezTo>
                  <a:pt x="115468" y="1944181"/>
                  <a:pt x="10581" y="1777517"/>
                  <a:pt x="0" y="1620249"/>
                </a:cubicBezTo>
                <a:lnTo>
                  <a:pt x="0" y="1620255"/>
                </a:lnTo>
                <a:cubicBezTo>
                  <a:pt x="-460702" y="1624949"/>
                  <a:pt x="-685323" y="1640530"/>
                  <a:pt x="-1100566" y="1643658"/>
                </a:cubicBezTo>
                <a:cubicBezTo>
                  <a:pt x="-715553" y="1354725"/>
                  <a:pt x="-422836" y="1366718"/>
                  <a:pt x="0" y="1134179"/>
                </a:cubicBezTo>
                <a:cubicBezTo>
                  <a:pt x="65266" y="973640"/>
                  <a:pt x="5892" y="710896"/>
                  <a:pt x="0" y="324057"/>
                </a:cubicBezTo>
                <a:close/>
              </a:path>
              <a:path w="6539697" h="1944306" stroke="0" extrusionOk="0">
                <a:moveTo>
                  <a:pt x="0" y="324057"/>
                </a:moveTo>
                <a:cubicBezTo>
                  <a:pt x="-3887" y="151732"/>
                  <a:pt x="174682" y="-20016"/>
                  <a:pt x="324057" y="0"/>
                </a:cubicBezTo>
                <a:cubicBezTo>
                  <a:pt x="654717" y="-36658"/>
                  <a:pt x="876330" y="-68531"/>
                  <a:pt x="1089950" y="0"/>
                </a:cubicBezTo>
                <a:lnTo>
                  <a:pt x="1089950" y="0"/>
                </a:lnTo>
                <a:cubicBezTo>
                  <a:pt x="1612570" y="-115022"/>
                  <a:pt x="2202136" y="-4817"/>
                  <a:pt x="2724874" y="0"/>
                </a:cubicBezTo>
                <a:cubicBezTo>
                  <a:pt x="3711217" y="-134364"/>
                  <a:pt x="4703513" y="130381"/>
                  <a:pt x="6215640" y="0"/>
                </a:cubicBezTo>
                <a:cubicBezTo>
                  <a:pt x="6391778" y="-6680"/>
                  <a:pt x="6547756" y="138838"/>
                  <a:pt x="6539697" y="324057"/>
                </a:cubicBezTo>
                <a:cubicBezTo>
                  <a:pt x="6573688" y="513443"/>
                  <a:pt x="6522837" y="959268"/>
                  <a:pt x="6539697" y="1134179"/>
                </a:cubicBezTo>
                <a:lnTo>
                  <a:pt x="6539697" y="1134179"/>
                </a:lnTo>
                <a:cubicBezTo>
                  <a:pt x="6505874" y="1219579"/>
                  <a:pt x="6535092" y="1570996"/>
                  <a:pt x="6539697" y="1620255"/>
                </a:cubicBezTo>
                <a:lnTo>
                  <a:pt x="6539697" y="1620249"/>
                </a:lnTo>
                <a:cubicBezTo>
                  <a:pt x="6545723" y="1798564"/>
                  <a:pt x="6389470" y="1945796"/>
                  <a:pt x="6215640" y="1944306"/>
                </a:cubicBezTo>
                <a:cubicBezTo>
                  <a:pt x="5266530" y="1906547"/>
                  <a:pt x="3261573" y="1994804"/>
                  <a:pt x="2724874" y="1944306"/>
                </a:cubicBezTo>
                <a:cubicBezTo>
                  <a:pt x="2174419" y="2020620"/>
                  <a:pt x="1489365" y="1964487"/>
                  <a:pt x="1089950" y="1944306"/>
                </a:cubicBezTo>
                <a:lnTo>
                  <a:pt x="1089950" y="1944306"/>
                </a:lnTo>
                <a:cubicBezTo>
                  <a:pt x="816740" y="1897625"/>
                  <a:pt x="498080" y="2000425"/>
                  <a:pt x="324057" y="1944306"/>
                </a:cubicBezTo>
                <a:cubicBezTo>
                  <a:pt x="137322" y="1937226"/>
                  <a:pt x="12567" y="1796279"/>
                  <a:pt x="0" y="1620249"/>
                </a:cubicBezTo>
                <a:lnTo>
                  <a:pt x="0" y="1620255"/>
                </a:lnTo>
                <a:cubicBezTo>
                  <a:pt x="-264215" y="1619353"/>
                  <a:pt x="-869609" y="1708750"/>
                  <a:pt x="-1100566" y="1643658"/>
                </a:cubicBezTo>
                <a:cubicBezTo>
                  <a:pt x="-831618" y="1451849"/>
                  <a:pt x="-227012" y="1252211"/>
                  <a:pt x="0" y="1134179"/>
                </a:cubicBezTo>
                <a:cubicBezTo>
                  <a:pt x="22492" y="755439"/>
                  <a:pt x="-11436" y="570104"/>
                  <a:pt x="0" y="324057"/>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66829"/>
                      <a:gd name="adj2" fmla="val 3453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Tác giả đã dùng từ ngữ nào để gọi chích choè, chào mào, sơn ca…?</a:t>
            </a:r>
            <a:endParaRPr kumimoji="0" lang="en-US" sz="4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7349A521-2474-5F62-373A-A3C8C049E924}"/>
              </a:ext>
            </a:extLst>
          </p:cNvPr>
          <p:cNvGrpSpPr/>
          <p:nvPr/>
        </p:nvGrpSpPr>
        <p:grpSpPr>
          <a:xfrm>
            <a:off x="4752975" y="3138475"/>
            <a:ext cx="7239000" cy="1209138"/>
            <a:chOff x="3171825" y="280975"/>
            <a:chExt cx="7239000" cy="1209138"/>
          </a:xfrm>
        </p:grpSpPr>
        <p:sp>
          <p:nvSpPr>
            <p:cNvPr id="5" name="TextBox 2">
              <a:extLst>
                <a:ext uri="{FF2B5EF4-FFF2-40B4-BE49-F238E27FC236}">
                  <a16:creationId xmlns:a16="http://schemas.microsoft.com/office/drawing/2014/main" id="{8C59BD1F-2C8F-DCC0-6BBE-63A3074D9DB5}"/>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FFD10E2-B39C-FFFF-0572-D9024859A21F}"/>
                </a:ext>
              </a:extLst>
            </p:cNvPr>
            <p:cNvSpPr/>
            <p:nvPr/>
          </p:nvSpPr>
          <p:spPr>
            <a:xfrm>
              <a:off x="3171825" y="280975"/>
              <a:ext cx="7239000"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dirty="0" err="1">
                  <a:solidFill>
                    <a:srgbClr val="FF0000"/>
                  </a:solidFill>
                  <a:effectLst/>
                  <a:ea typeface="Calibri" panose="020F0502020204030204" pitchFamily="34" charset="0"/>
                </a:rPr>
                <a:t>Chích</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choè</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gọi</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bằng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anh</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sơn</a:t>
              </a:r>
              <a:r>
                <a:rPr lang="en-US" sz="3200" b="1" dirty="0">
                  <a:solidFill>
                    <a:srgbClr val="FF0000"/>
                  </a:solidFill>
                  <a:effectLst/>
                  <a:ea typeface="Calibri" panose="020F0502020204030204" pitchFamily="34" charset="0"/>
                </a:rPr>
                <a:t> ca - </a:t>
              </a:r>
              <a:r>
                <a:rPr lang="en-US" sz="3200" b="1" dirty="0" err="1">
                  <a:solidFill>
                    <a:srgbClr val="FF0000"/>
                  </a:solidFill>
                  <a:effectLst/>
                  <a:ea typeface="Calibri" panose="020F0502020204030204" pitchFamily="34" charset="0"/>
                </a:rPr>
                <a:t>gọi</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bằng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cô</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sáo</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nâu</a:t>
              </a:r>
              <a:r>
                <a:rPr lang="en-US" sz="3200" b="1" dirty="0">
                  <a:solidFill>
                    <a:srgbClr val="FF0000"/>
                  </a:solidFill>
                  <a:effectLst/>
                  <a:ea typeface="Calibri" panose="020F0502020204030204" pitchFamily="34" charset="0"/>
                </a:rPr>
                <a:t> – </a:t>
              </a:r>
              <a:r>
                <a:rPr lang="en-US" sz="3200" b="1" dirty="0" err="1">
                  <a:solidFill>
                    <a:srgbClr val="FF0000"/>
                  </a:solidFill>
                  <a:effectLst/>
                  <a:ea typeface="Calibri" panose="020F0502020204030204" pitchFamily="34" charset="0"/>
                </a:rPr>
                <a:t>gọi</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bằng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chị</a:t>
              </a:r>
              <a:r>
                <a:rPr lang="en-US" sz="3200" b="1" dirty="0">
                  <a:solidFill>
                    <a:srgbClr val="FF0000"/>
                  </a:solidFill>
                  <a:effectLst/>
                  <a:ea typeface="Calibri" panose="020F0502020204030204" pitchFamily="34" charset="0"/>
                </a:rPr>
                <a:t>.</a:t>
              </a:r>
            </a:p>
          </p:txBody>
        </p:sp>
      </p:grpSp>
    </p:spTree>
    <p:custDataLst>
      <p:tags r:id="rId1"/>
    </p:custDataLst>
    <p:extLst>
      <p:ext uri="{BB962C8B-B14F-4D97-AF65-F5344CB8AC3E}">
        <p14:creationId xmlns:p14="http://schemas.microsoft.com/office/powerpoint/2010/main" val="184541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2.91667E-6 4.81481E-6 L 2.91667E-6 -0.07223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D9774E9-3615-44BA-B94D-359547D8B06C}"/>
              </a:ext>
            </a:extLst>
          </p:cNvPr>
          <p:cNvPicPr>
            <a:picLocks noGrp="1" noChangeAspect="1"/>
          </p:cNvPicPr>
          <p:nvPr>
            <p:ph idx="1"/>
          </p:nvPr>
        </p:nvPicPr>
        <p:blipFill>
          <a:blip r:embed="rId4"/>
          <a:stretch>
            <a:fillRect/>
          </a:stretch>
        </p:blipFill>
        <p:spPr>
          <a:xfrm>
            <a:off x="0" y="0"/>
            <a:ext cx="12192000" cy="6858000"/>
          </a:xfrm>
          <a:prstGeom prst="rect">
            <a:avLst/>
          </a:prstGeom>
        </p:spPr>
      </p:pic>
      <p:pic>
        <p:nvPicPr>
          <p:cNvPr id="10" name="Graphic 9">
            <a:extLst>
              <a:ext uri="{FF2B5EF4-FFF2-40B4-BE49-F238E27FC236}">
                <a16:creationId xmlns:a16="http://schemas.microsoft.com/office/drawing/2014/main" id="{D7993B13-0282-7C5C-1AD3-D71ED1EE40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500" y="1342662"/>
            <a:ext cx="4953145" cy="5293505"/>
          </a:xfrm>
          <a:prstGeom prst="rect">
            <a:avLst/>
          </a:prstGeom>
        </p:spPr>
      </p:pic>
      <p:sp>
        <p:nvSpPr>
          <p:cNvPr id="2" name="Speech Bubble: Rectangle with Corners Rounded 1">
            <a:extLst>
              <a:ext uri="{FF2B5EF4-FFF2-40B4-BE49-F238E27FC236}">
                <a16:creationId xmlns:a16="http://schemas.microsoft.com/office/drawing/2014/main" id="{46BE66EB-1397-3653-8616-F2D7A995486E}"/>
              </a:ext>
            </a:extLst>
          </p:cNvPr>
          <p:cNvSpPr/>
          <p:nvPr/>
        </p:nvSpPr>
        <p:spPr>
          <a:xfrm>
            <a:off x="4968553" y="351219"/>
            <a:ext cx="6851972" cy="1944306"/>
          </a:xfrm>
          <a:custGeom>
            <a:avLst/>
            <a:gdLst>
              <a:gd name="connsiteX0" fmla="*/ 0 w 6851972"/>
              <a:gd name="connsiteY0" fmla="*/ 324057 h 1944306"/>
              <a:gd name="connsiteX1" fmla="*/ 324057 w 6851972"/>
              <a:gd name="connsiteY1" fmla="*/ 0 h 1944306"/>
              <a:gd name="connsiteX2" fmla="*/ 1141995 w 6851972"/>
              <a:gd name="connsiteY2" fmla="*/ 0 h 1944306"/>
              <a:gd name="connsiteX3" fmla="*/ 1141995 w 6851972"/>
              <a:gd name="connsiteY3" fmla="*/ 0 h 1944306"/>
              <a:gd name="connsiteX4" fmla="*/ 2854988 w 6851972"/>
              <a:gd name="connsiteY4" fmla="*/ 0 h 1944306"/>
              <a:gd name="connsiteX5" fmla="*/ 6527915 w 6851972"/>
              <a:gd name="connsiteY5" fmla="*/ 0 h 1944306"/>
              <a:gd name="connsiteX6" fmla="*/ 6851972 w 6851972"/>
              <a:gd name="connsiteY6" fmla="*/ 324057 h 1944306"/>
              <a:gd name="connsiteX7" fmla="*/ 6851972 w 6851972"/>
              <a:gd name="connsiteY7" fmla="*/ 1134179 h 1944306"/>
              <a:gd name="connsiteX8" fmla="*/ 6851972 w 6851972"/>
              <a:gd name="connsiteY8" fmla="*/ 1134179 h 1944306"/>
              <a:gd name="connsiteX9" fmla="*/ 6851972 w 6851972"/>
              <a:gd name="connsiteY9" fmla="*/ 1620255 h 1944306"/>
              <a:gd name="connsiteX10" fmla="*/ 6851972 w 6851972"/>
              <a:gd name="connsiteY10" fmla="*/ 1620249 h 1944306"/>
              <a:gd name="connsiteX11" fmla="*/ 6527915 w 6851972"/>
              <a:gd name="connsiteY11" fmla="*/ 1944306 h 1944306"/>
              <a:gd name="connsiteX12" fmla="*/ 2854988 w 6851972"/>
              <a:gd name="connsiteY12" fmla="*/ 1944306 h 1944306"/>
              <a:gd name="connsiteX13" fmla="*/ 1141995 w 6851972"/>
              <a:gd name="connsiteY13" fmla="*/ 1944306 h 1944306"/>
              <a:gd name="connsiteX14" fmla="*/ 1141995 w 6851972"/>
              <a:gd name="connsiteY14" fmla="*/ 1944306 h 1944306"/>
              <a:gd name="connsiteX15" fmla="*/ 324057 w 6851972"/>
              <a:gd name="connsiteY15" fmla="*/ 1944306 h 1944306"/>
              <a:gd name="connsiteX16" fmla="*/ 0 w 6851972"/>
              <a:gd name="connsiteY16" fmla="*/ 1620249 h 1944306"/>
              <a:gd name="connsiteX17" fmla="*/ 0 w 6851972"/>
              <a:gd name="connsiteY17" fmla="*/ 1620255 h 1944306"/>
              <a:gd name="connsiteX18" fmla="*/ -1153118 w 6851972"/>
              <a:gd name="connsiteY18" fmla="*/ 1643658 h 1944306"/>
              <a:gd name="connsiteX19" fmla="*/ 0 w 6851972"/>
              <a:gd name="connsiteY19" fmla="*/ 1134179 h 1944306"/>
              <a:gd name="connsiteX20" fmla="*/ 0 w 6851972"/>
              <a:gd name="connsiteY20" fmla="*/ 324057 h 194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851972" h="1944306" fill="none" extrusionOk="0">
                <a:moveTo>
                  <a:pt x="0" y="324057"/>
                </a:moveTo>
                <a:cubicBezTo>
                  <a:pt x="12160" y="151667"/>
                  <a:pt x="133118" y="4812"/>
                  <a:pt x="324057" y="0"/>
                </a:cubicBezTo>
                <a:cubicBezTo>
                  <a:pt x="583104" y="29944"/>
                  <a:pt x="995751" y="57975"/>
                  <a:pt x="1141995" y="0"/>
                </a:cubicBezTo>
                <a:lnTo>
                  <a:pt x="1141995" y="0"/>
                </a:lnTo>
                <a:cubicBezTo>
                  <a:pt x="1575879" y="82202"/>
                  <a:pt x="2087717" y="-119666"/>
                  <a:pt x="2854988" y="0"/>
                </a:cubicBezTo>
                <a:cubicBezTo>
                  <a:pt x="4493986" y="-117130"/>
                  <a:pt x="4929835" y="123459"/>
                  <a:pt x="6527915" y="0"/>
                </a:cubicBezTo>
                <a:cubicBezTo>
                  <a:pt x="6725656" y="29903"/>
                  <a:pt x="6841114" y="146604"/>
                  <a:pt x="6851972" y="324057"/>
                </a:cubicBezTo>
                <a:cubicBezTo>
                  <a:pt x="6852900" y="514913"/>
                  <a:pt x="6911860" y="775641"/>
                  <a:pt x="6851972" y="1134179"/>
                </a:cubicBezTo>
                <a:lnTo>
                  <a:pt x="6851972" y="1134179"/>
                </a:lnTo>
                <a:cubicBezTo>
                  <a:pt x="6867189" y="1293587"/>
                  <a:pt x="6818019" y="1558532"/>
                  <a:pt x="6851972" y="1620255"/>
                </a:cubicBezTo>
                <a:lnTo>
                  <a:pt x="6851972" y="1620249"/>
                </a:lnTo>
                <a:cubicBezTo>
                  <a:pt x="6850024" y="1796782"/>
                  <a:pt x="6697324" y="1975447"/>
                  <a:pt x="6527915" y="1944306"/>
                </a:cubicBezTo>
                <a:cubicBezTo>
                  <a:pt x="4744816" y="2077700"/>
                  <a:pt x="3861507" y="1813586"/>
                  <a:pt x="2854988" y="1944306"/>
                </a:cubicBezTo>
                <a:cubicBezTo>
                  <a:pt x="2396060" y="2071608"/>
                  <a:pt x="1779194" y="1937061"/>
                  <a:pt x="1141995" y="1944306"/>
                </a:cubicBezTo>
                <a:lnTo>
                  <a:pt x="1141995" y="1944306"/>
                </a:lnTo>
                <a:cubicBezTo>
                  <a:pt x="1038400" y="1908614"/>
                  <a:pt x="688102" y="1987269"/>
                  <a:pt x="324057" y="1944306"/>
                </a:cubicBezTo>
                <a:cubicBezTo>
                  <a:pt x="115468" y="1944181"/>
                  <a:pt x="10581" y="1777517"/>
                  <a:pt x="0" y="1620249"/>
                </a:cubicBezTo>
                <a:lnTo>
                  <a:pt x="0" y="1620255"/>
                </a:lnTo>
                <a:cubicBezTo>
                  <a:pt x="-201983" y="1552456"/>
                  <a:pt x="-840907" y="1632246"/>
                  <a:pt x="-1153118" y="1643658"/>
                </a:cubicBezTo>
                <a:cubicBezTo>
                  <a:pt x="-556837" y="1481096"/>
                  <a:pt x="-500754" y="1385713"/>
                  <a:pt x="0" y="1134179"/>
                </a:cubicBezTo>
                <a:cubicBezTo>
                  <a:pt x="65266" y="973640"/>
                  <a:pt x="5892" y="710896"/>
                  <a:pt x="0" y="324057"/>
                </a:cubicBezTo>
                <a:close/>
              </a:path>
              <a:path w="6851972" h="1944306" stroke="0" extrusionOk="0">
                <a:moveTo>
                  <a:pt x="0" y="324057"/>
                </a:moveTo>
                <a:cubicBezTo>
                  <a:pt x="-3887" y="151732"/>
                  <a:pt x="174682" y="-20016"/>
                  <a:pt x="324057" y="0"/>
                </a:cubicBezTo>
                <a:cubicBezTo>
                  <a:pt x="466737" y="-14733"/>
                  <a:pt x="789438" y="-26317"/>
                  <a:pt x="1141995" y="0"/>
                </a:cubicBezTo>
                <a:lnTo>
                  <a:pt x="1141995" y="0"/>
                </a:lnTo>
                <a:cubicBezTo>
                  <a:pt x="1830843" y="134844"/>
                  <a:pt x="2456857" y="-148642"/>
                  <a:pt x="2854988" y="0"/>
                </a:cubicBezTo>
                <a:cubicBezTo>
                  <a:pt x="4422161" y="-134364"/>
                  <a:pt x="5189274" y="130381"/>
                  <a:pt x="6527915" y="0"/>
                </a:cubicBezTo>
                <a:cubicBezTo>
                  <a:pt x="6704053" y="-6680"/>
                  <a:pt x="6860031" y="138838"/>
                  <a:pt x="6851972" y="324057"/>
                </a:cubicBezTo>
                <a:cubicBezTo>
                  <a:pt x="6885963" y="513443"/>
                  <a:pt x="6835112" y="959268"/>
                  <a:pt x="6851972" y="1134179"/>
                </a:cubicBezTo>
                <a:lnTo>
                  <a:pt x="6851972" y="1134179"/>
                </a:lnTo>
                <a:cubicBezTo>
                  <a:pt x="6818149" y="1219579"/>
                  <a:pt x="6847367" y="1570996"/>
                  <a:pt x="6851972" y="1620255"/>
                </a:cubicBezTo>
                <a:lnTo>
                  <a:pt x="6851972" y="1620249"/>
                </a:lnTo>
                <a:cubicBezTo>
                  <a:pt x="6857998" y="1798564"/>
                  <a:pt x="6701745" y="1945796"/>
                  <a:pt x="6527915" y="1944306"/>
                </a:cubicBezTo>
                <a:cubicBezTo>
                  <a:pt x="4857274" y="1906547"/>
                  <a:pt x="3985619" y="1994804"/>
                  <a:pt x="2854988" y="1944306"/>
                </a:cubicBezTo>
                <a:cubicBezTo>
                  <a:pt x="2121549" y="1850002"/>
                  <a:pt x="1419560" y="1881048"/>
                  <a:pt x="1141995" y="1944306"/>
                </a:cubicBezTo>
                <a:lnTo>
                  <a:pt x="1141995" y="1944306"/>
                </a:lnTo>
                <a:cubicBezTo>
                  <a:pt x="792424" y="1923425"/>
                  <a:pt x="720963" y="1900617"/>
                  <a:pt x="324057" y="1944306"/>
                </a:cubicBezTo>
                <a:cubicBezTo>
                  <a:pt x="137322" y="1937226"/>
                  <a:pt x="12567" y="1796279"/>
                  <a:pt x="0" y="1620249"/>
                </a:cubicBezTo>
                <a:lnTo>
                  <a:pt x="0" y="1620255"/>
                </a:lnTo>
                <a:cubicBezTo>
                  <a:pt x="-407138" y="1585374"/>
                  <a:pt x="-875142" y="1554788"/>
                  <a:pt x="-1153118" y="1643658"/>
                </a:cubicBezTo>
                <a:cubicBezTo>
                  <a:pt x="-940187" y="1477577"/>
                  <a:pt x="-451007" y="1257794"/>
                  <a:pt x="0" y="1134179"/>
                </a:cubicBezTo>
                <a:cubicBezTo>
                  <a:pt x="22492" y="755439"/>
                  <a:pt x="-11436" y="570104"/>
                  <a:pt x="0" y="324057"/>
                </a:cubicBez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66829"/>
                      <a:gd name="adj2" fmla="val 3453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Em có nhận xét gì về các từ ngữ d</a:t>
            </a:r>
            <a:r>
              <a:rPr lang="en-US"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ù</a:t>
            </a:r>
            <a:r>
              <a:rPr lang="vi-VN" sz="4400" b="1"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latin typeface="Calibri" panose="020F0502020204030204"/>
              </a:rPr>
              <a:t>ng để tả hay gọi các loài chim trong bài hát?</a:t>
            </a:r>
            <a:endParaRPr kumimoji="0" lang="en-US" sz="44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7349A521-2474-5F62-373A-A3C8C049E924}"/>
              </a:ext>
            </a:extLst>
          </p:cNvPr>
          <p:cNvGrpSpPr/>
          <p:nvPr/>
        </p:nvGrpSpPr>
        <p:grpSpPr>
          <a:xfrm>
            <a:off x="4752975" y="3138475"/>
            <a:ext cx="7239000" cy="1209138"/>
            <a:chOff x="3171825" y="280975"/>
            <a:chExt cx="7239000" cy="1209138"/>
          </a:xfrm>
        </p:grpSpPr>
        <p:sp>
          <p:nvSpPr>
            <p:cNvPr id="5" name="TextBox 2">
              <a:extLst>
                <a:ext uri="{FF2B5EF4-FFF2-40B4-BE49-F238E27FC236}">
                  <a16:creationId xmlns:a16="http://schemas.microsoft.com/office/drawing/2014/main" id="{8C59BD1F-2C8F-DCC0-6BBE-63A3074D9DB5}"/>
                </a:ext>
              </a:extLst>
            </p:cNvPr>
            <p:cNvSpPr txBox="1"/>
            <p:nvPr/>
          </p:nvSpPr>
          <p:spPr>
            <a:xfrm>
              <a:off x="4913157" y="673616"/>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EFFD10E2-B39C-FFFF-0572-D9024859A21F}"/>
                </a:ext>
              </a:extLst>
            </p:cNvPr>
            <p:cNvSpPr/>
            <p:nvPr/>
          </p:nvSpPr>
          <p:spPr>
            <a:xfrm>
              <a:off x="3171825" y="280975"/>
              <a:ext cx="7239000" cy="1209138"/>
            </a:xfrm>
            <a:prstGeom prst="roundRect">
              <a:avLst>
                <a:gd name="adj" fmla="val 50000"/>
              </a:avLst>
            </a:prstGeom>
            <a:solidFill>
              <a:srgbClr val="FFFF99"/>
            </a:solidFill>
            <a:ln w="28575">
              <a:solidFill>
                <a:schemeClr val="accent4">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3200" b="1" dirty="0" err="1">
                  <a:solidFill>
                    <a:srgbClr val="FF0000"/>
                  </a:solidFill>
                  <a:effectLst/>
                  <a:ea typeface="Calibri" panose="020F0502020204030204" pitchFamily="34" charset="0"/>
                </a:rPr>
                <a:t>Những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từ</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ngữ</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đó</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đều</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là</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những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từ</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ngữ</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dùng</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để</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miêu</a:t>
              </a:r>
              <a:r>
                <a:rPr lang="en-US" sz="3200" b="1" dirty="0">
                  <a:solidFill>
                    <a:srgbClr val="FF0000"/>
                  </a:solidFill>
                  <a:effectLst/>
                  <a:ea typeface="Calibri" panose="020F0502020204030204" pitchFamily="34" charset="0"/>
                </a:rPr>
                <a:t> </a:t>
              </a:r>
              <a:r>
                <a:rPr lang="en-US" sz="3200" b="1" dirty="0" err="1">
                  <a:solidFill>
                    <a:srgbClr val="FF0000"/>
                  </a:solidFill>
                  <a:effectLst/>
                  <a:ea typeface="Calibri" panose="020F0502020204030204" pitchFamily="34" charset="0"/>
                </a:rPr>
                <a:t>tả</a:t>
              </a:r>
              <a:r>
                <a:rPr lang="en-US" sz="3200" b="1" dirty="0">
                  <a:solidFill>
                    <a:srgbClr val="FF0000"/>
                  </a:solidFill>
                  <a:effectLst/>
                  <a:ea typeface="Calibri" panose="020F0502020204030204" pitchFamily="34" charset="0"/>
                </a:rPr>
                <a:t> hay </a:t>
              </a:r>
              <a:r>
                <a:rPr lang="en-US" sz="3200" b="1" dirty="0" err="1">
                  <a:solidFill>
                    <a:srgbClr val="FF0000"/>
                  </a:solidFill>
                  <a:effectLst/>
                  <a:ea typeface="Calibri" panose="020F0502020204030204" pitchFamily="34" charset="0"/>
                </a:rPr>
                <a:t>gọi</a:t>
              </a:r>
              <a:r>
                <a:rPr lang="en-US" sz="3200" b="1" dirty="0">
                  <a:solidFill>
                    <a:srgbClr val="FF0000"/>
                  </a:solidFill>
                  <a:effectLst/>
                  <a:ea typeface="Calibri" panose="020F0502020204030204" pitchFamily="34" charset="0"/>
                </a:rPr>
                <a:t> con </a:t>
              </a:r>
              <a:r>
                <a:rPr lang="en-US" sz="3200" b="1" dirty="0" err="1">
                  <a:solidFill>
                    <a:srgbClr val="FF0000"/>
                  </a:solidFill>
                  <a:effectLst/>
                  <a:ea typeface="Calibri" panose="020F0502020204030204" pitchFamily="34" charset="0"/>
                </a:rPr>
                <a:t>người</a:t>
              </a:r>
              <a:r>
                <a:rPr lang="en-US" sz="3200" b="1" dirty="0">
                  <a:solidFill>
                    <a:srgbClr val="FF0000"/>
                  </a:solidFill>
                  <a:effectLst/>
                  <a:ea typeface="Calibri" panose="020F0502020204030204" pitchFamily="34" charset="0"/>
                </a:rPr>
                <a:t>.</a:t>
              </a:r>
            </a:p>
          </p:txBody>
        </p:sp>
      </p:grpSp>
    </p:spTree>
    <p:custDataLst>
      <p:tags r:id="rId1"/>
    </p:custDataLst>
    <p:extLst>
      <p:ext uri="{BB962C8B-B14F-4D97-AF65-F5344CB8AC3E}">
        <p14:creationId xmlns:p14="http://schemas.microsoft.com/office/powerpoint/2010/main" val="1221202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2.5E-6 4.81481E-6 L 2.5E-6 -0.07223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E345D13-287A-287B-F7FD-996EF63C1F0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902BD31-4C02-798E-5281-B32D1F99AA9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
                    </a14:imgEffect>
                    <a14:imgEffect>
                      <a14:saturation sat="200000"/>
                    </a14:imgEffect>
                  </a14:imgLayer>
                </a14:imgProps>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C7F1938-F6C3-0A10-FEF0-334194CFD871}"/>
              </a:ext>
            </a:extLst>
          </p:cNvPr>
          <p:cNvPicPr>
            <a:picLocks noChangeAspect="1"/>
          </p:cNvPicPr>
          <p:nvPr/>
        </p:nvPicPr>
        <p:blipFill>
          <a:blip r:embed="rId5"/>
          <a:stretch>
            <a:fillRect/>
          </a:stretch>
        </p:blipFill>
        <p:spPr>
          <a:xfrm>
            <a:off x="3293764" y="3063252"/>
            <a:ext cx="6529382" cy="2139881"/>
          </a:xfrm>
          <a:prstGeom prst="rect">
            <a:avLst/>
          </a:prstGeom>
        </p:spPr>
      </p:pic>
    </p:spTree>
    <p:custDataLst>
      <p:tags r:id="rId1"/>
    </p:custDataLst>
    <p:extLst>
      <p:ext uri="{BB962C8B-B14F-4D97-AF65-F5344CB8AC3E}">
        <p14:creationId xmlns:p14="http://schemas.microsoft.com/office/powerpoint/2010/main" val="191897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picture containing text, plant&#10;&#10;Description automatically generated">
            <a:extLst>
              <a:ext uri="{FF2B5EF4-FFF2-40B4-BE49-F238E27FC236}">
                <a16:creationId xmlns:a16="http://schemas.microsoft.com/office/drawing/2014/main" id="{3201B306-D60A-F539-CBCA-11A62C89F46B}"/>
              </a:ext>
            </a:extLst>
          </p:cNvPr>
          <p:cNvPicPr>
            <a:picLocks noGrp="1" noChangeAspect="1"/>
          </p:cNvPicPr>
          <p:nvPr>
            <p:ph idx="1"/>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1" y="0"/>
            <a:ext cx="12192001" cy="6858000"/>
          </a:xfrm>
        </p:spPr>
      </p:pic>
      <p:pic>
        <p:nvPicPr>
          <p:cNvPr id="19" name="Picture 18" descr="A picture containing toy, doll, indoor&#10;&#10;Description automatically generated">
            <a:extLst>
              <a:ext uri="{FF2B5EF4-FFF2-40B4-BE49-F238E27FC236}">
                <a16:creationId xmlns:a16="http://schemas.microsoft.com/office/drawing/2014/main" id="{D08092BE-E181-2468-AB8F-53B508539D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0243"/>
            <a:ext cx="3174715" cy="1610204"/>
          </a:xfrm>
          <a:prstGeom prst="rect">
            <a:avLst/>
          </a:prstGeom>
        </p:spPr>
      </p:pic>
      <p:sp>
        <p:nvSpPr>
          <p:cNvPr id="23" name="Rectangle: Rounded Corners 22">
            <a:extLst>
              <a:ext uri="{FF2B5EF4-FFF2-40B4-BE49-F238E27FC236}">
                <a16:creationId xmlns:a16="http://schemas.microsoft.com/office/drawing/2014/main" id="{1C4D2EBD-6F01-F164-586F-A0B0F9838970}"/>
              </a:ext>
            </a:extLst>
          </p:cNvPr>
          <p:cNvSpPr/>
          <p:nvPr/>
        </p:nvSpPr>
        <p:spPr>
          <a:xfrm>
            <a:off x="3359650" y="108104"/>
            <a:ext cx="8772202" cy="4494717"/>
          </a:xfrm>
          <a:custGeom>
            <a:avLst/>
            <a:gdLst>
              <a:gd name="connsiteX0" fmla="*/ 0 w 8772202"/>
              <a:gd name="connsiteY0" fmla="*/ 749134 h 4494717"/>
              <a:gd name="connsiteX1" fmla="*/ 749134 w 8772202"/>
              <a:gd name="connsiteY1" fmla="*/ 0 h 4494717"/>
              <a:gd name="connsiteX2" fmla="*/ 8023068 w 8772202"/>
              <a:gd name="connsiteY2" fmla="*/ 0 h 4494717"/>
              <a:gd name="connsiteX3" fmla="*/ 8772202 w 8772202"/>
              <a:gd name="connsiteY3" fmla="*/ 749134 h 4494717"/>
              <a:gd name="connsiteX4" fmla="*/ 8772202 w 8772202"/>
              <a:gd name="connsiteY4" fmla="*/ 3745583 h 4494717"/>
              <a:gd name="connsiteX5" fmla="*/ 8023068 w 8772202"/>
              <a:gd name="connsiteY5" fmla="*/ 4494717 h 4494717"/>
              <a:gd name="connsiteX6" fmla="*/ 749134 w 8772202"/>
              <a:gd name="connsiteY6" fmla="*/ 4494717 h 4494717"/>
              <a:gd name="connsiteX7" fmla="*/ 0 w 8772202"/>
              <a:gd name="connsiteY7" fmla="*/ 3745583 h 4494717"/>
              <a:gd name="connsiteX8" fmla="*/ 0 w 8772202"/>
              <a:gd name="connsiteY8" fmla="*/ 749134 h 4494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2202" h="4494717" fill="none" extrusionOk="0">
                <a:moveTo>
                  <a:pt x="0" y="749134"/>
                </a:moveTo>
                <a:cubicBezTo>
                  <a:pt x="2492" y="402848"/>
                  <a:pt x="363080" y="46458"/>
                  <a:pt x="749134" y="0"/>
                </a:cubicBezTo>
                <a:cubicBezTo>
                  <a:pt x="2560756" y="72427"/>
                  <a:pt x="5396466" y="61419"/>
                  <a:pt x="8023068" y="0"/>
                </a:cubicBezTo>
                <a:cubicBezTo>
                  <a:pt x="8433028" y="-25989"/>
                  <a:pt x="8695283" y="312133"/>
                  <a:pt x="8772202" y="749134"/>
                </a:cubicBezTo>
                <a:cubicBezTo>
                  <a:pt x="8873078" y="1246256"/>
                  <a:pt x="8664889" y="2442038"/>
                  <a:pt x="8772202" y="3745583"/>
                </a:cubicBezTo>
                <a:cubicBezTo>
                  <a:pt x="8784518" y="4096811"/>
                  <a:pt x="8418098" y="4473748"/>
                  <a:pt x="8023068" y="4494717"/>
                </a:cubicBezTo>
                <a:cubicBezTo>
                  <a:pt x="7243588" y="4524544"/>
                  <a:pt x="2825484" y="4415411"/>
                  <a:pt x="749134" y="4494717"/>
                </a:cubicBezTo>
                <a:cubicBezTo>
                  <a:pt x="351013" y="4492952"/>
                  <a:pt x="-27086" y="4164674"/>
                  <a:pt x="0" y="3745583"/>
                </a:cubicBezTo>
                <a:cubicBezTo>
                  <a:pt x="50037" y="3057382"/>
                  <a:pt x="770" y="1914608"/>
                  <a:pt x="0" y="749134"/>
                </a:cubicBezTo>
                <a:close/>
              </a:path>
              <a:path w="8772202" h="4494717" stroke="0" extrusionOk="0">
                <a:moveTo>
                  <a:pt x="0" y="749134"/>
                </a:moveTo>
                <a:cubicBezTo>
                  <a:pt x="12632" y="338842"/>
                  <a:pt x="338453" y="6363"/>
                  <a:pt x="749134" y="0"/>
                </a:cubicBezTo>
                <a:cubicBezTo>
                  <a:pt x="2293347" y="123000"/>
                  <a:pt x="5961583" y="-96860"/>
                  <a:pt x="8023068" y="0"/>
                </a:cubicBezTo>
                <a:cubicBezTo>
                  <a:pt x="8411349" y="-19400"/>
                  <a:pt x="8792790" y="293893"/>
                  <a:pt x="8772202" y="749134"/>
                </a:cubicBezTo>
                <a:cubicBezTo>
                  <a:pt x="8775375" y="2013829"/>
                  <a:pt x="8866469" y="3032370"/>
                  <a:pt x="8772202" y="3745583"/>
                </a:cubicBezTo>
                <a:cubicBezTo>
                  <a:pt x="8761899" y="4163051"/>
                  <a:pt x="8399248" y="4488571"/>
                  <a:pt x="8023068" y="4494717"/>
                </a:cubicBezTo>
                <a:cubicBezTo>
                  <a:pt x="6318864" y="4334010"/>
                  <a:pt x="1989798" y="4534384"/>
                  <a:pt x="749134" y="4494717"/>
                </a:cubicBezTo>
                <a:cubicBezTo>
                  <a:pt x="280029" y="4483534"/>
                  <a:pt x="-15371" y="4152354"/>
                  <a:pt x="0" y="3745583"/>
                </a:cubicBezTo>
                <a:cubicBezTo>
                  <a:pt x="32216" y="2595055"/>
                  <a:pt x="57206" y="2119911"/>
                  <a:pt x="0" y="749134"/>
                </a:cubicBezTo>
                <a:close/>
              </a:path>
            </a:pathLst>
          </a:custGeom>
          <a:solidFill>
            <a:schemeClr val="bg1">
              <a:alpha val="83000"/>
            </a:schemeClr>
          </a:solidFill>
          <a:ln w="28575">
            <a:solidFill>
              <a:srgbClr val="002060"/>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C12CF035-4F2F-5D31-5108-EC17094E1982}"/>
              </a:ext>
            </a:extLst>
          </p:cNvPr>
          <p:cNvSpPr txBox="1"/>
          <p:nvPr/>
        </p:nvSpPr>
        <p:spPr>
          <a:xfrm>
            <a:off x="3264938" y="339525"/>
            <a:ext cx="89571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2700">
                  <a:solidFill>
                    <a:srgbClr val="0070C0"/>
                  </a:solidFill>
                  <a:prstDash val="solid"/>
                </a:ln>
                <a:solidFill>
                  <a:srgbClr val="0070C0"/>
                </a:solidFill>
                <a:effectLst/>
                <a:uLnTx/>
                <a:uFillTx/>
                <a:ea typeface="+mn-ea"/>
                <a:cs typeface="+mn-cs"/>
              </a:rPr>
              <a:t>Thứ</a:t>
            </a:r>
            <a:r>
              <a:rPr kumimoji="0" lang="en-US" sz="4000" b="1" i="0" u="none" strike="noStrike" kern="1200" cap="none" spc="0" normalizeH="0" baseline="0" noProof="0" dirty="0">
                <a:ln w="12700">
                  <a:solidFill>
                    <a:srgbClr val="0070C0"/>
                  </a:solidFill>
                  <a:prstDash val="solid"/>
                </a:ln>
                <a:solidFill>
                  <a:srgbClr val="0070C0"/>
                </a:solidFill>
                <a:effectLst/>
                <a:uLnTx/>
                <a:uFillTx/>
                <a:ea typeface="+mn-ea"/>
                <a:cs typeface="+mn-cs"/>
              </a:rPr>
              <a:t>…</a:t>
            </a:r>
            <a:r>
              <a:rPr kumimoji="0" lang="en-US" sz="4000" b="1" i="0" u="none" strike="noStrike" kern="1200" cap="none" spc="0" normalizeH="0" baseline="0" noProof="0" dirty="0" err="1">
                <a:ln w="12700">
                  <a:solidFill>
                    <a:srgbClr val="0070C0"/>
                  </a:solidFill>
                  <a:prstDash val="solid"/>
                </a:ln>
                <a:solidFill>
                  <a:srgbClr val="0070C0"/>
                </a:solidFill>
                <a:effectLst/>
                <a:uLnTx/>
                <a:uFillTx/>
                <a:ea typeface="+mn-ea"/>
                <a:cs typeface="+mn-cs"/>
              </a:rPr>
              <a:t>ngày</a:t>
            </a:r>
            <a:r>
              <a:rPr kumimoji="0" lang="en-US" sz="4000" b="1" i="0" u="none" strike="noStrike" kern="1200" cap="none" spc="0" normalizeH="0" baseline="0" noProof="0" dirty="0">
                <a:ln w="12700">
                  <a:solidFill>
                    <a:srgbClr val="0070C0"/>
                  </a:solidFill>
                  <a:prstDash val="solid"/>
                </a:ln>
                <a:solidFill>
                  <a:srgbClr val="0070C0"/>
                </a:solidFill>
                <a:effectLst/>
                <a:uLnTx/>
                <a:uFillTx/>
                <a:ea typeface="+mn-ea"/>
                <a:cs typeface="+mn-cs"/>
              </a:rPr>
              <a:t>…</a:t>
            </a:r>
            <a:r>
              <a:rPr kumimoji="0" lang="en-US" sz="4000" b="1" i="0" u="none" strike="noStrike" kern="1200" cap="none" spc="0" normalizeH="0" baseline="0" noProof="0" dirty="0" err="1">
                <a:ln w="12700">
                  <a:solidFill>
                    <a:srgbClr val="0070C0"/>
                  </a:solidFill>
                  <a:prstDash val="solid"/>
                </a:ln>
                <a:solidFill>
                  <a:srgbClr val="0070C0"/>
                </a:solidFill>
                <a:effectLst/>
                <a:uLnTx/>
                <a:uFillTx/>
                <a:ea typeface="+mn-ea"/>
                <a:cs typeface="+mn-cs"/>
              </a:rPr>
              <a:t>tháng</a:t>
            </a:r>
            <a:r>
              <a:rPr kumimoji="0" lang="en-US" sz="4000" b="1" i="0" u="none" strike="noStrike" kern="1200" cap="none" spc="0" normalizeH="0" baseline="0" noProof="0" dirty="0">
                <a:ln w="12700">
                  <a:solidFill>
                    <a:srgbClr val="0070C0"/>
                  </a:solidFill>
                  <a:prstDash val="solid"/>
                </a:ln>
                <a:solidFill>
                  <a:srgbClr val="0070C0"/>
                </a:solidFill>
                <a:effectLst/>
                <a:uLnTx/>
                <a:uFillTx/>
                <a:ea typeface="+mn-ea"/>
                <a:cs typeface="+mn-cs"/>
              </a:rPr>
              <a:t>…</a:t>
            </a:r>
            <a:r>
              <a:rPr kumimoji="0" lang="en-US" sz="4000" b="1" i="0" u="none" strike="noStrike" kern="1200" cap="none" spc="0" normalizeH="0" baseline="0" noProof="0" dirty="0" err="1">
                <a:ln w="12700">
                  <a:solidFill>
                    <a:srgbClr val="0070C0"/>
                  </a:solidFill>
                  <a:prstDash val="solid"/>
                </a:ln>
                <a:solidFill>
                  <a:srgbClr val="0070C0"/>
                </a:solidFill>
                <a:effectLst/>
                <a:uLnTx/>
                <a:uFillTx/>
                <a:ea typeface="+mn-ea"/>
                <a:cs typeface="+mn-cs"/>
              </a:rPr>
              <a:t>năm</a:t>
            </a:r>
            <a:r>
              <a:rPr kumimoji="0" lang="en-US" sz="4000" b="1" i="0" u="none" strike="noStrike" kern="1200" cap="none" spc="0" normalizeH="0" baseline="0" noProof="0" dirty="0">
                <a:ln w="12700">
                  <a:solidFill>
                    <a:srgbClr val="0070C0"/>
                  </a:solidFill>
                  <a:prstDash val="solid"/>
                </a:ln>
                <a:solidFill>
                  <a:srgbClr val="0070C0"/>
                </a:solidFill>
                <a:effectLst/>
                <a:uLnTx/>
                <a:uFillTx/>
                <a:ea typeface="+mn-ea"/>
                <a:cs typeface="+mn-cs"/>
              </a:rPr>
              <a:t>…</a:t>
            </a:r>
          </a:p>
        </p:txBody>
      </p:sp>
      <p:pic>
        <p:nvPicPr>
          <p:cNvPr id="3" name="Picture 2">
            <a:extLst>
              <a:ext uri="{FF2B5EF4-FFF2-40B4-BE49-F238E27FC236}">
                <a16:creationId xmlns:a16="http://schemas.microsoft.com/office/drawing/2014/main" id="{687236AD-5AC3-1285-9EAF-3E4301FA1563}"/>
              </a:ext>
            </a:extLst>
          </p:cNvPr>
          <p:cNvPicPr>
            <a:picLocks noChangeAspect="1"/>
          </p:cNvPicPr>
          <p:nvPr/>
        </p:nvPicPr>
        <p:blipFill>
          <a:blip r:embed="rId7"/>
          <a:stretch>
            <a:fillRect/>
          </a:stretch>
        </p:blipFill>
        <p:spPr>
          <a:xfrm>
            <a:off x="5153025" y="1070244"/>
            <a:ext cx="4621764" cy="1227248"/>
          </a:xfrm>
          <a:prstGeom prst="rect">
            <a:avLst/>
          </a:prstGeom>
        </p:spPr>
      </p:pic>
      <p:pic>
        <p:nvPicPr>
          <p:cNvPr id="7" name="Picture 6">
            <a:extLst>
              <a:ext uri="{FF2B5EF4-FFF2-40B4-BE49-F238E27FC236}">
                <a16:creationId xmlns:a16="http://schemas.microsoft.com/office/drawing/2014/main" id="{EFCF065A-EEA6-D771-35F7-7B0E6CE3562D}"/>
              </a:ext>
            </a:extLst>
          </p:cNvPr>
          <p:cNvPicPr>
            <a:picLocks noChangeAspect="1"/>
          </p:cNvPicPr>
          <p:nvPr/>
        </p:nvPicPr>
        <p:blipFill>
          <a:blip r:embed="rId8"/>
          <a:stretch>
            <a:fillRect/>
          </a:stretch>
        </p:blipFill>
        <p:spPr>
          <a:xfrm>
            <a:off x="3627141" y="2591134"/>
            <a:ext cx="8309568" cy="1085182"/>
          </a:xfrm>
          <a:prstGeom prst="rect">
            <a:avLst/>
          </a:prstGeom>
        </p:spPr>
      </p:pic>
      <p:pic>
        <p:nvPicPr>
          <p:cNvPr id="8" name="Picture 7">
            <a:extLst>
              <a:ext uri="{FF2B5EF4-FFF2-40B4-BE49-F238E27FC236}">
                <a16:creationId xmlns:a16="http://schemas.microsoft.com/office/drawing/2014/main" id="{01370D79-3FF8-D244-74D1-340A96F067F0}"/>
              </a:ext>
            </a:extLst>
          </p:cNvPr>
          <p:cNvPicPr>
            <a:picLocks noChangeAspect="1"/>
          </p:cNvPicPr>
          <p:nvPr/>
        </p:nvPicPr>
        <p:blipFill>
          <a:blip r:embed="rId9"/>
          <a:stretch>
            <a:fillRect/>
          </a:stretch>
        </p:blipFill>
        <p:spPr>
          <a:xfrm>
            <a:off x="1418273" y="1366217"/>
            <a:ext cx="4383404" cy="1115665"/>
          </a:xfrm>
          <a:prstGeom prst="rect">
            <a:avLst/>
          </a:prstGeom>
        </p:spPr>
      </p:pic>
    </p:spTree>
    <p:custDataLst>
      <p:tags r:id="rId1"/>
    </p:custDataLst>
    <p:extLst>
      <p:ext uri="{BB962C8B-B14F-4D97-AF65-F5344CB8AC3E}">
        <p14:creationId xmlns:p14="http://schemas.microsoft.com/office/powerpoint/2010/main" val="16423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par>
                          <p:cTn id="8" fill="hold">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p:cTn id="11" dur="500" fill="hold"/>
                                        <p:tgtEl>
                                          <p:spTgt spid="24">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2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387DF88-8DE1-449A-A4E3-9D20469F1967"/>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FFFDft\uFFFD{8FFFD1BF-8CE3-4BB0-A0EC-7F38505EA655}&quot;,&quot;C:\\Users\\Admin\\Desktop\\bài e\\khối 4&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2. LTVC. Biện pháp nhân hóa"/>
</p:tagLst>
</file>

<file path=ppt/tags/tag10.xml><?xml version="1.0" encoding="utf-8"?>
<p:tagLst xmlns:a="http://schemas.openxmlformats.org/drawingml/2006/main" xmlns:r="http://schemas.openxmlformats.org/officeDocument/2006/relationships" xmlns:p="http://schemas.openxmlformats.org/presentationml/2006/main">
  <p:tag name="GENSWF_SLIDE_UID" val="{75DD9182-E63D-4C24-955F-34D087D6484C}:257"/>
</p:tagLst>
</file>

<file path=ppt/tags/tag11.xml><?xml version="1.0" encoding="utf-8"?>
<p:tagLst xmlns:a="http://schemas.openxmlformats.org/drawingml/2006/main" xmlns:r="http://schemas.openxmlformats.org/officeDocument/2006/relationships" xmlns:p="http://schemas.openxmlformats.org/presentationml/2006/main">
  <p:tag name="GENSWF_SLIDE_UID" val="{B1018E26-3F73-4CC0-98D5-F064233C27CB}:266"/>
</p:tagLst>
</file>

<file path=ppt/tags/tag12.xml><?xml version="1.0" encoding="utf-8"?>
<p:tagLst xmlns:a="http://schemas.openxmlformats.org/drawingml/2006/main" xmlns:r="http://schemas.openxmlformats.org/officeDocument/2006/relationships" xmlns:p="http://schemas.openxmlformats.org/presentationml/2006/main">
  <p:tag name="GENSWF_SLIDE_UID" val="{F9755F31-A3B4-4B3B-80C2-68B16890B16F}:267"/>
</p:tagLst>
</file>

<file path=ppt/tags/tag13.xml><?xml version="1.0" encoding="utf-8"?>
<p:tagLst xmlns:a="http://schemas.openxmlformats.org/drawingml/2006/main" xmlns:r="http://schemas.openxmlformats.org/officeDocument/2006/relationships" xmlns:p="http://schemas.openxmlformats.org/presentationml/2006/main">
  <p:tag name="GENSWF_SLIDE_UID" val="{0B0D90F8-9718-4DEF-96FF-3DB9B8517078}:274"/>
</p:tagLst>
</file>

<file path=ppt/tags/tag14.xml><?xml version="1.0" encoding="utf-8"?>
<p:tagLst xmlns:a="http://schemas.openxmlformats.org/drawingml/2006/main" xmlns:r="http://schemas.openxmlformats.org/officeDocument/2006/relationships" xmlns:p="http://schemas.openxmlformats.org/presentationml/2006/main">
  <p:tag name="GENSWF_SLIDE_UID" val="{BC1ACE86-9F80-4956-9119-4AC0B8A82600}:270"/>
</p:tagLst>
</file>

<file path=ppt/tags/tag15.xml><?xml version="1.0" encoding="utf-8"?>
<p:tagLst xmlns:a="http://schemas.openxmlformats.org/drawingml/2006/main" xmlns:r="http://schemas.openxmlformats.org/officeDocument/2006/relationships" xmlns:p="http://schemas.openxmlformats.org/presentationml/2006/main">
  <p:tag name="GENSWF_SLIDE_UID" val="{45BAC543-6924-4064-B08A-774B549BD99B}:271"/>
</p:tagLst>
</file>

<file path=ppt/tags/tag16.xml><?xml version="1.0" encoding="utf-8"?>
<p:tagLst xmlns:a="http://schemas.openxmlformats.org/drawingml/2006/main" xmlns:r="http://schemas.openxmlformats.org/officeDocument/2006/relationships" xmlns:p="http://schemas.openxmlformats.org/presentationml/2006/main">
  <p:tag name="GENSWF_SLIDE_UID" val="{729808FD-2E78-4956-AFBC-34A1C636A6E2}:278"/>
</p:tagLst>
</file>

<file path=ppt/tags/tag17.xml><?xml version="1.0" encoding="utf-8"?>
<p:tagLst xmlns:a="http://schemas.openxmlformats.org/drawingml/2006/main" xmlns:r="http://schemas.openxmlformats.org/officeDocument/2006/relationships" xmlns:p="http://schemas.openxmlformats.org/presentationml/2006/main">
  <p:tag name="GENSWF_SLIDE_UID" val="{A1882E15-DEFC-40F2-8A0D-76E9376CD39D}:279"/>
</p:tagLst>
</file>

<file path=ppt/tags/tag18.xml><?xml version="1.0" encoding="utf-8"?>
<p:tagLst xmlns:a="http://schemas.openxmlformats.org/drawingml/2006/main" xmlns:r="http://schemas.openxmlformats.org/officeDocument/2006/relationships" xmlns:p="http://schemas.openxmlformats.org/presentationml/2006/main">
  <p:tag name="GENSWF_SLIDE_UID" val="{CAFDCC71-CE02-4274-BB28-6E064DF721D0}:520"/>
</p:tagLst>
</file>

<file path=ppt/tags/tag19.xml><?xml version="1.0" encoding="utf-8"?>
<p:tagLst xmlns:a="http://schemas.openxmlformats.org/drawingml/2006/main" xmlns:r="http://schemas.openxmlformats.org/officeDocument/2006/relationships" xmlns:p="http://schemas.openxmlformats.org/presentationml/2006/main">
  <p:tag name="GENSWF_SLIDE_UID" val="{07FDAD02-D2E4-46C0-A149-837C9B050E0E}:280"/>
</p:tagLst>
</file>

<file path=ppt/tags/tag2.xml><?xml version="1.0" encoding="utf-8"?>
<p:tagLst xmlns:a="http://schemas.openxmlformats.org/drawingml/2006/main" xmlns:r="http://schemas.openxmlformats.org/officeDocument/2006/relationships" xmlns:p="http://schemas.openxmlformats.org/presentationml/2006/main">
  <p:tag name="GENSWF_SLIDE_UID" val="{D7F50E78-FEAF-40D5-A898-3BDD92B6FD40}:514"/>
</p:tagLst>
</file>

<file path=ppt/tags/tag20.xml><?xml version="1.0" encoding="utf-8"?>
<p:tagLst xmlns:a="http://schemas.openxmlformats.org/drawingml/2006/main" xmlns:r="http://schemas.openxmlformats.org/officeDocument/2006/relationships" xmlns:p="http://schemas.openxmlformats.org/presentationml/2006/main">
  <p:tag name="GENSWF_SLIDE_UID" val="{056A6F0B-FCC6-4FCA-A619-631CFD830D04}:521"/>
</p:tagLst>
</file>

<file path=ppt/tags/tag21.xml><?xml version="1.0" encoding="utf-8"?>
<p:tagLst xmlns:a="http://schemas.openxmlformats.org/drawingml/2006/main" xmlns:r="http://schemas.openxmlformats.org/officeDocument/2006/relationships" xmlns:p="http://schemas.openxmlformats.org/presentationml/2006/main">
  <p:tag name="GENSWF_SLIDE_UID" val="{64B00426-862D-42C0-BEB8-67EEC8C5E2B6}:277"/>
</p:tagLst>
</file>

<file path=ppt/tags/tag22.xml><?xml version="1.0" encoding="utf-8"?>
<p:tagLst xmlns:a="http://schemas.openxmlformats.org/drawingml/2006/main" xmlns:r="http://schemas.openxmlformats.org/officeDocument/2006/relationships" xmlns:p="http://schemas.openxmlformats.org/presentationml/2006/main">
  <p:tag name="GENSWF_SLIDE_UID" val="{156538BC-5F4E-4876-ABF9-3932402A5D7F}:486"/>
</p:tagLst>
</file>

<file path=ppt/tags/tag23.xml><?xml version="1.0" encoding="utf-8"?>
<p:tagLst xmlns:a="http://schemas.openxmlformats.org/drawingml/2006/main" xmlns:r="http://schemas.openxmlformats.org/officeDocument/2006/relationships" xmlns:p="http://schemas.openxmlformats.org/presentationml/2006/main">
  <p:tag name="GENSWF_SLIDE_UID" val="{2C9B6FDF-F7A7-4E2C-A52D-E8249DA41139}:522"/>
</p:tagLst>
</file>

<file path=ppt/tags/tag24.xml><?xml version="1.0" encoding="utf-8"?>
<p:tagLst xmlns:a="http://schemas.openxmlformats.org/drawingml/2006/main" xmlns:r="http://schemas.openxmlformats.org/officeDocument/2006/relationships" xmlns:p="http://schemas.openxmlformats.org/presentationml/2006/main">
  <p:tag name="GENSWF_SLIDE_UID" val="{473D2A12-869D-4CAB-BAA4-07D386510B21}:285"/>
</p:tagLst>
</file>

<file path=ppt/tags/tag25.xml><?xml version="1.0" encoding="utf-8"?>
<p:tagLst xmlns:a="http://schemas.openxmlformats.org/drawingml/2006/main" xmlns:r="http://schemas.openxmlformats.org/officeDocument/2006/relationships" xmlns:p="http://schemas.openxmlformats.org/presentationml/2006/main">
  <p:tag name="GENSWF_SLIDE_UID" val="{53029E43-0654-4EB8-B22B-E35E41089F9E}:283"/>
</p:tagLst>
</file>

<file path=ppt/tags/tag26.xml><?xml version="1.0" encoding="utf-8"?>
<p:tagLst xmlns:a="http://schemas.openxmlformats.org/drawingml/2006/main" xmlns:r="http://schemas.openxmlformats.org/officeDocument/2006/relationships" xmlns:p="http://schemas.openxmlformats.org/presentationml/2006/main">
  <p:tag name="GENSWF_SLIDE_UID" val="{72112827-2F2C-436B-A736-360980AE3ABD}:11692"/>
</p:tagLst>
</file>

<file path=ppt/tags/tag3.xml><?xml version="1.0" encoding="utf-8"?>
<p:tagLst xmlns:a="http://schemas.openxmlformats.org/drawingml/2006/main" xmlns:r="http://schemas.openxmlformats.org/officeDocument/2006/relationships" xmlns:p="http://schemas.openxmlformats.org/presentationml/2006/main">
  <p:tag name="GENSWF_SLIDE_UID" val="{9A0043EC-4E3C-43BF-ACB8-70A00786CD77}:268"/>
</p:tagLst>
</file>

<file path=ppt/tags/tag4.xml><?xml version="1.0" encoding="utf-8"?>
<p:tagLst xmlns:a="http://schemas.openxmlformats.org/drawingml/2006/main" xmlns:r="http://schemas.openxmlformats.org/officeDocument/2006/relationships" xmlns:p="http://schemas.openxmlformats.org/presentationml/2006/main">
  <p:tag name="GENSWF_SLIDE_UID" val="{8A471CCB-8B67-4FD0-995F-6D142CEF71EE}:515"/>
</p:tagLst>
</file>

<file path=ppt/tags/tag5.xml><?xml version="1.0" encoding="utf-8"?>
<p:tagLst xmlns:a="http://schemas.openxmlformats.org/drawingml/2006/main" xmlns:r="http://schemas.openxmlformats.org/officeDocument/2006/relationships" xmlns:p="http://schemas.openxmlformats.org/presentationml/2006/main">
  <p:tag name="GENSWF_SLIDE_UID" val="{1BCCF35E-2067-48E0-AD5A-DFF1DB9AE504}:261"/>
</p:tagLst>
</file>

<file path=ppt/tags/tag6.xml><?xml version="1.0" encoding="utf-8"?>
<p:tagLst xmlns:a="http://schemas.openxmlformats.org/drawingml/2006/main" xmlns:r="http://schemas.openxmlformats.org/officeDocument/2006/relationships" xmlns:p="http://schemas.openxmlformats.org/presentationml/2006/main">
  <p:tag name="GENSWF_SLIDE_UID" val="{8AF5E11F-45F4-471D-9DCA-7F9D60CA61DE}:516"/>
</p:tagLst>
</file>

<file path=ppt/tags/tag7.xml><?xml version="1.0" encoding="utf-8"?>
<p:tagLst xmlns:a="http://schemas.openxmlformats.org/drawingml/2006/main" xmlns:r="http://schemas.openxmlformats.org/officeDocument/2006/relationships" xmlns:p="http://schemas.openxmlformats.org/presentationml/2006/main">
  <p:tag name="GENSWF_SLIDE_UID" val="{B45E3223-5A77-46B1-8CAF-5BAF37384911}:517"/>
</p:tagLst>
</file>

<file path=ppt/tags/tag8.xml><?xml version="1.0" encoding="utf-8"?>
<p:tagLst xmlns:a="http://schemas.openxmlformats.org/drawingml/2006/main" xmlns:r="http://schemas.openxmlformats.org/officeDocument/2006/relationships" xmlns:p="http://schemas.openxmlformats.org/presentationml/2006/main">
  <p:tag name="GENSWF_SLIDE_UID" val="{A8E45386-C8E3-416D-9AEE-46E246F9C20A}:518"/>
</p:tagLst>
</file>

<file path=ppt/tags/tag9.xml><?xml version="1.0" encoding="utf-8"?>
<p:tagLst xmlns:a="http://schemas.openxmlformats.org/drawingml/2006/main" xmlns:r="http://schemas.openxmlformats.org/officeDocument/2006/relationships" xmlns:p="http://schemas.openxmlformats.org/presentationml/2006/main">
  <p:tag name="GENSWF_SLIDE_UID" val="{7395A6BE-D957-43C4-83FC-3A1F91E3545B}:51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311</TotalTime>
  <Words>1256</Words>
  <Application>Microsoft Office PowerPoint</Application>
  <PresentationFormat>Widescreen</PresentationFormat>
  <Paragraphs>143</Paragraphs>
  <Slides>25</Slides>
  <Notes>19</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25</vt:i4>
      </vt:variant>
    </vt:vector>
  </HeadingPairs>
  <TitlesOfParts>
    <vt:vector size="40" baseType="lpstr">
      <vt:lpstr>等线</vt:lpstr>
      <vt:lpstr>微软雅黑</vt:lpstr>
      <vt:lpstr>黑体</vt:lpstr>
      <vt:lpstr>SimSun</vt:lpstr>
      <vt:lpstr>Arial</vt:lpstr>
      <vt:lpstr>Calibri</vt:lpstr>
      <vt:lpstr>Calibri Light</vt:lpstr>
      <vt:lpstr>SVN-Poky's</vt:lpstr>
      <vt:lpstr>Times New Roman</vt:lpstr>
      <vt:lpstr>UTM Duepuntozero</vt:lpstr>
      <vt:lpstr>印品黑体</vt:lpstr>
      <vt:lpstr>Office Theme</vt:lpstr>
      <vt:lpstr>2_Office Theme</vt:lpstr>
      <vt:lpstr>1_Office Theme</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T2. LTVC. Biện pháp nhân hóa</dc:title>
  <dc:creator>Thao Tran</dc:creator>
  <cp:lastModifiedBy>Administrator</cp:lastModifiedBy>
  <cp:revision>43</cp:revision>
  <dcterms:created xsi:type="dcterms:W3CDTF">2023-08-16T09:47:20Z</dcterms:created>
  <dcterms:modified xsi:type="dcterms:W3CDTF">2024-05-30T15:24:06Z</dcterms:modified>
</cp:coreProperties>
</file>