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27"/>
  </p:notesMasterIdLst>
  <p:sldIdLst>
    <p:sldId id="287" r:id="rId9"/>
    <p:sldId id="283" r:id="rId10"/>
    <p:sldId id="257" r:id="rId11"/>
    <p:sldId id="286" r:id="rId12"/>
    <p:sldId id="315" r:id="rId13"/>
    <p:sldId id="330" r:id="rId14"/>
    <p:sldId id="331" r:id="rId15"/>
    <p:sldId id="319" r:id="rId16"/>
    <p:sldId id="320" r:id="rId17"/>
    <p:sldId id="328" r:id="rId18"/>
    <p:sldId id="332" r:id="rId19"/>
    <p:sldId id="327" r:id="rId20"/>
    <p:sldId id="333" r:id="rId21"/>
    <p:sldId id="321" r:id="rId22"/>
    <p:sldId id="325" r:id="rId23"/>
    <p:sldId id="300" r:id="rId24"/>
    <p:sldId id="280" r:id="rId25"/>
    <p:sldId id="11692"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BA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6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gs" Target="tags/tag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4AEAE7-03DD-4CEC-828F-A41906C2DDD7}" type="datetimeFigureOut">
              <a:rPr lang="en-US" smtClean="0"/>
              <a:t>5/30/2024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E1DB52-92C8-46DC-8947-A463987C513B}" type="slidenum">
              <a:rPr lang="en-US" smtClean="0"/>
              <a:t>‹#›</a:t>
            </a:fld>
            <a:endParaRPr lang="en-US"/>
          </a:p>
        </p:txBody>
      </p:sp>
    </p:spTree>
    <p:extLst>
      <p:ext uri="{BB962C8B-B14F-4D97-AF65-F5344CB8AC3E}">
        <p14:creationId xmlns:p14="http://schemas.microsoft.com/office/powerpoint/2010/main" val="2776162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32031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64E1DB52-92C8-46DC-8947-A463987C513B}" type="slidenum">
              <a:rPr lang="en-US" smtClean="0"/>
              <a:t>12</a:t>
            </a:fld>
            <a:endParaRPr lang="en-US"/>
          </a:p>
        </p:txBody>
      </p:sp>
    </p:spTree>
    <p:extLst>
      <p:ext uri="{BB962C8B-B14F-4D97-AF65-F5344CB8AC3E}">
        <p14:creationId xmlns:p14="http://schemas.microsoft.com/office/powerpoint/2010/main" val="13508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72602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89353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cho HS nghe bài hát và giới thiệu về các cách đưa thư. Giới thiệu vào bài mới.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83E13F-BDF6-412A-89E4-5B71A603F4E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5795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5776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99804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47784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55093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3685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64E1DB52-92C8-46DC-8947-A463987C513B}" type="slidenum">
              <a:rPr lang="en-US" smtClean="0"/>
              <a:t>9</a:t>
            </a:fld>
            <a:endParaRPr lang="en-US"/>
          </a:p>
        </p:txBody>
      </p:sp>
    </p:spTree>
    <p:extLst>
      <p:ext uri="{BB962C8B-B14F-4D97-AF65-F5344CB8AC3E}">
        <p14:creationId xmlns:p14="http://schemas.microsoft.com/office/powerpoint/2010/main" val="1210040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1490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75811891"/>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9195900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94651743"/>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40078129"/>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0322249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8733763"/>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42415486"/>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24551289"/>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21089868"/>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282534980"/>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4623974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08353406"/>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21827702"/>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0156062"/>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81017825"/>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88009409"/>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57296597"/>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27444755"/>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71465988"/>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73791734"/>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55930292"/>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273621502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48861090"/>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31417106"/>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70636352"/>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31615953"/>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98826861"/>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33356175"/>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35156788"/>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77403109"/>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23128457"/>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00582287"/>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7310509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18077461"/>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4110976195"/>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10913789"/>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9339308"/>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96702213"/>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15168427"/>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67693612"/>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19522526"/>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57603344"/>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20722032"/>
      </p:ext>
    </p:extLst>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1393807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24133677"/>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73435126"/>
      </p:ext>
    </p:extLst>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52756325"/>
      </p:ext>
    </p:extLst>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9941586"/>
      </p:ext>
    </p:extLst>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70866518"/>
      </p:ext>
    </p:extLst>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02693149"/>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03274341"/>
      </p:ext>
    </p:extLst>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81102202"/>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67303224"/>
      </p:ext>
    </p:extLst>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1997424"/>
      </p:ext>
    </p:extLst>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42319124"/>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58173568"/>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02725219"/>
      </p:ext>
    </p:extLst>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20104255"/>
      </p:ext>
    </p:extLst>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358443115"/>
      </p:ext>
    </p:extLst>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21010367"/>
      </p:ext>
    </p:extLst>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39713837"/>
      </p:ext>
    </p:extLst>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87921646"/>
      </p:ext>
    </p:extLst>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59840686"/>
      </p:ext>
    </p:extLst>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94405512"/>
      </p:ext>
    </p:extLst>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82469819"/>
      </p:ext>
    </p:extLst>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82127593"/>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816584258"/>
      </p:ext>
    </p:extLst>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8480676"/>
      </p:ext>
    </p:extLst>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67362460"/>
      </p:ext>
    </p:extLst>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87361078"/>
      </p:ext>
    </p:extLst>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905893696"/>
      </p:ext>
    </p:extLst>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49155489"/>
      </p:ext>
    </p:extLst>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3494754"/>
      </p:ext>
    </p:extLst>
  </p:cSld>
  <p:clrMapOvr>
    <a:masterClrMapping/>
  </p:clrMapOvr>
  <p:transition spd="slow">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6825264"/>
      </p:ext>
    </p:extLst>
  </p:cSld>
  <p:clrMapOvr>
    <a:masterClrMapping/>
  </p:clrMapOvr>
  <p:transition spd="slow">
    <p:push dir="u"/>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29227126"/>
      </p:ext>
    </p:extLst>
  </p:cSld>
  <p:clrMapOvr>
    <a:masterClrMapping/>
  </p:clrMapOvr>
  <p:transition spd="slow">
    <p:push dir="u"/>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704451"/>
      </p:ext>
    </p:extLst>
  </p:cSld>
  <p:clrMapOvr>
    <a:masterClrMapping/>
  </p:clrMapOvr>
  <p:transition spd="slow">
    <p:push dir="u"/>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70492985"/>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24667470"/>
      </p:ext>
    </p:extLst>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19408096"/>
      </p:ext>
    </p:extLst>
  </p:cSld>
  <p:clrMapOvr>
    <a:masterClrMapping/>
  </p:clrMapOvr>
  <p:transition spd="slow">
    <p:push dir="u"/>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10742261"/>
      </p:ext>
    </p:extLst>
  </p:cSld>
  <p:clrMapOvr>
    <a:masterClrMapping/>
  </p:clrMapOvr>
  <p:transition spd="slow">
    <p:push dir="u"/>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763729835"/>
      </p:ext>
    </p:extLst>
  </p:cSld>
  <p:clrMapOvr>
    <a:masterClrMapping/>
  </p:clrMapOvr>
  <p:transition spd="slow">
    <p:push dir="u"/>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849786"/>
      </p:ext>
    </p:extLst>
  </p:cSld>
  <p:clrMapOvr>
    <a:masterClrMapping/>
  </p:clrMapOvr>
  <p:transition spd="slow">
    <p:push dir="u"/>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99413677"/>
      </p:ext>
    </p:extLst>
  </p:cSld>
  <p:clrMapOvr>
    <a:masterClrMapping/>
  </p:clrMapOvr>
  <p:transition spd="slow">
    <p:push dir="u"/>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78669867"/>
      </p:ext>
    </p:extLst>
  </p:cSld>
  <p:clrMapOvr>
    <a:masterClrMapping/>
  </p:clrMapOvr>
  <p:transition spd="slow">
    <p:push dir="u"/>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47379224"/>
      </p:ext>
    </p:extLst>
  </p:cSld>
  <p:clrMapOvr>
    <a:masterClrMapping/>
  </p:clrMapOvr>
  <p:transition spd="slow">
    <p:push dir="u"/>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697478036"/>
      </p:ext>
    </p:extLst>
  </p:cSld>
  <p:clrMapOvr>
    <a:masterClrMapping/>
  </p:clrMapOvr>
  <p:transition spd="slow">
    <p:push dir="u"/>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796166132"/>
      </p:ext>
    </p:extLst>
  </p:cSld>
  <p:clrMapOvr>
    <a:masterClrMapping/>
  </p:clrMapOvr>
  <p:transition spd="slow">
    <p:push dir="u"/>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925933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2024/5/30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05219348"/>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EBC225F0-2EE7-59A6-3CF1-D43FC3BDEBC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34875" y="251661"/>
            <a:ext cx="1196140" cy="1196140"/>
          </a:xfrm>
          <a:prstGeom prst="rect">
            <a:avLst/>
          </a:prstGeom>
        </p:spPr>
      </p:pic>
    </p:spTree>
    <p:extLst>
      <p:ext uri="{BB962C8B-B14F-4D97-AF65-F5344CB8AC3E}">
        <p14:creationId xmlns:p14="http://schemas.microsoft.com/office/powerpoint/2010/main" val="38622362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9Slide.vn - 2019">
            <a:extLst>
              <a:ext uri="{FF2B5EF4-FFF2-40B4-BE49-F238E27FC236}">
                <a16:creationId xmlns:a16="http://schemas.microsoft.com/office/drawing/2014/main" id="{8EBBC0C0-46D6-44AD-9284-E2595F934F6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7" name="Picture 6" descr="A white circle with leaves and blue text&#10;&#10;Description automatically generated">
            <a:extLst>
              <a:ext uri="{FF2B5EF4-FFF2-40B4-BE49-F238E27FC236}">
                <a16:creationId xmlns:a16="http://schemas.microsoft.com/office/drawing/2014/main" id="{C7B31F37-FCA2-85B2-2B90-996661FFBE1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34875" y="251661"/>
            <a:ext cx="1196140" cy="1196140"/>
          </a:xfrm>
          <a:prstGeom prst="rect">
            <a:avLst/>
          </a:prstGeom>
        </p:spPr>
      </p:pic>
    </p:spTree>
    <p:extLst>
      <p:ext uri="{BB962C8B-B14F-4D97-AF65-F5344CB8AC3E}">
        <p14:creationId xmlns:p14="http://schemas.microsoft.com/office/powerpoint/2010/main" val="36174720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9Slide.vn - 2019">
            <a:extLst>
              <a:ext uri="{FF2B5EF4-FFF2-40B4-BE49-F238E27FC236}">
                <a16:creationId xmlns:a16="http://schemas.microsoft.com/office/drawing/2014/main" id="{72D73981-CCDD-4E0C-8C4D-D0AB5CDCA4D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150654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55892E42-AC5F-42A2-BD45-EAC047DB52D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459609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61FB3F2A-10F8-4876-92EE-38795114D5B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6204985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CF108E74-EDE0-4ED1-B31F-34F0FC1D5A7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177902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9Slide.vn - 2019">
            <a:extLst>
              <a:ext uri="{FF2B5EF4-FFF2-40B4-BE49-F238E27FC236}">
                <a16:creationId xmlns:a16="http://schemas.microsoft.com/office/drawing/2014/main" id="{F7383A6F-51EA-4AC2-83BD-6E1A6EE1D95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7045971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2024/5/30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166495400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ransition spd="slow">
    <p:push dir="u"/>
  </p:transition>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9.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51.xml"/><Relationship Id="rId1" Type="http://schemas.openxmlformats.org/officeDocument/2006/relationships/tags" Target="../tags/tag11.xml"/><Relationship Id="rId6" Type="http://schemas.openxmlformats.org/officeDocument/2006/relationships/audio" Target="../media/audio2.wav"/><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1.xml"/><Relationship Id="rId1" Type="http://schemas.openxmlformats.org/officeDocument/2006/relationships/tags" Target="../tags/tag12.xml"/><Relationship Id="rId5" Type="http://schemas.openxmlformats.org/officeDocument/2006/relationships/image" Target="../media/image24.sv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1.xml"/><Relationship Id="rId1" Type="http://schemas.openxmlformats.org/officeDocument/2006/relationships/tags" Target="../tags/tag1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5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0.xml"/><Relationship Id="rId1" Type="http://schemas.openxmlformats.org/officeDocument/2006/relationships/tags" Target="../tags/tag1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slideLayout" Target="../slideLayouts/slideLayout62.xml"/><Relationship Id="rId1" Type="http://schemas.openxmlformats.org/officeDocument/2006/relationships/tags" Target="../tags/tag16.xml"/><Relationship Id="rId6" Type="http://schemas.microsoft.com/office/2007/relationships/hdphoto" Target="../media/hdphoto2.wdp"/><Relationship Id="rId5" Type="http://schemas.openxmlformats.org/officeDocument/2006/relationships/image" Target="../media/image30.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7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2.xml"/><Relationship Id="rId7" Type="http://schemas.openxmlformats.org/officeDocument/2006/relationships/image" Target="../media/image11.png"/><Relationship Id="rId2" Type="http://schemas.openxmlformats.org/officeDocument/2006/relationships/slideLayout" Target="../slideLayouts/slideLayout73.xml"/><Relationship Id="rId1" Type="http://schemas.openxmlformats.org/officeDocument/2006/relationships/tags" Target="../tags/tag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3.xml"/><Relationship Id="rId7" Type="http://schemas.openxmlformats.org/officeDocument/2006/relationships/image" Target="../media/image37.png"/><Relationship Id="rId2" Type="http://schemas.openxmlformats.org/officeDocument/2006/relationships/slideLayout" Target="../slideLayouts/slideLayout78.xml"/><Relationship Id="rId1" Type="http://schemas.openxmlformats.org/officeDocument/2006/relationships/tags" Target="../tags/tag19.xml"/><Relationship Id="rId6" Type="http://schemas.openxmlformats.org/officeDocument/2006/relationships/image" Target="../media/image36.png"/><Relationship Id="rId5" Type="http://schemas.openxmlformats.org/officeDocument/2006/relationships/hyperlink" Target="https://www.facebook.com/huongthaoGADT" TargetMode="Externa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notesSlide" Target="../notesSlides/notesSlide2.xml"/><Relationship Id="rId4"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1.xml"/><Relationship Id="rId1" Type="http://schemas.openxmlformats.org/officeDocument/2006/relationships/tags" Target="../tags/tag7.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1.xml"/><Relationship Id="rId1" Type="http://schemas.openxmlformats.org/officeDocument/2006/relationships/tags" Target="../tags/tag8.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1.xml"/><Relationship Id="rId1" Type="http://schemas.openxmlformats.org/officeDocument/2006/relationships/tags" Target="../tags/tag10.xml"/><Relationship Id="rId5" Type="http://schemas.openxmlformats.org/officeDocument/2006/relationships/image" Target="../media/image20.pn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D4727AE0-E047-474C-8C51-CDEF3FBF99D8}"/>
              </a:ext>
            </a:extLst>
          </p:cNvPr>
          <p:cNvPicPr>
            <a:picLocks noChangeAspect="1"/>
          </p:cNvPicPr>
          <p:nvPr/>
        </p:nvPicPr>
        <p:blipFill>
          <a:blip r:embed="rId4"/>
          <a:stretch>
            <a:fillRect/>
          </a:stretch>
        </p:blipFill>
        <p:spPr>
          <a:xfrm>
            <a:off x="0" y="-1"/>
            <a:ext cx="12192000" cy="6857999"/>
          </a:xfrm>
          <a:prstGeom prst="rect">
            <a:avLst/>
          </a:prstGeom>
        </p:spPr>
      </p:pic>
      <p:pic>
        <p:nvPicPr>
          <p:cNvPr id="15" name="图片 14">
            <a:extLst>
              <a:ext uri="{FF2B5EF4-FFF2-40B4-BE49-F238E27FC236}">
                <a16:creationId xmlns:a16="http://schemas.microsoft.com/office/drawing/2014/main" id="{ECE3D2D9-0FF8-4FD0-8B83-9A3A06CC43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97040" y="1956458"/>
            <a:ext cx="3969213" cy="5023462"/>
          </a:xfrm>
          <a:prstGeom prst="rect">
            <a:avLst/>
          </a:prstGeom>
        </p:spPr>
      </p:pic>
      <p:pic>
        <p:nvPicPr>
          <p:cNvPr id="2" name="Picture 1">
            <a:extLst>
              <a:ext uri="{FF2B5EF4-FFF2-40B4-BE49-F238E27FC236}">
                <a16:creationId xmlns:a16="http://schemas.microsoft.com/office/drawing/2014/main" id="{F97F3F4E-C78B-DD52-5A45-13C7E029F3E7}"/>
              </a:ext>
            </a:extLst>
          </p:cNvPr>
          <p:cNvPicPr>
            <a:picLocks noChangeAspect="1"/>
          </p:cNvPicPr>
          <p:nvPr/>
        </p:nvPicPr>
        <p:blipFill>
          <a:blip r:embed="rId6"/>
          <a:stretch>
            <a:fillRect/>
          </a:stretch>
        </p:blipFill>
        <p:spPr>
          <a:xfrm>
            <a:off x="1184512" y="2332792"/>
            <a:ext cx="9175275" cy="1639966"/>
          </a:xfrm>
          <a:prstGeom prst="rect">
            <a:avLst/>
          </a:prstGeom>
        </p:spPr>
      </p:pic>
    </p:spTree>
    <p:custDataLst>
      <p:tags r:id="rId1"/>
    </p:custDataLst>
    <p:extLst>
      <p:ext uri="{BB962C8B-B14F-4D97-AF65-F5344CB8AC3E}">
        <p14:creationId xmlns:p14="http://schemas.microsoft.com/office/powerpoint/2010/main" val="27763579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clothing&#10;&#10;Description automatically generated with low confidence">
            <a:extLst>
              <a:ext uri="{FF2B5EF4-FFF2-40B4-BE49-F238E27FC236}">
                <a16:creationId xmlns:a16="http://schemas.microsoft.com/office/drawing/2014/main" id="{D0DFE831-F0E8-4DD4-A8D7-CBEDEA9AE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4861" y="2870869"/>
            <a:ext cx="6388621" cy="4020320"/>
          </a:xfrm>
          <a:prstGeom prst="rect">
            <a:avLst/>
          </a:prstGeom>
        </p:spPr>
      </p:pic>
      <p:grpSp>
        <p:nvGrpSpPr>
          <p:cNvPr id="3" name="Group 2">
            <a:extLst>
              <a:ext uri="{FF2B5EF4-FFF2-40B4-BE49-F238E27FC236}">
                <a16:creationId xmlns:a16="http://schemas.microsoft.com/office/drawing/2014/main" id="{BB4BDCC3-6D1A-42BE-B2B0-DA65D939C044}"/>
              </a:ext>
            </a:extLst>
          </p:cNvPr>
          <p:cNvGrpSpPr/>
          <p:nvPr/>
        </p:nvGrpSpPr>
        <p:grpSpPr>
          <a:xfrm>
            <a:off x="1094696" y="198927"/>
            <a:ext cx="3642219" cy="3240000"/>
            <a:chOff x="1189829" y="291094"/>
            <a:chExt cx="3642219" cy="3240000"/>
          </a:xfrm>
        </p:grpSpPr>
        <p:pic>
          <p:nvPicPr>
            <p:cNvPr id="4" name="Picture 3" descr="A picture containing text&#10;&#10;Description automatically generated">
              <a:extLst>
                <a:ext uri="{FF2B5EF4-FFF2-40B4-BE49-F238E27FC236}">
                  <a16:creationId xmlns:a16="http://schemas.microsoft.com/office/drawing/2014/main" id="{A561793C-58E2-4D8C-B246-D1283760582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922" t="15237" r="10922" b="15237"/>
            <a:stretch/>
          </p:blipFill>
          <p:spPr>
            <a:xfrm rot="21001197">
              <a:off x="1189829" y="291094"/>
              <a:ext cx="3642219" cy="3240000"/>
            </a:xfrm>
            <a:prstGeom prst="rect">
              <a:avLst/>
            </a:prstGeom>
          </p:spPr>
        </p:pic>
        <p:sp>
          <p:nvSpPr>
            <p:cNvPr id="5" name="TextBox 4">
              <a:extLst>
                <a:ext uri="{FF2B5EF4-FFF2-40B4-BE49-F238E27FC236}">
                  <a16:creationId xmlns:a16="http://schemas.microsoft.com/office/drawing/2014/main" id="{3FF6A272-748B-4733-B6EB-46977B94061A}"/>
                </a:ext>
              </a:extLst>
            </p:cNvPr>
            <p:cNvSpPr txBox="1"/>
            <p:nvPr/>
          </p:nvSpPr>
          <p:spPr>
            <a:xfrm rot="20088135" flipH="1">
              <a:off x="1896516" y="1430134"/>
              <a:ext cx="225975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CC00CC"/>
                  </a:solidFill>
                  <a:effectLst/>
                  <a:uLnTx/>
                  <a:uFillTx/>
                  <a:latin typeface="字魂35号-经典雅黑"/>
                  <a:cs typeface="+mn-cs"/>
                </a:rPr>
                <a:t>Trình</a:t>
              </a:r>
              <a:r>
                <a:rPr kumimoji="0" lang="en-US" sz="4000" b="1" i="0" u="none" strike="noStrike" kern="1200" cap="none" spc="0" normalizeH="0" baseline="0" noProof="0" dirty="0">
                  <a:ln>
                    <a:noFill/>
                  </a:ln>
                  <a:solidFill>
                    <a:srgbClr val="CC00CC"/>
                  </a:solidFill>
                  <a:effectLst/>
                  <a:uLnTx/>
                  <a:uFillTx/>
                  <a:latin typeface="字魂35号-经典雅黑"/>
                  <a:cs typeface="+mn-cs"/>
                </a:rPr>
                <a:t> </a:t>
              </a:r>
              <a:r>
                <a:rPr kumimoji="0" lang="en-US" sz="4000" b="1" i="0" u="none" strike="noStrike" kern="1200" cap="none" spc="0" normalizeH="0" baseline="0" noProof="0" dirty="0" err="1">
                  <a:ln>
                    <a:noFill/>
                  </a:ln>
                  <a:solidFill>
                    <a:srgbClr val="CC00CC"/>
                  </a:solidFill>
                  <a:effectLst/>
                  <a:uLnTx/>
                  <a:uFillTx/>
                  <a:latin typeface="字魂35号-经典雅黑"/>
                  <a:cs typeface="+mn-cs"/>
                </a:rPr>
                <a:t>bày</a:t>
              </a:r>
              <a:endParaRPr kumimoji="0" lang="en-US" sz="4000" b="1" i="0" u="none" strike="noStrike" kern="1200" cap="none" spc="0" normalizeH="0" baseline="0" noProof="0" dirty="0">
                <a:ln>
                  <a:noFill/>
                </a:ln>
                <a:solidFill>
                  <a:srgbClr val="CC00CC"/>
                </a:solidFill>
                <a:effectLst/>
                <a:uLnTx/>
                <a:uFillTx/>
                <a:latin typeface="字魂35号-经典雅黑"/>
                <a:cs typeface="+mn-cs"/>
              </a:endParaRPr>
            </a:p>
          </p:txBody>
        </p:sp>
      </p:grpSp>
      <p:grpSp>
        <p:nvGrpSpPr>
          <p:cNvPr id="6" name="Group 5">
            <a:extLst>
              <a:ext uri="{FF2B5EF4-FFF2-40B4-BE49-F238E27FC236}">
                <a16:creationId xmlns:a16="http://schemas.microsoft.com/office/drawing/2014/main" id="{D50B6CBD-D54A-4B3F-B670-81BA51C4808B}"/>
              </a:ext>
            </a:extLst>
          </p:cNvPr>
          <p:cNvGrpSpPr/>
          <p:nvPr/>
        </p:nvGrpSpPr>
        <p:grpSpPr>
          <a:xfrm>
            <a:off x="7297304" y="71910"/>
            <a:ext cx="3642219" cy="3240000"/>
            <a:chOff x="7359952" y="291095"/>
            <a:chExt cx="3642219" cy="3240000"/>
          </a:xfrm>
        </p:grpSpPr>
        <p:pic>
          <p:nvPicPr>
            <p:cNvPr id="7" name="Picture 6" descr="A picture containing text&#10;&#10;Description automatically generated">
              <a:extLst>
                <a:ext uri="{FF2B5EF4-FFF2-40B4-BE49-F238E27FC236}">
                  <a16:creationId xmlns:a16="http://schemas.microsoft.com/office/drawing/2014/main" id="{878F321D-7EA7-4954-9F5E-1855B9D8182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922" t="15237" r="10922" b="15237"/>
            <a:stretch/>
          </p:blipFill>
          <p:spPr>
            <a:xfrm rot="598803" flipH="1">
              <a:off x="7359952" y="291095"/>
              <a:ext cx="3642219" cy="3240000"/>
            </a:xfrm>
            <a:prstGeom prst="rect">
              <a:avLst/>
            </a:prstGeom>
          </p:spPr>
        </p:pic>
        <p:sp>
          <p:nvSpPr>
            <p:cNvPr id="8" name="TextBox 7">
              <a:extLst>
                <a:ext uri="{FF2B5EF4-FFF2-40B4-BE49-F238E27FC236}">
                  <a16:creationId xmlns:a16="http://schemas.microsoft.com/office/drawing/2014/main" id="{2A0E9BDF-D5A1-4197-9A31-8E9C2A8BEB02}"/>
                </a:ext>
              </a:extLst>
            </p:cNvPr>
            <p:cNvSpPr txBox="1"/>
            <p:nvPr/>
          </p:nvSpPr>
          <p:spPr>
            <a:xfrm rot="1511865">
              <a:off x="8079777" y="1431845"/>
              <a:ext cx="222139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3399"/>
                  </a:solidFill>
                  <a:effectLst/>
                  <a:uLnTx/>
                  <a:uFillTx/>
                  <a:latin typeface="字魂35号-经典雅黑"/>
                  <a:cs typeface="+mn-cs"/>
                </a:rPr>
                <a:t>Nhận xét</a:t>
              </a:r>
            </a:p>
          </p:txBody>
        </p:sp>
      </p:grpSp>
    </p:spTree>
    <p:custDataLst>
      <p:tags r:id="rId1"/>
    </p:custDataLst>
    <p:extLst>
      <p:ext uri="{BB962C8B-B14F-4D97-AF65-F5344CB8AC3E}">
        <p14:creationId xmlns:p14="http://schemas.microsoft.com/office/powerpoint/2010/main" val="198874019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750" fill="hold"/>
                                            <p:tgtEl>
                                              <p:spTgt spid="2"/>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nodeType="withEffect" p14:presetBounceEnd="40000">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14:bounceEnd="40000">
                                          <p:cBhvr additive="base">
                                            <p:cTn id="17" dur="75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Trò-chơi-chíu.wav"/>
                                            </p:tgtEl>
                                          </p:cMediaNode>
                                        </p:audio>
                                      </p:subTnLst>
                                    </p:cTn>
                                  </p:par>
                                  <p:par>
                                    <p:cTn id="19" presetID="32" presetClass="emph" presetSubtype="0" repeatCount="indefinite"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nodeType="withEffect" p14:presetBounceEnd="40000">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14:bounceEnd="40000">
                                          <p:cBhvr additive="base">
                                            <p:cTn id="27"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2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Trò-chơi-chíu.wav"/>
                                            </p:tgtEl>
                                          </p:cMediaNode>
                                        </p:audio>
                                      </p:subTnLst>
                                    </p:cTn>
                                  </p:par>
                                  <p:par>
                                    <p:cTn id="29" presetID="32" presetClass="emph" presetSubtype="0" repeatCount="indefinite" fill="hold" nodeType="withEffect">
                                      <p:stCondLst>
                                        <p:cond delay="0"/>
                                      </p:stCondLst>
                                      <p:childTnLst>
                                        <p:animRot by="120000">
                                          <p:cBhvr>
                                            <p:cTn id="30" dur="100" fill="hold">
                                              <p:stCondLst>
                                                <p:cond delay="0"/>
                                              </p:stCondLst>
                                            </p:cTn>
                                            <p:tgtEl>
                                              <p:spTgt spid="6"/>
                                            </p:tgtEl>
                                            <p:attrNameLst>
                                              <p:attrName>r</p:attrName>
                                            </p:attrNameLst>
                                          </p:cBhvr>
                                        </p:animRot>
                                        <p:animRot by="-240000">
                                          <p:cBhvr>
                                            <p:cTn id="31" dur="200" fill="hold">
                                              <p:stCondLst>
                                                <p:cond delay="200"/>
                                              </p:stCondLst>
                                            </p:cTn>
                                            <p:tgtEl>
                                              <p:spTgt spid="6"/>
                                            </p:tgtEl>
                                            <p:attrNameLst>
                                              <p:attrName>r</p:attrName>
                                            </p:attrNameLst>
                                          </p:cBhvr>
                                        </p:animRot>
                                        <p:animRot by="240000">
                                          <p:cBhvr>
                                            <p:cTn id="32" dur="200" fill="hold">
                                              <p:stCondLst>
                                                <p:cond delay="400"/>
                                              </p:stCondLst>
                                            </p:cTn>
                                            <p:tgtEl>
                                              <p:spTgt spid="6"/>
                                            </p:tgtEl>
                                            <p:attrNameLst>
                                              <p:attrName>r</p:attrName>
                                            </p:attrNameLst>
                                          </p:cBhvr>
                                        </p:animRot>
                                        <p:animRot by="-240000">
                                          <p:cBhvr>
                                            <p:cTn id="33" dur="200" fill="hold">
                                              <p:stCondLst>
                                                <p:cond delay="600"/>
                                              </p:stCondLst>
                                            </p:cTn>
                                            <p:tgtEl>
                                              <p:spTgt spid="6"/>
                                            </p:tgtEl>
                                            <p:attrNameLst>
                                              <p:attrName>r</p:attrName>
                                            </p:attrNameLst>
                                          </p:cBhvr>
                                        </p:animRot>
                                        <p:animRot by="120000">
                                          <p:cBhvr>
                                            <p:cTn id="3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750" fill="hold"/>
                                            <p:tgtEl>
                                              <p:spTgt spid="3"/>
                                            </p:tgtEl>
                                            <p:attrNameLst>
                                              <p:attrName>ppt_x</p:attrName>
                                            </p:attrNameLst>
                                          </p:cBhvr>
                                          <p:tavLst>
                                            <p:tav tm="0">
                                              <p:val>
                                                <p:strVal val="#ppt_x"/>
                                              </p:val>
                                            </p:tav>
                                            <p:tav tm="100000">
                                              <p:val>
                                                <p:strVal val="#ppt_x"/>
                                              </p:val>
                                            </p:tav>
                                          </p:tavLst>
                                        </p:anim>
                                        <p:anim calcmode="lin" valueType="num">
                                          <p:cBhvr additive="base">
                                            <p:cTn id="1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6" name="Trò-chơi-chíu.wav"/>
                                            </p:tgtEl>
                                          </p:cMediaNode>
                                        </p:audio>
                                      </p:subTnLst>
                                    </p:cTn>
                                  </p:par>
                                  <p:par>
                                    <p:cTn id="19" presetID="32" presetClass="emph" presetSubtype="0" repeatCount="indefinite"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750" fill="hold"/>
                                            <p:tgtEl>
                                              <p:spTgt spid="6"/>
                                            </p:tgtEl>
                                            <p:attrNameLst>
                                              <p:attrName>ppt_x</p:attrName>
                                            </p:attrNameLst>
                                          </p:cBhvr>
                                          <p:tavLst>
                                            <p:tav tm="0">
                                              <p:val>
                                                <p:strVal val="#ppt_x"/>
                                              </p:val>
                                            </p:tav>
                                            <p:tav tm="100000">
                                              <p:val>
                                                <p:strVal val="#ppt_x"/>
                                              </p:val>
                                            </p:tav>
                                          </p:tavLst>
                                        </p:anim>
                                        <p:anim calcmode="lin" valueType="num">
                                          <p:cBhvr additive="base">
                                            <p:cTn id="2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6" name="Trò-chơi-chíu.wav"/>
                                            </p:tgtEl>
                                          </p:cMediaNode>
                                        </p:audio>
                                      </p:subTnLst>
                                    </p:cTn>
                                  </p:par>
                                  <p:par>
                                    <p:cTn id="29" presetID="32" presetClass="emph" presetSubtype="0" repeatCount="indefinite" fill="hold" nodeType="withEffect">
                                      <p:stCondLst>
                                        <p:cond delay="0"/>
                                      </p:stCondLst>
                                      <p:childTnLst>
                                        <p:animRot by="120000">
                                          <p:cBhvr>
                                            <p:cTn id="30" dur="100" fill="hold">
                                              <p:stCondLst>
                                                <p:cond delay="0"/>
                                              </p:stCondLst>
                                            </p:cTn>
                                            <p:tgtEl>
                                              <p:spTgt spid="6"/>
                                            </p:tgtEl>
                                            <p:attrNameLst>
                                              <p:attrName>r</p:attrName>
                                            </p:attrNameLst>
                                          </p:cBhvr>
                                        </p:animRot>
                                        <p:animRot by="-240000">
                                          <p:cBhvr>
                                            <p:cTn id="31" dur="200" fill="hold">
                                              <p:stCondLst>
                                                <p:cond delay="200"/>
                                              </p:stCondLst>
                                            </p:cTn>
                                            <p:tgtEl>
                                              <p:spTgt spid="6"/>
                                            </p:tgtEl>
                                            <p:attrNameLst>
                                              <p:attrName>r</p:attrName>
                                            </p:attrNameLst>
                                          </p:cBhvr>
                                        </p:animRot>
                                        <p:animRot by="240000">
                                          <p:cBhvr>
                                            <p:cTn id="32" dur="200" fill="hold">
                                              <p:stCondLst>
                                                <p:cond delay="400"/>
                                              </p:stCondLst>
                                            </p:cTn>
                                            <p:tgtEl>
                                              <p:spTgt spid="6"/>
                                            </p:tgtEl>
                                            <p:attrNameLst>
                                              <p:attrName>r</p:attrName>
                                            </p:attrNameLst>
                                          </p:cBhvr>
                                        </p:animRot>
                                        <p:animRot by="-240000">
                                          <p:cBhvr>
                                            <p:cTn id="33" dur="200" fill="hold">
                                              <p:stCondLst>
                                                <p:cond delay="600"/>
                                              </p:stCondLst>
                                            </p:cTn>
                                            <p:tgtEl>
                                              <p:spTgt spid="6"/>
                                            </p:tgtEl>
                                            <p:attrNameLst>
                                              <p:attrName>r</p:attrName>
                                            </p:attrNameLst>
                                          </p:cBhvr>
                                        </p:animRot>
                                        <p:animRot by="120000">
                                          <p:cBhvr>
                                            <p:cTn id="3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DFD5F9C3-F977-4E0E-A849-8B3AD1A80EBA}"/>
              </a:ext>
            </a:extLst>
          </p:cNvPr>
          <p:cNvSpPr/>
          <p:nvPr/>
        </p:nvSpPr>
        <p:spPr>
          <a:xfrm>
            <a:off x="790576" y="282340"/>
            <a:ext cx="9991724" cy="1260710"/>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字魂35号-经典雅黑"/>
              <a:cs typeface="Arial" panose="020B0604020202020204" pitchFamily="34" charset="0"/>
            </a:endParaRPr>
          </a:p>
        </p:txBody>
      </p:sp>
      <p:sp>
        <p:nvSpPr>
          <p:cNvPr id="14" name="Text Box 20">
            <a:extLst>
              <a:ext uri="{FF2B5EF4-FFF2-40B4-BE49-F238E27FC236}">
                <a16:creationId xmlns:a16="http://schemas.microsoft.com/office/drawing/2014/main" id="{DCD31523-A2D5-4933-BA79-F88E34B661B1}"/>
              </a:ext>
            </a:extLst>
          </p:cNvPr>
          <p:cNvSpPr txBox="1">
            <a:spLocks noChangeArrowheads="1"/>
          </p:cNvSpPr>
          <p:nvPr/>
        </p:nvSpPr>
        <p:spPr bwMode="auto">
          <a:xfrm>
            <a:off x="790575" y="282340"/>
            <a:ext cx="96964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ct val="50000"/>
              </a:spcBef>
              <a:buNone/>
            </a:pPr>
            <a:r>
              <a:rPr lang="en-US" altLang="en-US" b="1" dirty="0">
                <a:solidFill>
                  <a:srgbClr val="C00000"/>
                </a:solidFill>
                <a:latin typeface="Calibri" panose="020F0502020204030204" pitchFamily="34" charset="0"/>
                <a:cs typeface="Calibri" panose="020F0502020204030204" pitchFamily="34" charset="0"/>
              </a:rPr>
              <a:t>3. </a:t>
            </a:r>
            <a:r>
              <a:rPr lang="vi-VN" altLang="en-US" b="1" dirty="0">
                <a:solidFill>
                  <a:srgbClr val="C00000"/>
                </a:solidFill>
                <a:latin typeface="Calibri" panose="020F0502020204030204" pitchFamily="34" charset="0"/>
                <a:cs typeface="Calibri" panose="020F0502020204030204" pitchFamily="34" charset="0"/>
              </a:rPr>
              <a:t>Trao đổi về những điểm cần lưu ý khi viết đoạn văn tưởng tượng dựa vào câu chuyện đã đọc hoặc đã nghe.</a:t>
            </a:r>
            <a:endParaRPr kumimoji="0" lang="vi-VN" altLang="en-US" sz="3200" b="1" i="0" u="none" strike="noStrike" kern="1200" cap="none" spc="0" normalizeH="0" baseline="0" noProof="0" dirty="0">
              <a:ln>
                <a:noFill/>
              </a:ln>
              <a:solidFill>
                <a:srgbClr val="C00000"/>
              </a:solidFill>
              <a:effectLst/>
              <a:uLnTx/>
              <a:uFillTx/>
              <a:latin typeface="Calibri" panose="020F0502020204030204" pitchFamily="34" charset="0"/>
              <a:ea typeface="字魂35号-经典雅黑"/>
              <a:cs typeface="Calibri" panose="020F0502020204030204" pitchFamily="34" charset="0"/>
            </a:endParaRPr>
          </a:p>
        </p:txBody>
      </p:sp>
      <p:pic>
        <p:nvPicPr>
          <p:cNvPr id="3" name="Graphic 2">
            <a:extLst>
              <a:ext uri="{FF2B5EF4-FFF2-40B4-BE49-F238E27FC236}">
                <a16:creationId xmlns:a16="http://schemas.microsoft.com/office/drawing/2014/main" id="{0EB546E1-292F-FFD6-4D1E-F055193919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4026" y="3114721"/>
            <a:ext cx="3045474" cy="3254746"/>
          </a:xfrm>
          <a:prstGeom prst="rect">
            <a:avLst/>
          </a:prstGeom>
        </p:spPr>
      </p:pic>
      <p:sp>
        <p:nvSpPr>
          <p:cNvPr id="6" name="Speech Bubble: Rectangle with Corners Rounded 5">
            <a:extLst>
              <a:ext uri="{FF2B5EF4-FFF2-40B4-BE49-F238E27FC236}">
                <a16:creationId xmlns:a16="http://schemas.microsoft.com/office/drawing/2014/main" id="{EF7021B0-47C0-FE79-5B01-AEB93B6E75F2}"/>
              </a:ext>
            </a:extLst>
          </p:cNvPr>
          <p:cNvSpPr/>
          <p:nvPr/>
        </p:nvSpPr>
        <p:spPr>
          <a:xfrm>
            <a:off x="3762703" y="2038350"/>
            <a:ext cx="8104541" cy="1628775"/>
          </a:xfrm>
          <a:custGeom>
            <a:avLst/>
            <a:gdLst>
              <a:gd name="connsiteX0" fmla="*/ 0 w 8104541"/>
              <a:gd name="connsiteY0" fmla="*/ 271468 h 1628775"/>
              <a:gd name="connsiteX1" fmla="*/ 271468 w 8104541"/>
              <a:gd name="connsiteY1" fmla="*/ 0 h 1628775"/>
              <a:gd name="connsiteX2" fmla="*/ 1350757 w 8104541"/>
              <a:gd name="connsiteY2" fmla="*/ 0 h 1628775"/>
              <a:gd name="connsiteX3" fmla="*/ 1350757 w 8104541"/>
              <a:gd name="connsiteY3" fmla="*/ 0 h 1628775"/>
              <a:gd name="connsiteX4" fmla="*/ 3376892 w 8104541"/>
              <a:gd name="connsiteY4" fmla="*/ 0 h 1628775"/>
              <a:gd name="connsiteX5" fmla="*/ 7833073 w 8104541"/>
              <a:gd name="connsiteY5" fmla="*/ 0 h 1628775"/>
              <a:gd name="connsiteX6" fmla="*/ 8104541 w 8104541"/>
              <a:gd name="connsiteY6" fmla="*/ 271468 h 1628775"/>
              <a:gd name="connsiteX7" fmla="*/ 8104541 w 8104541"/>
              <a:gd name="connsiteY7" fmla="*/ 950119 h 1628775"/>
              <a:gd name="connsiteX8" fmla="*/ 8104541 w 8104541"/>
              <a:gd name="connsiteY8" fmla="*/ 950119 h 1628775"/>
              <a:gd name="connsiteX9" fmla="*/ 8104541 w 8104541"/>
              <a:gd name="connsiteY9" fmla="*/ 1357313 h 1628775"/>
              <a:gd name="connsiteX10" fmla="*/ 8104541 w 8104541"/>
              <a:gd name="connsiteY10" fmla="*/ 1357307 h 1628775"/>
              <a:gd name="connsiteX11" fmla="*/ 7833073 w 8104541"/>
              <a:gd name="connsiteY11" fmla="*/ 1628775 h 1628775"/>
              <a:gd name="connsiteX12" fmla="*/ 3376892 w 8104541"/>
              <a:gd name="connsiteY12" fmla="*/ 1628775 h 1628775"/>
              <a:gd name="connsiteX13" fmla="*/ 1350757 w 8104541"/>
              <a:gd name="connsiteY13" fmla="*/ 1628775 h 1628775"/>
              <a:gd name="connsiteX14" fmla="*/ 1350757 w 8104541"/>
              <a:gd name="connsiteY14" fmla="*/ 1628775 h 1628775"/>
              <a:gd name="connsiteX15" fmla="*/ 271468 w 8104541"/>
              <a:gd name="connsiteY15" fmla="*/ 1628775 h 1628775"/>
              <a:gd name="connsiteX16" fmla="*/ 0 w 8104541"/>
              <a:gd name="connsiteY16" fmla="*/ 1357307 h 1628775"/>
              <a:gd name="connsiteX17" fmla="*/ 0 w 8104541"/>
              <a:gd name="connsiteY17" fmla="*/ 1357313 h 1628775"/>
              <a:gd name="connsiteX18" fmla="*/ -658413 w 8104541"/>
              <a:gd name="connsiteY18" fmla="*/ 1476452 h 1628775"/>
              <a:gd name="connsiteX19" fmla="*/ 0 w 8104541"/>
              <a:gd name="connsiteY19" fmla="*/ 950119 h 1628775"/>
              <a:gd name="connsiteX20" fmla="*/ 0 w 8104541"/>
              <a:gd name="connsiteY20" fmla="*/ 271468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04541" h="1628775" fill="none" extrusionOk="0">
                <a:moveTo>
                  <a:pt x="0" y="271468"/>
                </a:moveTo>
                <a:cubicBezTo>
                  <a:pt x="7473" y="125585"/>
                  <a:pt x="108870" y="5095"/>
                  <a:pt x="271468" y="0"/>
                </a:cubicBezTo>
                <a:cubicBezTo>
                  <a:pt x="706707" y="-10756"/>
                  <a:pt x="1166946" y="-54771"/>
                  <a:pt x="1350757" y="0"/>
                </a:cubicBezTo>
                <a:lnTo>
                  <a:pt x="1350757" y="0"/>
                </a:lnTo>
                <a:cubicBezTo>
                  <a:pt x="1581551" y="143479"/>
                  <a:pt x="3036263" y="81161"/>
                  <a:pt x="3376892" y="0"/>
                </a:cubicBezTo>
                <a:cubicBezTo>
                  <a:pt x="3889734" y="-117130"/>
                  <a:pt x="6317928" y="123459"/>
                  <a:pt x="7833073" y="0"/>
                </a:cubicBezTo>
                <a:cubicBezTo>
                  <a:pt x="7987489" y="7151"/>
                  <a:pt x="8094226" y="122983"/>
                  <a:pt x="8104541" y="271468"/>
                </a:cubicBezTo>
                <a:cubicBezTo>
                  <a:pt x="8093974" y="347257"/>
                  <a:pt x="8079387" y="713435"/>
                  <a:pt x="8104541" y="950119"/>
                </a:cubicBezTo>
                <a:lnTo>
                  <a:pt x="8104541" y="950119"/>
                </a:lnTo>
                <a:cubicBezTo>
                  <a:pt x="8112966" y="1019661"/>
                  <a:pt x="8130803" y="1251561"/>
                  <a:pt x="8104541" y="1357313"/>
                </a:cubicBezTo>
                <a:lnTo>
                  <a:pt x="8104541" y="1357307"/>
                </a:lnTo>
                <a:cubicBezTo>
                  <a:pt x="8089526" y="1488431"/>
                  <a:pt x="7978599" y="1643111"/>
                  <a:pt x="7833073" y="1628775"/>
                </a:cubicBezTo>
                <a:cubicBezTo>
                  <a:pt x="7218693" y="1762169"/>
                  <a:pt x="4781041" y="1498055"/>
                  <a:pt x="3376892" y="1628775"/>
                </a:cubicBezTo>
                <a:cubicBezTo>
                  <a:pt x="2642826" y="1678474"/>
                  <a:pt x="1632501" y="1604047"/>
                  <a:pt x="1350757" y="1628775"/>
                </a:cubicBezTo>
                <a:lnTo>
                  <a:pt x="1350757" y="1628775"/>
                </a:lnTo>
                <a:cubicBezTo>
                  <a:pt x="1119247" y="1689875"/>
                  <a:pt x="804013" y="1708769"/>
                  <a:pt x="271468" y="1628775"/>
                </a:cubicBezTo>
                <a:cubicBezTo>
                  <a:pt x="98079" y="1628676"/>
                  <a:pt x="3772" y="1499498"/>
                  <a:pt x="0" y="1357307"/>
                </a:cubicBezTo>
                <a:lnTo>
                  <a:pt x="0" y="1357313"/>
                </a:lnTo>
                <a:cubicBezTo>
                  <a:pt x="-210617" y="1441236"/>
                  <a:pt x="-361399" y="1365063"/>
                  <a:pt x="-658413" y="1476452"/>
                </a:cubicBezTo>
                <a:cubicBezTo>
                  <a:pt x="-339664" y="1251015"/>
                  <a:pt x="-101880" y="994518"/>
                  <a:pt x="0" y="950119"/>
                </a:cubicBezTo>
                <a:cubicBezTo>
                  <a:pt x="46095" y="629605"/>
                  <a:pt x="52203" y="523637"/>
                  <a:pt x="0" y="271468"/>
                </a:cubicBezTo>
                <a:close/>
              </a:path>
              <a:path w="8104541" h="1628775" stroke="0" extrusionOk="0">
                <a:moveTo>
                  <a:pt x="0" y="271468"/>
                </a:moveTo>
                <a:cubicBezTo>
                  <a:pt x="-14964" y="147129"/>
                  <a:pt x="127294" y="-3891"/>
                  <a:pt x="271468" y="0"/>
                </a:cubicBezTo>
                <a:cubicBezTo>
                  <a:pt x="384660" y="40171"/>
                  <a:pt x="1119330" y="42710"/>
                  <a:pt x="1350757" y="0"/>
                </a:cubicBezTo>
                <a:lnTo>
                  <a:pt x="1350757" y="0"/>
                </a:lnTo>
                <a:cubicBezTo>
                  <a:pt x="2069381" y="-29929"/>
                  <a:pt x="2640298" y="-87481"/>
                  <a:pt x="3376892" y="0"/>
                </a:cubicBezTo>
                <a:cubicBezTo>
                  <a:pt x="4368469" y="-134364"/>
                  <a:pt x="6023727" y="130381"/>
                  <a:pt x="7833073" y="0"/>
                </a:cubicBezTo>
                <a:cubicBezTo>
                  <a:pt x="7977337" y="-13350"/>
                  <a:pt x="8107935" y="118909"/>
                  <a:pt x="8104541" y="271468"/>
                </a:cubicBezTo>
                <a:cubicBezTo>
                  <a:pt x="8094297" y="419126"/>
                  <a:pt x="8103219" y="685520"/>
                  <a:pt x="8104541" y="950119"/>
                </a:cubicBezTo>
                <a:lnTo>
                  <a:pt x="8104541" y="950119"/>
                </a:lnTo>
                <a:cubicBezTo>
                  <a:pt x="8108331" y="1043993"/>
                  <a:pt x="8095139" y="1205574"/>
                  <a:pt x="8104541" y="1357313"/>
                </a:cubicBezTo>
                <a:lnTo>
                  <a:pt x="8104541" y="1357307"/>
                </a:lnTo>
                <a:cubicBezTo>
                  <a:pt x="8130510" y="1504402"/>
                  <a:pt x="7955628" y="1636706"/>
                  <a:pt x="7833073" y="1628775"/>
                </a:cubicBezTo>
                <a:cubicBezTo>
                  <a:pt x="5685633" y="1591016"/>
                  <a:pt x="5273273" y="1679273"/>
                  <a:pt x="3376892" y="1628775"/>
                </a:cubicBezTo>
                <a:cubicBezTo>
                  <a:pt x="2459734" y="1459740"/>
                  <a:pt x="2133023" y="1682075"/>
                  <a:pt x="1350757" y="1628775"/>
                </a:cubicBezTo>
                <a:lnTo>
                  <a:pt x="1350757" y="1628775"/>
                </a:lnTo>
                <a:cubicBezTo>
                  <a:pt x="888651" y="1608642"/>
                  <a:pt x="400151" y="1660258"/>
                  <a:pt x="271468" y="1628775"/>
                </a:cubicBezTo>
                <a:cubicBezTo>
                  <a:pt x="115095" y="1622897"/>
                  <a:pt x="18213" y="1502971"/>
                  <a:pt x="0" y="1357307"/>
                </a:cubicBezTo>
                <a:lnTo>
                  <a:pt x="0" y="1357313"/>
                </a:lnTo>
                <a:cubicBezTo>
                  <a:pt x="-238413" y="1439724"/>
                  <a:pt x="-377810" y="1486590"/>
                  <a:pt x="-658413" y="1476452"/>
                </a:cubicBezTo>
                <a:cubicBezTo>
                  <a:pt x="-414699" y="1283457"/>
                  <a:pt x="-231046" y="1104851"/>
                  <a:pt x="0" y="950119"/>
                </a:cubicBezTo>
                <a:cubicBezTo>
                  <a:pt x="-642" y="645753"/>
                  <a:pt x="34508" y="380618"/>
                  <a:pt x="0" y="271468"/>
                </a:cubicBezTo>
                <a:close/>
              </a:path>
            </a:pathLst>
          </a:custGeom>
          <a:solidFill>
            <a:srgbClr val="F8BAD3">
              <a:alpha val="89000"/>
            </a:srgb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58124"/>
                      <a:gd name="adj2" fmla="val 40648"/>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Theo em, còn những cách</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a:t>
            </a:r>
            <a:r>
              <a:rPr lang="vi-VN"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tưởng tượng nào khác ngoài</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a:t>
            </a:r>
            <a:r>
              <a:rPr lang="en-US" sz="32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những</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a:t>
            </a:r>
            <a:r>
              <a:rPr lang="en-US" sz="32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cách</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a:t>
            </a:r>
            <a:r>
              <a:rPr lang="en-US" sz="32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được</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a:t>
            </a:r>
            <a:r>
              <a:rPr lang="en-US" sz="32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nêu</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ở </a:t>
            </a:r>
            <a:r>
              <a:rPr lang="en-US" sz="32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bài</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a:t>
            </a:r>
            <a:r>
              <a:rPr lang="en-US" sz="32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tập</a:t>
            </a:r>
            <a:r>
              <a:rPr lang="en-US"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 2.</a:t>
            </a:r>
            <a:endPar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endParaRPr>
          </a:p>
        </p:txBody>
      </p:sp>
      <p:sp>
        <p:nvSpPr>
          <p:cNvPr id="7" name="Speech Bubble: Rectangle with Corners Rounded 6">
            <a:extLst>
              <a:ext uri="{FF2B5EF4-FFF2-40B4-BE49-F238E27FC236}">
                <a16:creationId xmlns:a16="http://schemas.microsoft.com/office/drawing/2014/main" id="{A051C2BA-F2EC-00BE-6399-AE7EF12477B7}"/>
              </a:ext>
            </a:extLst>
          </p:cNvPr>
          <p:cNvSpPr/>
          <p:nvPr/>
        </p:nvSpPr>
        <p:spPr>
          <a:xfrm>
            <a:off x="3924628" y="4171951"/>
            <a:ext cx="8104541" cy="1466850"/>
          </a:xfrm>
          <a:custGeom>
            <a:avLst/>
            <a:gdLst>
              <a:gd name="connsiteX0" fmla="*/ 0 w 8104541"/>
              <a:gd name="connsiteY0" fmla="*/ 244480 h 1466850"/>
              <a:gd name="connsiteX1" fmla="*/ 244480 w 8104541"/>
              <a:gd name="connsiteY1" fmla="*/ 0 h 1466850"/>
              <a:gd name="connsiteX2" fmla="*/ 1350757 w 8104541"/>
              <a:gd name="connsiteY2" fmla="*/ 0 h 1466850"/>
              <a:gd name="connsiteX3" fmla="*/ 1350757 w 8104541"/>
              <a:gd name="connsiteY3" fmla="*/ 0 h 1466850"/>
              <a:gd name="connsiteX4" fmla="*/ 3376892 w 8104541"/>
              <a:gd name="connsiteY4" fmla="*/ 0 h 1466850"/>
              <a:gd name="connsiteX5" fmla="*/ 7860061 w 8104541"/>
              <a:gd name="connsiteY5" fmla="*/ 0 h 1466850"/>
              <a:gd name="connsiteX6" fmla="*/ 8104541 w 8104541"/>
              <a:gd name="connsiteY6" fmla="*/ 244480 h 1466850"/>
              <a:gd name="connsiteX7" fmla="*/ 8104541 w 8104541"/>
              <a:gd name="connsiteY7" fmla="*/ 244475 h 1466850"/>
              <a:gd name="connsiteX8" fmla="*/ 8104541 w 8104541"/>
              <a:gd name="connsiteY8" fmla="*/ 244475 h 1466850"/>
              <a:gd name="connsiteX9" fmla="*/ 8104541 w 8104541"/>
              <a:gd name="connsiteY9" fmla="*/ 611188 h 1466850"/>
              <a:gd name="connsiteX10" fmla="*/ 8104541 w 8104541"/>
              <a:gd name="connsiteY10" fmla="*/ 1222370 h 1466850"/>
              <a:gd name="connsiteX11" fmla="*/ 7860061 w 8104541"/>
              <a:gd name="connsiteY11" fmla="*/ 1466850 h 1466850"/>
              <a:gd name="connsiteX12" fmla="*/ 3376892 w 8104541"/>
              <a:gd name="connsiteY12" fmla="*/ 1466850 h 1466850"/>
              <a:gd name="connsiteX13" fmla="*/ 1350757 w 8104541"/>
              <a:gd name="connsiteY13" fmla="*/ 1466850 h 1466850"/>
              <a:gd name="connsiteX14" fmla="*/ 1350757 w 8104541"/>
              <a:gd name="connsiteY14" fmla="*/ 1466850 h 1466850"/>
              <a:gd name="connsiteX15" fmla="*/ 244480 w 8104541"/>
              <a:gd name="connsiteY15" fmla="*/ 1466850 h 1466850"/>
              <a:gd name="connsiteX16" fmla="*/ 0 w 8104541"/>
              <a:gd name="connsiteY16" fmla="*/ 1222370 h 1466850"/>
              <a:gd name="connsiteX17" fmla="*/ 0 w 8104541"/>
              <a:gd name="connsiteY17" fmla="*/ 611188 h 1466850"/>
              <a:gd name="connsiteX18" fmla="*/ -429784 w 8104541"/>
              <a:gd name="connsiteY18" fmla="*/ 483708 h 1466850"/>
              <a:gd name="connsiteX19" fmla="*/ 0 w 8104541"/>
              <a:gd name="connsiteY19" fmla="*/ 244475 h 1466850"/>
              <a:gd name="connsiteX20" fmla="*/ 0 w 8104541"/>
              <a:gd name="connsiteY20" fmla="*/ 24448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04541" h="1466850" fill="none" extrusionOk="0">
                <a:moveTo>
                  <a:pt x="0" y="244480"/>
                </a:moveTo>
                <a:cubicBezTo>
                  <a:pt x="10659" y="115226"/>
                  <a:pt x="104968" y="1805"/>
                  <a:pt x="244480" y="0"/>
                </a:cubicBezTo>
                <a:cubicBezTo>
                  <a:pt x="503845" y="78143"/>
                  <a:pt x="1068847" y="38238"/>
                  <a:pt x="1350757" y="0"/>
                </a:cubicBezTo>
                <a:lnTo>
                  <a:pt x="1350757" y="0"/>
                </a:lnTo>
                <a:cubicBezTo>
                  <a:pt x="1581551" y="143479"/>
                  <a:pt x="3036263" y="81161"/>
                  <a:pt x="3376892" y="0"/>
                </a:cubicBezTo>
                <a:cubicBezTo>
                  <a:pt x="5187184" y="-117130"/>
                  <a:pt x="6274243" y="123459"/>
                  <a:pt x="7860061" y="0"/>
                </a:cubicBezTo>
                <a:cubicBezTo>
                  <a:pt x="7999558" y="7128"/>
                  <a:pt x="8099247" y="110197"/>
                  <a:pt x="8104541" y="244480"/>
                </a:cubicBezTo>
                <a:lnTo>
                  <a:pt x="8104541" y="244475"/>
                </a:lnTo>
                <a:lnTo>
                  <a:pt x="8104541" y="244475"/>
                </a:lnTo>
                <a:cubicBezTo>
                  <a:pt x="8133894" y="316649"/>
                  <a:pt x="8095817" y="451802"/>
                  <a:pt x="8104541" y="611188"/>
                </a:cubicBezTo>
                <a:cubicBezTo>
                  <a:pt x="8129583" y="677811"/>
                  <a:pt x="8069797" y="1030157"/>
                  <a:pt x="8104541" y="1222370"/>
                </a:cubicBezTo>
                <a:cubicBezTo>
                  <a:pt x="8101067" y="1353043"/>
                  <a:pt x="7991528" y="1478431"/>
                  <a:pt x="7860061" y="1466850"/>
                </a:cubicBezTo>
                <a:cubicBezTo>
                  <a:pt x="7273510" y="1600244"/>
                  <a:pt x="5440388" y="1336130"/>
                  <a:pt x="3376892" y="1466850"/>
                </a:cubicBezTo>
                <a:cubicBezTo>
                  <a:pt x="2642826" y="1516549"/>
                  <a:pt x="1632501" y="1442122"/>
                  <a:pt x="1350757" y="1466850"/>
                </a:cubicBezTo>
                <a:lnTo>
                  <a:pt x="1350757" y="1466850"/>
                </a:lnTo>
                <a:cubicBezTo>
                  <a:pt x="1155058" y="1416168"/>
                  <a:pt x="609733" y="1565448"/>
                  <a:pt x="244480" y="1466850"/>
                </a:cubicBezTo>
                <a:cubicBezTo>
                  <a:pt x="104843" y="1466831"/>
                  <a:pt x="10398" y="1336065"/>
                  <a:pt x="0" y="1222370"/>
                </a:cubicBezTo>
                <a:cubicBezTo>
                  <a:pt x="27351" y="1120118"/>
                  <a:pt x="45862" y="726664"/>
                  <a:pt x="0" y="611188"/>
                </a:cubicBezTo>
                <a:cubicBezTo>
                  <a:pt x="-186906" y="535133"/>
                  <a:pt x="-357149" y="519876"/>
                  <a:pt x="-429784" y="483708"/>
                </a:cubicBezTo>
                <a:cubicBezTo>
                  <a:pt x="-299970" y="368703"/>
                  <a:pt x="-141545" y="329662"/>
                  <a:pt x="0" y="244475"/>
                </a:cubicBezTo>
                <a:lnTo>
                  <a:pt x="0" y="244480"/>
                </a:lnTo>
                <a:close/>
              </a:path>
              <a:path w="8104541" h="1466850" stroke="0" extrusionOk="0">
                <a:moveTo>
                  <a:pt x="0" y="244480"/>
                </a:moveTo>
                <a:cubicBezTo>
                  <a:pt x="-12630" y="131055"/>
                  <a:pt x="126714" y="-11671"/>
                  <a:pt x="244480" y="0"/>
                </a:cubicBezTo>
                <a:cubicBezTo>
                  <a:pt x="523324" y="10785"/>
                  <a:pt x="875024" y="92872"/>
                  <a:pt x="1350757" y="0"/>
                </a:cubicBezTo>
                <a:lnTo>
                  <a:pt x="1350757" y="0"/>
                </a:lnTo>
                <a:cubicBezTo>
                  <a:pt x="2069381" y="-29929"/>
                  <a:pt x="2640298" y="-87481"/>
                  <a:pt x="3376892" y="0"/>
                </a:cubicBezTo>
                <a:cubicBezTo>
                  <a:pt x="5482401" y="-134364"/>
                  <a:pt x="6157233" y="130381"/>
                  <a:pt x="7860061" y="0"/>
                </a:cubicBezTo>
                <a:cubicBezTo>
                  <a:pt x="7988134" y="-16382"/>
                  <a:pt x="8118116" y="98934"/>
                  <a:pt x="8104541" y="244480"/>
                </a:cubicBezTo>
                <a:lnTo>
                  <a:pt x="8104541" y="244475"/>
                </a:lnTo>
                <a:lnTo>
                  <a:pt x="8104541" y="244475"/>
                </a:lnTo>
                <a:cubicBezTo>
                  <a:pt x="8110222" y="350187"/>
                  <a:pt x="8122784" y="519404"/>
                  <a:pt x="8104541" y="611188"/>
                </a:cubicBezTo>
                <a:cubicBezTo>
                  <a:pt x="8158137" y="839075"/>
                  <a:pt x="8087026" y="1045691"/>
                  <a:pt x="8104541" y="1222370"/>
                </a:cubicBezTo>
                <a:cubicBezTo>
                  <a:pt x="8121172" y="1355579"/>
                  <a:pt x="7971468" y="1473692"/>
                  <a:pt x="7860061" y="1466850"/>
                </a:cubicBezTo>
                <a:cubicBezTo>
                  <a:pt x="6303658" y="1429091"/>
                  <a:pt x="5003561" y="1517348"/>
                  <a:pt x="3376892" y="1466850"/>
                </a:cubicBezTo>
                <a:cubicBezTo>
                  <a:pt x="2459734" y="1297815"/>
                  <a:pt x="2133023" y="1520150"/>
                  <a:pt x="1350757" y="1466850"/>
                </a:cubicBezTo>
                <a:lnTo>
                  <a:pt x="1350757" y="1466850"/>
                </a:lnTo>
                <a:cubicBezTo>
                  <a:pt x="1213088" y="1420859"/>
                  <a:pt x="355358" y="1400667"/>
                  <a:pt x="244480" y="1466850"/>
                </a:cubicBezTo>
                <a:cubicBezTo>
                  <a:pt x="105932" y="1463635"/>
                  <a:pt x="8307" y="1355448"/>
                  <a:pt x="0" y="1222370"/>
                </a:cubicBezTo>
                <a:cubicBezTo>
                  <a:pt x="-46671" y="1103213"/>
                  <a:pt x="-50352" y="847850"/>
                  <a:pt x="0" y="611188"/>
                </a:cubicBezTo>
                <a:cubicBezTo>
                  <a:pt x="-48371" y="614055"/>
                  <a:pt x="-351633" y="521608"/>
                  <a:pt x="-429784" y="483708"/>
                </a:cubicBezTo>
                <a:cubicBezTo>
                  <a:pt x="-262792" y="396373"/>
                  <a:pt x="-183425" y="308635"/>
                  <a:pt x="0" y="244475"/>
                </a:cubicBezTo>
                <a:lnTo>
                  <a:pt x="0" y="244480"/>
                </a:lnTo>
                <a:close/>
              </a:path>
            </a:pathLst>
          </a:custGeom>
          <a:solidFill>
            <a:srgbClr val="F8BAD3">
              <a:alpha val="89000"/>
            </a:srgb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55303"/>
                      <a:gd name="adj2" fmla="val -1702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32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Làm thế nào để viết được đoạn văn tưởng tượng thú vị, hấp dẫn?</a:t>
            </a:r>
            <a:endPar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19214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87BFFA-5CF8-53E3-C13F-6C0ADC5D33D2}"/>
              </a:ext>
            </a:extLst>
          </p:cNvPr>
          <p:cNvSpPr/>
          <p:nvPr/>
        </p:nvSpPr>
        <p:spPr>
          <a:xfrm>
            <a:off x="4321450" y="314326"/>
            <a:ext cx="3736700" cy="1720302"/>
          </a:xfrm>
          <a:prstGeom prst="roundRect">
            <a:avLst/>
          </a:prstGeom>
          <a:solidFill>
            <a:schemeClr val="accent2">
              <a:lumMod val="20000"/>
              <a:lumOff val="80000"/>
            </a:schemeClr>
          </a:solidFill>
          <a:ln w="28575">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err="1">
                <a:solidFill>
                  <a:prstClr val="black"/>
                </a:solidFill>
              </a:rPr>
              <a:t>Một</a:t>
            </a:r>
            <a:r>
              <a:rPr lang="en-US" sz="3600" b="1" dirty="0">
                <a:solidFill>
                  <a:prstClr val="black"/>
                </a:solidFill>
              </a:rPr>
              <a:t> </a:t>
            </a:r>
            <a:r>
              <a:rPr lang="en-US" sz="3600" b="1" dirty="0" err="1">
                <a:solidFill>
                  <a:prstClr val="black"/>
                </a:solidFill>
              </a:rPr>
              <a:t>số</a:t>
            </a:r>
            <a:r>
              <a:rPr lang="en-US" sz="3600" b="1" dirty="0">
                <a:solidFill>
                  <a:prstClr val="black"/>
                </a:solidFill>
              </a:rPr>
              <a:t> </a:t>
            </a:r>
            <a:r>
              <a:rPr lang="en-US" sz="3600" b="1" dirty="0" err="1">
                <a:solidFill>
                  <a:prstClr val="black"/>
                </a:solidFill>
              </a:rPr>
              <a:t>cách</a:t>
            </a:r>
            <a:r>
              <a:rPr lang="en-US" sz="3600" b="1" dirty="0">
                <a:solidFill>
                  <a:prstClr val="black"/>
                </a:solidFill>
              </a:rPr>
              <a:t> </a:t>
            </a:r>
            <a:r>
              <a:rPr lang="en-US" sz="3600" b="1" dirty="0" err="1">
                <a:solidFill>
                  <a:prstClr val="black"/>
                </a:solidFill>
              </a:rPr>
              <a:t>viết</a:t>
            </a:r>
            <a:r>
              <a:rPr lang="en-US" sz="3600" b="1" dirty="0">
                <a:solidFill>
                  <a:prstClr val="black"/>
                </a:solidFill>
              </a:rPr>
              <a:t> </a:t>
            </a:r>
            <a:r>
              <a:rPr lang="en-US" sz="3600" b="1" dirty="0" err="1">
                <a:solidFill>
                  <a:prstClr val="black"/>
                </a:solidFill>
              </a:rPr>
              <a:t>đoạn</a:t>
            </a:r>
            <a:r>
              <a:rPr lang="en-US" sz="3600" b="1" dirty="0">
                <a:solidFill>
                  <a:prstClr val="black"/>
                </a:solidFill>
              </a:rPr>
              <a:t> </a:t>
            </a:r>
            <a:r>
              <a:rPr lang="en-US" sz="3600" b="1" dirty="0" err="1">
                <a:solidFill>
                  <a:prstClr val="black"/>
                </a:solidFill>
              </a:rPr>
              <a:t>văn</a:t>
            </a:r>
            <a:r>
              <a:rPr lang="en-US" sz="3600" b="1" dirty="0">
                <a:solidFill>
                  <a:prstClr val="black"/>
                </a:solidFill>
              </a:rPr>
              <a:t> </a:t>
            </a:r>
            <a:r>
              <a:rPr lang="en-US" sz="3600" b="1" dirty="0" err="1">
                <a:solidFill>
                  <a:prstClr val="black"/>
                </a:solidFill>
              </a:rPr>
              <a:t>tưởng</a:t>
            </a:r>
            <a:r>
              <a:rPr lang="en-US" sz="3600" b="1" dirty="0">
                <a:solidFill>
                  <a:prstClr val="black"/>
                </a:solidFill>
              </a:rPr>
              <a:t> </a:t>
            </a:r>
            <a:r>
              <a:rPr lang="en-US" sz="3600" b="1" dirty="0" err="1">
                <a:solidFill>
                  <a:prstClr val="black"/>
                </a:solidFill>
              </a:rPr>
              <a:t>tượng</a:t>
            </a:r>
            <a:r>
              <a:rPr lang="en-US" sz="3600" b="1" dirty="0">
                <a:solidFill>
                  <a:prstClr val="black"/>
                </a:solidFill>
              </a:rPr>
              <a:t> </a:t>
            </a:r>
            <a:r>
              <a:rPr lang="en-US" sz="3600" b="1" dirty="0" err="1">
                <a:solidFill>
                  <a:prstClr val="black"/>
                </a:solidFill>
              </a:rPr>
              <a:t>khác</a:t>
            </a:r>
            <a:endParaRPr lang="en-US" sz="3600" b="1" dirty="0">
              <a:solidFill>
                <a:prstClr val="black"/>
              </a:solidFill>
            </a:endParaRPr>
          </a:p>
        </p:txBody>
      </p:sp>
      <p:pic>
        <p:nvPicPr>
          <p:cNvPr id="24" name="Picture 23" descr="A red arrow pointing to the right&#10;&#10;Description automatically generated with low confidence">
            <a:extLst>
              <a:ext uri="{FF2B5EF4-FFF2-40B4-BE49-F238E27FC236}">
                <a16:creationId xmlns:a16="http://schemas.microsoft.com/office/drawing/2014/main" id="{769E7C1C-20C9-E606-A1CB-7FF1DD510ED7}"/>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8868037">
            <a:off x="1485062" y="1898419"/>
            <a:ext cx="3248970" cy="1348495"/>
          </a:xfrm>
          <a:prstGeom prst="rect">
            <a:avLst/>
          </a:prstGeom>
        </p:spPr>
      </p:pic>
      <p:sp>
        <p:nvSpPr>
          <p:cNvPr id="25" name="Rectangle: Rounded Corners 24">
            <a:extLst>
              <a:ext uri="{FF2B5EF4-FFF2-40B4-BE49-F238E27FC236}">
                <a16:creationId xmlns:a16="http://schemas.microsoft.com/office/drawing/2014/main" id="{13210100-C361-6218-994A-0C571100A3B1}"/>
              </a:ext>
            </a:extLst>
          </p:cNvPr>
          <p:cNvSpPr/>
          <p:nvPr/>
        </p:nvSpPr>
        <p:spPr>
          <a:xfrm>
            <a:off x="695325" y="3324223"/>
            <a:ext cx="3138695" cy="2457451"/>
          </a:xfrm>
          <a:prstGeom prst="roundRect">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002060"/>
                </a:solidFill>
                <a:cs typeface="Baloo" panose="03080902040302020200" pitchFamily="66" charset="0"/>
              </a:rPr>
              <a:t>Chọn</a:t>
            </a:r>
            <a:r>
              <a:rPr lang="en-US" sz="4000" b="1" dirty="0">
                <a:solidFill>
                  <a:srgbClr val="002060"/>
                </a:solidFill>
                <a:cs typeface="Baloo" panose="03080902040302020200" pitchFamily="66" charset="0"/>
              </a:rPr>
              <a:t> </a:t>
            </a:r>
            <a:r>
              <a:rPr lang="en-US" sz="4000" b="1" dirty="0" err="1">
                <a:solidFill>
                  <a:srgbClr val="002060"/>
                </a:solidFill>
                <a:cs typeface="Baloo" panose="03080902040302020200" pitchFamily="66" charset="0"/>
              </a:rPr>
              <a:t>một</a:t>
            </a:r>
            <a:r>
              <a:rPr lang="en-US" sz="4000" b="1" dirty="0">
                <a:solidFill>
                  <a:srgbClr val="002060"/>
                </a:solidFill>
                <a:cs typeface="Baloo" panose="03080902040302020200" pitchFamily="66" charset="0"/>
              </a:rPr>
              <a:t> </a:t>
            </a:r>
            <a:r>
              <a:rPr lang="en-US" sz="4000" b="1" dirty="0" err="1">
                <a:solidFill>
                  <a:srgbClr val="002060"/>
                </a:solidFill>
                <a:cs typeface="Baloo" panose="03080902040302020200" pitchFamily="66" charset="0"/>
              </a:rPr>
              <a:t>cách</a:t>
            </a:r>
            <a:r>
              <a:rPr lang="en-US" sz="4000" b="1" dirty="0">
                <a:solidFill>
                  <a:srgbClr val="002060"/>
                </a:solidFill>
                <a:cs typeface="Baloo" panose="03080902040302020200" pitchFamily="66" charset="0"/>
              </a:rPr>
              <a:t> </a:t>
            </a:r>
            <a:r>
              <a:rPr lang="en-US" sz="4000" b="1" dirty="0" err="1">
                <a:solidFill>
                  <a:srgbClr val="002060"/>
                </a:solidFill>
                <a:cs typeface="Baloo" panose="03080902040302020200" pitchFamily="66" charset="0"/>
              </a:rPr>
              <a:t>mở</a:t>
            </a:r>
            <a:r>
              <a:rPr lang="en-US" sz="4000" b="1" dirty="0">
                <a:solidFill>
                  <a:srgbClr val="002060"/>
                </a:solidFill>
                <a:cs typeface="Baloo" panose="03080902040302020200" pitchFamily="66" charset="0"/>
              </a:rPr>
              <a:t> </a:t>
            </a:r>
            <a:r>
              <a:rPr lang="en-US" sz="4000" b="1" dirty="0" err="1">
                <a:solidFill>
                  <a:srgbClr val="002060"/>
                </a:solidFill>
                <a:cs typeface="Baloo" panose="03080902040302020200" pitchFamily="66" charset="0"/>
              </a:rPr>
              <a:t>đầu</a:t>
            </a:r>
            <a:r>
              <a:rPr lang="en-US" sz="4000" b="1" dirty="0">
                <a:solidFill>
                  <a:srgbClr val="002060"/>
                </a:solidFill>
                <a:cs typeface="Baloo" panose="03080902040302020200" pitchFamily="66" charset="0"/>
              </a:rPr>
              <a:t> </a:t>
            </a:r>
            <a:r>
              <a:rPr lang="en-US" sz="4000" b="1" dirty="0" err="1">
                <a:solidFill>
                  <a:srgbClr val="002060"/>
                </a:solidFill>
                <a:cs typeface="Baloo" panose="03080902040302020200" pitchFamily="66" charset="0"/>
              </a:rPr>
              <a:t>khác</a:t>
            </a:r>
            <a:r>
              <a:rPr lang="en-US" sz="4000" b="1" dirty="0">
                <a:solidFill>
                  <a:srgbClr val="002060"/>
                </a:solidFill>
                <a:cs typeface="Baloo" panose="03080902040302020200" pitchFamily="66" charset="0"/>
              </a:rPr>
              <a:t>.</a:t>
            </a:r>
            <a:endParaRPr kumimoji="0" lang="en-US" sz="4000" b="1" i="0" u="none" strike="noStrike" kern="1200" cap="none" spc="0" normalizeH="0" baseline="0" noProof="0" dirty="0">
              <a:ln>
                <a:noFill/>
              </a:ln>
              <a:solidFill>
                <a:srgbClr val="002060"/>
              </a:solidFill>
              <a:effectLst/>
              <a:uLnTx/>
              <a:uFillTx/>
              <a:latin typeface="Calibri" panose="020F0502020204030204"/>
              <a:cs typeface="Baloo" panose="03080902040302020200" pitchFamily="66" charset="0"/>
            </a:endParaRPr>
          </a:p>
        </p:txBody>
      </p:sp>
      <p:pic>
        <p:nvPicPr>
          <p:cNvPr id="26" name="Picture 25" descr="A red arrow pointing to the right&#10;&#10;Description automatically generated with low confidence">
            <a:extLst>
              <a:ext uri="{FF2B5EF4-FFF2-40B4-BE49-F238E27FC236}">
                <a16:creationId xmlns:a16="http://schemas.microsoft.com/office/drawing/2014/main" id="{71511EED-2749-2376-D6BB-67FED4E082ED}"/>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5330179" y="2103016"/>
            <a:ext cx="1724232" cy="1348495"/>
          </a:xfrm>
          <a:prstGeom prst="rect">
            <a:avLst/>
          </a:prstGeom>
        </p:spPr>
      </p:pic>
      <p:sp>
        <p:nvSpPr>
          <p:cNvPr id="27" name="Rectangle: Rounded Corners 26">
            <a:extLst>
              <a:ext uri="{FF2B5EF4-FFF2-40B4-BE49-F238E27FC236}">
                <a16:creationId xmlns:a16="http://schemas.microsoft.com/office/drawing/2014/main" id="{60107B1E-D885-6B22-0F6A-F4A18F6ACF4B}"/>
              </a:ext>
            </a:extLst>
          </p:cNvPr>
          <p:cNvSpPr/>
          <p:nvPr/>
        </p:nvSpPr>
        <p:spPr>
          <a:xfrm>
            <a:off x="4391025" y="3552825"/>
            <a:ext cx="3543299" cy="2209800"/>
          </a:xfrm>
          <a:prstGeom prst="roundRect">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002060"/>
                </a:solidFill>
                <a:latin typeface="Calibri" panose="020F0502020204030204"/>
                <a:cs typeface="Baloo" panose="03080902040302020200" pitchFamily="66" charset="0"/>
              </a:rPr>
              <a:t>Phát</a:t>
            </a:r>
            <a:r>
              <a:rPr lang="en-US" sz="4000" b="1" dirty="0">
                <a:solidFill>
                  <a:srgbClr val="002060"/>
                </a:solidFill>
                <a:latin typeface="Calibri" panose="020F0502020204030204"/>
                <a:cs typeface="Baloo" panose="03080902040302020200" pitchFamily="66" charset="0"/>
              </a:rPr>
              <a:t> </a:t>
            </a:r>
            <a:r>
              <a:rPr lang="en-US" sz="4000" b="1" dirty="0" err="1">
                <a:solidFill>
                  <a:srgbClr val="002060"/>
                </a:solidFill>
                <a:latin typeface="Calibri" panose="020F0502020204030204"/>
                <a:cs typeface="Baloo" panose="03080902040302020200" pitchFamily="66" charset="0"/>
              </a:rPr>
              <a:t>triển</a:t>
            </a:r>
            <a:r>
              <a:rPr lang="en-US" sz="4000" b="1" dirty="0">
                <a:solidFill>
                  <a:srgbClr val="002060"/>
                </a:solidFill>
                <a:latin typeface="Calibri" panose="020F0502020204030204"/>
                <a:cs typeface="Baloo" panose="03080902040302020200" pitchFamily="66" charset="0"/>
              </a:rPr>
              <a:t> </a:t>
            </a:r>
            <a:r>
              <a:rPr lang="en-US" sz="4000" b="1" dirty="0" err="1">
                <a:solidFill>
                  <a:srgbClr val="002060"/>
                </a:solidFill>
                <a:latin typeface="Calibri" panose="020F0502020204030204"/>
                <a:cs typeface="Baloo" panose="03080902040302020200" pitchFamily="66" charset="0"/>
              </a:rPr>
              <a:t>một</a:t>
            </a:r>
            <a:r>
              <a:rPr lang="en-US" sz="4000" b="1" dirty="0">
                <a:solidFill>
                  <a:srgbClr val="002060"/>
                </a:solidFill>
                <a:latin typeface="Calibri" panose="020F0502020204030204"/>
                <a:cs typeface="Baloo" panose="03080902040302020200" pitchFamily="66" charset="0"/>
              </a:rPr>
              <a:t> </a:t>
            </a:r>
            <a:r>
              <a:rPr lang="en-US" sz="4000" b="1" dirty="0" err="1">
                <a:solidFill>
                  <a:srgbClr val="002060"/>
                </a:solidFill>
                <a:latin typeface="Calibri" panose="020F0502020204030204"/>
                <a:cs typeface="Baloo" panose="03080902040302020200" pitchFamily="66" charset="0"/>
              </a:rPr>
              <a:t>vài</a:t>
            </a:r>
            <a:r>
              <a:rPr lang="en-US" sz="4000" b="1" dirty="0">
                <a:solidFill>
                  <a:srgbClr val="002060"/>
                </a:solidFill>
                <a:latin typeface="Calibri" panose="020F0502020204030204"/>
                <a:cs typeface="Baloo" panose="03080902040302020200" pitchFamily="66" charset="0"/>
              </a:rPr>
              <a:t> chi </a:t>
            </a:r>
            <a:r>
              <a:rPr lang="en-US" sz="4000" b="1" dirty="0" err="1">
                <a:solidFill>
                  <a:srgbClr val="002060"/>
                </a:solidFill>
                <a:latin typeface="Calibri" panose="020F0502020204030204"/>
                <a:cs typeface="Baloo" panose="03080902040302020200" pitchFamily="66" charset="0"/>
              </a:rPr>
              <a:t>tiết</a:t>
            </a:r>
            <a:r>
              <a:rPr lang="en-US" sz="4000" b="1" dirty="0">
                <a:solidFill>
                  <a:srgbClr val="002060"/>
                </a:solidFill>
                <a:latin typeface="Calibri" panose="020F0502020204030204"/>
                <a:cs typeface="Baloo" panose="03080902040302020200" pitchFamily="66" charset="0"/>
              </a:rPr>
              <a:t> </a:t>
            </a:r>
            <a:r>
              <a:rPr lang="en-US" sz="4000" b="1" dirty="0" err="1">
                <a:solidFill>
                  <a:srgbClr val="002060"/>
                </a:solidFill>
                <a:latin typeface="Calibri" panose="020F0502020204030204"/>
                <a:cs typeface="Baloo" panose="03080902040302020200" pitchFamily="66" charset="0"/>
              </a:rPr>
              <a:t>quan</a:t>
            </a:r>
            <a:r>
              <a:rPr lang="en-US" sz="4000" b="1" dirty="0">
                <a:solidFill>
                  <a:srgbClr val="002060"/>
                </a:solidFill>
                <a:latin typeface="Calibri" panose="020F0502020204030204"/>
                <a:cs typeface="Baloo" panose="03080902040302020200" pitchFamily="66" charset="0"/>
              </a:rPr>
              <a:t> </a:t>
            </a:r>
            <a:r>
              <a:rPr lang="en-US" sz="4000" b="1" dirty="0" err="1">
                <a:solidFill>
                  <a:srgbClr val="002060"/>
                </a:solidFill>
                <a:latin typeface="Calibri" panose="020F0502020204030204"/>
                <a:cs typeface="Baloo" panose="03080902040302020200" pitchFamily="66" charset="0"/>
              </a:rPr>
              <a:t>trọng</a:t>
            </a:r>
            <a:r>
              <a:rPr lang="en-US" sz="4000" b="1" dirty="0">
                <a:solidFill>
                  <a:srgbClr val="002060"/>
                </a:solidFill>
                <a:latin typeface="Calibri" panose="020F0502020204030204"/>
                <a:cs typeface="Baloo" panose="03080902040302020200" pitchFamily="66" charset="0"/>
              </a:rPr>
              <a:t>.</a:t>
            </a:r>
            <a:endParaRPr kumimoji="0" lang="en-US" sz="4000" b="1" i="0" u="none" strike="noStrike" kern="1200" cap="none" spc="0" normalizeH="0" baseline="0" noProof="0" dirty="0">
              <a:ln>
                <a:noFill/>
              </a:ln>
              <a:solidFill>
                <a:srgbClr val="002060"/>
              </a:solidFill>
              <a:effectLst/>
              <a:uLnTx/>
              <a:uFillTx/>
              <a:latin typeface="Calibri" panose="020F0502020204030204"/>
              <a:cs typeface="Baloo" panose="03080902040302020200" pitchFamily="66" charset="0"/>
            </a:endParaRPr>
          </a:p>
        </p:txBody>
      </p:sp>
      <p:pic>
        <p:nvPicPr>
          <p:cNvPr id="28" name="Picture 27" descr="A red arrow pointing to the right&#10;&#10;Description automatically generated with low confidence">
            <a:extLst>
              <a:ext uri="{FF2B5EF4-FFF2-40B4-BE49-F238E27FC236}">
                <a16:creationId xmlns:a16="http://schemas.microsoft.com/office/drawing/2014/main" id="{7505E83A-0658-83B0-0990-501C4CBBDEF6}"/>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2399917">
            <a:off x="7250611" y="1982389"/>
            <a:ext cx="2895193" cy="1348495"/>
          </a:xfrm>
          <a:prstGeom prst="rect">
            <a:avLst/>
          </a:prstGeom>
        </p:spPr>
      </p:pic>
      <p:sp>
        <p:nvSpPr>
          <p:cNvPr id="29" name="Rectangle: Rounded Corners 28">
            <a:extLst>
              <a:ext uri="{FF2B5EF4-FFF2-40B4-BE49-F238E27FC236}">
                <a16:creationId xmlns:a16="http://schemas.microsoft.com/office/drawing/2014/main" id="{06AB6ABC-20CB-BB5D-630E-8FC52FFBCDE0}"/>
              </a:ext>
            </a:extLst>
          </p:cNvPr>
          <p:cNvSpPr/>
          <p:nvPr/>
        </p:nvSpPr>
        <p:spPr>
          <a:xfrm>
            <a:off x="8429625" y="3549926"/>
            <a:ext cx="2847975" cy="2317474"/>
          </a:xfrm>
          <a:prstGeom prst="roundRect">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400" b="1" dirty="0" err="1">
                <a:solidFill>
                  <a:srgbClr val="002060"/>
                </a:solidFill>
                <a:latin typeface="Calibri" panose="020F0502020204030204"/>
                <a:cs typeface="Baloo" panose="03080902040302020200" pitchFamily="66" charset="0"/>
              </a:rPr>
              <a:t>Thay</a:t>
            </a:r>
            <a:r>
              <a:rPr lang="en-US" sz="4400" b="1" dirty="0">
                <a:solidFill>
                  <a:srgbClr val="002060"/>
                </a:solidFill>
                <a:latin typeface="Calibri" panose="020F0502020204030204"/>
                <a:cs typeface="Baloo" panose="03080902040302020200" pitchFamily="66" charset="0"/>
              </a:rPr>
              <a:t> </a:t>
            </a:r>
            <a:r>
              <a:rPr lang="en-US" sz="4400" b="1" dirty="0" err="1">
                <a:solidFill>
                  <a:srgbClr val="002060"/>
                </a:solidFill>
                <a:latin typeface="Calibri" panose="020F0502020204030204"/>
                <a:cs typeface="Baloo" panose="03080902040302020200" pitchFamily="66" charset="0"/>
              </a:rPr>
              <a:t>hoặc</a:t>
            </a:r>
            <a:r>
              <a:rPr lang="en-US" sz="4400" b="1" dirty="0">
                <a:solidFill>
                  <a:srgbClr val="002060"/>
                </a:solidFill>
                <a:latin typeface="Calibri" panose="020F0502020204030204"/>
                <a:cs typeface="Baloo" panose="03080902040302020200" pitchFamily="66" charset="0"/>
              </a:rPr>
              <a:t> </a:t>
            </a:r>
            <a:r>
              <a:rPr lang="en-US" sz="4400" b="1" dirty="0" err="1">
                <a:solidFill>
                  <a:srgbClr val="002060"/>
                </a:solidFill>
                <a:latin typeface="Calibri" panose="020F0502020204030204"/>
                <a:cs typeface="Baloo" panose="03080902040302020200" pitchFamily="66" charset="0"/>
              </a:rPr>
              <a:t>viết</a:t>
            </a:r>
            <a:r>
              <a:rPr lang="en-US" sz="4400" b="1" dirty="0">
                <a:solidFill>
                  <a:srgbClr val="002060"/>
                </a:solidFill>
                <a:latin typeface="Calibri" panose="020F0502020204030204"/>
                <a:cs typeface="Baloo" panose="03080902040302020200" pitchFamily="66" charset="0"/>
              </a:rPr>
              <a:t> </a:t>
            </a:r>
            <a:r>
              <a:rPr lang="en-US" sz="4400" b="1" dirty="0" err="1">
                <a:solidFill>
                  <a:srgbClr val="002060"/>
                </a:solidFill>
                <a:latin typeface="Calibri" panose="020F0502020204030204"/>
                <a:cs typeface="Baloo" panose="03080902040302020200" pitchFamily="66" charset="0"/>
              </a:rPr>
              <a:t>tiếp</a:t>
            </a:r>
            <a:r>
              <a:rPr lang="en-US" sz="4400" b="1" dirty="0">
                <a:solidFill>
                  <a:srgbClr val="002060"/>
                </a:solidFill>
                <a:latin typeface="Calibri" panose="020F0502020204030204"/>
                <a:cs typeface="Baloo" panose="03080902040302020200" pitchFamily="66" charset="0"/>
              </a:rPr>
              <a:t> </a:t>
            </a:r>
            <a:r>
              <a:rPr lang="en-US" sz="4400" b="1" dirty="0" err="1">
                <a:solidFill>
                  <a:srgbClr val="002060"/>
                </a:solidFill>
                <a:latin typeface="Calibri" panose="020F0502020204030204"/>
                <a:cs typeface="Baloo" panose="03080902040302020200" pitchFamily="66" charset="0"/>
              </a:rPr>
              <a:t>đoạn</a:t>
            </a:r>
            <a:r>
              <a:rPr lang="en-US" sz="4400" b="1" dirty="0">
                <a:solidFill>
                  <a:srgbClr val="002060"/>
                </a:solidFill>
                <a:latin typeface="Calibri" panose="020F0502020204030204"/>
                <a:cs typeface="Baloo" panose="03080902040302020200" pitchFamily="66" charset="0"/>
              </a:rPr>
              <a:t> </a:t>
            </a:r>
            <a:r>
              <a:rPr lang="en-US" sz="4400" b="1" dirty="0" err="1">
                <a:solidFill>
                  <a:srgbClr val="002060"/>
                </a:solidFill>
                <a:latin typeface="Calibri" panose="020F0502020204030204"/>
                <a:cs typeface="Baloo" panose="03080902040302020200" pitchFamily="66" charset="0"/>
              </a:rPr>
              <a:t>kết</a:t>
            </a:r>
            <a:endParaRPr kumimoji="0" lang="en-US" sz="4400" b="1" i="0" u="none" strike="noStrike" kern="1200" cap="none" spc="0" normalizeH="0" baseline="0" noProof="0" dirty="0">
              <a:ln>
                <a:noFill/>
              </a:ln>
              <a:solidFill>
                <a:srgbClr val="002060"/>
              </a:solidFill>
              <a:effectLst/>
              <a:uLnTx/>
              <a:uFillTx/>
              <a:latin typeface="Calibri" panose="020F0502020204030204"/>
              <a:cs typeface="Baloo" panose="03080902040302020200" pitchFamily="66" charset="0"/>
            </a:endParaRPr>
          </a:p>
        </p:txBody>
      </p:sp>
    </p:spTree>
    <p:custDataLst>
      <p:tags r:id="rId1"/>
    </p:custDataLst>
    <p:extLst>
      <p:ext uri="{BB962C8B-B14F-4D97-AF65-F5344CB8AC3E}">
        <p14:creationId xmlns:p14="http://schemas.microsoft.com/office/powerpoint/2010/main" val="39844053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500"/>
                                        <p:tgtEl>
                                          <p:spTgt spid="24"/>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right)">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right)">
                                      <p:cBhvr>
                                        <p:cTn id="19" dur="500"/>
                                        <p:tgtEl>
                                          <p:spTgt spid="26"/>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righ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right)">
                                      <p:cBhvr>
                                        <p:cTn id="27" dur="500"/>
                                        <p:tgtEl>
                                          <p:spTgt spid="28"/>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right)">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animBg="1"/>
      <p:bldP spid="27"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F4B239-0CCF-1157-EF7E-4451832A4BBA}"/>
              </a:ext>
            </a:extLst>
          </p:cNvPr>
          <p:cNvPicPr>
            <a:picLocks noChangeAspect="1"/>
          </p:cNvPicPr>
          <p:nvPr/>
        </p:nvPicPr>
        <p:blipFill>
          <a:blip r:embed="rId3"/>
          <a:stretch>
            <a:fillRect/>
          </a:stretch>
        </p:blipFill>
        <p:spPr>
          <a:xfrm>
            <a:off x="985837" y="1871662"/>
            <a:ext cx="10159804" cy="2947988"/>
          </a:xfrm>
          <a:prstGeom prst="rect">
            <a:avLst/>
          </a:prstGeom>
        </p:spPr>
      </p:pic>
    </p:spTree>
    <p:custDataLst>
      <p:tags r:id="rId1"/>
    </p:custDataLst>
    <p:extLst>
      <p:ext uri="{BB962C8B-B14F-4D97-AF65-F5344CB8AC3E}">
        <p14:creationId xmlns:p14="http://schemas.microsoft.com/office/powerpoint/2010/main" val="14333257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3AFBCC7-4301-4523-92DA-9298528B0539}"/>
              </a:ext>
            </a:extLst>
          </p:cNvPr>
          <p:cNvPicPr>
            <a:picLocks noChangeAspect="1"/>
          </p:cNvPicPr>
          <p:nvPr/>
        </p:nvPicPr>
        <p:blipFill>
          <a:blip r:embed="rId4">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DAC86DD1-0757-4D64-8037-47B5BD86A5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350" y="2367171"/>
            <a:ext cx="3413760" cy="4663022"/>
          </a:xfrm>
          <a:prstGeom prst="rect">
            <a:avLst/>
          </a:prstGeom>
        </p:spPr>
      </p:pic>
      <p:pic>
        <p:nvPicPr>
          <p:cNvPr id="2" name="Picture 1">
            <a:extLst>
              <a:ext uri="{FF2B5EF4-FFF2-40B4-BE49-F238E27FC236}">
                <a16:creationId xmlns:a16="http://schemas.microsoft.com/office/drawing/2014/main" id="{CA7FBA52-08D3-2443-D366-24E6C6C65085}"/>
              </a:ext>
            </a:extLst>
          </p:cNvPr>
          <p:cNvPicPr>
            <a:picLocks noChangeAspect="1"/>
          </p:cNvPicPr>
          <p:nvPr/>
        </p:nvPicPr>
        <p:blipFill>
          <a:blip r:embed="rId6"/>
          <a:stretch>
            <a:fillRect/>
          </a:stretch>
        </p:blipFill>
        <p:spPr>
          <a:xfrm>
            <a:off x="2502090" y="2259640"/>
            <a:ext cx="7340220" cy="1633870"/>
          </a:xfrm>
          <a:prstGeom prst="rect">
            <a:avLst/>
          </a:prstGeom>
        </p:spPr>
      </p:pic>
    </p:spTree>
    <p:custDataLst>
      <p:tags r:id="rId1"/>
    </p:custDataLst>
    <p:extLst>
      <p:ext uri="{BB962C8B-B14F-4D97-AF65-F5344CB8AC3E}">
        <p14:creationId xmlns:p14="http://schemas.microsoft.com/office/powerpoint/2010/main" val="1087067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loud 12">
            <a:extLst>
              <a:ext uri="{FF2B5EF4-FFF2-40B4-BE49-F238E27FC236}">
                <a16:creationId xmlns:a16="http://schemas.microsoft.com/office/drawing/2014/main" id="{836C7D8E-F77F-4DF8-808E-DA9CE2B83747}"/>
              </a:ext>
            </a:extLst>
          </p:cNvPr>
          <p:cNvSpPr/>
          <p:nvPr/>
        </p:nvSpPr>
        <p:spPr>
          <a:xfrm>
            <a:off x="1327067" y="214010"/>
            <a:ext cx="6893008" cy="3106134"/>
          </a:xfrm>
          <a:prstGeom prst="cloud">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字魂35号-经典雅黑"/>
              <a:cs typeface="Arial" panose="020B0604020202020204" pitchFamily="34" charset="0"/>
            </a:endParaRPr>
          </a:p>
        </p:txBody>
      </p:sp>
      <p:sp>
        <p:nvSpPr>
          <p:cNvPr id="14" name="Cloud 13">
            <a:extLst>
              <a:ext uri="{FF2B5EF4-FFF2-40B4-BE49-F238E27FC236}">
                <a16:creationId xmlns:a16="http://schemas.microsoft.com/office/drawing/2014/main" id="{D5799A59-7770-4ACD-B8A9-E9302AC6F290}"/>
              </a:ext>
            </a:extLst>
          </p:cNvPr>
          <p:cNvSpPr/>
          <p:nvPr/>
        </p:nvSpPr>
        <p:spPr>
          <a:xfrm>
            <a:off x="4824530" y="3481847"/>
            <a:ext cx="5233870" cy="3027810"/>
          </a:xfrm>
          <a:prstGeom prst="cloud">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字魂35号-经典雅黑"/>
              <a:cs typeface="Arial" panose="020B0604020202020204" pitchFamily="34" charset="0"/>
            </a:endParaRPr>
          </a:p>
        </p:txBody>
      </p:sp>
      <p:sp>
        <p:nvSpPr>
          <p:cNvPr id="15" name="TextBox 17">
            <a:extLst>
              <a:ext uri="{FF2B5EF4-FFF2-40B4-BE49-F238E27FC236}">
                <a16:creationId xmlns:a16="http://schemas.microsoft.com/office/drawing/2014/main" id="{B2E50176-57CB-4F86-A7F1-DDEF2272A786}"/>
              </a:ext>
            </a:extLst>
          </p:cNvPr>
          <p:cNvSpPr txBox="1">
            <a:spLocks noChangeArrowheads="1"/>
          </p:cNvSpPr>
          <p:nvPr/>
        </p:nvSpPr>
        <p:spPr bwMode="auto">
          <a:xfrm>
            <a:off x="1564148" y="903091"/>
            <a:ext cx="666545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lvl="0" algn="ctr"/>
            <a:r>
              <a:rPr lang="vi-VN" altLang="en-US" sz="3600" dirty="0">
                <a:solidFill>
                  <a:srgbClr val="FF0000"/>
                </a:solidFill>
                <a:latin typeface="Arial" panose="020B0604020202020204" pitchFamily="34" charset="0"/>
                <a:cs typeface="Arial" panose="020B0604020202020204" pitchFamily="34" charset="0"/>
              </a:rPr>
              <a:t>Tìm một câu chuyện tưởng tượng về loài vật</a:t>
            </a:r>
            <a:r>
              <a:rPr lang="en-US" altLang="en-US" sz="3600" dirty="0">
                <a:solidFill>
                  <a:srgbClr val="FF0000"/>
                </a:solidFill>
                <a:latin typeface="Arial" panose="020B0604020202020204" pitchFamily="34" charset="0"/>
                <a:cs typeface="Arial" panose="020B0604020202020204" pitchFamily="34" charset="0"/>
              </a:rPr>
              <a:t> </a:t>
            </a:r>
            <a:r>
              <a:rPr lang="en-US" altLang="en-US" sz="3600" dirty="0" err="1">
                <a:solidFill>
                  <a:srgbClr val="FF0000"/>
                </a:solidFill>
                <a:latin typeface="Arial" panose="020B0604020202020204" pitchFamily="34" charset="0"/>
                <a:cs typeface="Arial" panose="020B0604020202020204" pitchFamily="34" charset="0"/>
              </a:rPr>
              <a:t>và</a:t>
            </a:r>
            <a:r>
              <a:rPr lang="vi-VN" altLang="en-US" sz="3600" dirty="0">
                <a:solidFill>
                  <a:srgbClr val="FF0000"/>
                </a:solidFill>
                <a:latin typeface="Arial" panose="020B0604020202020204" pitchFamily="34" charset="0"/>
                <a:cs typeface="Arial" panose="020B0604020202020204" pitchFamily="34" charset="0"/>
              </a:rPr>
              <a:t> cho người thân nghe.</a:t>
            </a:r>
          </a:p>
        </p:txBody>
      </p:sp>
      <p:sp>
        <p:nvSpPr>
          <p:cNvPr id="16" name="TextBox 17">
            <a:extLst>
              <a:ext uri="{FF2B5EF4-FFF2-40B4-BE49-F238E27FC236}">
                <a16:creationId xmlns:a16="http://schemas.microsoft.com/office/drawing/2014/main" id="{48D2FE01-1379-4864-A017-9D5974C5A654}"/>
              </a:ext>
            </a:extLst>
          </p:cNvPr>
          <p:cNvSpPr txBox="1">
            <a:spLocks noChangeArrowheads="1"/>
          </p:cNvSpPr>
          <p:nvPr/>
        </p:nvSpPr>
        <p:spPr bwMode="auto">
          <a:xfrm>
            <a:off x="5120613" y="4407080"/>
            <a:ext cx="464170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lvl="0" algn="ctr">
              <a:defRPr/>
            </a:pPr>
            <a:r>
              <a:rPr lang="vi-VN" altLang="en-US" sz="3200" dirty="0">
                <a:latin typeface="Arial" panose="020B0604020202020204" pitchFamily="34" charset="0"/>
                <a:cs typeface="Arial" panose="020B0604020202020204" pitchFamily="34" charset="0"/>
              </a:rPr>
              <a:t>Chia sẻ với người thân chi tiết em thích nhất và nêu lí do.</a:t>
            </a:r>
            <a:endParaRPr kumimoji="0" lang="vi-VN" altLang="en-US" sz="3200" b="1" i="0" u="none" strike="noStrike" kern="1200" cap="none" spc="0" normalizeH="0" baseline="0" noProof="0" dirty="0">
              <a:ln>
                <a:noFill/>
              </a:ln>
              <a:solidFill>
                <a:srgbClr val="FF0000"/>
              </a:solidFill>
              <a:effectLst/>
              <a:uLnTx/>
              <a:uFillTx/>
              <a:latin typeface="Arial" panose="020B0604020202020204" pitchFamily="34" charset="0"/>
              <a:ea typeface="字魂35号-经典雅黑"/>
              <a:cs typeface="Arial" panose="020B0604020202020204" pitchFamily="34" charset="0"/>
            </a:endParaRPr>
          </a:p>
        </p:txBody>
      </p:sp>
      <p:grpSp>
        <p:nvGrpSpPr>
          <p:cNvPr id="17" name="Group 16">
            <a:extLst>
              <a:ext uri="{FF2B5EF4-FFF2-40B4-BE49-F238E27FC236}">
                <a16:creationId xmlns:a16="http://schemas.microsoft.com/office/drawing/2014/main" id="{73280F86-75E4-459B-A23F-1CF1AF5DA974}"/>
              </a:ext>
            </a:extLst>
          </p:cNvPr>
          <p:cNvGrpSpPr/>
          <p:nvPr/>
        </p:nvGrpSpPr>
        <p:grpSpPr>
          <a:xfrm>
            <a:off x="-117522" y="2278910"/>
            <a:ext cx="2899633" cy="4653895"/>
            <a:chOff x="3528816" y="1219200"/>
            <a:chExt cx="3240675" cy="5201266"/>
          </a:xfrm>
        </p:grpSpPr>
        <p:pic>
          <p:nvPicPr>
            <p:cNvPr id="18" name="Picture 2" descr="Cartoon students Royalty Free Vector Image - VectorStock">
              <a:extLst>
                <a:ext uri="{FF2B5EF4-FFF2-40B4-BE49-F238E27FC236}">
                  <a16:creationId xmlns:a16="http://schemas.microsoft.com/office/drawing/2014/main" id="{03DCF7BC-957C-4A6E-924D-C9314F3B287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thiếu niên tiền phong quàng khăn đỏ minh họa">
              <a:extLst>
                <a:ext uri="{FF2B5EF4-FFF2-40B4-BE49-F238E27FC236}">
                  <a16:creationId xmlns:a16="http://schemas.microsoft.com/office/drawing/2014/main" id="{E12F9BD8-580E-407E-83EB-DA8525F5A19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FE028242-0555-42A4-9765-BAE605CB027E}"/>
              </a:ext>
            </a:extLst>
          </p:cNvPr>
          <p:cNvGrpSpPr/>
          <p:nvPr/>
        </p:nvGrpSpPr>
        <p:grpSpPr>
          <a:xfrm>
            <a:off x="9466233" y="1786993"/>
            <a:ext cx="2797399" cy="5145812"/>
            <a:chOff x="12843095" y="658761"/>
            <a:chExt cx="3036002" cy="5584723"/>
          </a:xfrm>
        </p:grpSpPr>
        <p:pic>
          <p:nvPicPr>
            <p:cNvPr id="21" name="Picture 2" descr="Cartoon students Royalty Free Vector Image - VectorStock">
              <a:extLst>
                <a:ext uri="{FF2B5EF4-FFF2-40B4-BE49-F238E27FC236}">
                  <a16:creationId xmlns:a16="http://schemas.microsoft.com/office/drawing/2014/main" id="{898CD990-9F08-485F-9E0D-FF162A0E844F}"/>
                </a:ext>
              </a:extLst>
            </p:cNvPr>
            <p:cNvPicPr>
              <a:picLocks noChangeAspect="1" noChangeArrowheads="1"/>
            </p:cNvPicPr>
            <p:nvPr/>
          </p:nvPicPr>
          <p:blipFill rotWithShape="1">
            <a:blip r:embed="rId7">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artoon students Royalty Free Vector Image - VectorStock">
              <a:extLst>
                <a:ext uri="{FF2B5EF4-FFF2-40B4-BE49-F238E27FC236}">
                  <a16:creationId xmlns:a16="http://schemas.microsoft.com/office/drawing/2014/main" id="{665804BB-5664-431D-A5BF-BA7837B2006F}"/>
                </a:ext>
              </a:extLst>
            </p:cNvPr>
            <p:cNvPicPr>
              <a:picLocks noChangeAspect="1" noChangeArrowheads="1"/>
            </p:cNvPicPr>
            <p:nvPr/>
          </p:nvPicPr>
          <p:blipFill rotWithShape="1">
            <a:blip r:embed="rId8">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thiếu niên tiền phong quàng khăn đỏ minh họa">
              <a:extLst>
                <a:ext uri="{FF2B5EF4-FFF2-40B4-BE49-F238E27FC236}">
                  <a16:creationId xmlns:a16="http://schemas.microsoft.com/office/drawing/2014/main" id="{A5813BA2-BEBC-427B-9922-031408215699}"/>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588242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20"/>
                                        </p:tgtEl>
                                        <p:attrNameLst>
                                          <p:attrName>r</p:attrName>
                                        </p:attrNameLst>
                                      </p:cBhvr>
                                    </p:animRot>
                                    <p:animRot by="-240000">
                                      <p:cBhvr>
                                        <p:cTn id="13" dur="200" fill="hold">
                                          <p:stCondLst>
                                            <p:cond delay="200"/>
                                          </p:stCondLst>
                                        </p:cTn>
                                        <p:tgtEl>
                                          <p:spTgt spid="20"/>
                                        </p:tgtEl>
                                        <p:attrNameLst>
                                          <p:attrName>r</p:attrName>
                                        </p:attrNameLst>
                                      </p:cBhvr>
                                    </p:animRot>
                                    <p:animRot by="240000">
                                      <p:cBhvr>
                                        <p:cTn id="14" dur="200" fill="hold">
                                          <p:stCondLst>
                                            <p:cond delay="400"/>
                                          </p:stCondLst>
                                        </p:cTn>
                                        <p:tgtEl>
                                          <p:spTgt spid="20"/>
                                        </p:tgtEl>
                                        <p:attrNameLst>
                                          <p:attrName>r</p:attrName>
                                        </p:attrNameLst>
                                      </p:cBhvr>
                                    </p:animRot>
                                    <p:animRot by="-240000">
                                      <p:cBhvr>
                                        <p:cTn id="15" dur="200" fill="hold">
                                          <p:stCondLst>
                                            <p:cond delay="600"/>
                                          </p:stCondLst>
                                        </p:cTn>
                                        <p:tgtEl>
                                          <p:spTgt spid="20"/>
                                        </p:tgtEl>
                                        <p:attrNameLst>
                                          <p:attrName>r</p:attrName>
                                        </p:attrNameLst>
                                      </p:cBhvr>
                                    </p:animRot>
                                    <p:animRot by="120000">
                                      <p:cBhvr>
                                        <p:cTn id="16" dur="200" fill="hold">
                                          <p:stCondLst>
                                            <p:cond delay="800"/>
                                          </p:stCondLst>
                                        </p:cTn>
                                        <p:tgtEl>
                                          <p:spTgt spid="2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1">
            <a:extLst>
              <a:ext uri="{FF2B5EF4-FFF2-40B4-BE49-F238E27FC236}">
                <a16:creationId xmlns:a16="http://schemas.microsoft.com/office/drawing/2014/main" id="{4B3BF4C0-FA8B-4744-AC2A-E5C7573EE3A5}"/>
              </a:ext>
            </a:extLst>
          </p:cNvPr>
          <p:cNvPicPr>
            <a:picLocks noChangeAspect="1"/>
          </p:cNvPicPr>
          <p:nvPr/>
        </p:nvPicPr>
        <p:blipFill>
          <a:blip r:embed="rId3">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3CF2C350-9A63-49AC-BD80-E8AAFDEBC737}"/>
              </a:ext>
            </a:extLst>
          </p:cNvPr>
          <p:cNvSpPr/>
          <p:nvPr/>
        </p:nvSpPr>
        <p:spPr>
          <a:xfrm>
            <a:off x="871492" y="820022"/>
            <a:ext cx="10449016" cy="53236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字魂35号-经典雅黑"/>
              <a:cs typeface="Arial" panose="020B0604020202020204" pitchFamily="34" charset="0"/>
            </a:endParaRPr>
          </a:p>
        </p:txBody>
      </p:sp>
      <p:sp>
        <p:nvSpPr>
          <p:cNvPr id="15" name="Text Box 4">
            <a:extLst>
              <a:ext uri="{FF2B5EF4-FFF2-40B4-BE49-F238E27FC236}">
                <a16:creationId xmlns:a16="http://schemas.microsoft.com/office/drawing/2014/main" id="{7E793470-B545-4BBE-A9C5-0A6166DD8B1A}"/>
              </a:ext>
            </a:extLst>
          </p:cNvPr>
          <p:cNvSpPr txBox="1">
            <a:spLocks noChangeArrowheads="1"/>
          </p:cNvSpPr>
          <p:nvPr/>
        </p:nvSpPr>
        <p:spPr bwMode="auto">
          <a:xfrm>
            <a:off x="1738224" y="2633637"/>
            <a:ext cx="959180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Xem</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lại</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vi-VN"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bài</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học</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hôm</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nay</a:t>
            </a:r>
          </a:p>
          <a:p>
            <a:pPr marL="0" marR="0" lvl="0" indent="0" algn="l" defTabSz="914400" rtl="0" eaLnBrk="1" fontAlgn="auto" latinLnBrk="0" hangingPunct="1">
              <a:lnSpc>
                <a:spcPct val="100000"/>
              </a:lnSpc>
              <a:spcBef>
                <a:spcPct val="50000"/>
              </a:spcBef>
              <a:spcAft>
                <a:spcPts val="0"/>
              </a:spcAft>
              <a:buClrTx/>
              <a:buSzTx/>
              <a:buFontTx/>
              <a:buChar char="-"/>
              <a:tabLst/>
              <a:defRPr/>
            </a:pPr>
            <a:r>
              <a:rPr kumimoji="0" lang="en-US" altLang="en-US" sz="4000" b="1" i="0" u="none" strike="noStrike" kern="1200" cap="none" spc="0" normalizeH="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Chuẩn</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bị</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bài</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học</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tiếp</a:t>
            </a:r>
            <a:r>
              <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rPr>
              <a:t> </a:t>
            </a:r>
            <a:r>
              <a:rPr kumimoji="0" lang="en-US" altLang="en-US" sz="4000" b="1" i="0" u="none" strike="noStrike" kern="1200" cap="none" spc="0" normalizeH="0" baseline="0" noProof="0" dirty="0" err="1">
                <a:ln>
                  <a:noFill/>
                </a:ln>
                <a:solidFill>
                  <a:srgbClr val="3C72BE"/>
                </a:solidFill>
                <a:effectLst/>
                <a:uLnTx/>
                <a:uFillTx/>
                <a:latin typeface="Arial" panose="020B0604020202020204" pitchFamily="34" charset="0"/>
                <a:ea typeface="字魂35号-经典雅黑"/>
                <a:cs typeface="Arial" panose="020B0604020202020204" pitchFamily="34" charset="0"/>
              </a:rPr>
              <a:t>theo</a:t>
            </a:r>
            <a:endPar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4000" b="1" i="0" u="none" strike="noStrike" kern="1200" cap="none" spc="0" normalizeH="0" baseline="0" noProof="0" dirty="0">
              <a:ln>
                <a:noFill/>
              </a:ln>
              <a:solidFill>
                <a:srgbClr val="3C72BE"/>
              </a:solidFill>
              <a:effectLst/>
              <a:uLnTx/>
              <a:uFillTx/>
              <a:latin typeface="Arial" panose="020B0604020202020204" pitchFamily="34" charset="0"/>
              <a:ea typeface="字魂35号-经典雅黑"/>
              <a:cs typeface="Arial" panose="020B0604020202020204" pitchFamily="34" charset="0"/>
            </a:endParaRPr>
          </a:p>
        </p:txBody>
      </p:sp>
      <p:sp>
        <p:nvSpPr>
          <p:cNvPr id="16" name="Text Box 19">
            <a:extLst>
              <a:ext uri="{FF2B5EF4-FFF2-40B4-BE49-F238E27FC236}">
                <a16:creationId xmlns:a16="http://schemas.microsoft.com/office/drawing/2014/main" id="{5A113784-358C-4A12-A1BD-A66EB2AB9D3B}"/>
              </a:ext>
            </a:extLst>
          </p:cNvPr>
          <p:cNvSpPr txBox="1">
            <a:spLocks noChangeArrowheads="1"/>
          </p:cNvSpPr>
          <p:nvPr/>
        </p:nvSpPr>
        <p:spPr bwMode="auto">
          <a:xfrm>
            <a:off x="4049264" y="870015"/>
            <a:ext cx="777906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vi-VN" altLang="en-US" sz="8000" b="1" i="0" u="none" strike="noStrike" kern="1200" cap="none" spc="0" normalizeH="0" baseline="0" noProof="0">
                <a:ln>
                  <a:noFill/>
                </a:ln>
                <a:solidFill>
                  <a:srgbClr val="FF9933"/>
                </a:solidFill>
                <a:effectLst>
                  <a:outerShdw blurRad="38100" dist="38100" dir="2700000" algn="tl">
                    <a:srgbClr val="000000">
                      <a:alpha val="43137"/>
                    </a:srgbClr>
                  </a:outerShdw>
                </a:effectLst>
                <a:uLnTx/>
                <a:uFillTx/>
                <a:latin typeface="Arial" panose="020B0604020202020204" pitchFamily="34" charset="0"/>
                <a:ea typeface="字魂35号-经典雅黑"/>
                <a:cs typeface="Arial" panose="020B0604020202020204" pitchFamily="34" charset="0"/>
              </a:rPr>
              <a:t>DẶN DÒ</a:t>
            </a:r>
            <a:endParaRPr kumimoji="0" lang="en-US" altLang="en-US" sz="8000" b="1" i="0" u="none" strike="noStrike" kern="1200" cap="none" spc="0" normalizeH="0" baseline="0" noProof="0">
              <a:ln>
                <a:noFill/>
              </a:ln>
              <a:solidFill>
                <a:srgbClr val="FF9933"/>
              </a:solidFill>
              <a:effectLst>
                <a:outerShdw blurRad="38100" dist="38100" dir="2700000" algn="tl">
                  <a:srgbClr val="000000">
                    <a:alpha val="43137"/>
                  </a:srgbClr>
                </a:outerShdw>
              </a:effectLst>
              <a:uLnTx/>
              <a:uFillTx/>
              <a:latin typeface="Arial" panose="020B0604020202020204" pitchFamily="34" charset="0"/>
              <a:ea typeface="字魂35号-经典雅黑"/>
              <a:cs typeface="Arial" panose="020B0604020202020204" pitchFamily="34" charset="0"/>
            </a:endParaRPr>
          </a:p>
        </p:txBody>
      </p:sp>
    </p:spTree>
    <p:custDataLst>
      <p:tags r:id="rId1"/>
    </p:custDataLst>
    <p:extLst>
      <p:ext uri="{BB962C8B-B14F-4D97-AF65-F5344CB8AC3E}">
        <p14:creationId xmlns:p14="http://schemas.microsoft.com/office/powerpoint/2010/main" val="40632132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27" presetClass="entr" presetSubtype="0" fill="hold" grpId="0" nodeType="withEffect">
                                  <p:stCondLst>
                                    <p:cond delay="0"/>
                                  </p:stCondLst>
                                  <p:iterate type="lt">
                                    <p:tmPct val="50000"/>
                                  </p:iterate>
                                  <p:childTnLst>
                                    <p:set>
                                      <p:cBhvr>
                                        <p:cTn id="9" dur="1" fill="hold">
                                          <p:stCondLst>
                                            <p:cond delay="0"/>
                                          </p:stCondLst>
                                        </p:cTn>
                                        <p:tgtEl>
                                          <p:spTgt spid="16"/>
                                        </p:tgtEl>
                                        <p:attrNameLst>
                                          <p:attrName>style.visibility</p:attrName>
                                        </p:attrNameLst>
                                      </p:cBhvr>
                                      <p:to>
                                        <p:strVal val="visible"/>
                                      </p:to>
                                    </p:set>
                                    <p:anim calcmode="discrete" valueType="clr">
                                      <p:cBhvr override="childStyle">
                                        <p:cTn id="10"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6"/>
                                        </p:tgtEl>
                                        <p:attrNameLst>
                                          <p:attrName>fillcolor</p:attrName>
                                        </p:attrNameLst>
                                      </p:cBhvr>
                                      <p:tavLst>
                                        <p:tav tm="0">
                                          <p:val>
                                            <p:clrVal>
                                              <a:schemeClr val="accent2"/>
                                            </p:clrVal>
                                          </p:val>
                                        </p:tav>
                                        <p:tav tm="50000">
                                          <p:val>
                                            <p:clrVal>
                                              <a:schemeClr val="hlink"/>
                                            </p:clrVal>
                                          </p:val>
                                        </p:tav>
                                      </p:tavLst>
                                    </p:anim>
                                    <p:set>
                                      <p:cBhvr>
                                        <p:cTn id="12" dur="80"/>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92AD72-E615-4E91-B2C6-7F330CFDB83E}"/>
              </a:ext>
            </a:extLst>
          </p:cNvPr>
          <p:cNvPicPr>
            <a:picLocks noChangeAspect="1"/>
          </p:cNvPicPr>
          <p:nvPr/>
        </p:nvPicPr>
        <p:blipFill>
          <a:blip r:embed="rId4">
            <a:clrChange>
              <a:clrFrom>
                <a:srgbClr val="95D3EE"/>
              </a:clrFrom>
              <a:clrTo>
                <a:srgbClr val="95D3EE">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3C72BE"/>
          </a:solidFill>
        </p:spPr>
      </p:pic>
      <p:pic>
        <p:nvPicPr>
          <p:cNvPr id="9" name="图片 8">
            <a:extLst>
              <a:ext uri="{FF2B5EF4-FFF2-40B4-BE49-F238E27FC236}">
                <a16:creationId xmlns:a16="http://schemas.microsoft.com/office/drawing/2014/main" id="{E0BBD1DD-989D-4605-B66A-71D45A8231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4865" y="554329"/>
            <a:ext cx="1969879" cy="1680963"/>
          </a:xfrm>
          <a:prstGeom prst="rect">
            <a:avLst/>
          </a:prstGeom>
        </p:spPr>
      </p:pic>
      <p:pic>
        <p:nvPicPr>
          <p:cNvPr id="11" name="图片 10">
            <a:extLst>
              <a:ext uri="{FF2B5EF4-FFF2-40B4-BE49-F238E27FC236}">
                <a16:creationId xmlns:a16="http://schemas.microsoft.com/office/drawing/2014/main" id="{C8569C76-2957-439C-AD87-B77848E96E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93395" y="3169383"/>
            <a:ext cx="1035064" cy="1778508"/>
          </a:xfrm>
          <a:prstGeom prst="rect">
            <a:avLst/>
          </a:prstGeom>
        </p:spPr>
      </p:pic>
      <p:pic>
        <p:nvPicPr>
          <p:cNvPr id="13" name="图片 12">
            <a:extLst>
              <a:ext uri="{FF2B5EF4-FFF2-40B4-BE49-F238E27FC236}">
                <a16:creationId xmlns:a16="http://schemas.microsoft.com/office/drawing/2014/main" id="{6220E3C4-4ED3-4D95-B99E-BB1DD1D2BF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80470" y="4584190"/>
            <a:ext cx="3033509" cy="1655069"/>
          </a:xfrm>
          <a:prstGeom prst="rect">
            <a:avLst/>
          </a:prstGeom>
        </p:spPr>
      </p:pic>
      <p:pic>
        <p:nvPicPr>
          <p:cNvPr id="15" name="图片 14">
            <a:extLst>
              <a:ext uri="{FF2B5EF4-FFF2-40B4-BE49-F238E27FC236}">
                <a16:creationId xmlns:a16="http://schemas.microsoft.com/office/drawing/2014/main" id="{F8805F15-5861-4BFF-9044-407447834E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35167" y="3429000"/>
            <a:ext cx="2083094" cy="2554954"/>
          </a:xfrm>
          <a:prstGeom prst="rect">
            <a:avLst/>
          </a:prstGeom>
        </p:spPr>
      </p:pic>
      <p:pic>
        <p:nvPicPr>
          <p:cNvPr id="2" name="Picture 1">
            <a:extLst>
              <a:ext uri="{FF2B5EF4-FFF2-40B4-BE49-F238E27FC236}">
                <a16:creationId xmlns:a16="http://schemas.microsoft.com/office/drawing/2014/main" id="{E4C86C62-561F-4DEC-C8A9-C436AD8972DC}"/>
              </a:ext>
            </a:extLst>
          </p:cNvPr>
          <p:cNvPicPr>
            <a:picLocks noChangeAspect="1"/>
          </p:cNvPicPr>
          <p:nvPr/>
        </p:nvPicPr>
        <p:blipFill>
          <a:blip r:embed="rId9"/>
          <a:stretch>
            <a:fillRect/>
          </a:stretch>
        </p:blipFill>
        <p:spPr>
          <a:xfrm>
            <a:off x="1505314" y="2520250"/>
            <a:ext cx="9181372" cy="1493649"/>
          </a:xfrm>
          <a:prstGeom prst="rect">
            <a:avLst/>
          </a:prstGeom>
        </p:spPr>
      </p:pic>
    </p:spTree>
    <p:custDataLst>
      <p:tags r:id="rId1"/>
    </p:custDataLst>
    <p:extLst>
      <p:ext uri="{BB962C8B-B14F-4D97-AF65-F5344CB8AC3E}">
        <p14:creationId xmlns:p14="http://schemas.microsoft.com/office/powerpoint/2010/main" val="25225497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6"/>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6" name="Picture 5">
            <a:extLst>
              <a:ext uri="{FF2B5EF4-FFF2-40B4-BE49-F238E27FC236}">
                <a16:creationId xmlns:a16="http://schemas.microsoft.com/office/drawing/2014/main" id="{3CBB40A2-6F9B-8B9A-8267-9A9FB3E2F997}"/>
              </a:ext>
            </a:extLst>
          </p:cNvPr>
          <p:cNvPicPr>
            <a:picLocks noChangeAspect="1"/>
          </p:cNvPicPr>
          <p:nvPr/>
        </p:nvPicPr>
        <p:blipFill>
          <a:blip r:embed="rId8"/>
          <a:stretch>
            <a:fillRect/>
          </a:stretch>
        </p:blipFill>
        <p:spPr>
          <a:xfrm>
            <a:off x="571499" y="3780490"/>
            <a:ext cx="10751159" cy="2941244"/>
          </a:xfrm>
          <a:prstGeom prst="rect">
            <a:avLst/>
          </a:prstGeom>
        </p:spPr>
      </p:pic>
    </p:spTree>
    <p:custDataLst>
      <p:tags r:id="rId1"/>
    </p:custDataLst>
    <p:extLst>
      <p:ext uri="{BB962C8B-B14F-4D97-AF65-F5344CB8AC3E}">
        <p14:creationId xmlns:p14="http://schemas.microsoft.com/office/powerpoint/2010/main" val="33606606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TA ĐI VÀO RỪNG XANH_v720P">
            <a:hlinkClick r:id="" action="ppaction://media"/>
            <a:extLst>
              <a:ext uri="{FF2B5EF4-FFF2-40B4-BE49-F238E27FC236}">
                <a16:creationId xmlns:a16="http://schemas.microsoft.com/office/drawing/2014/main" id="{71B4B4A3-B77C-E31B-A2DC-AD6C9B99A7BC}"/>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0925292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1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C72BE"/>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92AD72-E615-4E91-B2C6-7F330CFDB83E}"/>
              </a:ext>
            </a:extLst>
          </p:cNvPr>
          <p:cNvPicPr>
            <a:picLocks noChangeAspect="1"/>
          </p:cNvPicPr>
          <p:nvPr/>
        </p:nvPicPr>
        <p:blipFill>
          <a:blip r:embed="rId4">
            <a:clrChange>
              <a:clrFrom>
                <a:srgbClr val="95D3EE"/>
              </a:clrFrom>
              <a:clrTo>
                <a:srgbClr val="95D3EE">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E0BBD1DD-989D-4605-B66A-71D45A8231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4865" y="554329"/>
            <a:ext cx="1969879" cy="1680963"/>
          </a:xfrm>
          <a:prstGeom prst="rect">
            <a:avLst/>
          </a:prstGeom>
        </p:spPr>
      </p:pic>
      <p:pic>
        <p:nvPicPr>
          <p:cNvPr id="11" name="图片 10">
            <a:extLst>
              <a:ext uri="{FF2B5EF4-FFF2-40B4-BE49-F238E27FC236}">
                <a16:creationId xmlns:a16="http://schemas.microsoft.com/office/drawing/2014/main" id="{C8569C76-2957-439C-AD87-B77848E96E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5745" y="3959958"/>
            <a:ext cx="1035064" cy="1778508"/>
          </a:xfrm>
          <a:prstGeom prst="rect">
            <a:avLst/>
          </a:prstGeom>
        </p:spPr>
      </p:pic>
      <p:pic>
        <p:nvPicPr>
          <p:cNvPr id="13" name="图片 12">
            <a:extLst>
              <a:ext uri="{FF2B5EF4-FFF2-40B4-BE49-F238E27FC236}">
                <a16:creationId xmlns:a16="http://schemas.microsoft.com/office/drawing/2014/main" id="{6220E3C4-4ED3-4D95-B99E-BB1DD1D2BF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8920" y="4974715"/>
            <a:ext cx="3033509" cy="1655069"/>
          </a:xfrm>
          <a:prstGeom prst="rect">
            <a:avLst/>
          </a:prstGeom>
        </p:spPr>
      </p:pic>
      <p:pic>
        <p:nvPicPr>
          <p:cNvPr id="15" name="图片 14">
            <a:extLst>
              <a:ext uri="{FF2B5EF4-FFF2-40B4-BE49-F238E27FC236}">
                <a16:creationId xmlns:a16="http://schemas.microsoft.com/office/drawing/2014/main" id="{F8805F15-5861-4BFF-9044-407447834E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25742" y="3533775"/>
            <a:ext cx="2083094" cy="2554954"/>
          </a:xfrm>
          <a:prstGeom prst="rect">
            <a:avLst/>
          </a:prstGeom>
        </p:spPr>
      </p:pic>
      <p:pic>
        <p:nvPicPr>
          <p:cNvPr id="2" name="Picture 1">
            <a:extLst>
              <a:ext uri="{FF2B5EF4-FFF2-40B4-BE49-F238E27FC236}">
                <a16:creationId xmlns:a16="http://schemas.microsoft.com/office/drawing/2014/main" id="{09481E45-986E-720A-2AA8-379A210B4D19}"/>
              </a:ext>
            </a:extLst>
          </p:cNvPr>
          <p:cNvPicPr>
            <a:picLocks noChangeAspect="1"/>
          </p:cNvPicPr>
          <p:nvPr/>
        </p:nvPicPr>
        <p:blipFill>
          <a:blip r:embed="rId9"/>
          <a:stretch>
            <a:fillRect/>
          </a:stretch>
        </p:blipFill>
        <p:spPr>
          <a:xfrm>
            <a:off x="1504024" y="1294967"/>
            <a:ext cx="3773751" cy="1201016"/>
          </a:xfrm>
          <a:prstGeom prst="rect">
            <a:avLst/>
          </a:prstGeom>
        </p:spPr>
      </p:pic>
      <p:pic>
        <p:nvPicPr>
          <p:cNvPr id="3" name="Picture 2">
            <a:extLst>
              <a:ext uri="{FF2B5EF4-FFF2-40B4-BE49-F238E27FC236}">
                <a16:creationId xmlns:a16="http://schemas.microsoft.com/office/drawing/2014/main" id="{52C25983-4018-1CD9-0400-723D375C5A91}"/>
              </a:ext>
            </a:extLst>
          </p:cNvPr>
          <p:cNvPicPr>
            <a:picLocks noChangeAspect="1"/>
          </p:cNvPicPr>
          <p:nvPr/>
        </p:nvPicPr>
        <p:blipFill>
          <a:blip r:embed="rId10"/>
          <a:stretch>
            <a:fillRect/>
          </a:stretch>
        </p:blipFill>
        <p:spPr>
          <a:xfrm>
            <a:off x="2361883" y="2500813"/>
            <a:ext cx="7315834" cy="1627773"/>
          </a:xfrm>
          <a:prstGeom prst="rect">
            <a:avLst/>
          </a:prstGeom>
        </p:spPr>
      </p:pic>
    </p:spTree>
    <p:custDataLst>
      <p:tags r:id="rId1"/>
    </p:custDataLst>
    <p:extLst>
      <p:ext uri="{BB962C8B-B14F-4D97-AF65-F5344CB8AC3E}">
        <p14:creationId xmlns:p14="http://schemas.microsoft.com/office/powerpoint/2010/main" val="14003548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圆角 28">
            <a:extLst>
              <a:ext uri="{FF2B5EF4-FFF2-40B4-BE49-F238E27FC236}">
                <a16:creationId xmlns:a16="http://schemas.microsoft.com/office/drawing/2014/main" id="{3364F248-F932-4496-8A3F-3D207E603331}"/>
              </a:ext>
            </a:extLst>
          </p:cNvPr>
          <p:cNvSpPr/>
          <p:nvPr/>
        </p:nvSpPr>
        <p:spPr>
          <a:xfrm>
            <a:off x="1302180" y="1879951"/>
            <a:ext cx="936796" cy="936796"/>
          </a:xfrm>
          <a:prstGeom prst="roundRect">
            <a:avLst>
              <a:gd name="adj" fmla="val 38426"/>
            </a:avLst>
          </a:prstGeom>
          <a:solidFill>
            <a:srgbClr val="00B0F0"/>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rPr>
              <a:t>1</a:t>
            </a:r>
            <a:endParaRPr kumimoji="0" lang="zh-CN" altLang="en-US" sz="44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26" name="矩形: 圆角 29">
            <a:extLst>
              <a:ext uri="{FF2B5EF4-FFF2-40B4-BE49-F238E27FC236}">
                <a16:creationId xmlns:a16="http://schemas.microsoft.com/office/drawing/2014/main" id="{0CF00119-919F-4BC3-A2F0-AAE596DAB771}"/>
              </a:ext>
            </a:extLst>
          </p:cNvPr>
          <p:cNvSpPr/>
          <p:nvPr/>
        </p:nvSpPr>
        <p:spPr>
          <a:xfrm>
            <a:off x="1151762" y="3100387"/>
            <a:ext cx="949041" cy="891416"/>
          </a:xfrm>
          <a:prstGeom prst="roundRect">
            <a:avLst>
              <a:gd name="adj" fmla="val 38426"/>
            </a:avLst>
          </a:prstGeom>
          <a:solidFill>
            <a:srgbClr val="FAC10E"/>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rPr>
              <a:t>2</a:t>
            </a:r>
            <a:endParaRPr kumimoji="0" lang="zh-CN" altLang="en-US" sz="44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29" name="TextBox 28">
            <a:extLst>
              <a:ext uri="{FF2B5EF4-FFF2-40B4-BE49-F238E27FC236}">
                <a16:creationId xmlns:a16="http://schemas.microsoft.com/office/drawing/2014/main" id="{D4C57102-E524-4078-847B-3093F720BE0D}"/>
              </a:ext>
            </a:extLst>
          </p:cNvPr>
          <p:cNvSpPr txBox="1"/>
          <p:nvPr/>
        </p:nvSpPr>
        <p:spPr>
          <a:xfrm>
            <a:off x="2264225" y="1756699"/>
            <a:ext cx="8513136" cy="954107"/>
          </a:xfrm>
          <a:prstGeom prst="rect">
            <a:avLst/>
          </a:prstGeom>
          <a:noFill/>
        </p:spPr>
        <p:txBody>
          <a:bodyPr wrap="square">
            <a:spAutoFit/>
          </a:bodyPr>
          <a:lstStyle/>
          <a:p>
            <a:pPr lvl="0" indent="457200" algn="just"/>
            <a:r>
              <a:rPr lang="vi-VN"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Biết cách viết đoạn văn tưởng tượng dựa trên một câu chuyện đã đọc hoặc đã nghe.</a:t>
            </a:r>
            <a:endParaRPr kumimoji="0" lang="vi-VN" sz="28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0" name="TextBox 29">
            <a:extLst>
              <a:ext uri="{FF2B5EF4-FFF2-40B4-BE49-F238E27FC236}">
                <a16:creationId xmlns:a16="http://schemas.microsoft.com/office/drawing/2014/main" id="{E1882421-30AB-4E33-8B15-7B49A2A5ECA0}"/>
              </a:ext>
            </a:extLst>
          </p:cNvPr>
          <p:cNvSpPr txBox="1"/>
          <p:nvPr/>
        </p:nvSpPr>
        <p:spPr>
          <a:xfrm>
            <a:off x="2062154" y="3100387"/>
            <a:ext cx="8513136" cy="1384995"/>
          </a:xfrm>
          <a:prstGeom prst="rect">
            <a:avLst/>
          </a:prstGeom>
          <a:noFill/>
        </p:spPr>
        <p:txBody>
          <a:bodyPr wrap="square">
            <a:spAutoFit/>
          </a:bodyPr>
          <a:lstStyle/>
          <a:p>
            <a:pPr lvl="0" indent="457200" algn="just"/>
            <a:r>
              <a:rPr lang="vi-VN" sz="2800" b="1" dirty="0">
                <a:solidFill>
                  <a:srgbClr val="FF6600"/>
                </a:solidFill>
                <a:latin typeface="Calibri" panose="020F0502020204030204" pitchFamily="34" charset="0"/>
                <a:ea typeface="Times New Roman" panose="02020603050405020304" pitchFamily="18" charset="0"/>
                <a:cs typeface="Calibri" panose="020F0502020204030204" pitchFamily="34" charset="0"/>
              </a:rPr>
              <a:t>Biết khám phá và trân trọng vẻ riêng của những người xung quanh, có khả năng nhận biết và bày tỏ tình cảm, cảm xúc.</a:t>
            </a:r>
            <a:endParaRPr kumimoji="0" lang="vi-VN" sz="2800" b="1" i="0" u="none" strike="noStrike" kern="1200" cap="none" spc="0" normalizeH="0" baseline="0" noProof="0" dirty="0">
              <a:ln>
                <a:noFill/>
              </a:ln>
              <a:solidFill>
                <a:srgbClr val="FF66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4" name="Rectangle 33">
            <a:extLst>
              <a:ext uri="{FF2B5EF4-FFF2-40B4-BE49-F238E27FC236}">
                <a16:creationId xmlns:a16="http://schemas.microsoft.com/office/drawing/2014/main" id="{B435EA64-AE15-420C-A399-79781356637F}"/>
              </a:ext>
            </a:extLst>
          </p:cNvPr>
          <p:cNvSpPr/>
          <p:nvPr/>
        </p:nvSpPr>
        <p:spPr>
          <a:xfrm>
            <a:off x="824139" y="822960"/>
            <a:ext cx="10543722" cy="5262880"/>
          </a:xfrm>
          <a:prstGeom prst="rect">
            <a:avLst/>
          </a:prstGeom>
          <a:noFill/>
          <a:ln w="762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35号-经典雅黑"/>
              <a:ea typeface="字魂35号-经典雅黑"/>
              <a:cs typeface="+mn-cs"/>
            </a:endParaRPr>
          </a:p>
        </p:txBody>
      </p:sp>
      <p:sp>
        <p:nvSpPr>
          <p:cNvPr id="5" name="Rectangle: Rounded Corners 4">
            <a:extLst>
              <a:ext uri="{FF2B5EF4-FFF2-40B4-BE49-F238E27FC236}">
                <a16:creationId xmlns:a16="http://schemas.microsoft.com/office/drawing/2014/main" id="{E5437765-17E4-4F0A-8140-9646A74CEE08}"/>
              </a:ext>
            </a:extLst>
          </p:cNvPr>
          <p:cNvSpPr/>
          <p:nvPr/>
        </p:nvSpPr>
        <p:spPr>
          <a:xfrm>
            <a:off x="2238976" y="241300"/>
            <a:ext cx="7714048" cy="1134457"/>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35号-经典雅黑"/>
              <a:ea typeface="字魂35号-经典雅黑"/>
              <a:cs typeface="+mn-cs"/>
            </a:endParaRPr>
          </a:p>
        </p:txBody>
      </p:sp>
      <p:pic>
        <p:nvPicPr>
          <p:cNvPr id="3" name="图片 2">
            <a:extLst>
              <a:ext uri="{FF2B5EF4-FFF2-40B4-BE49-F238E27FC236}">
                <a16:creationId xmlns:a16="http://schemas.microsoft.com/office/drawing/2014/main" id="{10E09F8A-38DF-4E06-9880-C02E865D3E7F}"/>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1745" r="66534" b="93093"/>
          <a:stretch/>
        </p:blipFill>
        <p:spPr>
          <a:xfrm>
            <a:off x="2264225" y="397691"/>
            <a:ext cx="1000828" cy="833120"/>
          </a:xfrm>
          <a:prstGeom prst="rect">
            <a:avLst/>
          </a:prstGeom>
        </p:spPr>
      </p:pic>
      <p:sp>
        <p:nvSpPr>
          <p:cNvPr id="7" name="椭圆 6">
            <a:extLst>
              <a:ext uri="{FF2B5EF4-FFF2-40B4-BE49-F238E27FC236}">
                <a16:creationId xmlns:a16="http://schemas.microsoft.com/office/drawing/2014/main" id="{46B849DC-C41D-4307-8C27-97E609FA7374}"/>
              </a:ext>
            </a:extLst>
          </p:cNvPr>
          <p:cNvSpPr/>
          <p:nvPr/>
        </p:nvSpPr>
        <p:spPr>
          <a:xfrm>
            <a:off x="9911080" y="4564380"/>
            <a:ext cx="2280920" cy="2280920"/>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5号-经典雅黑"/>
              <a:ea typeface="字魂35号-经典雅黑"/>
              <a:cs typeface="+mn-ea"/>
              <a:sym typeface="+mn-lt"/>
            </a:endParaRPr>
          </a:p>
        </p:txBody>
      </p:sp>
      <p:pic>
        <p:nvPicPr>
          <p:cNvPr id="6" name="Picture 5">
            <a:extLst>
              <a:ext uri="{FF2B5EF4-FFF2-40B4-BE49-F238E27FC236}">
                <a16:creationId xmlns:a16="http://schemas.microsoft.com/office/drawing/2014/main" id="{7FBB314C-21E2-6269-ED99-B26E196852F8}"/>
              </a:ext>
            </a:extLst>
          </p:cNvPr>
          <p:cNvPicPr>
            <a:picLocks noChangeAspect="1"/>
          </p:cNvPicPr>
          <p:nvPr/>
        </p:nvPicPr>
        <p:blipFill>
          <a:blip r:embed="rId6"/>
          <a:stretch>
            <a:fillRect/>
          </a:stretch>
        </p:blipFill>
        <p:spPr>
          <a:xfrm>
            <a:off x="3352536" y="274264"/>
            <a:ext cx="6096528" cy="1280271"/>
          </a:xfrm>
          <a:prstGeom prst="rect">
            <a:avLst/>
          </a:prstGeom>
        </p:spPr>
      </p:pic>
      <p:sp>
        <p:nvSpPr>
          <p:cNvPr id="8" name="矩形: 圆角 28">
            <a:extLst>
              <a:ext uri="{FF2B5EF4-FFF2-40B4-BE49-F238E27FC236}">
                <a16:creationId xmlns:a16="http://schemas.microsoft.com/office/drawing/2014/main" id="{3936778A-F2B5-EE54-76DE-633D05AE92E3}"/>
              </a:ext>
            </a:extLst>
          </p:cNvPr>
          <p:cNvSpPr/>
          <p:nvPr/>
        </p:nvSpPr>
        <p:spPr>
          <a:xfrm>
            <a:off x="1235505" y="4623151"/>
            <a:ext cx="936796" cy="936796"/>
          </a:xfrm>
          <a:prstGeom prst="roundRect">
            <a:avLst>
              <a:gd name="adj" fmla="val 38426"/>
            </a:avLst>
          </a:prstGeom>
          <a:solidFill>
            <a:schemeClr val="accent6">
              <a:lumMod val="60000"/>
              <a:lumOff val="40000"/>
            </a:schemeClr>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rPr>
              <a:t>1</a:t>
            </a:r>
            <a:endParaRPr kumimoji="0" lang="zh-CN" altLang="en-US" sz="44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9" name="TextBox 8">
            <a:extLst>
              <a:ext uri="{FF2B5EF4-FFF2-40B4-BE49-F238E27FC236}">
                <a16:creationId xmlns:a16="http://schemas.microsoft.com/office/drawing/2014/main" id="{4B572066-E857-A1C0-3A92-8E996086A548}"/>
              </a:ext>
            </a:extLst>
          </p:cNvPr>
          <p:cNvSpPr txBox="1"/>
          <p:nvPr/>
        </p:nvSpPr>
        <p:spPr>
          <a:xfrm>
            <a:off x="2197550" y="4499899"/>
            <a:ext cx="8513136" cy="1384995"/>
          </a:xfrm>
          <a:prstGeom prst="rect">
            <a:avLst/>
          </a:prstGeom>
          <a:noFill/>
        </p:spPr>
        <p:txBody>
          <a:bodyPr wrap="square">
            <a:spAutoFit/>
          </a:bodyPr>
          <a:lstStyle/>
          <a:p>
            <a:pPr lvl="0" indent="457200" algn="just"/>
            <a:r>
              <a:rPr lang="vi-VN"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Biết vận dụng bài học vào thực tiễn cuộc sống: Trân trọng, bày tỏ tình cảm của mình về vẻ riêng của bạn bè và những người xung quanh trong cuộc sống.</a:t>
            </a:r>
            <a:endParaRPr kumimoji="0" lang="vi-VN" sz="28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1161328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000"/>
                                        <p:tgtEl>
                                          <p:spTgt spid="30"/>
                                        </p:tgtEl>
                                      </p:cBhvr>
                                    </p:animEffect>
                                    <p:anim calcmode="lin" valueType="num">
                                      <p:cBhvr>
                                        <p:cTn id="19" dur="1000" fill="hold"/>
                                        <p:tgtEl>
                                          <p:spTgt spid="30"/>
                                        </p:tgtEl>
                                        <p:attrNameLst>
                                          <p:attrName>ppt_x</p:attrName>
                                        </p:attrNameLst>
                                      </p:cBhvr>
                                      <p:tavLst>
                                        <p:tav tm="0">
                                          <p:val>
                                            <p:strVal val="#ppt_x"/>
                                          </p:val>
                                        </p:tav>
                                        <p:tav tm="100000">
                                          <p:val>
                                            <p:strVal val="#ppt_x"/>
                                          </p:val>
                                        </p:tav>
                                      </p:tavLst>
                                    </p:anim>
                                    <p:anim calcmode="lin" valueType="num">
                                      <p:cBhvr>
                                        <p:cTn id="20" dur="1000" fill="hold"/>
                                        <p:tgtEl>
                                          <p:spTgt spid="30"/>
                                        </p:tgtEl>
                                        <p:attrNameLst>
                                          <p:attrName>ppt_y</p:attrName>
                                        </p:attrNameLst>
                                      </p:cBhvr>
                                      <p:tavLst>
                                        <p:tav tm="0">
                                          <p:val>
                                            <p:strVal val="#ppt_y+.1"/>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9" grpId="0"/>
      <p:bldP spid="30" grpId="0"/>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ộp Văn bản 27">
            <a:extLst>
              <a:ext uri="{FF2B5EF4-FFF2-40B4-BE49-F238E27FC236}">
                <a16:creationId xmlns:a16="http://schemas.microsoft.com/office/drawing/2014/main" id="{2F13109E-C5AB-450E-8E6E-BF6469B2F1EC}"/>
              </a:ext>
            </a:extLst>
          </p:cNvPr>
          <p:cNvSpPr txBox="1"/>
          <p:nvPr/>
        </p:nvSpPr>
        <p:spPr>
          <a:xfrm>
            <a:off x="1005178" y="248374"/>
            <a:ext cx="9686344" cy="646331"/>
          </a:xfrm>
          <a:prstGeom prst="rect">
            <a:avLst/>
          </a:prstGeom>
          <a:noFill/>
        </p:spPr>
        <p:txBody>
          <a:bodyPr wrap="square">
            <a:spAutoFit/>
          </a:bodyPr>
          <a:lstStyle/>
          <a:p>
            <a:pPr lvl="0" algn="ctr" defTabSz="457200"/>
            <a:r>
              <a:rPr lang="en-US" sz="3600" b="1" dirty="0">
                <a:solidFill>
                  <a:srgbClr val="44546A">
                    <a:lumMod val="50000"/>
                  </a:srgbClr>
                </a:solidFill>
              </a:rPr>
              <a:t>1. </a:t>
            </a:r>
            <a:r>
              <a:rPr lang="vi-VN" sz="3600" b="1" dirty="0">
                <a:solidFill>
                  <a:srgbClr val="44546A">
                    <a:lumMod val="50000"/>
                  </a:srgbClr>
                </a:solidFill>
              </a:rPr>
              <a:t>Đọc đoạn văn dưới đây và trả lời câu hỏi.</a:t>
            </a:r>
            <a:endParaRPr kumimoji="0" lang="en-US" sz="3600" b="1" i="0" u="none" strike="noStrike" kern="1200" cap="none" spc="0" normalizeH="0" baseline="0" noProof="0" dirty="0">
              <a:ln>
                <a:noFill/>
              </a:ln>
              <a:solidFill>
                <a:srgbClr val="44546A">
                  <a:lumMod val="50000"/>
                </a:srgbClr>
              </a:solidFill>
              <a:effectLst/>
              <a:uLnTx/>
              <a:uFillTx/>
              <a:latin typeface="字魂35号-经典雅黑"/>
            </a:endParaRPr>
          </a:p>
        </p:txBody>
      </p:sp>
      <p:sp>
        <p:nvSpPr>
          <p:cNvPr id="4" name="TextBox 3">
            <a:extLst>
              <a:ext uri="{FF2B5EF4-FFF2-40B4-BE49-F238E27FC236}">
                <a16:creationId xmlns:a16="http://schemas.microsoft.com/office/drawing/2014/main" id="{47687845-7D9B-C457-8AE8-9E6C5C277982}"/>
              </a:ext>
            </a:extLst>
          </p:cNvPr>
          <p:cNvSpPr txBox="1"/>
          <p:nvPr/>
        </p:nvSpPr>
        <p:spPr>
          <a:xfrm>
            <a:off x="1409700" y="1600200"/>
            <a:ext cx="9772650" cy="3539430"/>
          </a:xfrm>
          <a:prstGeom prst="rect">
            <a:avLst/>
          </a:prstGeom>
          <a:noFill/>
        </p:spPr>
        <p:txBody>
          <a:bodyPr wrap="square" rtlCol="0">
            <a:spAutoFit/>
          </a:bodyPr>
          <a:lstStyle/>
          <a:p>
            <a:pPr algn="just" rtl="0" latinLnBrk="0"/>
            <a:r>
              <a:rPr lang="en-US" sz="3200" b="0" i="0" dirty="0">
                <a:solidFill>
                  <a:srgbClr val="000000"/>
                </a:solidFill>
                <a:effectLst/>
                <a:latin typeface="Calibri" panose="020F0502020204030204" pitchFamily="34" charset="0"/>
                <a:cs typeface="Calibri" panose="020F0502020204030204" pitchFamily="34" charset="0"/>
              </a:rPr>
              <a:t>   </a:t>
            </a:r>
            <a:r>
              <a:rPr lang="vi-VN" sz="3200" b="0" i="0" dirty="0">
                <a:solidFill>
                  <a:srgbClr val="000000"/>
                </a:solidFill>
                <a:effectLst/>
                <a:latin typeface="Calibri" panose="020F0502020204030204" pitchFamily="34" charset="0"/>
                <a:cs typeface="Calibri" panose="020F0502020204030204" pitchFamily="34" charset="0"/>
              </a:rPr>
              <a:t>Ngày xưa, muôn loài sống trong rừng già tối tăm, ẩm ướt. Gõ kiến được giao nhiệm vụ đến các nhà hỏi xem ai có thể đi tìm mặt trời. Gõ kiến gõ cửa nhà công, công mải múa. Gõ cửa nhà li</a:t>
            </a:r>
            <a:r>
              <a:rPr lang="en-US" sz="3200" dirty="0">
                <a:solidFill>
                  <a:srgbClr val="000000"/>
                </a:solidFill>
                <a:latin typeface="Calibri" panose="020F0502020204030204" pitchFamily="34" charset="0"/>
                <a:cs typeface="Calibri" panose="020F0502020204030204" pitchFamily="34" charset="0"/>
              </a:rPr>
              <a:t>ế</a:t>
            </a:r>
            <a:r>
              <a:rPr lang="vi-VN" sz="3200" b="0" i="0" dirty="0">
                <a:solidFill>
                  <a:srgbClr val="000000"/>
                </a:solidFill>
                <a:effectLst/>
                <a:latin typeface="Calibri" panose="020F0502020204030204" pitchFamily="34" charset="0"/>
                <a:cs typeface="Calibri" panose="020F0502020204030204" pitchFamily="34" charset="0"/>
              </a:rPr>
              <a:t>u đi</a:t>
            </a:r>
            <a:r>
              <a:rPr lang="en-US" sz="3200" dirty="0">
                <a:solidFill>
                  <a:srgbClr val="000000"/>
                </a:solidFill>
                <a:latin typeface="Calibri" panose="020F0502020204030204" pitchFamily="34" charset="0"/>
                <a:cs typeface="Calibri" panose="020F0502020204030204" pitchFamily="34" charset="0"/>
              </a:rPr>
              <a:t>ế</a:t>
            </a:r>
            <a:r>
              <a:rPr lang="vi-VN" sz="3200" b="0" i="0" dirty="0">
                <a:solidFill>
                  <a:srgbClr val="000000"/>
                </a:solidFill>
                <a:effectLst/>
                <a:latin typeface="Calibri" panose="020F0502020204030204" pitchFamily="34" charset="0"/>
                <a:cs typeface="Calibri" panose="020F0502020204030204" pitchFamily="34" charset="0"/>
              </a:rPr>
              <a:t>u, li</a:t>
            </a:r>
            <a:r>
              <a:rPr lang="en-US" sz="3200" dirty="0">
                <a:solidFill>
                  <a:srgbClr val="000000"/>
                </a:solidFill>
                <a:latin typeface="Calibri" panose="020F0502020204030204" pitchFamily="34" charset="0"/>
                <a:cs typeface="Calibri" panose="020F0502020204030204" pitchFamily="34" charset="0"/>
              </a:rPr>
              <a:t>ế</a:t>
            </a:r>
            <a:r>
              <a:rPr lang="vi-VN" sz="3200" b="0" i="0" dirty="0">
                <a:solidFill>
                  <a:srgbClr val="000000"/>
                </a:solidFill>
                <a:effectLst/>
                <a:latin typeface="Calibri" panose="020F0502020204030204" pitchFamily="34" charset="0"/>
                <a:cs typeface="Calibri" panose="020F0502020204030204" pitchFamily="34" charset="0"/>
              </a:rPr>
              <a:t>u đi</a:t>
            </a:r>
            <a:r>
              <a:rPr lang="en-US" sz="3200" dirty="0">
                <a:solidFill>
                  <a:srgbClr val="000000"/>
                </a:solidFill>
                <a:latin typeface="Calibri" panose="020F0502020204030204" pitchFamily="34" charset="0"/>
                <a:cs typeface="Calibri" panose="020F0502020204030204" pitchFamily="34" charset="0"/>
              </a:rPr>
              <a:t>ế</a:t>
            </a:r>
            <a:r>
              <a:rPr lang="vi-VN" sz="3200" b="0" i="0" dirty="0">
                <a:solidFill>
                  <a:srgbClr val="000000"/>
                </a:solidFill>
                <a:effectLst/>
                <a:latin typeface="Calibri" panose="020F0502020204030204" pitchFamily="34" charset="0"/>
                <a:cs typeface="Calibri" panose="020F0502020204030204" pitchFamily="34" charset="0"/>
              </a:rPr>
              <a:t>u bận cãi nhau. Gõ cửa nhà chích choè, chích chòe mải hót... Chỉ có gà trống nhận lời đi tìm mặt trời. </a:t>
            </a:r>
          </a:p>
          <a:p>
            <a:pPr algn="r" rtl="0" latinLnBrk="0"/>
            <a:r>
              <a:rPr lang="vi-VN" sz="3200" b="0" i="0" dirty="0">
                <a:solidFill>
                  <a:srgbClr val="000000"/>
                </a:solidFill>
                <a:effectLst/>
                <a:latin typeface="Calibri" panose="020F0502020204030204" pitchFamily="34" charset="0"/>
                <a:cs typeface="Calibri" panose="020F0502020204030204" pitchFamily="34" charset="0"/>
              </a:rPr>
              <a:t>(Theo Vũ Tú Nam)</a:t>
            </a:r>
          </a:p>
        </p:txBody>
      </p:sp>
      <p:sp>
        <p:nvSpPr>
          <p:cNvPr id="5" name="Rectangle: Rounded Corners 4">
            <a:extLst>
              <a:ext uri="{FF2B5EF4-FFF2-40B4-BE49-F238E27FC236}">
                <a16:creationId xmlns:a16="http://schemas.microsoft.com/office/drawing/2014/main" id="{06200CDA-94EF-36EC-9E85-C488E1EC3F85}"/>
              </a:ext>
            </a:extLst>
          </p:cNvPr>
          <p:cNvSpPr/>
          <p:nvPr/>
        </p:nvSpPr>
        <p:spPr>
          <a:xfrm>
            <a:off x="2105024" y="5470525"/>
            <a:ext cx="8677276" cy="79692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6" name="Text Box 20">
            <a:extLst>
              <a:ext uri="{FF2B5EF4-FFF2-40B4-BE49-F238E27FC236}">
                <a16:creationId xmlns:a16="http://schemas.microsoft.com/office/drawing/2014/main" id="{65999349-ECE3-A7F4-10FE-DE551F1DD30E}"/>
              </a:ext>
            </a:extLst>
          </p:cNvPr>
          <p:cNvSpPr txBox="1">
            <a:spLocks noChangeArrowheads="1"/>
          </p:cNvSpPr>
          <p:nvPr/>
        </p:nvSpPr>
        <p:spPr bwMode="auto">
          <a:xfrm>
            <a:off x="2190750" y="5535321"/>
            <a:ext cx="79708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just">
              <a:spcBef>
                <a:spcPct val="50000"/>
              </a:spcBef>
              <a:buNone/>
            </a:pPr>
            <a:r>
              <a:rPr lang="en-US" altLang="en-US" b="1" dirty="0">
                <a:solidFill>
                  <a:srgbClr val="C00000"/>
                </a:solidFill>
                <a:latin typeface="Calibri" panose="020F0502020204030204" pitchFamily="34" charset="0"/>
                <a:cs typeface="Calibri" panose="020F0502020204030204" pitchFamily="34" charset="0"/>
              </a:rPr>
              <a:t>Theo </a:t>
            </a:r>
            <a:r>
              <a:rPr lang="en-US" altLang="en-US" b="1" dirty="0" err="1">
                <a:solidFill>
                  <a:srgbClr val="C00000"/>
                </a:solidFill>
                <a:latin typeface="Calibri" panose="020F0502020204030204" pitchFamily="34" charset="0"/>
                <a:cs typeface="Calibri" panose="020F0502020204030204" pitchFamily="34" charset="0"/>
              </a:rPr>
              <a:t>em</a:t>
            </a:r>
            <a:r>
              <a:rPr lang="en-US" altLang="en-US" b="1" dirty="0">
                <a:solidFill>
                  <a:srgbClr val="C00000"/>
                </a:solidFill>
                <a:latin typeface="Calibri" panose="020F0502020204030204" pitchFamily="34" charset="0"/>
                <a:cs typeface="Calibri" panose="020F0502020204030204" pitchFamily="34" charset="0"/>
              </a:rPr>
              <a:t>, </a:t>
            </a:r>
            <a:r>
              <a:rPr lang="en-US" altLang="en-US" b="1" dirty="0" err="1">
                <a:solidFill>
                  <a:srgbClr val="C00000"/>
                </a:solidFill>
                <a:latin typeface="Calibri" panose="020F0502020204030204" pitchFamily="34" charset="0"/>
                <a:cs typeface="Calibri" panose="020F0502020204030204" pitchFamily="34" charset="0"/>
              </a:rPr>
              <a:t>nội</a:t>
            </a:r>
            <a:r>
              <a:rPr lang="en-US" altLang="en-US" b="1" dirty="0">
                <a:solidFill>
                  <a:srgbClr val="C00000"/>
                </a:solidFill>
                <a:latin typeface="Calibri" panose="020F0502020204030204" pitchFamily="34" charset="0"/>
                <a:cs typeface="Calibri" panose="020F0502020204030204" pitchFamily="34" charset="0"/>
              </a:rPr>
              <a:t> dung </a:t>
            </a:r>
            <a:r>
              <a:rPr lang="en-US" altLang="en-US" b="1" dirty="0" err="1">
                <a:solidFill>
                  <a:srgbClr val="C00000"/>
                </a:solidFill>
                <a:latin typeface="Calibri" panose="020F0502020204030204" pitchFamily="34" charset="0"/>
                <a:cs typeface="Calibri" panose="020F0502020204030204" pitchFamily="34" charset="0"/>
              </a:rPr>
              <a:t>chính</a:t>
            </a:r>
            <a:r>
              <a:rPr lang="en-US" altLang="en-US" b="1" dirty="0">
                <a:solidFill>
                  <a:srgbClr val="C00000"/>
                </a:solidFill>
                <a:latin typeface="Calibri" panose="020F0502020204030204" pitchFamily="34" charset="0"/>
                <a:cs typeface="Calibri" panose="020F0502020204030204" pitchFamily="34" charset="0"/>
              </a:rPr>
              <a:t> </a:t>
            </a:r>
            <a:r>
              <a:rPr lang="en-US" altLang="en-US" b="1" dirty="0" err="1">
                <a:solidFill>
                  <a:srgbClr val="C00000"/>
                </a:solidFill>
                <a:latin typeface="Calibri" panose="020F0502020204030204" pitchFamily="34" charset="0"/>
                <a:cs typeface="Calibri" panose="020F0502020204030204" pitchFamily="34" charset="0"/>
              </a:rPr>
              <a:t>của</a:t>
            </a:r>
            <a:r>
              <a:rPr lang="en-US" altLang="en-US" b="1" dirty="0">
                <a:solidFill>
                  <a:srgbClr val="C00000"/>
                </a:solidFill>
                <a:latin typeface="Calibri" panose="020F0502020204030204" pitchFamily="34" charset="0"/>
                <a:cs typeface="Calibri" panose="020F0502020204030204" pitchFamily="34" charset="0"/>
              </a:rPr>
              <a:t> </a:t>
            </a:r>
            <a:r>
              <a:rPr lang="en-US" altLang="en-US" b="1" dirty="0" err="1">
                <a:solidFill>
                  <a:srgbClr val="C00000"/>
                </a:solidFill>
                <a:latin typeface="Calibri" panose="020F0502020204030204" pitchFamily="34" charset="0"/>
                <a:cs typeface="Calibri" panose="020F0502020204030204" pitchFamily="34" charset="0"/>
              </a:rPr>
              <a:t>đoạn</a:t>
            </a:r>
            <a:r>
              <a:rPr lang="en-US" altLang="en-US" b="1" dirty="0">
                <a:solidFill>
                  <a:srgbClr val="C00000"/>
                </a:solidFill>
                <a:latin typeface="Calibri" panose="020F0502020204030204" pitchFamily="34" charset="0"/>
                <a:cs typeface="Calibri" panose="020F0502020204030204" pitchFamily="34" charset="0"/>
              </a:rPr>
              <a:t> </a:t>
            </a:r>
            <a:r>
              <a:rPr lang="en-US" altLang="en-US" b="1" dirty="0" err="1">
                <a:solidFill>
                  <a:srgbClr val="C00000"/>
                </a:solidFill>
                <a:latin typeface="Calibri" panose="020F0502020204030204" pitchFamily="34" charset="0"/>
                <a:cs typeface="Calibri" panose="020F0502020204030204" pitchFamily="34" charset="0"/>
              </a:rPr>
              <a:t>văn</a:t>
            </a:r>
            <a:r>
              <a:rPr lang="en-US" altLang="en-US" b="1" dirty="0">
                <a:solidFill>
                  <a:srgbClr val="C00000"/>
                </a:solidFill>
                <a:latin typeface="Calibri" panose="020F0502020204030204" pitchFamily="34" charset="0"/>
                <a:cs typeface="Calibri" panose="020F0502020204030204" pitchFamily="34" charset="0"/>
              </a:rPr>
              <a:t> </a:t>
            </a:r>
            <a:r>
              <a:rPr lang="en-US" altLang="en-US" b="1" dirty="0" err="1">
                <a:solidFill>
                  <a:srgbClr val="C00000"/>
                </a:solidFill>
                <a:latin typeface="Calibri" panose="020F0502020204030204" pitchFamily="34" charset="0"/>
                <a:cs typeface="Calibri" panose="020F0502020204030204" pitchFamily="34" charset="0"/>
              </a:rPr>
              <a:t>là</a:t>
            </a:r>
            <a:r>
              <a:rPr lang="en-US" altLang="en-US" b="1" dirty="0">
                <a:solidFill>
                  <a:srgbClr val="C00000"/>
                </a:solidFill>
                <a:latin typeface="Calibri" panose="020F0502020204030204" pitchFamily="34" charset="0"/>
                <a:cs typeface="Calibri" panose="020F0502020204030204" pitchFamily="34" charset="0"/>
              </a:rPr>
              <a:t> </a:t>
            </a:r>
            <a:r>
              <a:rPr lang="en-US" altLang="en-US" b="1" dirty="0" err="1">
                <a:solidFill>
                  <a:srgbClr val="C00000"/>
                </a:solidFill>
                <a:latin typeface="Calibri" panose="020F0502020204030204" pitchFamily="34" charset="0"/>
                <a:cs typeface="Calibri" panose="020F0502020204030204" pitchFamily="34" charset="0"/>
              </a:rPr>
              <a:t>gì</a:t>
            </a:r>
            <a:r>
              <a:rPr lang="en-US" altLang="en-US" b="1" dirty="0">
                <a:solidFill>
                  <a:srgbClr val="C00000"/>
                </a:solidFill>
                <a:latin typeface="Calibri" panose="020F0502020204030204" pitchFamily="34" charset="0"/>
                <a:cs typeface="Calibri" panose="020F0502020204030204" pitchFamily="34" charset="0"/>
              </a:rPr>
              <a:t>?</a:t>
            </a:r>
          </a:p>
        </p:txBody>
      </p:sp>
    </p:spTree>
    <p:custDataLst>
      <p:tags r:id="rId1"/>
    </p:custDataLst>
    <p:extLst>
      <p:ext uri="{BB962C8B-B14F-4D97-AF65-F5344CB8AC3E}">
        <p14:creationId xmlns:p14="http://schemas.microsoft.com/office/powerpoint/2010/main" val="2366995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FE3177FE-7AFD-4FC4-8D67-77CE3B3DC92D}"/>
              </a:ext>
            </a:extLst>
          </p:cNvPr>
          <p:cNvSpPr/>
          <p:nvPr/>
        </p:nvSpPr>
        <p:spPr>
          <a:xfrm>
            <a:off x="6480464" y="2743200"/>
            <a:ext cx="5292436" cy="360997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26" name="Rectangle: Rounded Corners 25">
            <a:extLst>
              <a:ext uri="{FF2B5EF4-FFF2-40B4-BE49-F238E27FC236}">
                <a16:creationId xmlns:a16="http://schemas.microsoft.com/office/drawing/2014/main" id="{DFD5F9C3-F977-4E0E-A849-8B3AD1A80EBA}"/>
              </a:ext>
            </a:extLst>
          </p:cNvPr>
          <p:cNvSpPr/>
          <p:nvPr/>
        </p:nvSpPr>
        <p:spPr>
          <a:xfrm>
            <a:off x="6858000" y="355599"/>
            <a:ext cx="4514850" cy="2225675"/>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14" name="Text Box 20">
            <a:extLst>
              <a:ext uri="{FF2B5EF4-FFF2-40B4-BE49-F238E27FC236}">
                <a16:creationId xmlns:a16="http://schemas.microsoft.com/office/drawing/2014/main" id="{DCD31523-A2D5-4933-BA79-F88E34B661B1}"/>
              </a:ext>
            </a:extLst>
          </p:cNvPr>
          <p:cNvSpPr txBox="1">
            <a:spLocks noChangeArrowheads="1"/>
          </p:cNvSpPr>
          <p:nvPr/>
        </p:nvSpPr>
        <p:spPr bwMode="auto">
          <a:xfrm>
            <a:off x="6943725" y="420396"/>
            <a:ext cx="4147297"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just">
              <a:spcBef>
                <a:spcPct val="50000"/>
              </a:spcBef>
              <a:buNone/>
            </a:pPr>
            <a:r>
              <a:rPr lang="en-US" altLang="en-US" sz="3100" b="1" dirty="0">
                <a:solidFill>
                  <a:srgbClr val="C00000"/>
                </a:solidFill>
                <a:latin typeface="Calibri" panose="020F0502020204030204" pitchFamily="34" charset="0"/>
                <a:cs typeface="Calibri" panose="020F0502020204030204" pitchFamily="34" charset="0"/>
              </a:rPr>
              <a:t>a</a:t>
            </a:r>
            <a:r>
              <a:rPr lang="vi-VN" altLang="en-US" sz="3100" b="1" dirty="0">
                <a:solidFill>
                  <a:srgbClr val="C00000"/>
                </a:solidFill>
                <a:latin typeface="Calibri" panose="020F0502020204030204" pitchFamily="34" charset="0"/>
                <a:cs typeface="Calibri" panose="020F0502020204030204" pitchFamily="34" charset="0"/>
              </a:rPr>
              <a:t>. Đoạn văn tưởng tượng đã viết thêm những gì so với đoạn văn của Vũ Tú Nam?</a:t>
            </a:r>
            <a:endParaRPr kumimoji="0" lang="vi-VN" altLang="en-US" sz="31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sp>
        <p:nvSpPr>
          <p:cNvPr id="11" name="Hộp Văn bản 14">
            <a:extLst>
              <a:ext uri="{FF2B5EF4-FFF2-40B4-BE49-F238E27FC236}">
                <a16:creationId xmlns:a16="http://schemas.microsoft.com/office/drawing/2014/main" id="{9C9C9290-F6FC-4C31-99EC-BB1A9FC6DD82}"/>
              </a:ext>
            </a:extLst>
          </p:cNvPr>
          <p:cNvSpPr txBox="1"/>
          <p:nvPr/>
        </p:nvSpPr>
        <p:spPr>
          <a:xfrm>
            <a:off x="6756693" y="2758009"/>
            <a:ext cx="4920090" cy="3431709"/>
          </a:xfrm>
          <a:prstGeom prst="rect">
            <a:avLst/>
          </a:prstGeom>
          <a:noFill/>
        </p:spPr>
        <p:txBody>
          <a:bodyPr wrap="square">
            <a:spAutoFit/>
          </a:bodyPr>
          <a:lstStyle/>
          <a:p>
            <a:pPr lvl="0" algn="just" defTabSz="457200"/>
            <a:r>
              <a:rPr lang="vi-VN" sz="3100" b="1" dirty="0">
                <a:solidFill>
                  <a:srgbClr val="44546A">
                    <a:lumMod val="50000"/>
                  </a:srgbClr>
                </a:solidFill>
                <a:latin typeface="Calibri" panose="020F0502020204030204" pitchFamily="34" charset="0"/>
                <a:cs typeface="Calibri" panose="020F0502020204030204" pitchFamily="34" charset="0"/>
              </a:rPr>
              <a:t>Thêm lời: </a:t>
            </a:r>
          </a:p>
          <a:p>
            <a:pPr lvl="0" algn="just" defTabSz="457200"/>
            <a:r>
              <a:rPr lang="vi-VN" sz="3100" b="1" dirty="0">
                <a:solidFill>
                  <a:srgbClr val="44546A">
                    <a:lumMod val="50000"/>
                  </a:srgbClr>
                </a:solidFill>
                <a:latin typeface="Calibri" panose="020F0502020204030204" pitchFamily="34" charset="0"/>
                <a:cs typeface="Calibri" panose="020F0502020204030204" pitchFamily="34" charset="0"/>
              </a:rPr>
              <a:t>+ “Tớ còn bận tập múa.”</a:t>
            </a:r>
          </a:p>
          <a:p>
            <a:pPr lvl="0" algn="just" defTabSz="457200"/>
            <a:r>
              <a:rPr lang="vi-VN" sz="3100" b="1" dirty="0">
                <a:solidFill>
                  <a:srgbClr val="44546A">
                    <a:lumMod val="50000"/>
                  </a:srgbClr>
                </a:solidFill>
                <a:latin typeface="Calibri" panose="020F0502020204030204" pitchFamily="34" charset="0"/>
                <a:cs typeface="Calibri" panose="020F0502020204030204" pitchFamily="34" charset="0"/>
              </a:rPr>
              <a:t>+ Chích chòe luyến thoắng: “Tớ còn bận luyện giọng. Với lại đường xa vạn dặm, tớ thì bé nhỏ, chân yếu cánh mềm, làm sao mà đi được!” </a:t>
            </a:r>
          </a:p>
        </p:txBody>
      </p:sp>
      <p:pic>
        <p:nvPicPr>
          <p:cNvPr id="2" name="Picture 1">
            <a:extLst>
              <a:ext uri="{FF2B5EF4-FFF2-40B4-BE49-F238E27FC236}">
                <a16:creationId xmlns:a16="http://schemas.microsoft.com/office/drawing/2014/main" id="{A87F5F82-4820-6204-EFB8-B986154639B0}"/>
              </a:ext>
            </a:extLst>
          </p:cNvPr>
          <p:cNvPicPr>
            <a:picLocks noChangeAspect="1"/>
          </p:cNvPicPr>
          <p:nvPr/>
        </p:nvPicPr>
        <p:blipFill>
          <a:blip r:embed="rId4"/>
          <a:stretch>
            <a:fillRect/>
          </a:stretch>
        </p:blipFill>
        <p:spPr>
          <a:xfrm>
            <a:off x="1415486" y="832279"/>
            <a:ext cx="4461439" cy="2966686"/>
          </a:xfrm>
          <a:prstGeom prst="rect">
            <a:avLst/>
          </a:prstGeom>
        </p:spPr>
      </p:pic>
      <p:pic>
        <p:nvPicPr>
          <p:cNvPr id="4" name="Picture 3">
            <a:extLst>
              <a:ext uri="{FF2B5EF4-FFF2-40B4-BE49-F238E27FC236}">
                <a16:creationId xmlns:a16="http://schemas.microsoft.com/office/drawing/2014/main" id="{AAF6AB57-7EF8-EE42-D28F-5A98662EAFD7}"/>
              </a:ext>
            </a:extLst>
          </p:cNvPr>
          <p:cNvPicPr>
            <a:picLocks noChangeAspect="1"/>
          </p:cNvPicPr>
          <p:nvPr/>
        </p:nvPicPr>
        <p:blipFill>
          <a:blip r:embed="rId5"/>
          <a:stretch>
            <a:fillRect/>
          </a:stretch>
        </p:blipFill>
        <p:spPr>
          <a:xfrm>
            <a:off x="285750" y="4114800"/>
            <a:ext cx="6048283" cy="1581150"/>
          </a:xfrm>
          <a:prstGeom prst="rect">
            <a:avLst/>
          </a:prstGeom>
        </p:spPr>
      </p:pic>
    </p:spTree>
    <p:custDataLst>
      <p:tags r:id="rId1"/>
    </p:custDataLst>
    <p:extLst>
      <p:ext uri="{BB962C8B-B14F-4D97-AF65-F5344CB8AC3E}">
        <p14:creationId xmlns:p14="http://schemas.microsoft.com/office/powerpoint/2010/main" val="10728449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FE3177FE-7AFD-4FC4-8D67-77CE3B3DC92D}"/>
              </a:ext>
            </a:extLst>
          </p:cNvPr>
          <p:cNvSpPr/>
          <p:nvPr/>
        </p:nvSpPr>
        <p:spPr>
          <a:xfrm>
            <a:off x="6623339" y="2895600"/>
            <a:ext cx="5292436" cy="335279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26" name="Rectangle: Rounded Corners 25">
            <a:extLst>
              <a:ext uri="{FF2B5EF4-FFF2-40B4-BE49-F238E27FC236}">
                <a16:creationId xmlns:a16="http://schemas.microsoft.com/office/drawing/2014/main" id="{DFD5F9C3-F977-4E0E-A849-8B3AD1A80EBA}"/>
              </a:ext>
            </a:extLst>
          </p:cNvPr>
          <p:cNvSpPr/>
          <p:nvPr/>
        </p:nvSpPr>
        <p:spPr>
          <a:xfrm>
            <a:off x="6858000" y="355600"/>
            <a:ext cx="4514850" cy="1863726"/>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14" name="Text Box 20">
            <a:extLst>
              <a:ext uri="{FF2B5EF4-FFF2-40B4-BE49-F238E27FC236}">
                <a16:creationId xmlns:a16="http://schemas.microsoft.com/office/drawing/2014/main" id="{DCD31523-A2D5-4933-BA79-F88E34B661B1}"/>
              </a:ext>
            </a:extLst>
          </p:cNvPr>
          <p:cNvSpPr txBox="1">
            <a:spLocks noChangeArrowheads="1"/>
          </p:cNvSpPr>
          <p:nvPr/>
        </p:nvSpPr>
        <p:spPr bwMode="auto">
          <a:xfrm>
            <a:off x="6943725" y="420396"/>
            <a:ext cx="414729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just">
              <a:spcBef>
                <a:spcPct val="50000"/>
              </a:spcBef>
              <a:buNone/>
            </a:pPr>
            <a:r>
              <a:rPr lang="en-US" altLang="en-US" b="1" dirty="0">
                <a:solidFill>
                  <a:srgbClr val="C00000"/>
                </a:solidFill>
                <a:latin typeface="Calibri" panose="020F0502020204030204" pitchFamily="34" charset="0"/>
                <a:cs typeface="Calibri" panose="020F0502020204030204" pitchFamily="34" charset="0"/>
              </a:rPr>
              <a:t>b. </a:t>
            </a:r>
            <a:r>
              <a:rPr lang="vi-VN" altLang="en-US" b="1" dirty="0">
                <a:solidFill>
                  <a:srgbClr val="C00000"/>
                </a:solidFill>
                <a:latin typeface="Calibri" panose="020F0502020204030204" pitchFamily="34" charset="0"/>
                <a:cs typeface="Calibri" panose="020F0502020204030204" pitchFamily="34" charset="0"/>
              </a:rPr>
              <a:t>Theo em các chi tiết tưởng tượng đó có gì thú vị?</a:t>
            </a:r>
            <a:endParaRPr kumimoji="0" lang="vi-VN" altLang="en-US"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sp>
        <p:nvSpPr>
          <p:cNvPr id="11" name="Hộp Văn bản 14">
            <a:extLst>
              <a:ext uri="{FF2B5EF4-FFF2-40B4-BE49-F238E27FC236}">
                <a16:creationId xmlns:a16="http://schemas.microsoft.com/office/drawing/2014/main" id="{9C9C9290-F6FC-4C31-99EC-BB1A9FC6DD82}"/>
              </a:ext>
            </a:extLst>
          </p:cNvPr>
          <p:cNvSpPr txBox="1"/>
          <p:nvPr/>
        </p:nvSpPr>
        <p:spPr>
          <a:xfrm>
            <a:off x="6772275" y="2910409"/>
            <a:ext cx="5047383" cy="3416320"/>
          </a:xfrm>
          <a:prstGeom prst="rect">
            <a:avLst/>
          </a:prstGeom>
          <a:noFill/>
        </p:spPr>
        <p:txBody>
          <a:bodyPr wrap="square">
            <a:spAutoFit/>
          </a:bodyPr>
          <a:lstStyle/>
          <a:p>
            <a:pPr lvl="0" algn="just" defTabSz="457200"/>
            <a:r>
              <a:rPr lang="vi-VN" sz="3600" b="1" dirty="0">
                <a:solidFill>
                  <a:srgbClr val="44546A">
                    <a:lumMod val="50000"/>
                  </a:srgbClr>
                </a:solidFill>
                <a:latin typeface="Calibri" panose="020F0502020204030204" pitchFamily="34" charset="0"/>
                <a:cs typeface="Calibri" panose="020F0502020204030204" pitchFamily="34" charset="0"/>
              </a:rPr>
              <a:t>Các chi tiết tưởng tượng trong đoạn văn trên đã nhân hóa nhân vật trở nên sinh động, gần gũi giúp cho đoạn văn hay hơn.</a:t>
            </a:r>
            <a:endParaRPr kumimoji="0" lang="vi-VN" sz="3600" b="1" i="0" u="none" strike="noStrike" kern="1200" cap="none" spc="0" normalizeH="0" baseline="0" noProof="0" dirty="0">
              <a:ln>
                <a:noFill/>
              </a:ln>
              <a:solidFill>
                <a:srgbClr val="44546A">
                  <a:lumMod val="50000"/>
                </a:srgbClr>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87F5F82-4820-6204-EFB8-B986154639B0}"/>
              </a:ext>
            </a:extLst>
          </p:cNvPr>
          <p:cNvPicPr>
            <a:picLocks noChangeAspect="1"/>
          </p:cNvPicPr>
          <p:nvPr/>
        </p:nvPicPr>
        <p:blipFill>
          <a:blip r:embed="rId4"/>
          <a:stretch>
            <a:fillRect/>
          </a:stretch>
        </p:blipFill>
        <p:spPr>
          <a:xfrm>
            <a:off x="1415486" y="832279"/>
            <a:ext cx="4461439" cy="2966686"/>
          </a:xfrm>
          <a:prstGeom prst="rect">
            <a:avLst/>
          </a:prstGeom>
        </p:spPr>
      </p:pic>
      <p:pic>
        <p:nvPicPr>
          <p:cNvPr id="4" name="Picture 3">
            <a:extLst>
              <a:ext uri="{FF2B5EF4-FFF2-40B4-BE49-F238E27FC236}">
                <a16:creationId xmlns:a16="http://schemas.microsoft.com/office/drawing/2014/main" id="{AAF6AB57-7EF8-EE42-D28F-5A98662EAFD7}"/>
              </a:ext>
            </a:extLst>
          </p:cNvPr>
          <p:cNvPicPr>
            <a:picLocks noChangeAspect="1"/>
          </p:cNvPicPr>
          <p:nvPr/>
        </p:nvPicPr>
        <p:blipFill>
          <a:blip r:embed="rId5"/>
          <a:stretch>
            <a:fillRect/>
          </a:stretch>
        </p:blipFill>
        <p:spPr>
          <a:xfrm>
            <a:off x="285750" y="4114800"/>
            <a:ext cx="6048283" cy="1581150"/>
          </a:xfrm>
          <a:prstGeom prst="rect">
            <a:avLst/>
          </a:prstGeom>
        </p:spPr>
      </p:pic>
    </p:spTree>
    <p:custDataLst>
      <p:tags r:id="rId1"/>
    </p:custDataLst>
    <p:extLst>
      <p:ext uri="{BB962C8B-B14F-4D97-AF65-F5344CB8AC3E}">
        <p14:creationId xmlns:p14="http://schemas.microsoft.com/office/powerpoint/2010/main" val="22618852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DFD5F9C3-F977-4E0E-A849-8B3AD1A80EBA}"/>
              </a:ext>
            </a:extLst>
          </p:cNvPr>
          <p:cNvSpPr/>
          <p:nvPr/>
        </p:nvSpPr>
        <p:spPr>
          <a:xfrm>
            <a:off x="1343025" y="282340"/>
            <a:ext cx="9124950" cy="1260710"/>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字魂35号-经典雅黑"/>
              <a:cs typeface="Arial" panose="020B0604020202020204" pitchFamily="34" charset="0"/>
            </a:endParaRPr>
          </a:p>
        </p:txBody>
      </p:sp>
      <p:sp>
        <p:nvSpPr>
          <p:cNvPr id="14" name="Text Box 20">
            <a:extLst>
              <a:ext uri="{FF2B5EF4-FFF2-40B4-BE49-F238E27FC236}">
                <a16:creationId xmlns:a16="http://schemas.microsoft.com/office/drawing/2014/main" id="{DCD31523-A2D5-4933-BA79-F88E34B661B1}"/>
              </a:ext>
            </a:extLst>
          </p:cNvPr>
          <p:cNvSpPr txBox="1">
            <a:spLocks noChangeArrowheads="1"/>
          </p:cNvSpPr>
          <p:nvPr/>
        </p:nvSpPr>
        <p:spPr bwMode="auto">
          <a:xfrm>
            <a:off x="1285875" y="282340"/>
            <a:ext cx="92011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ct val="50000"/>
              </a:spcBef>
              <a:buNone/>
            </a:pPr>
            <a:r>
              <a:rPr lang="en-US" altLang="en-US" b="1" dirty="0">
                <a:solidFill>
                  <a:srgbClr val="C00000"/>
                </a:solidFill>
                <a:latin typeface="Calibri" panose="020F0502020204030204" pitchFamily="34" charset="0"/>
                <a:cs typeface="Calibri" panose="020F0502020204030204" pitchFamily="34" charset="0"/>
              </a:rPr>
              <a:t>2. </a:t>
            </a:r>
            <a:r>
              <a:rPr lang="vi-VN" altLang="en-US" b="1" dirty="0">
                <a:solidFill>
                  <a:srgbClr val="C00000"/>
                </a:solidFill>
                <a:latin typeface="Calibri" panose="020F0502020204030204" pitchFamily="34" charset="0"/>
                <a:cs typeface="Calibri" panose="020F0502020204030204" pitchFamily="34" charset="0"/>
              </a:rPr>
              <a:t>Nếu viết đoạn văn tưởng tượng dựa trên câu chuyện đã đọc hoặc đã nghe, em thích cách viết nào? </a:t>
            </a:r>
            <a:endParaRPr kumimoji="0" lang="vi-VN" altLang="en-US" sz="3200" b="1" i="0" u="none" strike="noStrike" kern="1200" cap="none" spc="0" normalizeH="0" baseline="0" noProof="0" dirty="0">
              <a:ln>
                <a:noFill/>
              </a:ln>
              <a:solidFill>
                <a:srgbClr val="C00000"/>
              </a:solidFill>
              <a:effectLst/>
              <a:uLnTx/>
              <a:uFillTx/>
              <a:latin typeface="Calibri" panose="020F0502020204030204" pitchFamily="34" charset="0"/>
              <a:ea typeface="字魂35号-经典雅黑"/>
              <a:cs typeface="Calibri" panose="020F0502020204030204" pitchFamily="34" charset="0"/>
            </a:endParaRPr>
          </a:p>
        </p:txBody>
      </p:sp>
      <p:sp>
        <p:nvSpPr>
          <p:cNvPr id="2" name="Rectangle: Rounded Corners 1">
            <a:extLst>
              <a:ext uri="{FF2B5EF4-FFF2-40B4-BE49-F238E27FC236}">
                <a16:creationId xmlns:a16="http://schemas.microsoft.com/office/drawing/2014/main" id="{6F2D9E15-2F3B-32A8-D10E-BBDC0D8A0DE9}"/>
              </a:ext>
            </a:extLst>
          </p:cNvPr>
          <p:cNvSpPr/>
          <p:nvPr/>
        </p:nvSpPr>
        <p:spPr>
          <a:xfrm>
            <a:off x="742950" y="2076450"/>
            <a:ext cx="3448050" cy="1847850"/>
          </a:xfrm>
          <a:prstGeom prst="roundRect">
            <a:avLst/>
          </a:prstGeom>
          <a:solidFill>
            <a:srgbClr val="F8B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Viết</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thêm</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cho</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tiết</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lời</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kể</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tả</a:t>
            </a:r>
            <a:r>
              <a:rPr lang="en-US" sz="3600" dirty="0">
                <a:solidFill>
                  <a:srgbClr val="002060"/>
                </a:solidFill>
                <a:latin typeface="Calibri" panose="020F0502020204030204" pitchFamily="34" charset="0"/>
                <a:cs typeface="Calibri" panose="020F0502020204030204" pitchFamily="34" charset="0"/>
              </a:rPr>
              <a:t>,...)</a:t>
            </a:r>
          </a:p>
        </p:txBody>
      </p:sp>
      <p:sp>
        <p:nvSpPr>
          <p:cNvPr id="4" name="Rectangle: Rounded Corners 3">
            <a:extLst>
              <a:ext uri="{FF2B5EF4-FFF2-40B4-BE49-F238E27FC236}">
                <a16:creationId xmlns:a16="http://schemas.microsoft.com/office/drawing/2014/main" id="{EB1F8D23-9585-8E36-B253-9545B62BF27A}"/>
              </a:ext>
            </a:extLst>
          </p:cNvPr>
          <p:cNvSpPr/>
          <p:nvPr/>
        </p:nvSpPr>
        <p:spPr>
          <a:xfrm>
            <a:off x="4467224" y="2076450"/>
            <a:ext cx="3971925" cy="1847850"/>
          </a:xfrm>
          <a:prstGeom prst="roundRect">
            <a:avLst/>
          </a:prstGeom>
          <a:solidFill>
            <a:srgbClr val="F8B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latin typeface="Calibri" panose="020F0502020204030204" pitchFamily="34" charset="0"/>
                <a:cs typeface="Calibri" panose="020F0502020204030204" pitchFamily="34" charset="0"/>
              </a:rPr>
              <a:t>Viết thêm lời thoại của nhân vật.</a:t>
            </a:r>
            <a:endParaRPr lang="en-US" sz="3600" dirty="0">
              <a:solidFill>
                <a:srgbClr val="002060"/>
              </a:solidFill>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2F16D01D-FCD4-63D2-BCDD-57AA507017AB}"/>
              </a:ext>
            </a:extLst>
          </p:cNvPr>
          <p:cNvSpPr/>
          <p:nvPr/>
        </p:nvSpPr>
        <p:spPr>
          <a:xfrm>
            <a:off x="8648700" y="2066925"/>
            <a:ext cx="3343276" cy="1847850"/>
          </a:xfrm>
          <a:prstGeom prst="roundRect">
            <a:avLst/>
          </a:prstGeom>
          <a:solidFill>
            <a:srgbClr val="F8B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latin typeface="Calibri" panose="020F0502020204030204" pitchFamily="34" charset="0"/>
                <a:cs typeface="Calibri" panose="020F0502020204030204" pitchFamily="34" charset="0"/>
              </a:rPr>
              <a:t>Thay hoặc viết tiếp đoạn  kết.</a:t>
            </a:r>
            <a:endParaRPr lang="en-US" sz="3600" dirty="0">
              <a:solidFill>
                <a:srgbClr val="00206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2831473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D9CBB2-58B3-ABCE-EF99-02FD72EF98BA}"/>
              </a:ext>
            </a:extLst>
          </p:cNvPr>
          <p:cNvGrpSpPr/>
          <p:nvPr/>
        </p:nvGrpSpPr>
        <p:grpSpPr>
          <a:xfrm>
            <a:off x="899908" y="3165167"/>
            <a:ext cx="4179855" cy="2635558"/>
            <a:chOff x="3955420" y="4581371"/>
            <a:chExt cx="4179855" cy="2635558"/>
          </a:xfrm>
        </p:grpSpPr>
        <p:pic>
          <p:nvPicPr>
            <p:cNvPr id="7" name="Picture 6">
              <a:extLst>
                <a:ext uri="{FF2B5EF4-FFF2-40B4-BE49-F238E27FC236}">
                  <a16:creationId xmlns:a16="http://schemas.microsoft.com/office/drawing/2014/main" id="{702B955D-A824-CE13-91EE-64C9640568FF}"/>
                </a:ext>
              </a:extLst>
            </p:cNvPr>
            <p:cNvPicPr>
              <a:picLocks noChangeAspect="1"/>
            </p:cNvPicPr>
            <p:nvPr/>
          </p:nvPicPr>
          <p:blipFill>
            <a:blip r:embed="rId5"/>
            <a:stretch>
              <a:fillRect/>
            </a:stretch>
          </p:blipFill>
          <p:spPr>
            <a:xfrm>
              <a:off x="4506875" y="4581371"/>
              <a:ext cx="2828195" cy="2368106"/>
            </a:xfrm>
            <a:prstGeom prst="rect">
              <a:avLst/>
            </a:prstGeom>
            <a:effectLst/>
          </p:spPr>
        </p:pic>
        <p:sp>
          <p:nvSpPr>
            <p:cNvPr id="8" name="Plaque 7">
              <a:extLst>
                <a:ext uri="{FF2B5EF4-FFF2-40B4-BE49-F238E27FC236}">
                  <a16:creationId xmlns:a16="http://schemas.microsoft.com/office/drawing/2014/main" id="{E96FB470-4015-CAB8-05D7-24D145EBA802}"/>
                </a:ext>
              </a:extLst>
            </p:cNvPr>
            <p:cNvSpPr/>
            <p:nvPr/>
          </p:nvSpPr>
          <p:spPr>
            <a:xfrm>
              <a:off x="4010757" y="6075953"/>
              <a:ext cx="4124518"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C8791346-F2DA-7EED-6420-AB667705E830}"/>
                </a:ext>
              </a:extLst>
            </p:cNvPr>
            <p:cNvSpPr txBox="1"/>
            <p:nvPr/>
          </p:nvSpPr>
          <p:spPr>
            <a:xfrm>
              <a:off x="3955420" y="6246730"/>
              <a:ext cx="417523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Thảo</a:t>
              </a:r>
              <a:r>
                <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luận</a:t>
              </a:r>
              <a:r>
                <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nhóm</a:t>
              </a:r>
              <a:r>
                <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rPr>
                <a:t>đôi</a:t>
              </a:r>
              <a:endPar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B287DF24-845D-44AA-8534-F31D335EEBD7}"/>
              </a:ext>
            </a:extLst>
          </p:cNvPr>
          <p:cNvGrpSpPr/>
          <p:nvPr/>
        </p:nvGrpSpPr>
        <p:grpSpPr>
          <a:xfrm>
            <a:off x="4667250" y="1681150"/>
            <a:ext cx="6381750" cy="1209138"/>
            <a:chOff x="4615270" y="280975"/>
            <a:chExt cx="6991711" cy="1209138"/>
          </a:xfrm>
        </p:grpSpPr>
        <p:sp>
          <p:nvSpPr>
            <p:cNvPr id="13" name="TextBox 2">
              <a:extLst>
                <a:ext uri="{FF2B5EF4-FFF2-40B4-BE49-F238E27FC236}">
                  <a16:creationId xmlns:a16="http://schemas.microsoft.com/office/drawing/2014/main" id="{CA7FE081-FBF8-CDC1-2771-E8EF7C5CA5A2}"/>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05529043-5246-3174-ABC6-0D47E3141265}"/>
                </a:ext>
              </a:extLst>
            </p:cNvPr>
            <p:cNvSpPr/>
            <p:nvPr/>
          </p:nvSpPr>
          <p:spPr>
            <a:xfrm>
              <a:off x="4615270" y="280975"/>
              <a:ext cx="6991711"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000000"/>
                  </a:solidFill>
                  <a:latin typeface="Calibri" panose="020F0502020204030204" pitchFamily="34" charset="0"/>
                  <a:cs typeface="Calibri" panose="020F0502020204030204" pitchFamily="34" charset="0"/>
                </a:rPr>
                <a:t>C</a:t>
              </a:r>
              <a:r>
                <a:rPr lang="vi-VN" sz="3600" b="1" i="0" dirty="0">
                  <a:solidFill>
                    <a:srgbClr val="000000"/>
                  </a:solidFill>
                  <a:effectLst/>
                  <a:latin typeface="Calibri" panose="020F0502020204030204" pitchFamily="34" charset="0"/>
                  <a:cs typeface="Calibri" panose="020F0502020204030204" pitchFamily="34" charset="0"/>
                </a:rPr>
                <a:t>hia sẻ về cách viết đoạn văn tưởng tượng mà em thích.</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3925ECA0-3258-FE1F-0BAE-620E34038AEA}"/>
              </a:ext>
            </a:extLst>
          </p:cNvPr>
          <p:cNvGrpSpPr/>
          <p:nvPr/>
        </p:nvGrpSpPr>
        <p:grpSpPr>
          <a:xfrm>
            <a:off x="5181600" y="3557575"/>
            <a:ext cx="6381750" cy="1209138"/>
            <a:chOff x="4615270" y="280975"/>
            <a:chExt cx="6991711" cy="1209138"/>
          </a:xfrm>
        </p:grpSpPr>
        <p:sp>
          <p:nvSpPr>
            <p:cNvPr id="16" name="TextBox 2">
              <a:extLst>
                <a:ext uri="{FF2B5EF4-FFF2-40B4-BE49-F238E27FC236}">
                  <a16:creationId xmlns:a16="http://schemas.microsoft.com/office/drawing/2014/main" id="{F0DED8A4-9479-9474-4037-EC8F0CBB3F60}"/>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FFD8928C-02F1-AC09-7554-EE6F2ECE62F5}"/>
                </a:ext>
              </a:extLst>
            </p:cNvPr>
            <p:cNvSpPr/>
            <p:nvPr/>
          </p:nvSpPr>
          <p:spPr>
            <a:xfrm>
              <a:off x="4615270" y="280975"/>
              <a:ext cx="6991711"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4000" b="1" dirty="0">
                  <a:solidFill>
                    <a:srgbClr val="000000"/>
                  </a:solidFill>
                  <a:latin typeface="Calibri" panose="020F0502020204030204" pitchFamily="34" charset="0"/>
                  <a:cs typeface="Calibri" panose="020F0502020204030204" pitchFamily="34" charset="0"/>
                </a:rPr>
                <a:t>Nêu lí do tại sao em thích cách đó. </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Tree>
    <p:custDataLst>
      <p:tags r:id="rId1"/>
    </p:custDataLst>
    <p:extLst>
      <p:ext uri="{BB962C8B-B14F-4D97-AF65-F5344CB8AC3E}">
        <p14:creationId xmlns:p14="http://schemas.microsoft.com/office/powerpoint/2010/main" val="10495639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4" name="Tieng-tinh-tinh-www_tiengdong_com.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96D9586-298D-4AD4-901E-E92C23A4C5D7"/>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ft\uFFFD{8FFFD1BF-8CE3-4BB0-A0EC-7F38505EA655}&quot;,&quot;C:\\Users\\Admin\\Desktop\\bài e\\khối 4&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3. Viết. TÌM HIỂU CÁCH VIẾT ĐOẠN VĂN TƯỞNG TƯỢNG."/>
</p:tagLst>
</file>

<file path=ppt/tags/tag10.xml><?xml version="1.0" encoding="utf-8"?>
<p:tagLst xmlns:a="http://schemas.openxmlformats.org/drawingml/2006/main" xmlns:r="http://schemas.openxmlformats.org/officeDocument/2006/relationships" xmlns:p="http://schemas.openxmlformats.org/presentationml/2006/main">
  <p:tag name="GENSWF_SLIDE_UID" val="{F4AC36AA-CC92-47FD-B52E-412EFA059C37}:320"/>
</p:tagLst>
</file>

<file path=ppt/tags/tag11.xml><?xml version="1.0" encoding="utf-8"?>
<p:tagLst xmlns:a="http://schemas.openxmlformats.org/drawingml/2006/main" xmlns:r="http://schemas.openxmlformats.org/officeDocument/2006/relationships" xmlns:p="http://schemas.openxmlformats.org/presentationml/2006/main">
  <p:tag name="GENSWF_SLIDE_UID" val="{A1E99560-AF21-4B2C-B896-67291690173D}:328"/>
</p:tagLst>
</file>

<file path=ppt/tags/tag12.xml><?xml version="1.0" encoding="utf-8"?>
<p:tagLst xmlns:a="http://schemas.openxmlformats.org/drawingml/2006/main" xmlns:r="http://schemas.openxmlformats.org/officeDocument/2006/relationships" xmlns:p="http://schemas.openxmlformats.org/presentationml/2006/main">
  <p:tag name="GENSWF_SLIDE_UID" val="{7141250F-2425-4A17-A8D2-9412E0A7BB42}:332"/>
</p:tagLst>
</file>

<file path=ppt/tags/tag13.xml><?xml version="1.0" encoding="utf-8"?>
<p:tagLst xmlns:a="http://schemas.openxmlformats.org/drawingml/2006/main" xmlns:r="http://schemas.openxmlformats.org/officeDocument/2006/relationships" xmlns:p="http://schemas.openxmlformats.org/presentationml/2006/main">
  <p:tag name="GENSWF_SLIDE_UID" val="{01087B58-8190-48C3-86AB-D83492F090FD}:327"/>
</p:tagLst>
</file>

<file path=ppt/tags/tag14.xml><?xml version="1.0" encoding="utf-8"?>
<p:tagLst xmlns:a="http://schemas.openxmlformats.org/drawingml/2006/main" xmlns:r="http://schemas.openxmlformats.org/officeDocument/2006/relationships" xmlns:p="http://schemas.openxmlformats.org/presentationml/2006/main">
  <p:tag name="GENSWF_SLIDE_UID" val="{0A4DA4A2-4C9A-4577-B1C1-E2D6419DBB84}:333"/>
</p:tagLst>
</file>

<file path=ppt/tags/tag15.xml><?xml version="1.0" encoding="utf-8"?>
<p:tagLst xmlns:a="http://schemas.openxmlformats.org/drawingml/2006/main" xmlns:r="http://schemas.openxmlformats.org/officeDocument/2006/relationships" xmlns:p="http://schemas.openxmlformats.org/presentationml/2006/main">
  <p:tag name="GENSWF_SLIDE_UID" val="{A7DC8FF2-3BD6-407A-A6C2-3C70B6A4EFFD}:321"/>
</p:tagLst>
</file>

<file path=ppt/tags/tag16.xml><?xml version="1.0" encoding="utf-8"?>
<p:tagLst xmlns:a="http://schemas.openxmlformats.org/drawingml/2006/main" xmlns:r="http://schemas.openxmlformats.org/officeDocument/2006/relationships" xmlns:p="http://schemas.openxmlformats.org/presentationml/2006/main">
  <p:tag name="GENSWF_SLIDE_UID" val="{C60FEC82-53E9-4B1D-8DDE-BA30CD44C6ED}:325"/>
</p:tagLst>
</file>

<file path=ppt/tags/tag17.xml><?xml version="1.0" encoding="utf-8"?>
<p:tagLst xmlns:a="http://schemas.openxmlformats.org/drawingml/2006/main" xmlns:r="http://schemas.openxmlformats.org/officeDocument/2006/relationships" xmlns:p="http://schemas.openxmlformats.org/presentationml/2006/main">
  <p:tag name="GENSWF_SLIDE_UID" val="{30157A30-44DD-4B15-9CA8-90F20278769D}:300"/>
</p:tagLst>
</file>

<file path=ppt/tags/tag18.xml><?xml version="1.0" encoding="utf-8"?>
<p:tagLst xmlns:a="http://schemas.openxmlformats.org/drawingml/2006/main" xmlns:r="http://schemas.openxmlformats.org/officeDocument/2006/relationships" xmlns:p="http://schemas.openxmlformats.org/presentationml/2006/main">
  <p:tag name="GENSWF_SLIDE_UID" val="{6A349790-409D-48E3-A74A-52C6E97EE4E7}:280"/>
</p:tagLst>
</file>

<file path=ppt/tags/tag19.xml><?xml version="1.0" encoding="utf-8"?>
<p:tagLst xmlns:a="http://schemas.openxmlformats.org/drawingml/2006/main" xmlns:r="http://schemas.openxmlformats.org/officeDocument/2006/relationships" xmlns:p="http://schemas.openxmlformats.org/presentationml/2006/main">
  <p:tag name="GENSWF_SLIDE_UID" val="{7A5CAEAB-B1C2-4282-A44B-E04ECF7BC660}:11692"/>
</p:tagLst>
</file>

<file path=ppt/tags/tag2.xml><?xml version="1.0" encoding="utf-8"?>
<p:tagLst xmlns:a="http://schemas.openxmlformats.org/drawingml/2006/main" xmlns:r="http://schemas.openxmlformats.org/officeDocument/2006/relationships" xmlns:p="http://schemas.openxmlformats.org/presentationml/2006/main">
  <p:tag name="GENSWF_SLIDE_UID" val="{39E22D09-915F-4008-AA71-87F1528D7094}:287"/>
</p:tagLst>
</file>

<file path=ppt/tags/tag3.xml><?xml version="1.0" encoding="utf-8"?>
<p:tagLst xmlns:a="http://schemas.openxmlformats.org/drawingml/2006/main" xmlns:r="http://schemas.openxmlformats.org/officeDocument/2006/relationships" xmlns:p="http://schemas.openxmlformats.org/presentationml/2006/main">
  <p:tag name="GENSWF_SLIDE_UID" val="{0A1AD7C1-50A6-4398-8E0F-086E630576E1}:283"/>
</p:tagLst>
</file>

<file path=ppt/tags/tag4.xml><?xml version="1.0" encoding="utf-8"?>
<p:tagLst xmlns:a="http://schemas.openxmlformats.org/drawingml/2006/main" xmlns:r="http://schemas.openxmlformats.org/officeDocument/2006/relationships" xmlns:p="http://schemas.openxmlformats.org/presentationml/2006/main">
  <p:tag name="GENSWF_SLIDE_UID" val="{4F078529-9C13-4FCC-BCA7-2F04131FEF3B}:257"/>
</p:tagLst>
</file>

<file path=ppt/tags/tag5.xml><?xml version="1.0" encoding="utf-8"?>
<p:tagLst xmlns:a="http://schemas.openxmlformats.org/drawingml/2006/main" xmlns:r="http://schemas.openxmlformats.org/officeDocument/2006/relationships" xmlns:p="http://schemas.openxmlformats.org/presentationml/2006/main">
  <p:tag name="GENSWF_SLIDE_UID" val="{7D666813-C408-40EC-8BAC-354F8B71ED73}:286"/>
</p:tagLst>
</file>

<file path=ppt/tags/tag6.xml><?xml version="1.0" encoding="utf-8"?>
<p:tagLst xmlns:a="http://schemas.openxmlformats.org/drawingml/2006/main" xmlns:r="http://schemas.openxmlformats.org/officeDocument/2006/relationships" xmlns:p="http://schemas.openxmlformats.org/presentationml/2006/main">
  <p:tag name="GENSWF_SLIDE_UID" val="{D320CA73-6C88-4C77-95C4-666FEC37F48A}:315"/>
</p:tagLst>
</file>

<file path=ppt/tags/tag7.xml><?xml version="1.0" encoding="utf-8"?>
<p:tagLst xmlns:a="http://schemas.openxmlformats.org/drawingml/2006/main" xmlns:r="http://schemas.openxmlformats.org/officeDocument/2006/relationships" xmlns:p="http://schemas.openxmlformats.org/presentationml/2006/main">
  <p:tag name="GENSWF_SLIDE_UID" val="{5D239385-9638-46EC-AE3B-0650A5408FB4}:330"/>
</p:tagLst>
</file>

<file path=ppt/tags/tag8.xml><?xml version="1.0" encoding="utf-8"?>
<p:tagLst xmlns:a="http://schemas.openxmlformats.org/drawingml/2006/main" xmlns:r="http://schemas.openxmlformats.org/officeDocument/2006/relationships" xmlns:p="http://schemas.openxmlformats.org/presentationml/2006/main">
  <p:tag name="GENSWF_SLIDE_UID" val="{98B6DC4D-261A-4CD5-AAE6-C0AA707D3A55}:331"/>
</p:tagLst>
</file>

<file path=ppt/tags/tag9.xml><?xml version="1.0" encoding="utf-8"?>
<p:tagLst xmlns:a="http://schemas.openxmlformats.org/drawingml/2006/main" xmlns:r="http://schemas.openxmlformats.org/officeDocument/2006/relationships" xmlns:p="http://schemas.openxmlformats.org/presentationml/2006/main">
  <p:tag name="GENSWF_SLIDE_UID" val="{7BDB664C-62BC-4A80-BF11-723045AD0530}:31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689</Words>
  <Application>Microsoft Office PowerPoint</Application>
  <PresentationFormat>Widescreen</PresentationFormat>
  <Paragraphs>59</Paragraphs>
  <Slides>18</Slides>
  <Notes>13</Notes>
  <HiddenSlides>0</HiddenSlides>
  <MMClips>1</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18</vt:i4>
      </vt:variant>
    </vt:vector>
  </HeadingPairs>
  <TitlesOfParts>
    <vt:vector size="36" baseType="lpstr">
      <vt:lpstr>等线</vt:lpstr>
      <vt:lpstr>微软雅黑</vt:lpstr>
      <vt:lpstr>黑体</vt:lpstr>
      <vt:lpstr>Arial</vt:lpstr>
      <vt:lpstr>Baloo</vt:lpstr>
      <vt:lpstr>Calibri</vt:lpstr>
      <vt:lpstr>Times New Roman</vt:lpstr>
      <vt:lpstr>印品黑体</vt:lpstr>
      <vt:lpstr>字魂35号-经典雅黑</vt:lpstr>
      <vt:lpstr>字魂80号-萌趣小鱼体</vt:lpstr>
      <vt:lpstr>Office 主题</vt:lpstr>
      <vt:lpstr>2_Office 主题</vt:lpstr>
      <vt:lpstr>1_Office 主题</vt:lpstr>
      <vt:lpstr>3_Office 主题</vt:lpstr>
      <vt:lpstr>4_Office 主题</vt:lpstr>
      <vt:lpstr>6_Office 主题</vt:lpstr>
      <vt:lpstr>5_Office 主题</vt:lpstr>
      <vt:lpstr>7_Office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T3. Viết. TÌM HIỂU CÁCH VIẾT ĐOẠN VĂN TƯỞNG TƯỢNG.</dc:title>
  <dc:creator>Thao Tran</dc:creator>
  <cp:lastModifiedBy>Administrator</cp:lastModifiedBy>
  <cp:revision>26</cp:revision>
  <dcterms:created xsi:type="dcterms:W3CDTF">2023-08-17T06:41:26Z</dcterms:created>
  <dcterms:modified xsi:type="dcterms:W3CDTF">2024-05-30T15:28:52Z</dcterms:modified>
</cp:coreProperties>
</file>