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2" r:id="rId1"/>
    <p:sldMasterId id="2147483714" r:id="rId2"/>
  </p:sldMasterIdLst>
  <p:notesMasterIdLst>
    <p:notesMasterId r:id="rId28"/>
  </p:notesMasterIdLst>
  <p:sldIdLst>
    <p:sldId id="4326" r:id="rId3"/>
    <p:sldId id="4373" r:id="rId4"/>
    <p:sldId id="4344" r:id="rId5"/>
    <p:sldId id="4341" r:id="rId6"/>
    <p:sldId id="4340" r:id="rId7"/>
    <p:sldId id="4374" r:id="rId8"/>
    <p:sldId id="4362" r:id="rId9"/>
    <p:sldId id="4368" r:id="rId10"/>
    <p:sldId id="4364" r:id="rId11"/>
    <p:sldId id="4371" r:id="rId12"/>
    <p:sldId id="4370" r:id="rId13"/>
    <p:sldId id="4363" r:id="rId14"/>
    <p:sldId id="4365" r:id="rId15"/>
    <p:sldId id="4367" r:id="rId16"/>
    <p:sldId id="4342" r:id="rId17"/>
    <p:sldId id="4313" r:id="rId18"/>
    <p:sldId id="4314" r:id="rId19"/>
    <p:sldId id="4315" r:id="rId20"/>
    <p:sldId id="4355" r:id="rId21"/>
    <p:sldId id="4359" r:id="rId22"/>
    <p:sldId id="4354" r:id="rId23"/>
    <p:sldId id="4372" r:id="rId24"/>
    <p:sldId id="4375" r:id="rId25"/>
    <p:sldId id="4376" r:id="rId26"/>
    <p:sldId id="4377" r:id="rId27"/>
  </p:sldIdLst>
  <p:sldSz cx="12192000" cy="6858000"/>
  <p:notesSz cx="6858000" cy="9144000"/>
  <p:embeddedFontLst>
    <p:embeddedFont>
      <p:font typeface="Century Gothic" pitchFamily="34" charset="0"/>
      <p:regular r:id="rId29"/>
      <p:bold r:id="rId30"/>
      <p:italic r:id="rId31"/>
      <p:boldItalic r:id="rId32"/>
    </p:embeddedFont>
    <p:embeddedFont>
      <p:font typeface="Hind Siliguri" charset="0"/>
      <p:regular r:id="rId33"/>
      <p:bold r:id="rId34"/>
    </p:embeddedFont>
    <p:embeddedFont>
      <p:font typeface="Calibri" pitchFamily="34" charset="0"/>
      <p:regular r:id="rId35"/>
      <p:bold r:id="rId36"/>
      <p:italic r:id="rId37"/>
      <p:boldItalic r:id="rId38"/>
    </p:embeddedFont>
    <p:embeddedFont>
      <p:font typeface="Microsoft YaHei" pitchFamily="34" charset="-122"/>
      <p:regular r:id="rId39"/>
      <p:bold r:id="rId40"/>
    </p:embeddedFont>
    <p:embeddedFont>
      <p:font typeface="Roboto Black" charset="0"/>
      <p:regular r:id="rId41"/>
      <p:bold r:id="rId42"/>
      <p:boldItalic r:id="rId43"/>
    </p:embeddedFont>
    <p:embeddedFont>
      <p:font typeface="HP001 4 hàng" charset="0"/>
      <p:regular r:id="rId44"/>
      <p:bold r:id="rId45"/>
    </p:embeddedFont>
    <p:embeddedFont>
      <p:font typeface="Calibri Light" pitchFamily="34" charset="0"/>
      <p:regular r:id="rId46"/>
      <p:italic r:id="rId47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99"/>
    <a:srgbClr val="0000FF"/>
    <a:srgbClr val="FF3300"/>
    <a:srgbClr val="008000"/>
    <a:srgbClr val="AEDFE5"/>
    <a:srgbClr val="C6EAFB"/>
    <a:srgbClr val="AAE1FA"/>
    <a:srgbClr val="A5B2D3"/>
    <a:srgbClr val="DFCEBC"/>
    <a:srgbClr val="95624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801" autoAdjust="0"/>
    <p:restoredTop sz="83192" autoAdjust="0"/>
  </p:normalViewPr>
  <p:slideViewPr>
    <p:cSldViewPr snapToGrid="0">
      <p:cViewPr varScale="1">
        <p:scale>
          <a:sx n="73" d="100"/>
          <a:sy n="73" d="100"/>
        </p:scale>
        <p:origin x="-821" y="-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pPr/>
              <a:t>11/04/2024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1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455651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22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5258146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646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9905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646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646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16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739990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17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4081150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18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594729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19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594729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20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525814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9013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081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5387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15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1783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3990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8653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636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4183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21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263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8564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437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4630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3906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185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525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7589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735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403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300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975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062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3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556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D:\L&#202;%20TH&#7882;%20H&#7890;NG%20DUY&#202;N\Music\ti&#7871;t%2030%20l&#7899;p%203\&#272;N%204%20g&#245;%20ti&#7871;t%20t&#7845;u%20c&#7843;%20b&#224;i.m4a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D:\L&#202;%20TH&#7882;%20H&#7890;NG%20DUY&#202;N\Music\ti&#7871;t%2030%20l&#7899;p%203\&#272;N%204%20g&#245;%20ti&#7871;t%20t&#7845;u%20c&#7843;%20b&#224;i.m4a" TargetMode="Externa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D:\L&#202;%20TH&#7882;%20H&#7890;NG%20DUY&#202;N\Music\ti&#7871;t%2030%20l&#7899;p%203\CCN%20h&#225;t.m4a" TargetMode="Externa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D:\L&#202;%20TH&#7882;%20H&#7890;NG%20DUY&#202;N\Music\ti&#7871;t%2030%20l&#7899;p%203\CCN%20nh&#7841;c.m4a" TargetMode="Externa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L&#202;%20TH&#7882;%20H&#7890;NG%20DUY&#202;N\Music\ti&#7871;t%2030%20l&#7899;p%203\&#273;&#7847;u%20Van%202.m4a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L&#202;%20TH&#7882;%20H&#7890;NG%20DUY&#202;N\Music\ti&#7871;t%2030%20l&#7899;p%203\&#272;N%204%20c&#7843;%20b&#224;i.m4a" TargetMode="Externa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3.xml"/><Relationship Id="rId1" Type="http://schemas.openxmlformats.org/officeDocument/2006/relationships/audio" Target="file:///D:\L&#202;%20TH&#7882;%20H&#7890;NG%20DUY&#202;N\Music\ti&#7871;t%2030%20l&#7899;p%203\c&#7843;%20van.m4a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L&#202;%20TH&#7882;%20H&#7890;NG%20DUY&#202;N\Music\ti&#7871;t%2030%20l&#7899;p%203\&#272;N%204%20c&#226;u%202-%20&#273;&#224;n.m4a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D:\L&#202;%20TH&#7882;%20H&#7890;NG%20DUY&#202;N\Music\ti&#7871;t%2030%20l&#7899;p%203\&#272;N%204%20c&#7843;%20b&#224;i.m4a" TargetMode="Externa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game&#10;&#10;Description automatically generated">
            <a:extLst>
              <a:ext uri="{FF2B5EF4-FFF2-40B4-BE49-F238E27FC236}">
                <a16:creationId xmlns="" xmlns:a16="http://schemas.microsoft.com/office/drawing/2014/main" id="{0416BF6F-5123-0368-018E-9C9010767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28"/>
            <a:ext cx="12301457" cy="6968347"/>
          </a:xfrm>
          <a:prstGeom prst="rect">
            <a:avLst/>
          </a:prstGeom>
        </p:spPr>
      </p:pic>
      <p:sp>
        <p:nvSpPr>
          <p:cNvPr id="4" name="Google Shape;2141;p31">
            <a:extLst>
              <a:ext uri="{FF2B5EF4-FFF2-40B4-BE49-F238E27FC236}">
                <a16:creationId xmlns="" xmlns:a16="http://schemas.microsoft.com/office/drawing/2014/main" id="{C488A647-DC6D-985B-3157-6F910323F4B0}"/>
              </a:ext>
            </a:extLst>
          </p:cNvPr>
          <p:cNvSpPr txBox="1">
            <a:spLocks/>
          </p:cNvSpPr>
          <p:nvPr/>
        </p:nvSpPr>
        <p:spPr>
          <a:xfrm>
            <a:off x="2444851" y="1127794"/>
            <a:ext cx="7530419" cy="16383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Clr>
                <a:srgbClr val="4E4E4E"/>
              </a:buClr>
            </a:pPr>
            <a:r>
              <a:rPr lang="en-US" alt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NHIỆT LIỆT CHÀO MỪNG QUÝ THẦY CÔ VỀ DỰ </a:t>
            </a:r>
            <a:r>
              <a:rPr lang="vi-VN" alt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TIẾT  ÂM NHẠC</a:t>
            </a:r>
            <a:r>
              <a:rPr lang="en-US" alt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 </a:t>
            </a:r>
            <a:r>
              <a:rPr lang="en-US" alt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LỚP </a:t>
            </a:r>
            <a:r>
              <a:rPr lang="vi-VN" alt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3A1</a:t>
            </a:r>
            <a:endParaRPr lang="en-US" alt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Palanquin Dark" charset="0"/>
              <a:sym typeface="Palanquin Dark" charset="0"/>
            </a:endParaRPr>
          </a:p>
        </p:txBody>
      </p:sp>
      <p:sp>
        <p:nvSpPr>
          <p:cNvPr id="5" name="Google Shape;2142;p31">
            <a:extLst>
              <a:ext uri="{FF2B5EF4-FFF2-40B4-BE49-F238E27FC236}">
                <a16:creationId xmlns="" xmlns:a16="http://schemas.microsoft.com/office/drawing/2014/main" id="{E345AACF-6A3B-6721-6939-1EBD9EF9F934}"/>
              </a:ext>
            </a:extLst>
          </p:cNvPr>
          <p:cNvSpPr txBox="1">
            <a:spLocks/>
          </p:cNvSpPr>
          <p:nvPr/>
        </p:nvSpPr>
        <p:spPr>
          <a:xfrm>
            <a:off x="3771906" y="4423427"/>
            <a:ext cx="5135472" cy="671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4E4E4E"/>
              </a:buClr>
              <a:buFont typeface="Hind Siliguri" panose="02000000000000000000" pitchFamily="2" charset="0"/>
              <a:buNone/>
            </a:pPr>
            <a:r>
              <a:rPr lang="en-US" altLang="en-US" sz="2000" b="1" dirty="0" err="1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Giáo</a:t>
            </a:r>
            <a:r>
              <a:rPr lang="en-US" altLang="en-US" sz="2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 </a:t>
            </a:r>
            <a:r>
              <a:rPr lang="en-US" altLang="en-US" sz="2000" b="1" dirty="0" err="1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viên</a:t>
            </a:r>
            <a:r>
              <a:rPr lang="en-US" altLang="en-US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: </a:t>
            </a:r>
            <a:r>
              <a:rPr lang="vi-VN" altLang="en-US" sz="20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Lê Thị Hồng Duyên</a:t>
            </a:r>
            <a:endParaRPr lang="en-US" altLang="en-US" sz="2000" b="1" dirty="0">
              <a:solidFill>
                <a:srgbClr val="CC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 Gothic" panose="020B0502020202020204" pitchFamily="34" charset="0"/>
              <a:cs typeface="Hind Siliguri" panose="02000000000000000000" pitchFamily="2" charset="0"/>
              <a:sym typeface="Hind Siliguri" panose="02000000000000000000" pitchFamily="2" charset="0"/>
            </a:endParaRPr>
          </a:p>
        </p:txBody>
      </p:sp>
      <p:grpSp>
        <p:nvGrpSpPr>
          <p:cNvPr id="6" name="Google Shape;2241;p31">
            <a:extLst>
              <a:ext uri="{FF2B5EF4-FFF2-40B4-BE49-F238E27FC236}">
                <a16:creationId xmlns="" xmlns:a16="http://schemas.microsoft.com/office/drawing/2014/main" id="{6D4C5029-461D-2D1E-8A37-303EB5FF70D6}"/>
              </a:ext>
            </a:extLst>
          </p:cNvPr>
          <p:cNvGrpSpPr>
            <a:grpSpLocks/>
          </p:cNvGrpSpPr>
          <p:nvPr/>
        </p:nvGrpSpPr>
        <p:grpSpPr bwMode="auto">
          <a:xfrm>
            <a:off x="1622891" y="1491479"/>
            <a:ext cx="341312" cy="366713"/>
            <a:chOff x="-3259825" y="2615100"/>
            <a:chExt cx="342324" cy="365795"/>
          </a:xfrm>
        </p:grpSpPr>
        <p:sp>
          <p:nvSpPr>
            <p:cNvPr id="7" name="Google Shape;2242;p31">
              <a:extLst>
                <a:ext uri="{FF2B5EF4-FFF2-40B4-BE49-F238E27FC236}">
                  <a16:creationId xmlns="" xmlns:a16="http://schemas.microsoft.com/office/drawing/2014/main" id="{9F02B06B-1153-D308-C6D0-56C180FB0638}"/>
                </a:ext>
              </a:extLst>
            </p:cNvPr>
            <p:cNvSpPr/>
            <p:nvPr/>
          </p:nvSpPr>
          <p:spPr>
            <a:xfrm>
              <a:off x="-3259825" y="2615100"/>
              <a:ext cx="289782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" name="Google Shape;2243;p31">
              <a:extLst>
                <a:ext uri="{FF2B5EF4-FFF2-40B4-BE49-F238E27FC236}">
                  <a16:creationId xmlns="" xmlns:a16="http://schemas.microsoft.com/office/drawing/2014/main" id="{5E28E731-6959-6F49-9803-505022025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9" name="Google Shape;2244;p31">
              <a:extLst>
                <a:ext uri="{FF2B5EF4-FFF2-40B4-BE49-F238E27FC236}">
                  <a16:creationId xmlns="" xmlns:a16="http://schemas.microsoft.com/office/drawing/2014/main" id="{5BB3EF97-0BAB-0930-F4B4-04F8020EC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0" name="Google Shape;2245;p31">
              <a:extLst>
                <a:ext uri="{FF2B5EF4-FFF2-40B4-BE49-F238E27FC236}">
                  <a16:creationId xmlns="" xmlns:a16="http://schemas.microsoft.com/office/drawing/2014/main" id="{B479541E-760E-1D74-20BC-9C9E87F54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1" name="Google Shape;2246;p31">
              <a:extLst>
                <a:ext uri="{FF2B5EF4-FFF2-40B4-BE49-F238E27FC236}">
                  <a16:creationId xmlns="" xmlns:a16="http://schemas.microsoft.com/office/drawing/2014/main" id="{5F4FE4FD-E14F-63A5-D581-5B16B88FA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2" name="Google Shape;2247;p31">
              <a:extLst>
                <a:ext uri="{FF2B5EF4-FFF2-40B4-BE49-F238E27FC236}">
                  <a16:creationId xmlns="" xmlns:a16="http://schemas.microsoft.com/office/drawing/2014/main" id="{F74BB704-0122-C545-2F31-E5FBC8C20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grpSp>
        <p:nvGrpSpPr>
          <p:cNvPr id="13" name="Google Shape;2241;p31">
            <a:extLst>
              <a:ext uri="{FF2B5EF4-FFF2-40B4-BE49-F238E27FC236}">
                <a16:creationId xmlns="" xmlns:a16="http://schemas.microsoft.com/office/drawing/2014/main" id="{85C1C912-DBBD-ADFA-C991-4C766D28E73E}"/>
              </a:ext>
            </a:extLst>
          </p:cNvPr>
          <p:cNvGrpSpPr>
            <a:grpSpLocks/>
          </p:cNvGrpSpPr>
          <p:nvPr/>
        </p:nvGrpSpPr>
        <p:grpSpPr bwMode="auto">
          <a:xfrm>
            <a:off x="9305884" y="5823289"/>
            <a:ext cx="342900" cy="366713"/>
            <a:chOff x="-3259825" y="2615100"/>
            <a:chExt cx="342324" cy="365795"/>
          </a:xfrm>
        </p:grpSpPr>
        <p:sp>
          <p:nvSpPr>
            <p:cNvPr id="14" name="Google Shape;2242;p31">
              <a:extLst>
                <a:ext uri="{FF2B5EF4-FFF2-40B4-BE49-F238E27FC236}">
                  <a16:creationId xmlns="" xmlns:a16="http://schemas.microsoft.com/office/drawing/2014/main" id="{D16F1E18-4E22-2FB9-B6EA-92096C53C3C6}"/>
                </a:ext>
              </a:extLst>
            </p:cNvPr>
            <p:cNvSpPr/>
            <p:nvPr/>
          </p:nvSpPr>
          <p:spPr>
            <a:xfrm>
              <a:off x="-3259825" y="2615100"/>
              <a:ext cx="290025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2243;p31">
              <a:extLst>
                <a:ext uri="{FF2B5EF4-FFF2-40B4-BE49-F238E27FC236}">
                  <a16:creationId xmlns="" xmlns:a16="http://schemas.microsoft.com/office/drawing/2014/main" id="{90AD4B8D-D14A-B5CE-7010-395DBACE2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6" name="Google Shape;2244;p31">
              <a:extLst>
                <a:ext uri="{FF2B5EF4-FFF2-40B4-BE49-F238E27FC236}">
                  <a16:creationId xmlns="" xmlns:a16="http://schemas.microsoft.com/office/drawing/2014/main" id="{BDCD72ED-6181-A9D9-556E-995D067A8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7" name="Google Shape;2245;p31">
              <a:extLst>
                <a:ext uri="{FF2B5EF4-FFF2-40B4-BE49-F238E27FC236}">
                  <a16:creationId xmlns="" xmlns:a16="http://schemas.microsoft.com/office/drawing/2014/main" id="{6EF58CAE-C5CF-F67B-8C28-FAD6FF26B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8" name="Google Shape;2246;p31">
              <a:extLst>
                <a:ext uri="{FF2B5EF4-FFF2-40B4-BE49-F238E27FC236}">
                  <a16:creationId xmlns="" xmlns:a16="http://schemas.microsoft.com/office/drawing/2014/main" id="{243888AF-17ED-A550-837F-25E944443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9" name="Google Shape;2247;p31">
              <a:extLst>
                <a:ext uri="{FF2B5EF4-FFF2-40B4-BE49-F238E27FC236}">
                  <a16:creationId xmlns="" xmlns:a16="http://schemas.microsoft.com/office/drawing/2014/main" id="{50D16E4F-FFF9-2C62-8028-AA96D0ADF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grpSp>
        <p:nvGrpSpPr>
          <p:cNvPr id="20" name="Google Shape;2241;p31">
            <a:extLst>
              <a:ext uri="{FF2B5EF4-FFF2-40B4-BE49-F238E27FC236}">
                <a16:creationId xmlns="" xmlns:a16="http://schemas.microsoft.com/office/drawing/2014/main" id="{EA00C6E9-0268-666A-47D9-4FC910088416}"/>
              </a:ext>
            </a:extLst>
          </p:cNvPr>
          <p:cNvGrpSpPr>
            <a:grpSpLocks/>
          </p:cNvGrpSpPr>
          <p:nvPr/>
        </p:nvGrpSpPr>
        <p:grpSpPr bwMode="auto">
          <a:xfrm>
            <a:off x="7409771" y="548975"/>
            <a:ext cx="342900" cy="365125"/>
            <a:chOff x="-3259825" y="2615100"/>
            <a:chExt cx="342324" cy="365795"/>
          </a:xfrm>
        </p:grpSpPr>
        <p:sp>
          <p:nvSpPr>
            <p:cNvPr id="21" name="Google Shape;2242;p31">
              <a:extLst>
                <a:ext uri="{FF2B5EF4-FFF2-40B4-BE49-F238E27FC236}">
                  <a16:creationId xmlns="" xmlns:a16="http://schemas.microsoft.com/office/drawing/2014/main" id="{B1A45F24-DF50-6C85-8A4A-60AB84BF64D4}"/>
                </a:ext>
              </a:extLst>
            </p:cNvPr>
            <p:cNvSpPr/>
            <p:nvPr/>
          </p:nvSpPr>
          <p:spPr>
            <a:xfrm>
              <a:off x="-3259825" y="2615100"/>
              <a:ext cx="290025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243;p31">
              <a:extLst>
                <a:ext uri="{FF2B5EF4-FFF2-40B4-BE49-F238E27FC236}">
                  <a16:creationId xmlns="" xmlns:a16="http://schemas.microsoft.com/office/drawing/2014/main" id="{BB527CC7-143D-13F6-62A9-355E5DE6F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3" name="Google Shape;2244;p31">
              <a:extLst>
                <a:ext uri="{FF2B5EF4-FFF2-40B4-BE49-F238E27FC236}">
                  <a16:creationId xmlns="" xmlns:a16="http://schemas.microsoft.com/office/drawing/2014/main" id="{533053A9-357E-2295-FAFA-C97D1D82F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4" name="Google Shape;2245;p31">
              <a:extLst>
                <a:ext uri="{FF2B5EF4-FFF2-40B4-BE49-F238E27FC236}">
                  <a16:creationId xmlns="" xmlns:a16="http://schemas.microsoft.com/office/drawing/2014/main" id="{1AF613E6-6D46-F8CA-2149-5BE789554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5" name="Google Shape;2246;p31">
              <a:extLst>
                <a:ext uri="{FF2B5EF4-FFF2-40B4-BE49-F238E27FC236}">
                  <a16:creationId xmlns="" xmlns:a16="http://schemas.microsoft.com/office/drawing/2014/main" id="{085FA030-0171-FDD7-5AA7-21F0DD675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6" name="Google Shape;2247;p31">
              <a:extLst>
                <a:ext uri="{FF2B5EF4-FFF2-40B4-BE49-F238E27FC236}">
                  <a16:creationId xmlns="" xmlns:a16="http://schemas.microsoft.com/office/drawing/2014/main" id="{2C2B9F3C-D63C-4490-0EFA-49126A44B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grpSp>
        <p:nvGrpSpPr>
          <p:cNvPr id="27" name="Google Shape;2241;p31">
            <a:extLst>
              <a:ext uri="{FF2B5EF4-FFF2-40B4-BE49-F238E27FC236}">
                <a16:creationId xmlns="" xmlns:a16="http://schemas.microsoft.com/office/drawing/2014/main" id="{4B37988F-53A2-FC99-C7B5-4E06878A4036}"/>
              </a:ext>
            </a:extLst>
          </p:cNvPr>
          <p:cNvGrpSpPr>
            <a:grpSpLocks/>
          </p:cNvGrpSpPr>
          <p:nvPr/>
        </p:nvGrpSpPr>
        <p:grpSpPr bwMode="auto">
          <a:xfrm>
            <a:off x="9950842" y="2838377"/>
            <a:ext cx="342900" cy="365125"/>
            <a:chOff x="-3259825" y="2615100"/>
            <a:chExt cx="342324" cy="365795"/>
          </a:xfrm>
        </p:grpSpPr>
        <p:sp>
          <p:nvSpPr>
            <p:cNvPr id="28" name="Google Shape;2242;p31">
              <a:extLst>
                <a:ext uri="{FF2B5EF4-FFF2-40B4-BE49-F238E27FC236}">
                  <a16:creationId xmlns="" xmlns:a16="http://schemas.microsoft.com/office/drawing/2014/main" id="{A680CC1E-2793-8EB7-34CB-53EEB873359C}"/>
                </a:ext>
              </a:extLst>
            </p:cNvPr>
            <p:cNvSpPr/>
            <p:nvPr/>
          </p:nvSpPr>
          <p:spPr>
            <a:xfrm>
              <a:off x="-3259825" y="2615100"/>
              <a:ext cx="290025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2243;p31">
              <a:extLst>
                <a:ext uri="{FF2B5EF4-FFF2-40B4-BE49-F238E27FC236}">
                  <a16:creationId xmlns="" xmlns:a16="http://schemas.microsoft.com/office/drawing/2014/main" id="{9E6C0A56-4FFC-8AEE-78B3-944E08AC4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0" name="Google Shape;2244;p31">
              <a:extLst>
                <a:ext uri="{FF2B5EF4-FFF2-40B4-BE49-F238E27FC236}">
                  <a16:creationId xmlns="" xmlns:a16="http://schemas.microsoft.com/office/drawing/2014/main" id="{675EE82C-73C5-EF63-E050-214F5917B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1" name="Google Shape;2245;p31">
              <a:extLst>
                <a:ext uri="{FF2B5EF4-FFF2-40B4-BE49-F238E27FC236}">
                  <a16:creationId xmlns="" xmlns:a16="http://schemas.microsoft.com/office/drawing/2014/main" id="{1FD20902-103D-B24D-BE1F-1369077F2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2" name="Google Shape;2246;p31">
              <a:extLst>
                <a:ext uri="{FF2B5EF4-FFF2-40B4-BE49-F238E27FC236}">
                  <a16:creationId xmlns="" xmlns:a16="http://schemas.microsoft.com/office/drawing/2014/main" id="{269956D6-7C0C-7E90-5D5A-4CA5C027B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3" name="Google Shape;2247;p31">
              <a:extLst>
                <a:ext uri="{FF2B5EF4-FFF2-40B4-BE49-F238E27FC236}">
                  <a16:creationId xmlns="" xmlns:a16="http://schemas.microsoft.com/office/drawing/2014/main" id="{5248CC05-05C9-255C-F122-093D8D054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grpSp>
        <p:nvGrpSpPr>
          <p:cNvPr id="34" name="Google Shape;2241;p31">
            <a:extLst>
              <a:ext uri="{FF2B5EF4-FFF2-40B4-BE49-F238E27FC236}">
                <a16:creationId xmlns="" xmlns:a16="http://schemas.microsoft.com/office/drawing/2014/main" id="{DCE81149-B56D-8B05-9EBA-A182A9220158}"/>
              </a:ext>
            </a:extLst>
          </p:cNvPr>
          <p:cNvGrpSpPr>
            <a:grpSpLocks/>
          </p:cNvGrpSpPr>
          <p:nvPr/>
        </p:nvGrpSpPr>
        <p:grpSpPr bwMode="auto">
          <a:xfrm>
            <a:off x="1767353" y="4885066"/>
            <a:ext cx="342900" cy="366713"/>
            <a:chOff x="-3259825" y="2615100"/>
            <a:chExt cx="342324" cy="365795"/>
          </a:xfrm>
        </p:grpSpPr>
        <p:sp>
          <p:nvSpPr>
            <p:cNvPr id="35" name="Google Shape;2242;p31">
              <a:extLst>
                <a:ext uri="{FF2B5EF4-FFF2-40B4-BE49-F238E27FC236}">
                  <a16:creationId xmlns="" xmlns:a16="http://schemas.microsoft.com/office/drawing/2014/main" id="{C36C0E83-E3BF-B1B2-8DB6-66F7D9825F37}"/>
                </a:ext>
              </a:extLst>
            </p:cNvPr>
            <p:cNvSpPr/>
            <p:nvPr/>
          </p:nvSpPr>
          <p:spPr>
            <a:xfrm>
              <a:off x="-3259825" y="2615100"/>
              <a:ext cx="290024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2243;p31">
              <a:extLst>
                <a:ext uri="{FF2B5EF4-FFF2-40B4-BE49-F238E27FC236}">
                  <a16:creationId xmlns="" xmlns:a16="http://schemas.microsoft.com/office/drawing/2014/main" id="{0AC60CDB-1408-A7BB-0780-6126A4201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7" name="Google Shape;2244;p31">
              <a:extLst>
                <a:ext uri="{FF2B5EF4-FFF2-40B4-BE49-F238E27FC236}">
                  <a16:creationId xmlns="" xmlns:a16="http://schemas.microsoft.com/office/drawing/2014/main" id="{C99A3BC7-0CA8-7984-D790-C29B0B5C9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8" name="Google Shape;2245;p31">
              <a:extLst>
                <a:ext uri="{FF2B5EF4-FFF2-40B4-BE49-F238E27FC236}">
                  <a16:creationId xmlns="" xmlns:a16="http://schemas.microsoft.com/office/drawing/2014/main" id="{B80A108E-9812-0332-F489-B2FF1FAAC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9" name="Google Shape;2246;p31">
              <a:extLst>
                <a:ext uri="{FF2B5EF4-FFF2-40B4-BE49-F238E27FC236}">
                  <a16:creationId xmlns="" xmlns:a16="http://schemas.microsoft.com/office/drawing/2014/main" id="{3A777D95-0759-AAAA-1CE5-98DCEF07E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40" name="Google Shape;2247;p31">
              <a:extLst>
                <a:ext uri="{FF2B5EF4-FFF2-40B4-BE49-F238E27FC236}">
                  <a16:creationId xmlns="" xmlns:a16="http://schemas.microsoft.com/office/drawing/2014/main" id="{DF27126F-0048-5DA9-9651-4455EABEF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61214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8B8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8B8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61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18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SAKA\Downloads\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39089"/>
            <a:ext cx="12192000" cy="4886614"/>
          </a:xfrm>
          <a:prstGeom prst="rect">
            <a:avLst/>
          </a:prstGeom>
          <a:noFill/>
        </p:spPr>
      </p:pic>
      <p:pic>
        <p:nvPicPr>
          <p:cNvPr id="4" name="ĐN 4 gõ tiết tấu cả bài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305309" y="0"/>
            <a:ext cx="886691" cy="838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LÊ THỊ HỒNG DUYÊN\Music\tiết 30 lớp 3\ĐN 4 gõ tiết tấ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1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91545" y="1600212"/>
            <a:ext cx="2888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solidFill>
                  <a:srgbClr val="002060"/>
                </a:solidFill>
              </a:rPr>
              <a:t>Bài số 4</a:t>
            </a:r>
            <a:endParaRPr lang="en-US" sz="2800" dirty="0" smtClean="0">
              <a:solidFill>
                <a:srgbClr val="002060"/>
              </a:solidFill>
            </a:endParaRPr>
          </a:p>
        </p:txBody>
      </p:sp>
      <p:pic>
        <p:nvPicPr>
          <p:cNvPr id="4" name="ĐN 4 gõ tiết tấu cả bài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419610" y="44019"/>
            <a:ext cx="772390" cy="772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850314" y="-1"/>
            <a:ext cx="15722178" cy="7762009"/>
            <a:chOff x="1787427" y="571499"/>
            <a:chExt cx="14683351" cy="9443778"/>
          </a:xfrm>
        </p:grpSpPr>
        <p:pic>
          <p:nvPicPr>
            <p:cNvPr id="9218" name="Picture 12" descr="A screenshot of a computer&#10;&#10;Description automatically generated with low confidenc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630" b="64075"/>
            <a:stretch>
              <a:fillRect/>
            </a:stretch>
          </p:blipFill>
          <p:spPr bwMode="auto">
            <a:xfrm>
              <a:off x="1787427" y="571499"/>
              <a:ext cx="14683351" cy="9443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4"/>
            <p:cNvGrpSpPr/>
            <p:nvPr/>
          </p:nvGrpSpPr>
          <p:grpSpPr>
            <a:xfrm>
              <a:off x="4426492" y="1857103"/>
              <a:ext cx="9452618" cy="6328399"/>
              <a:chOff x="375659" y="1041533"/>
              <a:chExt cx="6301745" cy="371608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文本框 10"/>
              <p:cNvSpPr txBox="1"/>
              <p:nvPr/>
            </p:nvSpPr>
            <p:spPr>
              <a:xfrm>
                <a:off x="375659" y="1041533"/>
                <a:ext cx="6301745" cy="37160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vi-VN" altLang="ko-KR" sz="5400" b="1" dirty="0" smtClean="0">
                    <a:solidFill>
                      <a:srgbClr val="002060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3. Hát theo nhóm và kết hợp vận động phụ họa</a:t>
                </a:r>
              </a:p>
              <a:p>
                <a:pPr algn="ctr">
                  <a:defRPr/>
                </a:pPr>
                <a:endParaRPr lang="vi-VN" altLang="ko-KR" sz="6000" b="1" dirty="0" smtClean="0">
                  <a:solidFill>
                    <a:srgbClr val="C00000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  <a:p>
                <a:pPr algn="ctr">
                  <a:defRPr/>
                </a:pPr>
                <a:r>
                  <a:rPr lang="vi-VN" altLang="ko-KR" sz="6000" b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Bài hát </a:t>
                </a:r>
                <a:r>
                  <a:rPr lang="vi-VN" altLang="ko-KR" sz="6000" b="1" i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Con chim non</a:t>
                </a:r>
              </a:p>
              <a:p>
                <a:pPr algn="ctr">
                  <a:defRPr/>
                </a:pPr>
                <a:r>
                  <a:rPr lang="vi-VN" altLang="ko-KR" sz="6000" b="1" i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(Dân ca Pháp).</a:t>
                </a:r>
              </a:p>
              <a:p>
                <a:pPr algn="ctr">
                  <a:defRPr/>
                </a:pPr>
                <a:endParaRPr lang="vi-VN" altLang="ko-KR" sz="4400" b="1" dirty="0" smtClean="0">
                  <a:solidFill>
                    <a:srgbClr val="0000FF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  <p:sp>
            <p:nvSpPr>
              <p:cNvPr id="7" name="文本框 10"/>
              <p:cNvSpPr txBox="1"/>
              <p:nvPr/>
            </p:nvSpPr>
            <p:spPr>
              <a:xfrm>
                <a:off x="612206" y="1084608"/>
                <a:ext cx="5826872" cy="163121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ko-KR" altLang="en-US" sz="10000" b="1" dirty="0">
                  <a:solidFill>
                    <a:srgbClr val="FECC43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SAKA\Downloads\a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</p:spPr>
      </p:pic>
      <p:pic>
        <p:nvPicPr>
          <p:cNvPr id="5" name="CCN hát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3290" y="0"/>
            <a:ext cx="1071274" cy="10712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SAKA\Downloads\a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12192000" cy="6857999"/>
          </a:xfrm>
          <a:prstGeom prst="rect">
            <a:avLst/>
          </a:prstGeom>
          <a:noFill/>
        </p:spPr>
      </p:pic>
      <p:pic>
        <p:nvPicPr>
          <p:cNvPr id="3" name="CCN nhạc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07819" y="148937"/>
            <a:ext cx="831272" cy="831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8AC0044-3714-C355-8EE0-3CC82A091D70}"/>
              </a:ext>
            </a:extLst>
          </p:cNvPr>
          <p:cNvSpPr txBox="1"/>
          <p:nvPr/>
        </p:nvSpPr>
        <p:spPr>
          <a:xfrm>
            <a:off x="445994" y="509572"/>
            <a:ext cx="11203757" cy="5816977"/>
          </a:xfrm>
          <a:custGeom>
            <a:avLst/>
            <a:gdLst>
              <a:gd name="connsiteX0" fmla="*/ 0 w 11203757"/>
              <a:gd name="connsiteY0" fmla="*/ 0 h 3786742"/>
              <a:gd name="connsiteX1" fmla="*/ 365596 w 11203757"/>
              <a:gd name="connsiteY1" fmla="*/ 0 h 3786742"/>
              <a:gd name="connsiteX2" fmla="*/ 731193 w 11203757"/>
              <a:gd name="connsiteY2" fmla="*/ 0 h 3786742"/>
              <a:gd name="connsiteX3" fmla="*/ 984751 w 11203757"/>
              <a:gd name="connsiteY3" fmla="*/ 0 h 3786742"/>
              <a:gd name="connsiteX4" fmla="*/ 1798498 w 11203757"/>
              <a:gd name="connsiteY4" fmla="*/ 0 h 3786742"/>
              <a:gd name="connsiteX5" fmla="*/ 2052057 w 11203757"/>
              <a:gd name="connsiteY5" fmla="*/ 0 h 3786742"/>
              <a:gd name="connsiteX6" fmla="*/ 2417653 w 11203757"/>
              <a:gd name="connsiteY6" fmla="*/ 0 h 3786742"/>
              <a:gd name="connsiteX7" fmla="*/ 2895287 w 11203757"/>
              <a:gd name="connsiteY7" fmla="*/ 0 h 3786742"/>
              <a:gd name="connsiteX8" fmla="*/ 3260883 w 11203757"/>
              <a:gd name="connsiteY8" fmla="*/ 0 h 3786742"/>
              <a:gd name="connsiteX9" fmla="*/ 4074630 w 11203757"/>
              <a:gd name="connsiteY9" fmla="*/ 0 h 3786742"/>
              <a:gd name="connsiteX10" fmla="*/ 4552263 w 11203757"/>
              <a:gd name="connsiteY10" fmla="*/ 0 h 3786742"/>
              <a:gd name="connsiteX11" fmla="*/ 5029897 w 11203757"/>
              <a:gd name="connsiteY11" fmla="*/ 0 h 3786742"/>
              <a:gd name="connsiteX12" fmla="*/ 5619569 w 11203757"/>
              <a:gd name="connsiteY12" fmla="*/ 0 h 3786742"/>
              <a:gd name="connsiteX13" fmla="*/ 5985165 w 11203757"/>
              <a:gd name="connsiteY13" fmla="*/ 0 h 3786742"/>
              <a:gd name="connsiteX14" fmla="*/ 6350761 w 11203757"/>
              <a:gd name="connsiteY14" fmla="*/ 0 h 3786742"/>
              <a:gd name="connsiteX15" fmla="*/ 6716357 w 11203757"/>
              <a:gd name="connsiteY15" fmla="*/ 0 h 3786742"/>
              <a:gd name="connsiteX16" fmla="*/ 7306029 w 11203757"/>
              <a:gd name="connsiteY16" fmla="*/ 0 h 3786742"/>
              <a:gd name="connsiteX17" fmla="*/ 7895700 w 11203757"/>
              <a:gd name="connsiteY17" fmla="*/ 0 h 3786742"/>
              <a:gd name="connsiteX18" fmla="*/ 8709447 w 11203757"/>
              <a:gd name="connsiteY18" fmla="*/ 0 h 3786742"/>
              <a:gd name="connsiteX19" fmla="*/ 9075043 w 11203757"/>
              <a:gd name="connsiteY19" fmla="*/ 0 h 3786742"/>
              <a:gd name="connsiteX20" fmla="*/ 9552677 w 11203757"/>
              <a:gd name="connsiteY20" fmla="*/ 0 h 3786742"/>
              <a:gd name="connsiteX21" fmla="*/ 10254386 w 11203757"/>
              <a:gd name="connsiteY21" fmla="*/ 0 h 3786742"/>
              <a:gd name="connsiteX22" fmla="*/ 10507945 w 11203757"/>
              <a:gd name="connsiteY22" fmla="*/ 0 h 3786742"/>
              <a:gd name="connsiteX23" fmla="*/ 11203757 w 11203757"/>
              <a:gd name="connsiteY23" fmla="*/ 0 h 3786742"/>
              <a:gd name="connsiteX24" fmla="*/ 11203757 w 11203757"/>
              <a:gd name="connsiteY24" fmla="*/ 503096 h 3786742"/>
              <a:gd name="connsiteX25" fmla="*/ 11203757 w 11203757"/>
              <a:gd name="connsiteY25" fmla="*/ 1006191 h 3786742"/>
              <a:gd name="connsiteX26" fmla="*/ 11203757 w 11203757"/>
              <a:gd name="connsiteY26" fmla="*/ 1585022 h 3786742"/>
              <a:gd name="connsiteX27" fmla="*/ 11203757 w 11203757"/>
              <a:gd name="connsiteY27" fmla="*/ 2163853 h 3786742"/>
              <a:gd name="connsiteX28" fmla="*/ 11203757 w 11203757"/>
              <a:gd name="connsiteY28" fmla="*/ 2591213 h 3786742"/>
              <a:gd name="connsiteX29" fmla="*/ 11203757 w 11203757"/>
              <a:gd name="connsiteY29" fmla="*/ 3207911 h 3786742"/>
              <a:gd name="connsiteX30" fmla="*/ 11203757 w 11203757"/>
              <a:gd name="connsiteY30" fmla="*/ 3786742 h 3786742"/>
              <a:gd name="connsiteX31" fmla="*/ 10950198 w 11203757"/>
              <a:gd name="connsiteY31" fmla="*/ 3786742 h 3786742"/>
              <a:gd name="connsiteX32" fmla="*/ 10584602 w 11203757"/>
              <a:gd name="connsiteY32" fmla="*/ 3786742 h 3786742"/>
              <a:gd name="connsiteX33" fmla="*/ 9882893 w 11203757"/>
              <a:gd name="connsiteY33" fmla="*/ 3786742 h 3786742"/>
              <a:gd name="connsiteX34" fmla="*/ 9181184 w 11203757"/>
              <a:gd name="connsiteY34" fmla="*/ 3786742 h 3786742"/>
              <a:gd name="connsiteX35" fmla="*/ 8479475 w 11203757"/>
              <a:gd name="connsiteY35" fmla="*/ 3786742 h 3786742"/>
              <a:gd name="connsiteX36" fmla="*/ 8225916 w 11203757"/>
              <a:gd name="connsiteY36" fmla="*/ 3786742 h 3786742"/>
              <a:gd name="connsiteX37" fmla="*/ 7636245 w 11203757"/>
              <a:gd name="connsiteY37" fmla="*/ 3786742 h 3786742"/>
              <a:gd name="connsiteX38" fmla="*/ 6822498 w 11203757"/>
              <a:gd name="connsiteY38" fmla="*/ 3786742 h 3786742"/>
              <a:gd name="connsiteX39" fmla="*/ 6120789 w 11203757"/>
              <a:gd name="connsiteY39" fmla="*/ 3786742 h 3786742"/>
              <a:gd name="connsiteX40" fmla="*/ 5419080 w 11203757"/>
              <a:gd name="connsiteY40" fmla="*/ 3786742 h 3786742"/>
              <a:gd name="connsiteX41" fmla="*/ 4605334 w 11203757"/>
              <a:gd name="connsiteY41" fmla="*/ 3786742 h 3786742"/>
              <a:gd name="connsiteX42" fmla="*/ 4127700 w 11203757"/>
              <a:gd name="connsiteY42" fmla="*/ 3786742 h 3786742"/>
              <a:gd name="connsiteX43" fmla="*/ 3425991 w 11203757"/>
              <a:gd name="connsiteY43" fmla="*/ 3786742 h 3786742"/>
              <a:gd name="connsiteX44" fmla="*/ 3172432 w 11203757"/>
              <a:gd name="connsiteY44" fmla="*/ 3786742 h 3786742"/>
              <a:gd name="connsiteX45" fmla="*/ 2694798 w 11203757"/>
              <a:gd name="connsiteY45" fmla="*/ 3786742 h 3786742"/>
              <a:gd name="connsiteX46" fmla="*/ 1993089 w 11203757"/>
              <a:gd name="connsiteY46" fmla="*/ 3786742 h 3786742"/>
              <a:gd name="connsiteX47" fmla="*/ 1739531 w 11203757"/>
              <a:gd name="connsiteY47" fmla="*/ 3786742 h 3786742"/>
              <a:gd name="connsiteX48" fmla="*/ 1485972 w 11203757"/>
              <a:gd name="connsiteY48" fmla="*/ 3786742 h 3786742"/>
              <a:gd name="connsiteX49" fmla="*/ 672225 w 11203757"/>
              <a:gd name="connsiteY49" fmla="*/ 3786742 h 3786742"/>
              <a:gd name="connsiteX50" fmla="*/ 0 w 11203757"/>
              <a:gd name="connsiteY50" fmla="*/ 3786742 h 3786742"/>
              <a:gd name="connsiteX51" fmla="*/ 0 w 11203757"/>
              <a:gd name="connsiteY51" fmla="*/ 3170044 h 3786742"/>
              <a:gd name="connsiteX52" fmla="*/ 0 w 11203757"/>
              <a:gd name="connsiteY52" fmla="*/ 2629081 h 3786742"/>
              <a:gd name="connsiteX53" fmla="*/ 0 w 11203757"/>
              <a:gd name="connsiteY53" fmla="*/ 2012383 h 3786742"/>
              <a:gd name="connsiteX54" fmla="*/ 0 w 11203757"/>
              <a:gd name="connsiteY54" fmla="*/ 1509287 h 3786742"/>
              <a:gd name="connsiteX55" fmla="*/ 0 w 11203757"/>
              <a:gd name="connsiteY55" fmla="*/ 1006191 h 3786742"/>
              <a:gd name="connsiteX56" fmla="*/ 0 w 11203757"/>
              <a:gd name="connsiteY56" fmla="*/ 0 h 37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203757" h="3786742" extrusionOk="0">
                <a:moveTo>
                  <a:pt x="0" y="0"/>
                </a:moveTo>
                <a:cubicBezTo>
                  <a:pt x="146049" y="-2040"/>
                  <a:pt x="268998" y="37168"/>
                  <a:pt x="365596" y="0"/>
                </a:cubicBezTo>
                <a:cubicBezTo>
                  <a:pt x="462194" y="-37168"/>
                  <a:pt x="650895" y="16870"/>
                  <a:pt x="731193" y="0"/>
                </a:cubicBezTo>
                <a:cubicBezTo>
                  <a:pt x="811491" y="-16870"/>
                  <a:pt x="878199" y="14139"/>
                  <a:pt x="984751" y="0"/>
                </a:cubicBezTo>
                <a:cubicBezTo>
                  <a:pt x="1091303" y="-14139"/>
                  <a:pt x="1509162" y="52048"/>
                  <a:pt x="1798498" y="0"/>
                </a:cubicBezTo>
                <a:cubicBezTo>
                  <a:pt x="2087834" y="-52048"/>
                  <a:pt x="1944376" y="25873"/>
                  <a:pt x="2052057" y="0"/>
                </a:cubicBezTo>
                <a:cubicBezTo>
                  <a:pt x="2159738" y="-25873"/>
                  <a:pt x="2258501" y="1088"/>
                  <a:pt x="2417653" y="0"/>
                </a:cubicBezTo>
                <a:cubicBezTo>
                  <a:pt x="2576805" y="-1088"/>
                  <a:pt x="2731410" y="55600"/>
                  <a:pt x="2895287" y="0"/>
                </a:cubicBezTo>
                <a:cubicBezTo>
                  <a:pt x="3059164" y="-55600"/>
                  <a:pt x="3080088" y="27426"/>
                  <a:pt x="3260883" y="0"/>
                </a:cubicBezTo>
                <a:cubicBezTo>
                  <a:pt x="3441678" y="-27426"/>
                  <a:pt x="3710538" y="24418"/>
                  <a:pt x="4074630" y="0"/>
                </a:cubicBezTo>
                <a:cubicBezTo>
                  <a:pt x="4438722" y="-24418"/>
                  <a:pt x="4409995" y="10621"/>
                  <a:pt x="4552263" y="0"/>
                </a:cubicBezTo>
                <a:cubicBezTo>
                  <a:pt x="4694531" y="-10621"/>
                  <a:pt x="4861477" y="13560"/>
                  <a:pt x="5029897" y="0"/>
                </a:cubicBezTo>
                <a:cubicBezTo>
                  <a:pt x="5198317" y="-13560"/>
                  <a:pt x="5487415" y="3874"/>
                  <a:pt x="5619569" y="0"/>
                </a:cubicBezTo>
                <a:cubicBezTo>
                  <a:pt x="5751723" y="-3874"/>
                  <a:pt x="5802513" y="4474"/>
                  <a:pt x="5985165" y="0"/>
                </a:cubicBezTo>
                <a:cubicBezTo>
                  <a:pt x="6167817" y="-4474"/>
                  <a:pt x="6234905" y="1721"/>
                  <a:pt x="6350761" y="0"/>
                </a:cubicBezTo>
                <a:cubicBezTo>
                  <a:pt x="6466617" y="-1721"/>
                  <a:pt x="6599817" y="6982"/>
                  <a:pt x="6716357" y="0"/>
                </a:cubicBezTo>
                <a:cubicBezTo>
                  <a:pt x="6832897" y="-6982"/>
                  <a:pt x="7146334" y="29104"/>
                  <a:pt x="7306029" y="0"/>
                </a:cubicBezTo>
                <a:cubicBezTo>
                  <a:pt x="7465724" y="-29104"/>
                  <a:pt x="7623048" y="68789"/>
                  <a:pt x="7895700" y="0"/>
                </a:cubicBezTo>
                <a:cubicBezTo>
                  <a:pt x="8168352" y="-68789"/>
                  <a:pt x="8510714" y="58060"/>
                  <a:pt x="8709447" y="0"/>
                </a:cubicBezTo>
                <a:cubicBezTo>
                  <a:pt x="8908180" y="-58060"/>
                  <a:pt x="8927792" y="37984"/>
                  <a:pt x="9075043" y="0"/>
                </a:cubicBezTo>
                <a:cubicBezTo>
                  <a:pt x="9222294" y="-37984"/>
                  <a:pt x="9315007" y="20130"/>
                  <a:pt x="9552677" y="0"/>
                </a:cubicBezTo>
                <a:cubicBezTo>
                  <a:pt x="9790347" y="-20130"/>
                  <a:pt x="10008643" y="24931"/>
                  <a:pt x="10254386" y="0"/>
                </a:cubicBezTo>
                <a:cubicBezTo>
                  <a:pt x="10500129" y="-24931"/>
                  <a:pt x="10429033" y="1378"/>
                  <a:pt x="10507945" y="0"/>
                </a:cubicBezTo>
                <a:cubicBezTo>
                  <a:pt x="10586857" y="-1378"/>
                  <a:pt x="11030779" y="20423"/>
                  <a:pt x="11203757" y="0"/>
                </a:cubicBezTo>
                <a:cubicBezTo>
                  <a:pt x="11217555" y="222094"/>
                  <a:pt x="11190484" y="256849"/>
                  <a:pt x="11203757" y="503096"/>
                </a:cubicBezTo>
                <a:cubicBezTo>
                  <a:pt x="11217030" y="749343"/>
                  <a:pt x="11172630" y="838272"/>
                  <a:pt x="11203757" y="1006191"/>
                </a:cubicBezTo>
                <a:cubicBezTo>
                  <a:pt x="11234884" y="1174110"/>
                  <a:pt x="11160124" y="1429035"/>
                  <a:pt x="11203757" y="1585022"/>
                </a:cubicBezTo>
                <a:cubicBezTo>
                  <a:pt x="11247390" y="1741009"/>
                  <a:pt x="11151383" y="1950829"/>
                  <a:pt x="11203757" y="2163853"/>
                </a:cubicBezTo>
                <a:cubicBezTo>
                  <a:pt x="11256131" y="2376877"/>
                  <a:pt x="11199659" y="2393929"/>
                  <a:pt x="11203757" y="2591213"/>
                </a:cubicBezTo>
                <a:cubicBezTo>
                  <a:pt x="11207855" y="2788497"/>
                  <a:pt x="11203309" y="2985976"/>
                  <a:pt x="11203757" y="3207911"/>
                </a:cubicBezTo>
                <a:cubicBezTo>
                  <a:pt x="11204205" y="3429846"/>
                  <a:pt x="11181891" y="3658076"/>
                  <a:pt x="11203757" y="3786742"/>
                </a:cubicBezTo>
                <a:cubicBezTo>
                  <a:pt x="11107292" y="3808358"/>
                  <a:pt x="11036216" y="3763685"/>
                  <a:pt x="10950198" y="3786742"/>
                </a:cubicBezTo>
                <a:cubicBezTo>
                  <a:pt x="10864180" y="3809799"/>
                  <a:pt x="10668114" y="3757612"/>
                  <a:pt x="10584602" y="3786742"/>
                </a:cubicBezTo>
                <a:cubicBezTo>
                  <a:pt x="10501090" y="3815872"/>
                  <a:pt x="10198978" y="3759224"/>
                  <a:pt x="9882893" y="3786742"/>
                </a:cubicBezTo>
                <a:cubicBezTo>
                  <a:pt x="9566808" y="3814260"/>
                  <a:pt x="9523978" y="3759108"/>
                  <a:pt x="9181184" y="3786742"/>
                </a:cubicBezTo>
                <a:cubicBezTo>
                  <a:pt x="8838390" y="3814376"/>
                  <a:pt x="8700203" y="3774999"/>
                  <a:pt x="8479475" y="3786742"/>
                </a:cubicBezTo>
                <a:cubicBezTo>
                  <a:pt x="8258747" y="3798485"/>
                  <a:pt x="8302501" y="3769560"/>
                  <a:pt x="8225916" y="3786742"/>
                </a:cubicBezTo>
                <a:cubicBezTo>
                  <a:pt x="8149331" y="3803924"/>
                  <a:pt x="7788706" y="3747989"/>
                  <a:pt x="7636245" y="3786742"/>
                </a:cubicBezTo>
                <a:cubicBezTo>
                  <a:pt x="7483784" y="3825495"/>
                  <a:pt x="7199500" y="3733933"/>
                  <a:pt x="6822498" y="3786742"/>
                </a:cubicBezTo>
                <a:cubicBezTo>
                  <a:pt x="6445496" y="3839551"/>
                  <a:pt x="6283892" y="3707233"/>
                  <a:pt x="6120789" y="3786742"/>
                </a:cubicBezTo>
                <a:cubicBezTo>
                  <a:pt x="5957686" y="3866251"/>
                  <a:pt x="5758055" y="3759433"/>
                  <a:pt x="5419080" y="3786742"/>
                </a:cubicBezTo>
                <a:cubicBezTo>
                  <a:pt x="5080105" y="3814051"/>
                  <a:pt x="4933580" y="3774033"/>
                  <a:pt x="4605334" y="3786742"/>
                </a:cubicBezTo>
                <a:cubicBezTo>
                  <a:pt x="4277088" y="3799451"/>
                  <a:pt x="4263616" y="3748673"/>
                  <a:pt x="4127700" y="3786742"/>
                </a:cubicBezTo>
                <a:cubicBezTo>
                  <a:pt x="3991784" y="3824811"/>
                  <a:pt x="3732246" y="3705862"/>
                  <a:pt x="3425991" y="3786742"/>
                </a:cubicBezTo>
                <a:cubicBezTo>
                  <a:pt x="3119736" y="3867622"/>
                  <a:pt x="3256426" y="3785563"/>
                  <a:pt x="3172432" y="3786742"/>
                </a:cubicBezTo>
                <a:cubicBezTo>
                  <a:pt x="3088438" y="3787921"/>
                  <a:pt x="2823491" y="3739861"/>
                  <a:pt x="2694798" y="3786742"/>
                </a:cubicBezTo>
                <a:cubicBezTo>
                  <a:pt x="2566105" y="3833623"/>
                  <a:pt x="2309036" y="3720102"/>
                  <a:pt x="1993089" y="3786742"/>
                </a:cubicBezTo>
                <a:cubicBezTo>
                  <a:pt x="1677142" y="3853382"/>
                  <a:pt x="1859862" y="3785310"/>
                  <a:pt x="1739531" y="3786742"/>
                </a:cubicBezTo>
                <a:cubicBezTo>
                  <a:pt x="1619200" y="3788174"/>
                  <a:pt x="1546822" y="3775076"/>
                  <a:pt x="1485972" y="3786742"/>
                </a:cubicBezTo>
                <a:cubicBezTo>
                  <a:pt x="1425122" y="3798408"/>
                  <a:pt x="1025396" y="3736271"/>
                  <a:pt x="672225" y="3786742"/>
                </a:cubicBezTo>
                <a:cubicBezTo>
                  <a:pt x="319054" y="3837213"/>
                  <a:pt x="333895" y="3719425"/>
                  <a:pt x="0" y="3786742"/>
                </a:cubicBezTo>
                <a:cubicBezTo>
                  <a:pt x="-55152" y="3650075"/>
                  <a:pt x="44568" y="3450799"/>
                  <a:pt x="0" y="3170044"/>
                </a:cubicBezTo>
                <a:cubicBezTo>
                  <a:pt x="-44568" y="2889289"/>
                  <a:pt x="35726" y="2781334"/>
                  <a:pt x="0" y="2629081"/>
                </a:cubicBezTo>
                <a:cubicBezTo>
                  <a:pt x="-35726" y="2476828"/>
                  <a:pt x="50707" y="2256815"/>
                  <a:pt x="0" y="2012383"/>
                </a:cubicBezTo>
                <a:cubicBezTo>
                  <a:pt x="-50707" y="1767951"/>
                  <a:pt x="633" y="1627092"/>
                  <a:pt x="0" y="1509287"/>
                </a:cubicBezTo>
                <a:cubicBezTo>
                  <a:pt x="-633" y="1391482"/>
                  <a:pt x="34742" y="1234542"/>
                  <a:pt x="0" y="1006191"/>
                </a:cubicBezTo>
                <a:cubicBezTo>
                  <a:pt x="-34742" y="777840"/>
                  <a:pt x="26334" y="43237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8000"/>
            </a:solidFill>
            <a:extLst>
              <a:ext uri="{C807C97D-BFC1-408E-A445-0C87EB9F89A2}">
                <ask:lineSketchStyleProps xmlns=""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36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48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Trò chơi âm nhạc</a:t>
            </a:r>
            <a:endParaRPr lang="en-US" sz="48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66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 mà chơi</a:t>
            </a:r>
          </a:p>
          <a:p>
            <a:pPr algn="ctr">
              <a:lnSpc>
                <a:spcPct val="150000"/>
              </a:lnSpc>
            </a:pPr>
            <a:r>
              <a:rPr lang="vi-VN" sz="6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mà học</a:t>
            </a:r>
            <a:endParaRPr lang="en-US" sz="66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89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0DFA7B7-1B71-AC13-8A4D-97DA7724C00E}"/>
              </a:ext>
            </a:extLst>
          </p:cNvPr>
          <p:cNvSpPr/>
          <p:nvPr/>
        </p:nvSpPr>
        <p:spPr>
          <a:xfrm>
            <a:off x="1870051" y="421147"/>
            <a:ext cx="3196963" cy="123753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037D1B8-6425-516E-574A-DB93BA314876}"/>
              </a:ext>
            </a:extLst>
          </p:cNvPr>
          <p:cNvSpPr/>
          <p:nvPr/>
        </p:nvSpPr>
        <p:spPr>
          <a:xfrm>
            <a:off x="399907" y="1801299"/>
            <a:ext cx="11392186" cy="2921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Bài hát “Con chim non” là dân ca của nước nào?</a:t>
            </a:r>
            <a:endParaRPr lang="en-US" sz="4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7C4A4992-B417-E8F6-EE00-5C5018B1D37B}"/>
              </a:ext>
            </a:extLst>
          </p:cNvPr>
          <p:cNvSpPr/>
          <p:nvPr/>
        </p:nvSpPr>
        <p:spPr>
          <a:xfrm>
            <a:off x="3746977" y="4951854"/>
            <a:ext cx="4565750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CD26D3EE-D9A5-EF1F-A2BB-3777A6BD4509}"/>
              </a:ext>
            </a:extLst>
          </p:cNvPr>
          <p:cNvSpPr/>
          <p:nvPr/>
        </p:nvSpPr>
        <p:spPr>
          <a:xfrm>
            <a:off x="3746977" y="4951853"/>
            <a:ext cx="3630100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A598EB8E-6FE1-82D3-4D65-D406F952D699}"/>
              </a:ext>
            </a:extLst>
          </p:cNvPr>
          <p:cNvSpPr/>
          <p:nvPr/>
        </p:nvSpPr>
        <p:spPr>
          <a:xfrm>
            <a:off x="1321961" y="519951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D643892-B96B-76D0-4127-0D09EC135C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448" y="5210877"/>
            <a:ext cx="835202" cy="90427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="" xmlns:a16="http://schemas.microsoft.com/office/drawing/2014/main" id="{E05E7FE5-C339-6581-978F-AAD79D803CF3}"/>
              </a:ext>
            </a:extLst>
          </p:cNvPr>
          <p:cNvSpPr/>
          <p:nvPr/>
        </p:nvSpPr>
        <p:spPr>
          <a:xfrm>
            <a:off x="1309264" y="5214047"/>
            <a:ext cx="1114452" cy="1130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0930B4C4-483D-F445-CB0C-42F37DB8D0B0}"/>
              </a:ext>
            </a:extLst>
          </p:cNvPr>
          <p:cNvSpPr/>
          <p:nvPr/>
        </p:nvSpPr>
        <p:spPr>
          <a:xfrm>
            <a:off x="1297243" y="521529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79FEDD5B-DB1F-8280-0409-60075C959187}"/>
              </a:ext>
            </a:extLst>
          </p:cNvPr>
          <p:cNvSpPr/>
          <p:nvPr/>
        </p:nvSpPr>
        <p:spPr>
          <a:xfrm>
            <a:off x="1309443" y="52152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95198E5E-7DB7-DFB2-02F7-569EE80AC65B}"/>
              </a:ext>
            </a:extLst>
          </p:cNvPr>
          <p:cNvSpPr/>
          <p:nvPr/>
        </p:nvSpPr>
        <p:spPr>
          <a:xfrm>
            <a:off x="1312483" y="520975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8800D3B4-EA40-B71C-27DF-844372224865}"/>
              </a:ext>
            </a:extLst>
          </p:cNvPr>
          <p:cNvSpPr/>
          <p:nvPr/>
        </p:nvSpPr>
        <p:spPr>
          <a:xfrm>
            <a:off x="1315702" y="521669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5624394D-69E2-A4C8-5255-43E2528CBF98}"/>
              </a:ext>
            </a:extLst>
          </p:cNvPr>
          <p:cNvSpPr/>
          <p:nvPr/>
        </p:nvSpPr>
        <p:spPr>
          <a:xfrm>
            <a:off x="1304863" y="522431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C89F6883-630F-3457-F4A0-DE76A881C75A}"/>
              </a:ext>
            </a:extLst>
          </p:cNvPr>
          <p:cNvSpPr/>
          <p:nvPr/>
        </p:nvSpPr>
        <p:spPr>
          <a:xfrm>
            <a:off x="1311429" y="52152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76A557C5-1D60-1B05-A16C-779B59F2BD61}"/>
              </a:ext>
            </a:extLst>
          </p:cNvPr>
          <p:cNvSpPr/>
          <p:nvPr/>
        </p:nvSpPr>
        <p:spPr>
          <a:xfrm>
            <a:off x="1316560" y="521460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2A5BB563-0B72-60AF-CD94-13D53D483F63}"/>
              </a:ext>
            </a:extLst>
          </p:cNvPr>
          <p:cNvSpPr/>
          <p:nvPr/>
        </p:nvSpPr>
        <p:spPr>
          <a:xfrm>
            <a:off x="1310122" y="5213202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7D139476-D9F7-8CD0-D4F3-06D9DFCBE613}"/>
              </a:ext>
            </a:extLst>
          </p:cNvPr>
          <p:cNvSpPr/>
          <p:nvPr/>
        </p:nvSpPr>
        <p:spPr>
          <a:xfrm>
            <a:off x="1311429" y="520975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51881C71-F3DB-DEE7-1693-51F4822502F8}"/>
              </a:ext>
            </a:extLst>
          </p:cNvPr>
          <p:cNvSpPr/>
          <p:nvPr/>
        </p:nvSpPr>
        <p:spPr>
          <a:xfrm>
            <a:off x="1316507" y="5221503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BD935D55-07B3-019A-AC02-C091FAA8AC67}"/>
              </a:ext>
            </a:extLst>
          </p:cNvPr>
          <p:cNvSpPr/>
          <p:nvPr/>
        </p:nvSpPr>
        <p:spPr>
          <a:xfrm>
            <a:off x="1308976" y="521714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9E49B7BD-851B-2689-20CA-65EBD1BF6870}"/>
              </a:ext>
            </a:extLst>
          </p:cNvPr>
          <p:cNvSpPr/>
          <p:nvPr/>
        </p:nvSpPr>
        <p:spPr>
          <a:xfrm>
            <a:off x="1302594" y="520853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88491CB3-9AB8-0354-62C8-E222A8A22942}"/>
              </a:ext>
            </a:extLst>
          </p:cNvPr>
          <p:cNvSpPr/>
          <p:nvPr/>
        </p:nvSpPr>
        <p:spPr>
          <a:xfrm>
            <a:off x="1311562" y="520903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CE113082-C66F-B2D9-7BAF-DC4B67196CD0}"/>
              </a:ext>
            </a:extLst>
          </p:cNvPr>
          <p:cNvSpPr/>
          <p:nvPr/>
        </p:nvSpPr>
        <p:spPr>
          <a:xfrm>
            <a:off x="1311852" y="521197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E0817488-549E-0CAD-9B16-E67086D5EEE4}"/>
              </a:ext>
            </a:extLst>
          </p:cNvPr>
          <p:cNvSpPr/>
          <p:nvPr/>
        </p:nvSpPr>
        <p:spPr>
          <a:xfrm>
            <a:off x="1308765" y="520894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B7AA543F-27D7-5380-FD47-C4D46F6CB143}"/>
              </a:ext>
            </a:extLst>
          </p:cNvPr>
          <p:cNvSpPr/>
          <p:nvPr/>
        </p:nvSpPr>
        <p:spPr>
          <a:xfrm>
            <a:off x="1313254" y="520866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299088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000"/>
                            </p:stCondLst>
                            <p:childTnLst>
                              <p:par>
                                <p:cTn id="7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0"/>
                            </p:stCondLst>
                            <p:childTnLst>
                              <p:par>
                                <p:cTn id="9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re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5" grpId="0" animBg="1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0DFA7B7-1B71-AC13-8A4D-97DA7724C00E}"/>
              </a:ext>
            </a:extLst>
          </p:cNvPr>
          <p:cNvSpPr/>
          <p:nvPr/>
        </p:nvSpPr>
        <p:spPr>
          <a:xfrm>
            <a:off x="2000679" y="145362"/>
            <a:ext cx="3196963" cy="123753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037D1B8-6425-516E-574A-DB93BA314876}"/>
              </a:ext>
            </a:extLst>
          </p:cNvPr>
          <p:cNvSpPr/>
          <p:nvPr/>
        </p:nvSpPr>
        <p:spPr>
          <a:xfrm>
            <a:off x="475533" y="1530921"/>
            <a:ext cx="11392186" cy="2921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đọc nhạc số 4 gồm có những nốt nhạc nào?</a:t>
            </a:r>
            <a:endParaRPr lang="en-US" sz="4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E73C6B4-9211-1AA2-300B-6B322F99B84B}"/>
              </a:ext>
            </a:extLst>
          </p:cNvPr>
          <p:cNvSpPr/>
          <p:nvPr/>
        </p:nvSpPr>
        <p:spPr>
          <a:xfrm>
            <a:off x="3200400" y="4650515"/>
            <a:ext cx="7117773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Đồ, rê, mi, pha, son, la, si.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1027E433-2AE5-7B3C-8492-5EBE8379F8B1}"/>
              </a:ext>
            </a:extLst>
          </p:cNvPr>
          <p:cNvSpPr/>
          <p:nvPr/>
        </p:nvSpPr>
        <p:spPr>
          <a:xfrm>
            <a:off x="1554898" y="50619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21C5E75-91EA-B16D-38C7-45D11A8A62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85" y="5073357"/>
            <a:ext cx="835202" cy="90427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6712638B-5684-B890-5C7D-8669FE7B5A88}"/>
              </a:ext>
            </a:extLst>
          </p:cNvPr>
          <p:cNvSpPr/>
          <p:nvPr/>
        </p:nvSpPr>
        <p:spPr>
          <a:xfrm>
            <a:off x="1542201" y="5076527"/>
            <a:ext cx="1114452" cy="1130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8981F45C-9121-E511-25F4-2C01C6F32FF0}"/>
              </a:ext>
            </a:extLst>
          </p:cNvPr>
          <p:cNvSpPr/>
          <p:nvPr/>
        </p:nvSpPr>
        <p:spPr>
          <a:xfrm>
            <a:off x="1530180" y="507777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24C92F6B-CBE7-19D6-CDEB-9BD0FEB36463}"/>
              </a:ext>
            </a:extLst>
          </p:cNvPr>
          <p:cNvSpPr/>
          <p:nvPr/>
        </p:nvSpPr>
        <p:spPr>
          <a:xfrm>
            <a:off x="1542380" y="507777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422FA07C-EF7C-8183-18E5-B2B8DF62F5C3}"/>
              </a:ext>
            </a:extLst>
          </p:cNvPr>
          <p:cNvSpPr/>
          <p:nvPr/>
        </p:nvSpPr>
        <p:spPr>
          <a:xfrm>
            <a:off x="1545420" y="507223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FACE9878-591E-A51C-5DD3-A99388437EA1}"/>
              </a:ext>
            </a:extLst>
          </p:cNvPr>
          <p:cNvSpPr/>
          <p:nvPr/>
        </p:nvSpPr>
        <p:spPr>
          <a:xfrm>
            <a:off x="1548639" y="507917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F86647A7-1E9B-2ACE-9166-DDC89C128810}"/>
              </a:ext>
            </a:extLst>
          </p:cNvPr>
          <p:cNvSpPr/>
          <p:nvPr/>
        </p:nvSpPr>
        <p:spPr>
          <a:xfrm>
            <a:off x="1537800" y="508679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016525D5-21C2-67EC-775C-E2E372ABA2AD}"/>
              </a:ext>
            </a:extLst>
          </p:cNvPr>
          <p:cNvSpPr/>
          <p:nvPr/>
        </p:nvSpPr>
        <p:spPr>
          <a:xfrm>
            <a:off x="1544366" y="507777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CF8F0A35-E115-D5B8-5705-F46B9D17CC40}"/>
              </a:ext>
            </a:extLst>
          </p:cNvPr>
          <p:cNvSpPr/>
          <p:nvPr/>
        </p:nvSpPr>
        <p:spPr>
          <a:xfrm>
            <a:off x="1549497" y="507708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10753880-B2FE-015A-0EAD-72BE18DF9EA8}"/>
              </a:ext>
            </a:extLst>
          </p:cNvPr>
          <p:cNvSpPr/>
          <p:nvPr/>
        </p:nvSpPr>
        <p:spPr>
          <a:xfrm>
            <a:off x="1543059" y="5075682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D55405D5-5486-BE80-A0C3-8BCD58F34CE6}"/>
              </a:ext>
            </a:extLst>
          </p:cNvPr>
          <p:cNvSpPr/>
          <p:nvPr/>
        </p:nvSpPr>
        <p:spPr>
          <a:xfrm>
            <a:off x="1544366" y="507223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5D2B132-0B52-F4AB-7B31-9A1EAB671AE0}"/>
              </a:ext>
            </a:extLst>
          </p:cNvPr>
          <p:cNvSpPr/>
          <p:nvPr/>
        </p:nvSpPr>
        <p:spPr>
          <a:xfrm>
            <a:off x="1549444" y="5083983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00AA6E2D-ECBA-61FE-66E5-1580A0CA8349}"/>
              </a:ext>
            </a:extLst>
          </p:cNvPr>
          <p:cNvSpPr/>
          <p:nvPr/>
        </p:nvSpPr>
        <p:spPr>
          <a:xfrm>
            <a:off x="1541913" y="507962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29E81398-FE00-C558-123E-2FDBE5AF922E}"/>
              </a:ext>
            </a:extLst>
          </p:cNvPr>
          <p:cNvSpPr/>
          <p:nvPr/>
        </p:nvSpPr>
        <p:spPr>
          <a:xfrm>
            <a:off x="1535531" y="507101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6B9F5836-F966-C76E-0144-2627839B2E2B}"/>
              </a:ext>
            </a:extLst>
          </p:cNvPr>
          <p:cNvSpPr/>
          <p:nvPr/>
        </p:nvSpPr>
        <p:spPr>
          <a:xfrm>
            <a:off x="1544499" y="507151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5585AB5F-EE26-7C93-1432-6047231407B5}"/>
              </a:ext>
            </a:extLst>
          </p:cNvPr>
          <p:cNvSpPr/>
          <p:nvPr/>
        </p:nvSpPr>
        <p:spPr>
          <a:xfrm>
            <a:off x="1544789" y="507445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76D40CAB-0892-9D01-2DEE-25E8C3060A45}"/>
              </a:ext>
            </a:extLst>
          </p:cNvPr>
          <p:cNvSpPr/>
          <p:nvPr/>
        </p:nvSpPr>
        <p:spPr>
          <a:xfrm>
            <a:off x="1541702" y="507142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ACD6B076-D356-0A2A-341A-300C7BD80D1D}"/>
              </a:ext>
            </a:extLst>
          </p:cNvPr>
          <p:cNvSpPr/>
          <p:nvPr/>
        </p:nvSpPr>
        <p:spPr>
          <a:xfrm>
            <a:off x="1546191" y="507114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196872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re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0DFA7B7-1B71-AC13-8A4D-97DA7724C00E}"/>
              </a:ext>
            </a:extLst>
          </p:cNvPr>
          <p:cNvSpPr/>
          <p:nvPr/>
        </p:nvSpPr>
        <p:spPr>
          <a:xfrm>
            <a:off x="2000679" y="259663"/>
            <a:ext cx="3196963" cy="123753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037D1B8-6425-516E-574A-DB93BA314876}"/>
              </a:ext>
            </a:extLst>
          </p:cNvPr>
          <p:cNvSpPr/>
          <p:nvPr/>
        </p:nvSpPr>
        <p:spPr>
          <a:xfrm>
            <a:off x="475533" y="1603658"/>
            <a:ext cx="11392186" cy="2921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 nhạc Van- Xơ Pha- Vô- Rít là tác phẩm của nhạc sĩ nào?</a:t>
            </a:r>
          </a:p>
          <a:p>
            <a:pPr algn="ctr"/>
            <a:endParaRPr lang="en-US" sz="40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E73C6B4-9211-1AA2-300B-6B322F99B84B}"/>
              </a:ext>
            </a:extLst>
          </p:cNvPr>
          <p:cNvSpPr/>
          <p:nvPr/>
        </p:nvSpPr>
        <p:spPr>
          <a:xfrm>
            <a:off x="4424309" y="4840006"/>
            <a:ext cx="4231317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 sĩ Mô Da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D76C0A0F-F1AC-F6B2-A0FB-20BE721389A8}"/>
              </a:ext>
            </a:extLst>
          </p:cNvPr>
          <p:cNvSpPr/>
          <p:nvPr/>
        </p:nvSpPr>
        <p:spPr>
          <a:xfrm>
            <a:off x="1609906" y="515825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77F8A34-6EFC-2C9A-FAB1-281C08E7DF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93" y="5169626"/>
            <a:ext cx="835202" cy="90427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E3273FA3-82CE-A2DF-A999-97F460E79079}"/>
              </a:ext>
            </a:extLst>
          </p:cNvPr>
          <p:cNvSpPr/>
          <p:nvPr/>
        </p:nvSpPr>
        <p:spPr>
          <a:xfrm>
            <a:off x="1597209" y="5172796"/>
            <a:ext cx="1114452" cy="1130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7473A0B-3F30-7408-1D8B-E14A9BA96938}"/>
              </a:ext>
            </a:extLst>
          </p:cNvPr>
          <p:cNvSpPr/>
          <p:nvPr/>
        </p:nvSpPr>
        <p:spPr>
          <a:xfrm>
            <a:off x="1585188" y="517404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F3028D35-4DB4-941F-3FCF-9E4FBD93634B}"/>
              </a:ext>
            </a:extLst>
          </p:cNvPr>
          <p:cNvSpPr/>
          <p:nvPr/>
        </p:nvSpPr>
        <p:spPr>
          <a:xfrm>
            <a:off x="1597388" y="517403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7D7644D0-5A76-DE44-3462-0442A7B56C15}"/>
              </a:ext>
            </a:extLst>
          </p:cNvPr>
          <p:cNvSpPr/>
          <p:nvPr/>
        </p:nvSpPr>
        <p:spPr>
          <a:xfrm>
            <a:off x="1600428" y="516850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529BA56F-3480-C150-098D-0C245401915E}"/>
              </a:ext>
            </a:extLst>
          </p:cNvPr>
          <p:cNvSpPr/>
          <p:nvPr/>
        </p:nvSpPr>
        <p:spPr>
          <a:xfrm>
            <a:off x="1603647" y="517544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200657F5-6B95-647D-88FA-94E6A35C435B}"/>
              </a:ext>
            </a:extLst>
          </p:cNvPr>
          <p:cNvSpPr/>
          <p:nvPr/>
        </p:nvSpPr>
        <p:spPr>
          <a:xfrm>
            <a:off x="1592808" y="518306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717B6AED-6A66-863F-6EE4-477D8CF92E88}"/>
              </a:ext>
            </a:extLst>
          </p:cNvPr>
          <p:cNvSpPr/>
          <p:nvPr/>
        </p:nvSpPr>
        <p:spPr>
          <a:xfrm>
            <a:off x="1599374" y="517403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167ABAFA-FA52-435B-C3E1-C9B23878389C}"/>
              </a:ext>
            </a:extLst>
          </p:cNvPr>
          <p:cNvSpPr/>
          <p:nvPr/>
        </p:nvSpPr>
        <p:spPr>
          <a:xfrm>
            <a:off x="1604505" y="5173358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F48CB387-8A4F-2AA5-C465-BD336BA03CEB}"/>
              </a:ext>
            </a:extLst>
          </p:cNvPr>
          <p:cNvSpPr/>
          <p:nvPr/>
        </p:nvSpPr>
        <p:spPr>
          <a:xfrm>
            <a:off x="1598067" y="517195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E68A36F3-E1C7-E2AD-0E86-EC2AD692B4CA}"/>
              </a:ext>
            </a:extLst>
          </p:cNvPr>
          <p:cNvSpPr/>
          <p:nvPr/>
        </p:nvSpPr>
        <p:spPr>
          <a:xfrm>
            <a:off x="1599374" y="516850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D67D82B-DDC4-0925-23A5-37B9790BDA43}"/>
              </a:ext>
            </a:extLst>
          </p:cNvPr>
          <p:cNvSpPr/>
          <p:nvPr/>
        </p:nvSpPr>
        <p:spPr>
          <a:xfrm>
            <a:off x="1604452" y="5180252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395DF33-DD35-1263-186A-55DBC33AC4E2}"/>
              </a:ext>
            </a:extLst>
          </p:cNvPr>
          <p:cNvSpPr/>
          <p:nvPr/>
        </p:nvSpPr>
        <p:spPr>
          <a:xfrm>
            <a:off x="1596921" y="5175898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91837F16-1B88-7E27-1C78-312B23068073}"/>
              </a:ext>
            </a:extLst>
          </p:cNvPr>
          <p:cNvSpPr/>
          <p:nvPr/>
        </p:nvSpPr>
        <p:spPr>
          <a:xfrm>
            <a:off x="1590539" y="516728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D5D5F5E1-7DFD-05B9-421B-023A1BD7A9D0}"/>
              </a:ext>
            </a:extLst>
          </p:cNvPr>
          <p:cNvSpPr/>
          <p:nvPr/>
        </p:nvSpPr>
        <p:spPr>
          <a:xfrm>
            <a:off x="1599507" y="5167784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E986E936-747C-56C8-5D97-5978C992E9BC}"/>
              </a:ext>
            </a:extLst>
          </p:cNvPr>
          <p:cNvSpPr/>
          <p:nvPr/>
        </p:nvSpPr>
        <p:spPr>
          <a:xfrm>
            <a:off x="1599797" y="517072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CD875FA8-63AA-1515-5855-749E03BDDAF7}"/>
              </a:ext>
            </a:extLst>
          </p:cNvPr>
          <p:cNvSpPr/>
          <p:nvPr/>
        </p:nvSpPr>
        <p:spPr>
          <a:xfrm>
            <a:off x="1596710" y="51676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40075480-6790-707D-D4B1-7186AF303070}"/>
              </a:ext>
            </a:extLst>
          </p:cNvPr>
          <p:cNvSpPr/>
          <p:nvPr/>
        </p:nvSpPr>
        <p:spPr>
          <a:xfrm>
            <a:off x="1601199" y="516741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22416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re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0DFA7B7-1B71-AC13-8A4D-97DA7724C00E}"/>
              </a:ext>
            </a:extLst>
          </p:cNvPr>
          <p:cNvSpPr/>
          <p:nvPr/>
        </p:nvSpPr>
        <p:spPr>
          <a:xfrm>
            <a:off x="2000679" y="62234"/>
            <a:ext cx="3196963" cy="91451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037D1B8-6425-516E-574A-DB93BA314876}"/>
              </a:ext>
            </a:extLst>
          </p:cNvPr>
          <p:cNvSpPr/>
          <p:nvPr/>
        </p:nvSpPr>
        <p:spPr>
          <a:xfrm>
            <a:off x="475533" y="1084108"/>
            <a:ext cx="11392186" cy="231371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Nhịp ¾ có mấy phách trong một ô nhịp?</a:t>
            </a:r>
          </a:p>
          <a:p>
            <a:pPr algn="ctr"/>
            <a:r>
              <a:rPr lang="vi-VN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Phách nào là phách mạnh, phách nào là phách nhẹ?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E73C6B4-9211-1AA2-300B-6B322F99B84B}"/>
              </a:ext>
            </a:extLst>
          </p:cNvPr>
          <p:cNvSpPr/>
          <p:nvPr/>
        </p:nvSpPr>
        <p:spPr>
          <a:xfrm>
            <a:off x="2878283" y="3468394"/>
            <a:ext cx="8894618" cy="2433638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Nhịp ¾ có 3 phách trong một ô nhịp. Phách 1 là phách mạnh, phách 2 và phách 3 là phách nhẹ.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D76C0A0F-F1AC-F6B2-A0FB-20BE721389A8}"/>
              </a:ext>
            </a:extLst>
          </p:cNvPr>
          <p:cNvSpPr/>
          <p:nvPr/>
        </p:nvSpPr>
        <p:spPr>
          <a:xfrm>
            <a:off x="1609906" y="515825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77F8A34-6EFC-2C9A-FAB1-281C08E7DF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93" y="5169626"/>
            <a:ext cx="835202" cy="90427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E3273FA3-82CE-A2DF-A999-97F460E79079}"/>
              </a:ext>
            </a:extLst>
          </p:cNvPr>
          <p:cNvSpPr/>
          <p:nvPr/>
        </p:nvSpPr>
        <p:spPr>
          <a:xfrm>
            <a:off x="1597209" y="5172796"/>
            <a:ext cx="1114452" cy="1130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7473A0B-3F30-7408-1D8B-E14A9BA96938}"/>
              </a:ext>
            </a:extLst>
          </p:cNvPr>
          <p:cNvSpPr/>
          <p:nvPr/>
        </p:nvSpPr>
        <p:spPr>
          <a:xfrm>
            <a:off x="1585188" y="517404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F3028D35-4DB4-941F-3FCF-9E4FBD93634B}"/>
              </a:ext>
            </a:extLst>
          </p:cNvPr>
          <p:cNvSpPr/>
          <p:nvPr/>
        </p:nvSpPr>
        <p:spPr>
          <a:xfrm>
            <a:off x="1597388" y="517403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7D7644D0-5A76-DE44-3462-0442A7B56C15}"/>
              </a:ext>
            </a:extLst>
          </p:cNvPr>
          <p:cNvSpPr/>
          <p:nvPr/>
        </p:nvSpPr>
        <p:spPr>
          <a:xfrm>
            <a:off x="1600428" y="516850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529BA56F-3480-C150-098D-0C245401915E}"/>
              </a:ext>
            </a:extLst>
          </p:cNvPr>
          <p:cNvSpPr/>
          <p:nvPr/>
        </p:nvSpPr>
        <p:spPr>
          <a:xfrm>
            <a:off x="1603647" y="517544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200657F5-6B95-647D-88FA-94E6A35C435B}"/>
              </a:ext>
            </a:extLst>
          </p:cNvPr>
          <p:cNvSpPr/>
          <p:nvPr/>
        </p:nvSpPr>
        <p:spPr>
          <a:xfrm>
            <a:off x="1592808" y="518306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717B6AED-6A66-863F-6EE4-477D8CF92E88}"/>
              </a:ext>
            </a:extLst>
          </p:cNvPr>
          <p:cNvSpPr/>
          <p:nvPr/>
        </p:nvSpPr>
        <p:spPr>
          <a:xfrm>
            <a:off x="1599374" y="517403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167ABAFA-FA52-435B-C3E1-C9B23878389C}"/>
              </a:ext>
            </a:extLst>
          </p:cNvPr>
          <p:cNvSpPr/>
          <p:nvPr/>
        </p:nvSpPr>
        <p:spPr>
          <a:xfrm>
            <a:off x="1604505" y="5173358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F48CB387-8A4F-2AA5-C465-BD336BA03CEB}"/>
              </a:ext>
            </a:extLst>
          </p:cNvPr>
          <p:cNvSpPr/>
          <p:nvPr/>
        </p:nvSpPr>
        <p:spPr>
          <a:xfrm>
            <a:off x="1598067" y="517195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E68A36F3-E1C7-E2AD-0E86-EC2AD692B4CA}"/>
              </a:ext>
            </a:extLst>
          </p:cNvPr>
          <p:cNvSpPr/>
          <p:nvPr/>
        </p:nvSpPr>
        <p:spPr>
          <a:xfrm>
            <a:off x="1599374" y="516850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D67D82B-DDC4-0925-23A5-37B9790BDA43}"/>
              </a:ext>
            </a:extLst>
          </p:cNvPr>
          <p:cNvSpPr/>
          <p:nvPr/>
        </p:nvSpPr>
        <p:spPr>
          <a:xfrm>
            <a:off x="1604452" y="5180252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395DF33-DD35-1263-186A-55DBC33AC4E2}"/>
              </a:ext>
            </a:extLst>
          </p:cNvPr>
          <p:cNvSpPr/>
          <p:nvPr/>
        </p:nvSpPr>
        <p:spPr>
          <a:xfrm>
            <a:off x="1596921" y="5175898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91837F16-1B88-7E27-1C78-312B23068073}"/>
              </a:ext>
            </a:extLst>
          </p:cNvPr>
          <p:cNvSpPr/>
          <p:nvPr/>
        </p:nvSpPr>
        <p:spPr>
          <a:xfrm>
            <a:off x="1590539" y="516728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D5D5F5E1-7DFD-05B9-421B-023A1BD7A9D0}"/>
              </a:ext>
            </a:extLst>
          </p:cNvPr>
          <p:cNvSpPr/>
          <p:nvPr/>
        </p:nvSpPr>
        <p:spPr>
          <a:xfrm>
            <a:off x="1599507" y="5167784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E986E936-747C-56C8-5D97-5978C992E9BC}"/>
              </a:ext>
            </a:extLst>
          </p:cNvPr>
          <p:cNvSpPr/>
          <p:nvPr/>
        </p:nvSpPr>
        <p:spPr>
          <a:xfrm>
            <a:off x="1599797" y="517072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CD875FA8-63AA-1515-5855-749E03BDDAF7}"/>
              </a:ext>
            </a:extLst>
          </p:cNvPr>
          <p:cNvSpPr/>
          <p:nvPr/>
        </p:nvSpPr>
        <p:spPr>
          <a:xfrm>
            <a:off x="1596710" y="517808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40075480-6790-707D-D4B1-7186AF303070}"/>
              </a:ext>
            </a:extLst>
          </p:cNvPr>
          <p:cNvSpPr/>
          <p:nvPr/>
        </p:nvSpPr>
        <p:spPr>
          <a:xfrm>
            <a:off x="1611590" y="517780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22416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re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screenshot of a computer&#10;&#10;Description automatically generated with low confid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630" b="64075"/>
          <a:stretch>
            <a:fillRect/>
          </a:stretch>
        </p:blipFill>
        <p:spPr bwMode="auto">
          <a:xfrm>
            <a:off x="1540454" y="2067803"/>
            <a:ext cx="9277350" cy="224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10"/>
          <p:cNvSpPr txBox="1"/>
          <p:nvPr/>
        </p:nvSpPr>
        <p:spPr>
          <a:xfrm>
            <a:off x="1849558" y="2527323"/>
            <a:ext cx="8740308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solidFill>
                  <a:srgbClr val="002060"/>
                </a:solidFill>
                <a:latin typeface="UTM Loko" panose="02040603050506020204" pitchFamily="18" charset="0"/>
                <a:ea typeface="字魂52号-阿开漫画体" panose="00000500000000000000" pitchFamily="2" charset="-122"/>
              </a:rPr>
              <a:t>KHỞI ĐỘNG</a:t>
            </a:r>
            <a:endParaRPr lang="ko-KR" altLang="en-US" sz="6600" b="1" dirty="0">
              <a:solidFill>
                <a:srgbClr val="002060"/>
              </a:solidFill>
              <a:latin typeface="UTM Loko" panose="02040603050506020204" pitchFamily="18" charset="0"/>
              <a:ea typeface="Microsoft YaHei" panose="020B0503020204020204" charset="-122"/>
            </a:endParaRPr>
          </a:p>
        </p:txBody>
      </p:sp>
      <p:pic>
        <p:nvPicPr>
          <p:cNvPr id="4" name="đầu Van 2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17299" y="47004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334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CE2EEE63-50C4-D355-8F0D-3B87732D8237}"/>
              </a:ext>
            </a:extLst>
          </p:cNvPr>
          <p:cNvSpPr/>
          <p:nvPr/>
        </p:nvSpPr>
        <p:spPr>
          <a:xfrm>
            <a:off x="173665" y="1054615"/>
            <a:ext cx="11844670" cy="4795465"/>
          </a:xfrm>
          <a:prstGeom prst="roundRect">
            <a:avLst/>
          </a:prstGeom>
          <a:solidFill>
            <a:srgbClr val="C6EA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vi-VN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các KT đã học trong chủ đề 7 “ AN nước ngoài”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vi-VN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 mới: tiết 31 học bài hát “ Hè về vui quá”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vi-VN" sz="3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06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A bouquet of flowers in a vase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-394855"/>
            <a:ext cx="12192000" cy="6037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13364" y="5953991"/>
            <a:ext cx="6702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3600" b="1" dirty="0" err="1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Giáo</a:t>
            </a:r>
            <a:r>
              <a:rPr lang="en-US" altLang="zh-CN" sz="3600" b="1" dirty="0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 </a:t>
            </a:r>
            <a:r>
              <a:rPr lang="en-US" altLang="zh-CN" sz="3600" b="1" dirty="0" err="1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viên</a:t>
            </a:r>
            <a:r>
              <a:rPr lang="en-US" altLang="zh-CN" sz="3600" b="1" dirty="0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: </a:t>
            </a:r>
            <a:r>
              <a:rPr lang="vi-VN" altLang="zh-CN" sz="3600" b="1" dirty="0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Lê Thị Hồng Duyên</a:t>
            </a:r>
            <a:endParaRPr lang="en-US" altLang="zh-CN" sz="3600" b="1" dirty="0" smtClean="0">
              <a:solidFill>
                <a:srgbClr val="00B050"/>
              </a:solidFill>
              <a:latin typeface="HP001 4 hàng" panose="020B0603050302020204" pitchFamily="34" charset="0"/>
              <a:ea typeface="Roboto Black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8844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CE2EEE63-50C4-D355-8F0D-3B87732D8237}"/>
              </a:ext>
            </a:extLst>
          </p:cNvPr>
          <p:cNvSpPr/>
          <p:nvPr/>
        </p:nvSpPr>
        <p:spPr>
          <a:xfrm>
            <a:off x="173665" y="1054615"/>
            <a:ext cx="11844670" cy="4795465"/>
          </a:xfrm>
          <a:prstGeom prst="roundRect">
            <a:avLst/>
          </a:prstGeom>
          <a:solidFill>
            <a:srgbClr val="C6EA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 sâu nội dung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hát “ Con chim non” giúp chúng em thêm yêu các loài vật trong thiên nhiên. 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hát và vận động nhịp nhàng theo giai điệu của bài hát, bản nhạc.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06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4691" y="613065"/>
            <a:ext cx="1231669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Trò chơi âm nhạc</a:t>
            </a:r>
          </a:p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           </a:t>
            </a:r>
            <a:r>
              <a:rPr lang="vi-VN" sz="2400" dirty="0" smtClean="0">
                <a:solidFill>
                  <a:srgbClr val="C00000"/>
                </a:solidFill>
              </a:rPr>
              <a:t>                                                                </a:t>
            </a:r>
          </a:p>
          <a:p>
            <a:pPr algn="ctr"/>
            <a:endParaRPr lang="vi-VN" sz="2400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0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50718" y="1600201"/>
            <a:ext cx="4759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chẵn: Thực hiện đọc nhạc bài số 4 theo kí hiệu bàn tay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57800" y="2337955"/>
            <a:ext cx="6712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 lẻ: Thực hiện đọc nhạc bài số 4 kết hợp vỗ tay hoặc gõ hình tiết tấu</a:t>
            </a:r>
            <a:endParaRPr lang="en-US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SAKA\Downloads\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22919"/>
            <a:ext cx="12192000" cy="2104749"/>
          </a:xfrm>
          <a:prstGeom prst="rect">
            <a:avLst/>
          </a:prstGeom>
          <a:noFill/>
        </p:spPr>
      </p:pic>
      <p:pic>
        <p:nvPicPr>
          <p:cNvPr id="1028" name="Picture 4" descr="C:\Users\OSAKA\Downloads\a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044539"/>
            <a:ext cx="12192000" cy="27847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6893271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LÊ THỊ HỒNG DUYÊN\Music\tiết 30 lớp 3\ĐN 4  kí hiệu tay cả bà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7918"/>
            <a:ext cx="12192000" cy="585008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55138" y="228600"/>
            <a:ext cx="4021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>
                <a:solidFill>
                  <a:srgbClr val="FF0000"/>
                </a:solidFill>
              </a:rPr>
              <a:t>Bài số 4</a:t>
            </a:r>
            <a:endParaRPr lang="en-US" sz="3600" dirty="0"/>
          </a:p>
        </p:txBody>
      </p:sp>
      <p:pic>
        <p:nvPicPr>
          <p:cNvPr id="9" name="ĐN 4 cả bài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428990" y="0"/>
            <a:ext cx="763010" cy="800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6200" y="1770439"/>
            <a:ext cx="119799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4800" b="1" dirty="0" smtClean="0">
                <a:solidFill>
                  <a:srgbClr val="CC0099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TIẾT 30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4800" b="1" dirty="0" smtClean="0">
                <a:solidFill>
                  <a:srgbClr val="0000FF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vi-VN" altLang="zh-CN" sz="5400" b="1" dirty="0" smtClean="0">
                <a:solidFill>
                  <a:srgbClr val="0000FF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TỔ CHỨC HOẠT ĐỘNG VẬN DỤNG- SÁNG TẠO.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181C06C-B3D6-0508-AA31-0885813204A6}"/>
              </a:ext>
            </a:extLst>
          </p:cNvPr>
          <p:cNvSpPr txBox="1"/>
          <p:nvPr/>
        </p:nvSpPr>
        <p:spPr>
          <a:xfrm>
            <a:off x="1267679" y="197741"/>
            <a:ext cx="8416638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Thứ 5 n</a:t>
            </a:r>
            <a:r>
              <a:rPr lang="en-US" altLang="zh-CN" sz="3600" b="1" i="1" dirty="0" err="1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gày</a:t>
            </a:r>
            <a:r>
              <a:rPr lang="en-US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11</a:t>
            </a:r>
            <a:r>
              <a:rPr lang="en-US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i="1" dirty="0" err="1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tháng</a:t>
            </a:r>
            <a:r>
              <a:rPr lang="en-US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4</a:t>
            </a:r>
            <a:r>
              <a:rPr lang="en-US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i="1" dirty="0" err="1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lang="en-US" altLang="zh-CN" sz="3600" b="1" i="1" dirty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202</a:t>
            </a:r>
            <a:r>
              <a:rPr lang="vi-VN" altLang="zh-CN" sz="3600" b="1" i="1" dirty="0" smtClean="0">
                <a:solidFill>
                  <a:srgbClr val="CC0099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4</a:t>
            </a:r>
            <a:endParaRPr kumimoji="0" lang="en-US" altLang="zh-CN" sz="3600" b="1" i="1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360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423555" y="0"/>
            <a:ext cx="14900564" cy="6858000"/>
            <a:chOff x="2185988" y="571500"/>
            <a:chExt cx="13916025" cy="8343900"/>
          </a:xfrm>
        </p:grpSpPr>
        <p:pic>
          <p:nvPicPr>
            <p:cNvPr id="9218" name="Picture 12" descr="A screenshot of a computer&#10;&#10;Description automatically generated with low confidenc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630" b="64075"/>
            <a:stretch>
              <a:fillRect/>
            </a:stretch>
          </p:blipFill>
          <p:spPr bwMode="auto">
            <a:xfrm>
              <a:off x="2185988" y="571500"/>
              <a:ext cx="13916025" cy="834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4"/>
            <p:cNvGrpSpPr/>
            <p:nvPr/>
          </p:nvGrpSpPr>
          <p:grpSpPr>
            <a:xfrm>
              <a:off x="4426492" y="1844461"/>
              <a:ext cx="9452618" cy="5317353"/>
              <a:chOff x="375659" y="1058212"/>
              <a:chExt cx="6301745" cy="354489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文本框 10"/>
              <p:cNvSpPr txBox="1"/>
              <p:nvPr/>
            </p:nvSpPr>
            <p:spPr>
              <a:xfrm>
                <a:off x="375659" y="1058212"/>
                <a:ext cx="6301745" cy="3544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vi-VN" altLang="ko-KR" sz="5400" b="1" dirty="0" smtClean="0">
                    <a:solidFill>
                      <a:srgbClr val="002060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1. Gõ đệm theo hình tiết tấu</a:t>
                </a:r>
              </a:p>
              <a:p>
                <a:pPr algn="ctr">
                  <a:defRPr/>
                </a:pPr>
                <a:endParaRPr lang="vi-VN" altLang="ko-KR" sz="6000" b="1" dirty="0" smtClean="0">
                  <a:solidFill>
                    <a:srgbClr val="C00000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  <a:p>
                <a:pPr algn="ctr">
                  <a:defRPr/>
                </a:pPr>
                <a:r>
                  <a:rPr lang="vi-VN" altLang="ko-KR" sz="6000" b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Bản nhạc </a:t>
                </a:r>
                <a:r>
                  <a:rPr lang="vi-VN" altLang="ko-KR" sz="6000" b="1" i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Van- xơ Pha- vô- rít</a:t>
                </a:r>
              </a:p>
              <a:p>
                <a:pPr algn="ctr">
                  <a:defRPr/>
                </a:pPr>
                <a:r>
                  <a:rPr lang="vi-VN" altLang="ko-KR" sz="6000" b="1" i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(Mô Da)</a:t>
                </a:r>
              </a:p>
              <a:p>
                <a:pPr algn="ctr">
                  <a:defRPr/>
                </a:pPr>
                <a:endParaRPr lang="vi-VN" altLang="ko-KR" sz="4400" b="1" dirty="0" smtClean="0">
                  <a:solidFill>
                    <a:srgbClr val="0000FF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  <p:sp>
            <p:nvSpPr>
              <p:cNvPr id="7" name="文本框 10"/>
              <p:cNvSpPr txBox="1"/>
              <p:nvPr/>
            </p:nvSpPr>
            <p:spPr>
              <a:xfrm>
                <a:off x="612206" y="1084608"/>
                <a:ext cx="5826872" cy="163121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ko-KR" altLang="en-US" sz="10000" b="1" dirty="0">
                  <a:solidFill>
                    <a:srgbClr val="FECC43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3532" y="155862"/>
            <a:ext cx="62657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Hoạt động theo nhóm</a:t>
            </a:r>
          </a:p>
          <a:p>
            <a:pPr algn="ctr"/>
            <a:r>
              <a:rPr lang="vi-VN" sz="3600" dirty="0" smtClean="0">
                <a:solidFill>
                  <a:srgbClr val="FF0000"/>
                </a:solidFill>
              </a:rPr>
              <a:t>                                          </a:t>
            </a:r>
          </a:p>
          <a:p>
            <a:pPr algn="ctr"/>
            <a:endParaRPr lang="vi-VN" sz="2400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0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1164" y="1922322"/>
            <a:ext cx="2265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vi-VN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ết tấu 1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170" y="3844656"/>
            <a:ext cx="2327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tấu 2</a:t>
            </a:r>
            <a:endParaRPr lang="en-US" sz="3600" dirty="0"/>
          </a:p>
        </p:txBody>
      </p:sp>
      <p:pic>
        <p:nvPicPr>
          <p:cNvPr id="6" name="Picture 3" descr="C:\Users\OSAKA\Downloads\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2091" y="1708725"/>
            <a:ext cx="9975311" cy="2104749"/>
          </a:xfrm>
          <a:prstGeom prst="rect">
            <a:avLst/>
          </a:prstGeom>
          <a:noFill/>
        </p:spPr>
      </p:pic>
      <p:pic>
        <p:nvPicPr>
          <p:cNvPr id="8" name="Picture 4" descr="C:\Users\OSAKA\Downloads\a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2874" y="2930238"/>
            <a:ext cx="9989126" cy="2784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454727" y="124691"/>
            <a:ext cx="14900564" cy="6858000"/>
            <a:chOff x="2156876" y="723207"/>
            <a:chExt cx="13916025" cy="8343900"/>
          </a:xfrm>
        </p:grpSpPr>
        <p:pic>
          <p:nvPicPr>
            <p:cNvPr id="9218" name="Picture 12" descr="A screenshot of a computer&#10;&#10;Description automatically generated with low confidenc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630" b="64075"/>
            <a:stretch>
              <a:fillRect/>
            </a:stretch>
          </p:blipFill>
          <p:spPr bwMode="auto">
            <a:xfrm>
              <a:off x="2156876" y="723207"/>
              <a:ext cx="13916025" cy="834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4"/>
            <p:cNvGrpSpPr/>
            <p:nvPr/>
          </p:nvGrpSpPr>
          <p:grpSpPr>
            <a:xfrm>
              <a:off x="4426492" y="1149132"/>
              <a:ext cx="9452618" cy="5317354"/>
              <a:chOff x="375659" y="594659"/>
              <a:chExt cx="6301745" cy="354489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文本框 10"/>
              <p:cNvSpPr txBox="1"/>
              <p:nvPr/>
            </p:nvSpPr>
            <p:spPr>
              <a:xfrm>
                <a:off x="375659" y="594659"/>
                <a:ext cx="6301745" cy="35448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vi-VN" altLang="ko-KR" sz="5400" b="1" dirty="0" smtClean="0">
                  <a:solidFill>
                    <a:srgbClr val="002060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  <a:p>
                <a:pPr algn="ctr">
                  <a:defRPr/>
                </a:pPr>
                <a:endParaRPr lang="vi-VN" altLang="ko-KR" sz="6000" b="1" dirty="0" smtClean="0">
                  <a:solidFill>
                    <a:srgbClr val="C00000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  <a:p>
                <a:pPr algn="ctr">
                  <a:defRPr/>
                </a:pPr>
                <a:r>
                  <a:rPr lang="vi-VN" altLang="ko-KR" sz="6000" b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Bản nhạc </a:t>
                </a:r>
                <a:r>
                  <a:rPr lang="vi-VN" altLang="ko-KR" sz="6000" b="1" i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Van- xơ Pha- vô- rít</a:t>
                </a:r>
              </a:p>
              <a:p>
                <a:pPr algn="ctr">
                  <a:defRPr/>
                </a:pPr>
                <a:r>
                  <a:rPr lang="vi-VN" altLang="ko-KR" sz="6000" b="1" i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(Mô Da)</a:t>
                </a:r>
              </a:p>
              <a:p>
                <a:pPr algn="ctr">
                  <a:defRPr/>
                </a:pPr>
                <a:endParaRPr lang="vi-VN" altLang="ko-KR" sz="4400" b="1" dirty="0" smtClean="0">
                  <a:solidFill>
                    <a:srgbClr val="0000FF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  <p:sp>
            <p:nvSpPr>
              <p:cNvPr id="7" name="文本框 10"/>
              <p:cNvSpPr txBox="1"/>
              <p:nvPr/>
            </p:nvSpPr>
            <p:spPr>
              <a:xfrm>
                <a:off x="612206" y="1084608"/>
                <a:ext cx="5826872" cy="163121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ko-KR" altLang="en-US" sz="10000" b="1" dirty="0">
                  <a:solidFill>
                    <a:srgbClr val="FECC43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</p:grpSp>
      </p:grpSp>
      <p:pic>
        <p:nvPicPr>
          <p:cNvPr id="8" name="cả van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17200" y="5663045"/>
            <a:ext cx="963902" cy="96390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5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423555" y="0"/>
            <a:ext cx="14900564" cy="6858000"/>
            <a:chOff x="2185988" y="571500"/>
            <a:chExt cx="13916025" cy="8343900"/>
          </a:xfrm>
        </p:grpSpPr>
        <p:pic>
          <p:nvPicPr>
            <p:cNvPr id="9218" name="Picture 12" descr="A screenshot of a computer&#10;&#10;Description automatically generated with low confidenc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630" b="64075"/>
            <a:stretch>
              <a:fillRect/>
            </a:stretch>
          </p:blipFill>
          <p:spPr bwMode="auto">
            <a:xfrm>
              <a:off x="2185988" y="571500"/>
              <a:ext cx="13916025" cy="834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4"/>
            <p:cNvGrpSpPr/>
            <p:nvPr/>
          </p:nvGrpSpPr>
          <p:grpSpPr>
            <a:xfrm>
              <a:off x="4426492" y="1884056"/>
              <a:ext cx="9452618" cy="5544691"/>
              <a:chOff x="375659" y="1084608"/>
              <a:chExt cx="6301745" cy="369645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文本框 10"/>
              <p:cNvSpPr txBox="1"/>
              <p:nvPr/>
            </p:nvSpPr>
            <p:spPr>
              <a:xfrm>
                <a:off x="375659" y="1311059"/>
                <a:ext cx="6301745" cy="3469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vi-VN" altLang="ko-KR" sz="5400" b="1" dirty="0" smtClean="0">
                    <a:solidFill>
                      <a:srgbClr val="002060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2. Đọc cao độ theo ký hiệu bàn tay, nhận biết câu  nhạc</a:t>
                </a:r>
              </a:p>
              <a:p>
                <a:pPr algn="ctr">
                  <a:defRPr/>
                </a:pPr>
                <a:endParaRPr lang="vi-VN" altLang="ko-KR" sz="6000" b="1" dirty="0" smtClean="0">
                  <a:solidFill>
                    <a:srgbClr val="C00000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  <a:p>
                <a:pPr algn="ctr">
                  <a:defRPr/>
                </a:pPr>
                <a:r>
                  <a:rPr lang="vi-VN" altLang="ko-KR" sz="6000" b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Bài đọc nhạc số 4</a:t>
                </a:r>
                <a:endParaRPr lang="vi-VN" altLang="ko-KR" sz="6000" b="1" i="1" dirty="0" smtClean="0">
                  <a:solidFill>
                    <a:srgbClr val="0000FF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  <a:p>
                <a:pPr algn="ctr">
                  <a:defRPr/>
                </a:pPr>
                <a:endParaRPr lang="vi-VN" altLang="ko-KR" sz="4400" b="1" dirty="0" smtClean="0">
                  <a:solidFill>
                    <a:srgbClr val="0000FF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  <p:sp>
            <p:nvSpPr>
              <p:cNvPr id="7" name="文本框 10"/>
              <p:cNvSpPr txBox="1"/>
              <p:nvPr/>
            </p:nvSpPr>
            <p:spPr>
              <a:xfrm>
                <a:off x="612206" y="1084608"/>
                <a:ext cx="5826872" cy="163121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ko-KR" altLang="en-US" sz="10000" b="1" dirty="0">
                  <a:solidFill>
                    <a:srgbClr val="FECC43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SAKA\Downloads\a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84464" y="1672935"/>
            <a:ext cx="12957464" cy="3667991"/>
          </a:xfrm>
          <a:prstGeom prst="rect">
            <a:avLst/>
          </a:prstGeom>
          <a:noFill/>
        </p:spPr>
      </p:pic>
      <p:pic>
        <p:nvPicPr>
          <p:cNvPr id="4" name="ĐN 4 câu 2- đàn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11471565" y="168708"/>
            <a:ext cx="575974" cy="5759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7336" y="363682"/>
            <a:ext cx="7855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 </a:t>
            </a:r>
            <a:r>
              <a:rPr lang="vi-VN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 độ theo </a:t>
            </a:r>
            <a:r>
              <a:rPr lang="vi-VN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 hiệu bàn </a:t>
            </a:r>
            <a:r>
              <a:rPr lang="vi-VN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</a:p>
          <a:p>
            <a:pPr algn="ctr"/>
            <a:r>
              <a:rPr lang="vi-VN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biết câu nhạc</a:t>
            </a:r>
            <a:endParaRPr lang="vi-VN" sz="36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893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SAKA\Downloads\a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39089"/>
            <a:ext cx="12192000" cy="4886614"/>
          </a:xfrm>
          <a:prstGeom prst="rect">
            <a:avLst/>
          </a:prstGeom>
          <a:noFill/>
        </p:spPr>
      </p:pic>
      <p:pic>
        <p:nvPicPr>
          <p:cNvPr id="7" name="ĐN 4 cả bài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457710" y="0"/>
            <a:ext cx="716973" cy="716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4" y="218208"/>
            <a:ext cx="7834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 nhạc kết hợp kí hiệu bàn tay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6674</TotalTime>
  <Words>482</Words>
  <Application>Microsoft Office PowerPoint</Application>
  <PresentationFormat>Custom</PresentationFormat>
  <Paragraphs>144</Paragraphs>
  <Slides>25</Slides>
  <Notes>11</Notes>
  <HiddenSlides>0</HiddenSlides>
  <MMClips>9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Arial</vt:lpstr>
      <vt:lpstr>Times New Roman</vt:lpstr>
      <vt:lpstr>Palanquin Dark</vt:lpstr>
      <vt:lpstr>Century Gothic</vt:lpstr>
      <vt:lpstr>Hind Siliguri</vt:lpstr>
      <vt:lpstr>Calibri</vt:lpstr>
      <vt:lpstr>UTM Loko</vt:lpstr>
      <vt:lpstr>字魂52号-阿开漫画体</vt:lpstr>
      <vt:lpstr>Microsoft YaHei</vt:lpstr>
      <vt:lpstr>Roboto Black</vt:lpstr>
      <vt:lpstr>HP001 4 hàng</vt:lpstr>
      <vt:lpstr>Calibri Light</vt:lpstr>
      <vt:lpstr>2_Office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275</cp:revision>
  <dcterms:created xsi:type="dcterms:W3CDTF">2023-04-01T23:44:56Z</dcterms:created>
  <dcterms:modified xsi:type="dcterms:W3CDTF">2024-04-11T01:25:58Z</dcterms:modified>
</cp:coreProperties>
</file>