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6" r:id="rId1"/>
  </p:sldMasterIdLst>
  <p:notesMasterIdLst>
    <p:notesMasterId r:id="rId26"/>
  </p:notesMasterIdLst>
  <p:sldIdLst>
    <p:sldId id="4308" r:id="rId2"/>
    <p:sldId id="4341" r:id="rId3"/>
    <p:sldId id="4337" r:id="rId4"/>
    <p:sldId id="4329" r:id="rId5"/>
    <p:sldId id="4334" r:id="rId6"/>
    <p:sldId id="4338" r:id="rId7"/>
    <p:sldId id="4310" r:id="rId8"/>
    <p:sldId id="4311" r:id="rId9"/>
    <p:sldId id="4312" r:id="rId10"/>
    <p:sldId id="4313" r:id="rId11"/>
    <p:sldId id="4314" r:id="rId12"/>
    <p:sldId id="4316" r:id="rId13"/>
    <p:sldId id="4318" r:id="rId14"/>
    <p:sldId id="4319" r:id="rId15"/>
    <p:sldId id="4332" r:id="rId16"/>
    <p:sldId id="4333" r:id="rId17"/>
    <p:sldId id="4320" r:id="rId18"/>
    <p:sldId id="4339" r:id="rId19"/>
    <p:sldId id="4336" r:id="rId20"/>
    <p:sldId id="4335" r:id="rId21"/>
    <p:sldId id="4340" r:id="rId22"/>
    <p:sldId id="4321" r:id="rId23"/>
    <p:sldId id="4323" r:id="rId24"/>
    <p:sldId id="4324"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Pangolin" panose="020B0604020202020204" charset="0"/>
      <p:regular r:id="rId33"/>
    </p:embeddedFont>
    <p:embeddedFont>
      <p:font typeface="Roboto" panose="02000000000000000000" pitchFamily="2" charset="0"/>
      <p:regular r:id="rId34"/>
      <p:bold r:id="rId35"/>
      <p:italic r:id="rId36"/>
      <p:boldItalic r:id="rId37"/>
    </p:embeddedFont>
    <p:embeddedFont>
      <p:font typeface="Roboto Black" panose="02000000000000000000" pitchFamily="2" charset="0"/>
      <p:regular r:id="rId38"/>
      <p:bold r:id="rId39"/>
      <p:boldItalic r:id="rId40"/>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1D25"/>
    <a:srgbClr val="FF00FF"/>
    <a:srgbClr val="BC5E41"/>
    <a:srgbClr val="F19054"/>
    <a:srgbClr val="AAE1FA"/>
    <a:srgbClr val="BB8CBF"/>
    <a:srgbClr val="69CEF3"/>
    <a:srgbClr val="95624C"/>
    <a:srgbClr val="81A7D4"/>
    <a:srgbClr val="FEF2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10" autoAdjust="0"/>
    <p:restoredTop sz="91525" autoAdjust="0"/>
  </p:normalViewPr>
  <p:slideViewPr>
    <p:cSldViewPr snapToGrid="0">
      <p:cViewPr varScale="1">
        <p:scale>
          <a:sx n="65" d="100"/>
          <a:sy n="65" d="100"/>
        </p:scale>
        <p:origin x="97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19/06/2024</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38354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2906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 theo sườn. Sau khi các nhóm trình bày xong, cho một vài HS chia sẻ về sản phẩm của nhóm nào đẹp nhất, ấn tượng nhất, điểm ấn tượng là gì?</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75620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6817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21623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4602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just">
              <a:lnSpc>
                <a:spcPct val="115000"/>
              </a:lnSpc>
              <a:spcAft>
                <a:spcPts val="0"/>
              </a:spcAft>
            </a:pPr>
            <a:r>
              <a:rPr lang="vi-VN" sz="1200" b="0">
                <a:effectLst/>
                <a:latin typeface="Times New Roman" panose="02020603050405020304" pitchFamily="18" charset="0"/>
                <a:ea typeface="Calibri" panose="020F0502020204030204" pitchFamily="34" charset="0"/>
                <a:cs typeface="Times New Roman" panose="02020603050405020304" pitchFamily="18" charset="0"/>
              </a:rPr>
              <a:t>Đại diện các nhóm chia sẻ ý tưởng, các nhóm khác đặt câu hỏi, nhận xét, góp ý cho nhóm bạn</a:t>
            </a:r>
            <a:endParaRPr lang="en-US" sz="1100" b="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86795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7756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1549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lưu</a:t>
            </a:r>
            <a:r>
              <a:rPr lang="en-US" baseline="0">
                <a:latin typeface="Times New Roman" panose="02020603050405020304" pitchFamily="18" charset="0"/>
                <a:cs typeface="Times New Roman" panose="02020603050405020304" pitchFamily="18" charset="0"/>
              </a:rPr>
              <a:t> ý cách lựa chọn nguyên liệu và đo, cắt kích thước vải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9641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lưu ý sử dụng súng bắn keo cẩn thận vì có thể gây bỏng. Lưu ý học sinh chiều gắn để khi lộn ngược túi khoá zip thuận theo chiều kéo.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9943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43641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6460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916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72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62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850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907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9678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648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609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7582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8396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710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112201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133910" y="5921109"/>
            <a:ext cx="1058090" cy="981137"/>
            <a:chOff x="12855139" y="5574544"/>
            <a:chExt cx="1058090" cy="981137"/>
          </a:xfrm>
        </p:grpSpPr>
        <p:sp>
          <p:nvSpPr>
            <p:cNvPr id="26" name="Arrow: Pentagon 25">
              <a:extLst>
                <a:ext uri="{FF2B5EF4-FFF2-40B4-BE49-F238E27FC236}">
                  <a16:creationId xmlns:a16="http://schemas.microsoft.com/office/drawing/2014/main" id="{F1C07DEE-8892-24B9-69DB-4BC45E9619CB}"/>
                </a:ext>
              </a:extLst>
            </p:cNvPr>
            <p:cNvSpPr/>
            <p:nvPr/>
          </p:nvSpPr>
          <p:spPr>
            <a:xfrm>
              <a:off x="12855139" y="5574544"/>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2855139" y="58342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sp>
        <p:nvSpPr>
          <p:cNvPr id="13" name="TextBox 12">
            <a:extLst>
              <a:ext uri="{FF2B5EF4-FFF2-40B4-BE49-F238E27FC236}">
                <a16:creationId xmlns:a16="http://schemas.microsoft.com/office/drawing/2014/main" id="{DA14CBFD-2C6F-E4A0-F468-3C5C731B2275}"/>
              </a:ext>
            </a:extLst>
          </p:cNvPr>
          <p:cNvSpPr txBox="1"/>
          <p:nvPr/>
        </p:nvSpPr>
        <p:spPr>
          <a:xfrm>
            <a:off x="4232788" y="822584"/>
            <a:ext cx="4911212"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BÀI </a:t>
            </a:r>
            <a:r>
              <a:rPr lang="en-US" sz="4800" dirty="0">
                <a:solidFill>
                  <a:srgbClr val="7030A0"/>
                </a:solidFill>
                <a:latin typeface="Roboto Black" panose="02000000000000000000" pitchFamily="2" charset="0"/>
                <a:ea typeface="Roboto Black" panose="02000000000000000000" pitchFamily="2" charset="0"/>
              </a:rPr>
              <a:t>HỌC STEM</a:t>
            </a:r>
            <a:endParaRPr kumimoji="0" lang="en-US" sz="48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5" name="TextBox 14"/>
          <p:cNvSpPr txBox="1"/>
          <p:nvPr/>
        </p:nvSpPr>
        <p:spPr>
          <a:xfrm>
            <a:off x="1721930" y="1653581"/>
            <a:ext cx="894115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noFill/>
                </a:ln>
                <a:solidFill>
                  <a:srgbClr val="C00000"/>
                </a:solidFill>
                <a:effectLst/>
                <a:uLnTx/>
                <a:uFillTx/>
                <a:latin typeface="Roboto Black" panose="02000000000000000000" pitchFamily="2" charset="0"/>
                <a:ea typeface="Roboto Black" panose="02000000000000000000" pitchFamily="2" charset="0"/>
                <a:cs typeface="+mn-cs"/>
              </a:rPr>
              <a:t>SÁNG</a:t>
            </a:r>
            <a:r>
              <a:rPr kumimoji="0" lang="en-US" altLang="zh-CN" sz="4800" b="1" i="0" u="none" strike="noStrike" kern="1200" cap="none" spc="0" normalizeH="0" noProof="0" dirty="0">
                <a:ln>
                  <a:noFill/>
                </a:ln>
                <a:solidFill>
                  <a:srgbClr val="C00000"/>
                </a:solidFill>
                <a:effectLst/>
                <a:uLnTx/>
                <a:uFillTx/>
                <a:latin typeface="Roboto Black" panose="02000000000000000000" pitchFamily="2" charset="0"/>
                <a:ea typeface="Roboto Black" panose="02000000000000000000" pitchFamily="2" charset="0"/>
                <a:cs typeface="+mn-cs"/>
              </a:rPr>
              <a:t> TẠO ĐỒ DÙNG HỌC TẬP</a:t>
            </a:r>
            <a:endParaRPr kumimoji="0" lang="en-US" altLang="zh-CN" sz="4800" b="1" i="0" u="none" strike="noStrike" kern="1200" cap="none" spc="0" normalizeH="0" baseline="0" noProof="0" dirty="0">
              <a:ln>
                <a:noFill/>
              </a:ln>
              <a:solidFill>
                <a:srgbClr val="C0000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7316" y="2484578"/>
            <a:ext cx="3998629" cy="3346837"/>
          </a:xfrm>
          <a:prstGeom prst="rect">
            <a:avLst/>
          </a:prstGeom>
        </p:spPr>
      </p:pic>
    </p:spTree>
    <p:extLst>
      <p:ext uri="{BB962C8B-B14F-4D97-AF65-F5344CB8AC3E}">
        <p14:creationId xmlns:p14="http://schemas.microsoft.com/office/powerpoint/2010/main" val="33282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3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3395279" y="1308539"/>
            <a:ext cx="5476021" cy="43088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Lựa</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chọn</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dụng</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cụ</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và</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endPar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C50EEADF-F242-4F8F-96FE-76601BA8159E}"/>
              </a:ext>
            </a:extLst>
          </p:cNvPr>
          <p:cNvSpPr txBox="1"/>
          <p:nvPr/>
        </p:nvSpPr>
        <p:spPr>
          <a:xfrm>
            <a:off x="3395279" y="1877552"/>
            <a:ext cx="5476022"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Giấy</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A4,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kéo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keo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dán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chì</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vải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dạ</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khoá</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zip,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súng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bắn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keo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keo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nến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ghim</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bằng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dính</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553530" y="5191910"/>
            <a:ext cx="1054699" cy="646232"/>
          </a:xfrm>
          <a:prstGeom prst="rect">
            <a:avLst/>
          </a:prstGeom>
          <a:effectLst>
            <a:outerShdw blurRad="63500" sx="102000" sy="102000" algn="ctr" rotWithShape="0">
              <a:prstClr val="black">
                <a:alpha val="40000"/>
              </a:prstClr>
            </a:outerShdw>
          </a:effectLst>
        </p:spPr>
      </p:pic>
      <p:pic>
        <p:nvPicPr>
          <p:cNvPr id="25" name="Picture 24"/>
          <p:cNvPicPr>
            <a:picLocks noChangeAspect="1"/>
          </p:cNvPicPr>
          <p:nvPr/>
        </p:nvPicPr>
        <p:blipFill>
          <a:blip r:embed="rId4"/>
          <a:stretch>
            <a:fillRect/>
          </a:stretch>
        </p:blipFill>
        <p:spPr>
          <a:xfrm>
            <a:off x="3534346" y="5043944"/>
            <a:ext cx="1643786" cy="1394827"/>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2282528" y="598329"/>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HOẠT</a:t>
            </a:r>
            <a:r>
              <a:rPr kumimoji="0" lang="en-US" altLang="zh-CN" sz="32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ĐỘNG 3: </a:t>
            </a: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LÀM ĐỒ DÙNG HỌC TẬP</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6" name="Picture 5">
            <a:extLst>
              <a:ext uri="{FF2B5EF4-FFF2-40B4-BE49-F238E27FC236}">
                <a16:creationId xmlns:a16="http://schemas.microsoft.com/office/drawing/2014/main" id="{9CEED280-95FF-F3CE-50BF-A6BAA6836A95}"/>
              </a:ext>
            </a:extLst>
          </p:cNvPr>
          <p:cNvPicPr>
            <a:picLocks noChangeAspect="1"/>
          </p:cNvPicPr>
          <p:nvPr/>
        </p:nvPicPr>
        <p:blipFill>
          <a:blip r:embed="rId5"/>
          <a:stretch>
            <a:fillRect/>
          </a:stretch>
        </p:blipFill>
        <p:spPr>
          <a:xfrm>
            <a:off x="5178132" y="3294847"/>
            <a:ext cx="1910319" cy="1567306"/>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0880" y="2664528"/>
            <a:ext cx="2523963" cy="2194750"/>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868" y="2906489"/>
            <a:ext cx="2401722" cy="2137455"/>
          </a:xfrm>
          <a:prstGeom prst="rect">
            <a:avLst/>
          </a:prstGeom>
        </p:spPr>
      </p:pic>
    </p:spTree>
    <p:extLst>
      <p:ext uri="{BB962C8B-B14F-4D97-AF65-F5344CB8AC3E}">
        <p14:creationId xmlns:p14="http://schemas.microsoft.com/office/powerpoint/2010/main" val="292696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par>
                                <p:cTn id="19" presetID="22" presetClass="entr" presetSubtype="4"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down)">
                                      <p:cBhvr>
                                        <p:cTn id="21" dur="500"/>
                                        <p:tgtEl>
                                          <p:spTgt spid="25"/>
                                        </p:tgtEl>
                                      </p:cBhvr>
                                    </p:animEffect>
                                  </p:childTnLst>
                                </p:cTn>
                              </p:par>
                              <p:par>
                                <p:cTn id="22" presetID="22" presetClass="entr" presetSubtype="4"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par>
                                <p:cTn id="25" presetID="22" presetClass="entr" presetSubtype="4"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par>
                                <p:cTn id="28" presetID="22" presetClass="entr" presetSubtype="4"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918911" y="1888332"/>
            <a:ext cx="2992302" cy="984885"/>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Cắt vải theo kích thước phù hợp</a:t>
            </a:r>
            <a:endParaRPr kumimoji="0" lang="en-US"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Oval 20"/>
          <p:cNvSpPr/>
          <p:nvPr/>
        </p:nvSpPr>
        <p:spPr>
          <a:xfrm>
            <a:off x="0" y="1888333"/>
            <a:ext cx="1758263" cy="928609"/>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BƯỚC 1</a:t>
            </a:r>
          </a:p>
        </p:txBody>
      </p:sp>
      <p:sp>
        <p:nvSpPr>
          <p:cNvPr id="10" name="Rectangle 9"/>
          <p:cNvSpPr/>
          <p:nvPr/>
        </p:nvSpPr>
        <p:spPr>
          <a:xfrm>
            <a:off x="2730335" y="158927"/>
            <a:ext cx="673133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HOẠT</a:t>
            </a:r>
            <a:r>
              <a:rPr kumimoji="0" lang="en-US" altLang="zh-CN" sz="28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ĐỘNG 3: </a:t>
            </a:r>
            <a:r>
              <a:rPr kumimoji="0" lang="vi-VN"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LÀM ĐỒ DÙNG HỌC TẬP</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a:extLst>
              <a:ext uri="{FF2B5EF4-FFF2-40B4-BE49-F238E27FC236}">
                <a16:creationId xmlns:a16="http://schemas.microsoft.com/office/drawing/2014/main" id="{E94B055D-9D4E-4349-5ABC-2942BACB2F75}"/>
              </a:ext>
            </a:extLst>
          </p:cNvPr>
          <p:cNvPicPr>
            <a:picLocks noChangeAspect="1"/>
          </p:cNvPicPr>
          <p:nvPr/>
        </p:nvPicPr>
        <p:blipFill>
          <a:blip r:embed="rId3"/>
          <a:stretch>
            <a:fillRect/>
          </a:stretch>
        </p:blipFill>
        <p:spPr>
          <a:xfrm>
            <a:off x="427704" y="3227695"/>
            <a:ext cx="3914778" cy="27883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a:extLst>
              <a:ext uri="{FF2B5EF4-FFF2-40B4-BE49-F238E27FC236}">
                <a16:creationId xmlns:a16="http://schemas.microsoft.com/office/drawing/2014/main" id="{5E1484A4-45B8-4BAD-9052-8EE2EE15DE83}"/>
              </a:ext>
            </a:extLst>
          </p:cNvPr>
          <p:cNvSpPr txBox="1"/>
          <p:nvPr/>
        </p:nvSpPr>
        <p:spPr>
          <a:xfrm>
            <a:off x="7280789" y="1700673"/>
            <a:ext cx="4022172" cy="98488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Gắn miếng vải vào hai bên của khoá zip</a:t>
            </a:r>
            <a:endParaRPr kumimoji="0" lang="en-US"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Oval 20">
            <a:extLst>
              <a:ext uri="{FF2B5EF4-FFF2-40B4-BE49-F238E27FC236}">
                <a16:creationId xmlns:a16="http://schemas.microsoft.com/office/drawing/2014/main" id="{867E92F0-AFF3-4C58-8665-8E94E8951D4C}"/>
              </a:ext>
            </a:extLst>
          </p:cNvPr>
          <p:cNvSpPr/>
          <p:nvPr/>
        </p:nvSpPr>
        <p:spPr>
          <a:xfrm>
            <a:off x="5433735" y="1700672"/>
            <a:ext cx="1686406" cy="959997"/>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BƯỚC</a:t>
            </a:r>
            <a:r>
              <a:rPr kumimoji="0" lang="en-US" sz="2800" b="0"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pic>
        <p:nvPicPr>
          <p:cNvPr id="9" name="Picture 8">
            <a:extLst>
              <a:ext uri="{FF2B5EF4-FFF2-40B4-BE49-F238E27FC236}">
                <a16:creationId xmlns:a16="http://schemas.microsoft.com/office/drawing/2014/main" id="{BA24409B-E080-410B-B55F-1B91AE3BA086}"/>
              </a:ext>
            </a:extLst>
          </p:cNvPr>
          <p:cNvPicPr>
            <a:picLocks noChangeAspect="1"/>
          </p:cNvPicPr>
          <p:nvPr/>
        </p:nvPicPr>
        <p:blipFill>
          <a:blip r:embed="rId4"/>
          <a:stretch>
            <a:fillRect/>
          </a:stretch>
        </p:blipFill>
        <p:spPr>
          <a:xfrm>
            <a:off x="6751431" y="3024471"/>
            <a:ext cx="3914778" cy="27883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Rectangle 12">
            <a:extLst>
              <a:ext uri="{FF2B5EF4-FFF2-40B4-BE49-F238E27FC236}">
                <a16:creationId xmlns:a16="http://schemas.microsoft.com/office/drawing/2014/main" id="{A91B6935-6131-4EE7-97B3-E7A67FA44E89}"/>
              </a:ext>
            </a:extLst>
          </p:cNvPr>
          <p:cNvSpPr/>
          <p:nvPr/>
        </p:nvSpPr>
        <p:spPr>
          <a:xfrm>
            <a:off x="3581191" y="841923"/>
            <a:ext cx="394050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F0000"/>
                </a:solidFill>
                <a:effectLst/>
                <a:uLnTx/>
                <a:uFillTx/>
                <a:latin typeface="Roboto Black" panose="02000000000000000000" pitchFamily="2" charset="0"/>
                <a:ea typeface="Roboto Black" panose="02000000000000000000" pitchFamily="2" charset="0"/>
                <a:cs typeface="+mn-cs"/>
              </a:rPr>
              <a:t>LÀM </a:t>
            </a:r>
            <a:r>
              <a:rPr lang="en-US" altLang="zh-CN" sz="3200" b="1" dirty="0">
                <a:solidFill>
                  <a:srgbClr val="FF0000"/>
                </a:solidFill>
                <a:latin typeface="Roboto Black" panose="02000000000000000000" pitchFamily="2" charset="0"/>
                <a:ea typeface="Roboto Black" panose="02000000000000000000" pitchFamily="2" charset="0"/>
              </a:rPr>
              <a:t>TÚI ĐỰNG BÚT</a:t>
            </a:r>
            <a:endParaRPr kumimoji="0" lang="en-US" altLang="zh-CN" sz="32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89398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2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4" presetClass="entr" presetSubtype="1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par>
                                <p:cTn id="31" presetID="47"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animBg="1"/>
      <p:bldP spid="10" grpId="0"/>
      <p:bldP spid="7" grpId="0"/>
      <p:bldP spid="8"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2099216" y="1083846"/>
            <a:ext cx="3916215" cy="1477328"/>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dirty="0" err="1">
                <a:solidFill>
                  <a:srgbClr val="002060"/>
                </a:solidFill>
                <a:latin typeface="Roboto" panose="02000000000000000000" pitchFamily="2" charset="0"/>
                <a:ea typeface="Roboto" panose="02000000000000000000" pitchFamily="2" charset="0"/>
              </a:rPr>
              <a:t>Dán</a:t>
            </a:r>
            <a:r>
              <a:rPr lang="en-US" sz="3200" dirty="0">
                <a:solidFill>
                  <a:srgbClr val="002060"/>
                </a:solidFill>
                <a:latin typeface="Roboto" panose="02000000000000000000" pitchFamily="2" charset="0"/>
                <a:ea typeface="Roboto" panose="02000000000000000000" pitchFamily="2" charset="0"/>
              </a:rPr>
              <a:t> </a:t>
            </a:r>
            <a:r>
              <a:rPr lang="en-US" sz="3200" dirty="0" err="1">
                <a:solidFill>
                  <a:srgbClr val="002060"/>
                </a:solidFill>
                <a:latin typeface="Roboto" panose="02000000000000000000" pitchFamily="2" charset="0"/>
                <a:ea typeface="Roboto" panose="02000000000000000000" pitchFamily="2" charset="0"/>
              </a:rPr>
              <a:t>băng</a:t>
            </a:r>
            <a:r>
              <a:rPr lang="en-US" sz="3200" dirty="0">
                <a:solidFill>
                  <a:srgbClr val="002060"/>
                </a:solidFill>
                <a:latin typeface="Roboto" panose="02000000000000000000" pitchFamily="2" charset="0"/>
                <a:ea typeface="Roboto" panose="02000000000000000000" pitchFamily="2" charset="0"/>
              </a:rPr>
              <a:t> </a:t>
            </a:r>
            <a:r>
              <a:rPr lang="en-US" sz="3200" dirty="0" err="1">
                <a:solidFill>
                  <a:srgbClr val="002060"/>
                </a:solidFill>
                <a:latin typeface="Roboto" panose="02000000000000000000" pitchFamily="2" charset="0"/>
                <a:ea typeface="Roboto" panose="02000000000000000000" pitchFamily="2" charset="0"/>
              </a:rPr>
              <a:t>dính</a:t>
            </a: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vào các mép còn lại của</a:t>
            </a:r>
            <a:r>
              <a:rPr kumimoji="0" lang="en-US" sz="32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miếng vải</a:t>
            </a:r>
          </a:p>
        </p:txBody>
      </p:sp>
      <p:sp>
        <p:nvSpPr>
          <p:cNvPr id="9" name="Oval 20"/>
          <p:cNvSpPr/>
          <p:nvPr/>
        </p:nvSpPr>
        <p:spPr>
          <a:xfrm>
            <a:off x="145071" y="1188435"/>
            <a:ext cx="1862739" cy="92489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BƯỚC</a:t>
            </a:r>
            <a:r>
              <a:rPr kumimoji="0" lang="en-US" sz="2800" b="0"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pic>
        <p:nvPicPr>
          <p:cNvPr id="4" name="Picture 3">
            <a:extLst>
              <a:ext uri="{FF2B5EF4-FFF2-40B4-BE49-F238E27FC236}">
                <a16:creationId xmlns:a16="http://schemas.microsoft.com/office/drawing/2014/main" id="{F7E81B69-BBFC-BCEA-7E76-5CEFE6D540D8}"/>
              </a:ext>
            </a:extLst>
          </p:cNvPr>
          <p:cNvPicPr>
            <a:picLocks noChangeAspect="1"/>
          </p:cNvPicPr>
          <p:nvPr/>
        </p:nvPicPr>
        <p:blipFill>
          <a:blip r:embed="rId3"/>
          <a:stretch>
            <a:fillRect/>
          </a:stretch>
        </p:blipFill>
        <p:spPr>
          <a:xfrm>
            <a:off x="709019" y="2865093"/>
            <a:ext cx="4084207" cy="29090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a:extLst>
              <a:ext uri="{FF2B5EF4-FFF2-40B4-BE49-F238E27FC236}">
                <a16:creationId xmlns:a16="http://schemas.microsoft.com/office/drawing/2014/main" id="{8ED1F559-0857-4914-A2DB-E4EE9D85FB94}"/>
              </a:ext>
            </a:extLst>
          </p:cNvPr>
          <p:cNvSpPr txBox="1"/>
          <p:nvPr/>
        </p:nvSpPr>
        <p:spPr>
          <a:xfrm>
            <a:off x="8346444" y="895323"/>
            <a:ext cx="3667524" cy="1477328"/>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Dính các mép còn lại của hai miếng vải lại với nhau.</a:t>
            </a:r>
          </a:p>
        </p:txBody>
      </p:sp>
      <p:sp>
        <p:nvSpPr>
          <p:cNvPr id="7" name="Oval 20">
            <a:extLst>
              <a:ext uri="{FF2B5EF4-FFF2-40B4-BE49-F238E27FC236}">
                <a16:creationId xmlns:a16="http://schemas.microsoft.com/office/drawing/2014/main" id="{56973BCD-722E-4936-A80D-2B2E73D9A99B}"/>
              </a:ext>
            </a:extLst>
          </p:cNvPr>
          <p:cNvSpPr/>
          <p:nvPr/>
        </p:nvSpPr>
        <p:spPr>
          <a:xfrm>
            <a:off x="6494115" y="1188435"/>
            <a:ext cx="1764982" cy="806995"/>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BƯỚC</a:t>
            </a:r>
            <a:r>
              <a:rPr kumimoji="0" lang="en-US" sz="2800" b="0"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4</a:t>
            </a:r>
          </a:p>
        </p:txBody>
      </p:sp>
      <p:pic>
        <p:nvPicPr>
          <p:cNvPr id="10" name="Picture 9">
            <a:extLst>
              <a:ext uri="{FF2B5EF4-FFF2-40B4-BE49-F238E27FC236}">
                <a16:creationId xmlns:a16="http://schemas.microsoft.com/office/drawing/2014/main" id="{5ECFB97A-2197-4CCA-8189-A660475847C3}"/>
              </a:ext>
            </a:extLst>
          </p:cNvPr>
          <p:cNvPicPr>
            <a:picLocks noChangeAspect="1"/>
          </p:cNvPicPr>
          <p:nvPr/>
        </p:nvPicPr>
        <p:blipFill>
          <a:blip r:embed="rId4"/>
          <a:stretch>
            <a:fillRect/>
          </a:stretch>
        </p:blipFill>
        <p:spPr>
          <a:xfrm>
            <a:off x="7376606" y="2760504"/>
            <a:ext cx="4084206" cy="29090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8590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42"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par>
                                <p:cTn id="14" presetID="21"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1)">
                                      <p:cBhvr>
                                        <p:cTn id="16" dur="2000"/>
                                        <p:tgtEl>
                                          <p:spTgt spid="4"/>
                                        </p:tgtEl>
                                      </p:cBhvr>
                                    </p:animEffect>
                                  </p:childTnLst>
                                </p:cTn>
                              </p:par>
                              <p:par>
                                <p:cTn id="17" presetID="2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par>
                                <p:cTn id="26" presetID="21" presetClass="entr" presetSubtype="8"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8)">
                                      <p:cBhvr>
                                        <p:cTn id="2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P spid="6"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2264747" y="1137278"/>
            <a:ext cx="3450701" cy="1477328"/>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Lộn ngược túi để khoá zip thuận chiều kéo</a:t>
            </a:r>
          </a:p>
        </p:txBody>
      </p:sp>
      <p:sp>
        <p:nvSpPr>
          <p:cNvPr id="9" name="Oval 20"/>
          <p:cNvSpPr/>
          <p:nvPr/>
        </p:nvSpPr>
        <p:spPr>
          <a:xfrm>
            <a:off x="289869" y="1268410"/>
            <a:ext cx="1682932" cy="976601"/>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BƯỚC</a:t>
            </a:r>
            <a:r>
              <a:rPr kumimoji="0" lang="en-US" sz="2800" b="0"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5</a:t>
            </a:r>
          </a:p>
        </p:txBody>
      </p:sp>
      <p:pic>
        <p:nvPicPr>
          <p:cNvPr id="3" name="Picture 2">
            <a:extLst>
              <a:ext uri="{FF2B5EF4-FFF2-40B4-BE49-F238E27FC236}">
                <a16:creationId xmlns:a16="http://schemas.microsoft.com/office/drawing/2014/main" id="{B358E9C2-DA1B-45CF-EDD6-5B0E816C6A5F}"/>
              </a:ext>
            </a:extLst>
          </p:cNvPr>
          <p:cNvPicPr>
            <a:picLocks noChangeAspect="1"/>
          </p:cNvPicPr>
          <p:nvPr/>
        </p:nvPicPr>
        <p:blipFill>
          <a:blip r:embed="rId3"/>
          <a:stretch>
            <a:fillRect/>
          </a:stretch>
        </p:blipFill>
        <p:spPr>
          <a:xfrm>
            <a:off x="779335" y="3059908"/>
            <a:ext cx="4756523" cy="31061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a:extLst>
              <a:ext uri="{FF2B5EF4-FFF2-40B4-BE49-F238E27FC236}">
                <a16:creationId xmlns:a16="http://schemas.microsoft.com/office/drawing/2014/main" id="{77258753-70F9-457C-BB73-57AD1BCBBC6E}"/>
              </a:ext>
            </a:extLst>
          </p:cNvPr>
          <p:cNvSpPr txBox="1"/>
          <p:nvPr/>
        </p:nvSpPr>
        <p:spPr>
          <a:xfrm>
            <a:off x="8300321" y="1282845"/>
            <a:ext cx="3253864" cy="984885"/>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Trang trí theo ý thích</a:t>
            </a:r>
          </a:p>
        </p:txBody>
      </p:sp>
      <p:sp>
        <p:nvSpPr>
          <p:cNvPr id="7" name="Oval 20">
            <a:extLst>
              <a:ext uri="{FF2B5EF4-FFF2-40B4-BE49-F238E27FC236}">
                <a16:creationId xmlns:a16="http://schemas.microsoft.com/office/drawing/2014/main" id="{856CEF08-4C1A-4083-9EF1-F807711F71FB}"/>
              </a:ext>
            </a:extLst>
          </p:cNvPr>
          <p:cNvSpPr/>
          <p:nvPr/>
        </p:nvSpPr>
        <p:spPr>
          <a:xfrm>
            <a:off x="6321959" y="1268409"/>
            <a:ext cx="1686415" cy="976601"/>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BƯỚC</a:t>
            </a:r>
            <a:r>
              <a:rPr kumimoji="0" lang="en-US" sz="2800" b="0"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en-US" sz="28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6</a:t>
            </a:r>
          </a:p>
        </p:txBody>
      </p:sp>
      <p:pic>
        <p:nvPicPr>
          <p:cNvPr id="10" name="Picture 9">
            <a:extLst>
              <a:ext uri="{FF2B5EF4-FFF2-40B4-BE49-F238E27FC236}">
                <a16:creationId xmlns:a16="http://schemas.microsoft.com/office/drawing/2014/main" id="{F2B256C4-08DF-429F-AE29-97797000F3B7}"/>
              </a:ext>
            </a:extLst>
          </p:cNvPr>
          <p:cNvPicPr>
            <a:picLocks noChangeAspect="1"/>
          </p:cNvPicPr>
          <p:nvPr/>
        </p:nvPicPr>
        <p:blipFill>
          <a:blip r:embed="rId4"/>
          <a:stretch>
            <a:fillRect/>
          </a:stretch>
        </p:blipFill>
        <p:spPr>
          <a:xfrm>
            <a:off x="6922132" y="3059906"/>
            <a:ext cx="4756523" cy="31061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9518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42"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par>
                                <p:cTn id="19" presetID="23" presetClass="entr" presetSubtype="16"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53" presetClass="entr" presetSubtype="528"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anim calcmode="lin" valueType="num">
                                      <p:cBhvr>
                                        <p:cTn id="33" dur="500" fill="hold"/>
                                        <p:tgtEl>
                                          <p:spTgt spid="10"/>
                                        </p:tgtEl>
                                        <p:attrNameLst>
                                          <p:attrName>ppt_x</p:attrName>
                                        </p:attrNameLst>
                                      </p:cBhvr>
                                      <p:tavLst>
                                        <p:tav tm="0">
                                          <p:val>
                                            <p:fltVal val="0.5"/>
                                          </p:val>
                                        </p:tav>
                                        <p:tav tm="100000">
                                          <p:val>
                                            <p:strVal val="#ppt_x"/>
                                          </p:val>
                                        </p:tav>
                                      </p:tavLst>
                                    </p:anim>
                                    <p:anim calcmode="lin" valueType="num">
                                      <p:cBhvr>
                                        <p:cTn id="34" dur="500" fill="hold"/>
                                        <p:tgtEl>
                                          <p:spTgt spid="1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P spid="6"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0AE34FC-C871-462A-8AAA-0272F2C64ABD}"/>
              </a:ext>
            </a:extLst>
          </p:cNvPr>
          <p:cNvSpPr/>
          <p:nvPr/>
        </p:nvSpPr>
        <p:spPr>
          <a:xfrm>
            <a:off x="132876" y="1167555"/>
            <a:ext cx="5147048" cy="584775"/>
          </a:xfrm>
          <a:custGeom>
            <a:avLst/>
            <a:gdLst>
              <a:gd name="connsiteX0" fmla="*/ 0 w 5147048"/>
              <a:gd name="connsiteY0" fmla="*/ 97464 h 584775"/>
              <a:gd name="connsiteX1" fmla="*/ 97464 w 5147048"/>
              <a:gd name="connsiteY1" fmla="*/ 0 h 584775"/>
              <a:gd name="connsiteX2" fmla="*/ 5049584 w 5147048"/>
              <a:gd name="connsiteY2" fmla="*/ 0 h 584775"/>
              <a:gd name="connsiteX3" fmla="*/ 5147048 w 5147048"/>
              <a:gd name="connsiteY3" fmla="*/ 97464 h 584775"/>
              <a:gd name="connsiteX4" fmla="*/ 5147048 w 5147048"/>
              <a:gd name="connsiteY4" fmla="*/ 487311 h 584775"/>
              <a:gd name="connsiteX5" fmla="*/ 5049584 w 5147048"/>
              <a:gd name="connsiteY5" fmla="*/ 584775 h 584775"/>
              <a:gd name="connsiteX6" fmla="*/ 97464 w 5147048"/>
              <a:gd name="connsiteY6" fmla="*/ 584775 h 584775"/>
              <a:gd name="connsiteX7" fmla="*/ 0 w 5147048"/>
              <a:gd name="connsiteY7" fmla="*/ 487311 h 584775"/>
              <a:gd name="connsiteX8" fmla="*/ 0 w 5147048"/>
              <a:gd name="connsiteY8" fmla="*/ 97464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7048" h="584775" fill="none" extrusionOk="0">
                <a:moveTo>
                  <a:pt x="0" y="97464"/>
                </a:moveTo>
                <a:cubicBezTo>
                  <a:pt x="-7846" y="40355"/>
                  <a:pt x="48113" y="5096"/>
                  <a:pt x="97464" y="0"/>
                </a:cubicBezTo>
                <a:cubicBezTo>
                  <a:pt x="1510028" y="-61902"/>
                  <a:pt x="3781543" y="-101778"/>
                  <a:pt x="5049584" y="0"/>
                </a:cubicBezTo>
                <a:cubicBezTo>
                  <a:pt x="5096677" y="-2112"/>
                  <a:pt x="5151105" y="38230"/>
                  <a:pt x="5147048" y="97464"/>
                </a:cubicBezTo>
                <a:cubicBezTo>
                  <a:pt x="5157689" y="284557"/>
                  <a:pt x="5143644" y="337305"/>
                  <a:pt x="5147048" y="487311"/>
                </a:cubicBezTo>
                <a:cubicBezTo>
                  <a:pt x="5142512" y="538918"/>
                  <a:pt x="5101572" y="576269"/>
                  <a:pt x="5049584" y="584775"/>
                </a:cubicBezTo>
                <a:cubicBezTo>
                  <a:pt x="2680607" y="442383"/>
                  <a:pt x="1629652" y="695876"/>
                  <a:pt x="97464" y="584775"/>
                </a:cubicBezTo>
                <a:cubicBezTo>
                  <a:pt x="38229" y="587480"/>
                  <a:pt x="-2212" y="551224"/>
                  <a:pt x="0" y="487311"/>
                </a:cubicBezTo>
                <a:cubicBezTo>
                  <a:pt x="-13783" y="346819"/>
                  <a:pt x="-15580" y="148517"/>
                  <a:pt x="0" y="97464"/>
                </a:cubicBezTo>
                <a:close/>
              </a:path>
              <a:path w="5147048" h="584775" stroke="0" extrusionOk="0">
                <a:moveTo>
                  <a:pt x="0" y="97464"/>
                </a:moveTo>
                <a:cubicBezTo>
                  <a:pt x="-3882" y="38506"/>
                  <a:pt x="42858" y="-1301"/>
                  <a:pt x="97464" y="0"/>
                </a:cubicBezTo>
                <a:cubicBezTo>
                  <a:pt x="1983819" y="-164947"/>
                  <a:pt x="3835458" y="-52288"/>
                  <a:pt x="5049584" y="0"/>
                </a:cubicBezTo>
                <a:cubicBezTo>
                  <a:pt x="5102877" y="-8386"/>
                  <a:pt x="5145668" y="43857"/>
                  <a:pt x="5147048" y="97464"/>
                </a:cubicBezTo>
                <a:cubicBezTo>
                  <a:pt x="5130169" y="271965"/>
                  <a:pt x="5162975" y="341262"/>
                  <a:pt x="5147048" y="487311"/>
                </a:cubicBezTo>
                <a:cubicBezTo>
                  <a:pt x="5147812" y="542125"/>
                  <a:pt x="5098884" y="576536"/>
                  <a:pt x="5049584" y="584775"/>
                </a:cubicBezTo>
                <a:cubicBezTo>
                  <a:pt x="4115333" y="743316"/>
                  <a:pt x="903627" y="442939"/>
                  <a:pt x="97464" y="584775"/>
                </a:cubicBezTo>
                <a:cubicBezTo>
                  <a:pt x="43229" y="591926"/>
                  <a:pt x="1607" y="540580"/>
                  <a:pt x="0" y="487311"/>
                </a:cubicBezTo>
                <a:cubicBezTo>
                  <a:pt x="-16191" y="432606"/>
                  <a:pt x="9993" y="289741"/>
                  <a:pt x="0" y="97464"/>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002060"/>
                </a:solidFill>
                <a:latin typeface="Times New Roman" panose="02020603050405020304" pitchFamily="18" charset="0"/>
                <a:cs typeface="Times New Roman" panose="02020603050405020304" pitchFamily="18" charset="0"/>
              </a:rPr>
              <a:t>Bước</a:t>
            </a:r>
            <a:r>
              <a:rPr lang="en-US" sz="3200" b="1" dirty="0">
                <a:solidFill>
                  <a:srgbClr val="002060"/>
                </a:solidFill>
                <a:latin typeface="Times New Roman" panose="02020603050405020304" pitchFamily="18" charset="0"/>
                <a:cs typeface="Times New Roman" panose="02020603050405020304" pitchFamily="18" charset="0"/>
              </a:rPr>
              <a:t> 1: </a:t>
            </a:r>
            <a:r>
              <a:rPr lang="en-US" sz="3200" b="1" dirty="0" err="1">
                <a:solidFill>
                  <a:srgbClr val="002060"/>
                </a:solidFill>
                <a:latin typeface="Times New Roman" panose="02020603050405020304" pitchFamily="18" charset="0"/>
                <a:cs typeface="Times New Roman" panose="02020603050405020304" pitchFamily="18" charset="0"/>
              </a:rPr>
              <a:t>Tạo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hình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thước</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0269A5A-0D95-45FD-BDB1-D6AC95CBDA20}"/>
              </a:ext>
            </a:extLst>
          </p:cNvPr>
          <p:cNvSpPr txBox="1"/>
          <p:nvPr/>
        </p:nvSpPr>
        <p:spPr>
          <a:xfrm>
            <a:off x="132877" y="2013293"/>
            <a:ext cx="5751730" cy="1569660"/>
          </a:xfrm>
          <a:prstGeom prst="rect">
            <a:avLst/>
          </a:prstGeom>
          <a:noFill/>
        </p:spPr>
        <p:txBody>
          <a:bodyPr wrap="square" rtlCol="0">
            <a:spAutoFit/>
          </a:bodyPr>
          <a:lstStyle/>
          <a:p>
            <a:pPr algn="just"/>
            <a:r>
              <a:rPr lang="en-US" sz="3200" b="1" dirty="0" err="1">
                <a:solidFill>
                  <a:srgbClr val="7030A0"/>
                </a:solidFill>
                <a:latin typeface="Times New Roman" panose="02020603050405020304" pitchFamily="18" charset="0"/>
                <a:cs typeface="Times New Roman" panose="02020603050405020304" pitchFamily="18" charset="0"/>
              </a:rPr>
              <a:t>Vẽ</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và</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cắt</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một</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hình</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chữ</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nhật</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có</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chiều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rộng</a:t>
            </a:r>
            <a:r>
              <a:rPr lang="en-US" sz="3200" b="1" dirty="0">
                <a:solidFill>
                  <a:srgbClr val="7030A0"/>
                </a:solidFill>
                <a:latin typeface="Times New Roman" panose="02020603050405020304" pitchFamily="18" charset="0"/>
                <a:cs typeface="Times New Roman" panose="02020603050405020304" pitchFamily="18" charset="0"/>
              </a:rPr>
              <a:t> 4 cm, </a:t>
            </a:r>
            <a:r>
              <a:rPr lang="en-US" sz="3200" b="1" dirty="0" err="1">
                <a:solidFill>
                  <a:srgbClr val="7030A0"/>
                </a:solidFill>
                <a:latin typeface="Times New Roman" panose="02020603050405020304" pitchFamily="18" charset="0"/>
                <a:cs typeface="Times New Roman" panose="02020603050405020304" pitchFamily="18" charset="0"/>
              </a:rPr>
              <a:t>chiều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dài</a:t>
            </a:r>
            <a:r>
              <a:rPr lang="en-US" sz="3200" b="1" dirty="0">
                <a:solidFill>
                  <a:srgbClr val="7030A0"/>
                </a:solidFill>
                <a:latin typeface="Times New Roman" panose="02020603050405020304" pitchFamily="18" charset="0"/>
                <a:cs typeface="Times New Roman" panose="02020603050405020304" pitchFamily="18" charset="0"/>
              </a:rPr>
              <a:t> 20 cm ở </a:t>
            </a:r>
            <a:r>
              <a:rPr lang="en-US" sz="3200" b="1" dirty="0" err="1">
                <a:solidFill>
                  <a:srgbClr val="7030A0"/>
                </a:solidFill>
                <a:latin typeface="Times New Roman" panose="02020603050405020304" pitchFamily="18" charset="0"/>
                <a:cs typeface="Times New Roman" panose="02020603050405020304" pitchFamily="18" charset="0"/>
              </a:rPr>
              <a:t>mặt</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sau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tờ</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giấy</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thủ</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công</a:t>
            </a:r>
            <a:r>
              <a:rPr lang="en-US" sz="3200" b="1" dirty="0">
                <a:solidFill>
                  <a:srgbClr val="7030A0"/>
                </a:solidFill>
                <a:latin typeface="Times New Roman" panose="02020603050405020304" pitchFamily="18" charset="0"/>
                <a:cs typeface="Times New Roman" panose="02020603050405020304" pitchFamily="18" charset="0"/>
              </a:rPr>
              <a:t>.</a:t>
            </a:r>
          </a:p>
        </p:txBody>
      </p:sp>
      <p:pic>
        <p:nvPicPr>
          <p:cNvPr id="10" name="Picture 9">
            <a:extLst>
              <a:ext uri="{FF2B5EF4-FFF2-40B4-BE49-F238E27FC236}">
                <a16:creationId xmlns:a16="http://schemas.microsoft.com/office/drawing/2014/main" id="{627830ED-4314-4B9D-A347-F694665A0618}"/>
              </a:ext>
            </a:extLst>
          </p:cNvPr>
          <p:cNvPicPr>
            <a:picLocks noChangeAspect="1"/>
          </p:cNvPicPr>
          <p:nvPr/>
        </p:nvPicPr>
        <p:blipFill>
          <a:blip r:embed="rId3"/>
          <a:stretch>
            <a:fillRect/>
          </a:stretch>
        </p:blipFill>
        <p:spPr>
          <a:xfrm>
            <a:off x="236116" y="4047814"/>
            <a:ext cx="5043808" cy="2244194"/>
          </a:xfrm>
          <a:prstGeom prst="rect">
            <a:avLst/>
          </a:prstGeom>
        </p:spPr>
      </p:pic>
      <p:sp>
        <p:nvSpPr>
          <p:cNvPr id="12" name="Rectangle 11">
            <a:extLst>
              <a:ext uri="{FF2B5EF4-FFF2-40B4-BE49-F238E27FC236}">
                <a16:creationId xmlns:a16="http://schemas.microsoft.com/office/drawing/2014/main" id="{D52F9555-5817-40F0-AF19-8378B764384E}"/>
              </a:ext>
            </a:extLst>
          </p:cNvPr>
          <p:cNvSpPr/>
          <p:nvPr/>
        </p:nvSpPr>
        <p:spPr>
          <a:xfrm>
            <a:off x="4527301" y="165986"/>
            <a:ext cx="3137398"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THƯỚC</a:t>
            </a:r>
            <a:r>
              <a:rPr kumimoji="0" lang="en-US" altLang="zh-CN" sz="32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KẺ</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Rectangle: Rounded Corners 12">
            <a:extLst>
              <a:ext uri="{FF2B5EF4-FFF2-40B4-BE49-F238E27FC236}">
                <a16:creationId xmlns:a16="http://schemas.microsoft.com/office/drawing/2014/main" id="{4168CB04-717C-4BE9-98AD-D7FB30EB69DE}"/>
              </a:ext>
            </a:extLst>
          </p:cNvPr>
          <p:cNvSpPr/>
          <p:nvPr/>
        </p:nvSpPr>
        <p:spPr>
          <a:xfrm>
            <a:off x="6096000" y="1078024"/>
            <a:ext cx="4755906" cy="652362"/>
          </a:xfrm>
          <a:custGeom>
            <a:avLst/>
            <a:gdLst>
              <a:gd name="connsiteX0" fmla="*/ 0 w 4755906"/>
              <a:gd name="connsiteY0" fmla="*/ 108729 h 652362"/>
              <a:gd name="connsiteX1" fmla="*/ 108729 w 4755906"/>
              <a:gd name="connsiteY1" fmla="*/ 0 h 652362"/>
              <a:gd name="connsiteX2" fmla="*/ 4647177 w 4755906"/>
              <a:gd name="connsiteY2" fmla="*/ 0 h 652362"/>
              <a:gd name="connsiteX3" fmla="*/ 4755906 w 4755906"/>
              <a:gd name="connsiteY3" fmla="*/ 108729 h 652362"/>
              <a:gd name="connsiteX4" fmla="*/ 4755906 w 4755906"/>
              <a:gd name="connsiteY4" fmla="*/ 543633 h 652362"/>
              <a:gd name="connsiteX5" fmla="*/ 4647177 w 4755906"/>
              <a:gd name="connsiteY5" fmla="*/ 652362 h 652362"/>
              <a:gd name="connsiteX6" fmla="*/ 108729 w 4755906"/>
              <a:gd name="connsiteY6" fmla="*/ 652362 h 652362"/>
              <a:gd name="connsiteX7" fmla="*/ 0 w 4755906"/>
              <a:gd name="connsiteY7" fmla="*/ 543633 h 652362"/>
              <a:gd name="connsiteX8" fmla="*/ 0 w 4755906"/>
              <a:gd name="connsiteY8" fmla="*/ 108729 h 65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55906" h="652362" fill="none" extrusionOk="0">
                <a:moveTo>
                  <a:pt x="0" y="108729"/>
                </a:moveTo>
                <a:cubicBezTo>
                  <a:pt x="-2052" y="47822"/>
                  <a:pt x="56371" y="8755"/>
                  <a:pt x="108729" y="0"/>
                </a:cubicBezTo>
                <a:cubicBezTo>
                  <a:pt x="675113" y="-61902"/>
                  <a:pt x="3508554" y="-101778"/>
                  <a:pt x="4647177" y="0"/>
                </a:cubicBezTo>
                <a:cubicBezTo>
                  <a:pt x="4702959" y="-1338"/>
                  <a:pt x="4759346" y="44096"/>
                  <a:pt x="4755906" y="108729"/>
                </a:cubicBezTo>
                <a:cubicBezTo>
                  <a:pt x="4730087" y="263048"/>
                  <a:pt x="4753512" y="451106"/>
                  <a:pt x="4755906" y="543633"/>
                </a:cubicBezTo>
                <a:cubicBezTo>
                  <a:pt x="4754426" y="602958"/>
                  <a:pt x="4706531" y="649150"/>
                  <a:pt x="4647177" y="652362"/>
                </a:cubicBezTo>
                <a:cubicBezTo>
                  <a:pt x="2850402" y="509970"/>
                  <a:pt x="1716893" y="763463"/>
                  <a:pt x="108729" y="652362"/>
                </a:cubicBezTo>
                <a:cubicBezTo>
                  <a:pt x="44957" y="654225"/>
                  <a:pt x="-328" y="605177"/>
                  <a:pt x="0" y="543633"/>
                </a:cubicBezTo>
                <a:cubicBezTo>
                  <a:pt x="8932" y="489245"/>
                  <a:pt x="-37488" y="215107"/>
                  <a:pt x="0" y="108729"/>
                </a:cubicBezTo>
                <a:close/>
              </a:path>
              <a:path w="4755906" h="652362" stroke="0" extrusionOk="0">
                <a:moveTo>
                  <a:pt x="0" y="108729"/>
                </a:moveTo>
                <a:cubicBezTo>
                  <a:pt x="-1975" y="46070"/>
                  <a:pt x="44155" y="-7568"/>
                  <a:pt x="108729" y="0"/>
                </a:cubicBezTo>
                <a:cubicBezTo>
                  <a:pt x="2278526" y="-164947"/>
                  <a:pt x="3017937" y="-52288"/>
                  <a:pt x="4647177" y="0"/>
                </a:cubicBezTo>
                <a:cubicBezTo>
                  <a:pt x="4706730" y="-7772"/>
                  <a:pt x="4748651" y="49841"/>
                  <a:pt x="4755906" y="108729"/>
                </a:cubicBezTo>
                <a:cubicBezTo>
                  <a:pt x="4761401" y="218381"/>
                  <a:pt x="4781996" y="490178"/>
                  <a:pt x="4755906" y="543633"/>
                </a:cubicBezTo>
                <a:cubicBezTo>
                  <a:pt x="4758733" y="607332"/>
                  <a:pt x="4702960" y="644598"/>
                  <a:pt x="4647177" y="652362"/>
                </a:cubicBezTo>
                <a:cubicBezTo>
                  <a:pt x="2519226" y="810903"/>
                  <a:pt x="1659232" y="510526"/>
                  <a:pt x="108729" y="652362"/>
                </a:cubicBezTo>
                <a:cubicBezTo>
                  <a:pt x="48311" y="658834"/>
                  <a:pt x="5104" y="601907"/>
                  <a:pt x="0" y="543633"/>
                </a:cubicBezTo>
                <a:cubicBezTo>
                  <a:pt x="34181" y="384707"/>
                  <a:pt x="-3545" y="168934"/>
                  <a:pt x="0" y="10872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Bước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2: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Tạo</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khung</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thước</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07684F0-62D6-4F75-9885-D0B5E1F01BED}"/>
              </a:ext>
            </a:extLst>
          </p:cNvPr>
          <p:cNvSpPr txBox="1"/>
          <p:nvPr/>
        </p:nvSpPr>
        <p:spPr>
          <a:xfrm>
            <a:off x="6096000" y="1858049"/>
            <a:ext cx="5840667"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Dán</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hình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chữ</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nhật</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vừa</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cắt</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lên</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trên</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tờ</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giấy</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bìa</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cắt</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tờ</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giấy</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bìa</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theo</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đường</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viền</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của</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hình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chữ</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nhật</a:t>
            </a:r>
            <a:r>
              <a:rPr lang="en-US" sz="3200" b="1" dirty="0">
                <a:solidFill>
                  <a:srgbClr val="7030A0"/>
                </a:solidFill>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0E74BDD5-24C9-464D-8E7B-CC45E5B8CB17}"/>
              </a:ext>
            </a:extLst>
          </p:cNvPr>
          <p:cNvPicPr>
            <a:picLocks noChangeAspect="1"/>
          </p:cNvPicPr>
          <p:nvPr/>
        </p:nvPicPr>
        <p:blipFill>
          <a:blip r:embed="rId4"/>
          <a:stretch>
            <a:fillRect/>
          </a:stretch>
        </p:blipFill>
        <p:spPr>
          <a:xfrm>
            <a:off x="6268065" y="4047815"/>
            <a:ext cx="5457209" cy="2244194"/>
          </a:xfrm>
          <a:prstGeom prst="rect">
            <a:avLst/>
          </a:prstGeom>
        </p:spPr>
      </p:pic>
    </p:spTree>
    <p:extLst>
      <p:ext uri="{BB962C8B-B14F-4D97-AF65-F5344CB8AC3E}">
        <p14:creationId xmlns:p14="http://schemas.microsoft.com/office/powerpoint/2010/main" val="381527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2" grpId="0"/>
      <p:bldP spid="13" grpId="0" animBg="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EEB6C73-82E6-4783-BD19-7AB85C41769F}"/>
              </a:ext>
            </a:extLst>
          </p:cNvPr>
          <p:cNvSpPr/>
          <p:nvPr/>
        </p:nvSpPr>
        <p:spPr>
          <a:xfrm>
            <a:off x="248023" y="740939"/>
            <a:ext cx="5477350" cy="662887"/>
          </a:xfrm>
          <a:custGeom>
            <a:avLst/>
            <a:gdLst>
              <a:gd name="connsiteX0" fmla="*/ 0 w 5477350"/>
              <a:gd name="connsiteY0" fmla="*/ 110483 h 662887"/>
              <a:gd name="connsiteX1" fmla="*/ 110483 w 5477350"/>
              <a:gd name="connsiteY1" fmla="*/ 0 h 662887"/>
              <a:gd name="connsiteX2" fmla="*/ 5366867 w 5477350"/>
              <a:gd name="connsiteY2" fmla="*/ 0 h 662887"/>
              <a:gd name="connsiteX3" fmla="*/ 5477350 w 5477350"/>
              <a:gd name="connsiteY3" fmla="*/ 110483 h 662887"/>
              <a:gd name="connsiteX4" fmla="*/ 5477350 w 5477350"/>
              <a:gd name="connsiteY4" fmla="*/ 552404 h 662887"/>
              <a:gd name="connsiteX5" fmla="*/ 5366867 w 5477350"/>
              <a:gd name="connsiteY5" fmla="*/ 662887 h 662887"/>
              <a:gd name="connsiteX6" fmla="*/ 110483 w 5477350"/>
              <a:gd name="connsiteY6" fmla="*/ 662887 h 662887"/>
              <a:gd name="connsiteX7" fmla="*/ 0 w 5477350"/>
              <a:gd name="connsiteY7" fmla="*/ 552404 h 662887"/>
              <a:gd name="connsiteX8" fmla="*/ 0 w 5477350"/>
              <a:gd name="connsiteY8" fmla="*/ 110483 h 66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350" h="662887" fill="none" extrusionOk="0">
                <a:moveTo>
                  <a:pt x="0" y="110483"/>
                </a:moveTo>
                <a:cubicBezTo>
                  <a:pt x="-2557" y="48395"/>
                  <a:pt x="56837" y="8392"/>
                  <a:pt x="110483" y="0"/>
                </a:cubicBezTo>
                <a:cubicBezTo>
                  <a:pt x="2157120" y="-61902"/>
                  <a:pt x="4625111" y="-101778"/>
                  <a:pt x="5366867" y="0"/>
                </a:cubicBezTo>
                <a:cubicBezTo>
                  <a:pt x="5421942" y="-1863"/>
                  <a:pt x="5483515" y="41250"/>
                  <a:pt x="5477350" y="110483"/>
                </a:cubicBezTo>
                <a:cubicBezTo>
                  <a:pt x="5476925" y="177726"/>
                  <a:pt x="5440278" y="428132"/>
                  <a:pt x="5477350" y="552404"/>
                </a:cubicBezTo>
                <a:cubicBezTo>
                  <a:pt x="5473649" y="611610"/>
                  <a:pt x="5427087" y="659199"/>
                  <a:pt x="5366867" y="662887"/>
                </a:cubicBezTo>
                <a:cubicBezTo>
                  <a:pt x="3460011" y="520495"/>
                  <a:pt x="2421166" y="773988"/>
                  <a:pt x="110483" y="662887"/>
                </a:cubicBezTo>
                <a:cubicBezTo>
                  <a:pt x="46208" y="664517"/>
                  <a:pt x="-654" y="616405"/>
                  <a:pt x="0" y="552404"/>
                </a:cubicBezTo>
                <a:cubicBezTo>
                  <a:pt x="35125" y="501731"/>
                  <a:pt x="-21843" y="167335"/>
                  <a:pt x="0" y="110483"/>
                </a:cubicBezTo>
                <a:close/>
              </a:path>
              <a:path w="5477350" h="662887" stroke="0" extrusionOk="0">
                <a:moveTo>
                  <a:pt x="0" y="110483"/>
                </a:moveTo>
                <a:cubicBezTo>
                  <a:pt x="-5554" y="42125"/>
                  <a:pt x="47568" y="-3174"/>
                  <a:pt x="110483" y="0"/>
                </a:cubicBezTo>
                <a:cubicBezTo>
                  <a:pt x="1401323" y="-164947"/>
                  <a:pt x="3811362" y="-52288"/>
                  <a:pt x="5366867" y="0"/>
                </a:cubicBezTo>
                <a:cubicBezTo>
                  <a:pt x="5427173" y="-11156"/>
                  <a:pt x="5470546" y="50554"/>
                  <a:pt x="5477350" y="110483"/>
                </a:cubicBezTo>
                <a:cubicBezTo>
                  <a:pt x="5496113" y="281651"/>
                  <a:pt x="5492958" y="456331"/>
                  <a:pt x="5477350" y="552404"/>
                </a:cubicBezTo>
                <a:cubicBezTo>
                  <a:pt x="5479093" y="615672"/>
                  <a:pt x="5427511" y="662207"/>
                  <a:pt x="5366867" y="662887"/>
                </a:cubicBezTo>
                <a:cubicBezTo>
                  <a:pt x="3643700" y="821428"/>
                  <a:pt x="1493363" y="521051"/>
                  <a:pt x="110483" y="662887"/>
                </a:cubicBezTo>
                <a:cubicBezTo>
                  <a:pt x="48958" y="671797"/>
                  <a:pt x="9975" y="609953"/>
                  <a:pt x="0" y="552404"/>
                </a:cubicBezTo>
                <a:cubicBezTo>
                  <a:pt x="-20440" y="490482"/>
                  <a:pt x="9582" y="211198"/>
                  <a:pt x="0" y="110483"/>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Bước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3: Chia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trên</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thước</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661FA08-B3C1-4431-97F2-D0C24CEDA338}"/>
              </a:ext>
            </a:extLst>
          </p:cNvPr>
          <p:cNvSpPr txBox="1"/>
          <p:nvPr/>
        </p:nvSpPr>
        <p:spPr>
          <a:xfrm>
            <a:off x="248023" y="1802475"/>
            <a:ext cx="5136187"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Dùng</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lang="en-US" sz="3200" b="1" noProof="0" dirty="0" err="1">
                <a:solidFill>
                  <a:srgbClr val="7030A0"/>
                </a:solidFill>
                <a:latin typeface="Times New Roman" panose="02020603050405020304" pitchFamily="18" charset="0"/>
                <a:cs typeface="Times New Roman" panose="02020603050405020304" pitchFamily="18" charset="0"/>
              </a:rPr>
              <a:t>bút</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màu</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thước</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kẻ</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vẽ</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các</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cách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đều</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nhau</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1 cm.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Đánh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số</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từ</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0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đến</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lang="en-US" sz="3200" b="1" dirty="0">
                <a:solidFill>
                  <a:srgbClr val="7030A0"/>
                </a:solidFill>
                <a:latin typeface="Times New Roman" panose="02020603050405020304" pitchFamily="18" charset="0"/>
                <a:cs typeface="Times New Roman" panose="02020603050405020304" pitchFamily="18" charset="0"/>
              </a:rPr>
              <a:t>20</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ở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dưới</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mỗi</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như</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Hình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7.</a:t>
            </a:r>
            <a:endPar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6270459-FD12-4C76-ADA9-6D030311A413}"/>
              </a:ext>
            </a:extLst>
          </p:cNvPr>
          <p:cNvPicPr>
            <a:picLocks noChangeAspect="1"/>
          </p:cNvPicPr>
          <p:nvPr/>
        </p:nvPicPr>
        <p:blipFill>
          <a:blip r:embed="rId2"/>
          <a:stretch>
            <a:fillRect/>
          </a:stretch>
        </p:blipFill>
        <p:spPr>
          <a:xfrm>
            <a:off x="338441" y="3990300"/>
            <a:ext cx="5477350" cy="1706880"/>
          </a:xfrm>
          <a:prstGeom prst="rect">
            <a:avLst/>
          </a:prstGeom>
        </p:spPr>
      </p:pic>
      <p:sp>
        <p:nvSpPr>
          <p:cNvPr id="7" name="Rectangle: Rounded Corners 6">
            <a:extLst>
              <a:ext uri="{FF2B5EF4-FFF2-40B4-BE49-F238E27FC236}">
                <a16:creationId xmlns:a16="http://schemas.microsoft.com/office/drawing/2014/main" id="{FD42B253-95BE-4625-8380-7DAC23AE3426}"/>
              </a:ext>
            </a:extLst>
          </p:cNvPr>
          <p:cNvSpPr/>
          <p:nvPr/>
        </p:nvSpPr>
        <p:spPr>
          <a:xfrm>
            <a:off x="6599393" y="707731"/>
            <a:ext cx="5477350" cy="662887"/>
          </a:xfrm>
          <a:custGeom>
            <a:avLst/>
            <a:gdLst>
              <a:gd name="connsiteX0" fmla="*/ 0 w 5477350"/>
              <a:gd name="connsiteY0" fmla="*/ 110483 h 662887"/>
              <a:gd name="connsiteX1" fmla="*/ 110483 w 5477350"/>
              <a:gd name="connsiteY1" fmla="*/ 0 h 662887"/>
              <a:gd name="connsiteX2" fmla="*/ 5366867 w 5477350"/>
              <a:gd name="connsiteY2" fmla="*/ 0 h 662887"/>
              <a:gd name="connsiteX3" fmla="*/ 5477350 w 5477350"/>
              <a:gd name="connsiteY3" fmla="*/ 110483 h 662887"/>
              <a:gd name="connsiteX4" fmla="*/ 5477350 w 5477350"/>
              <a:gd name="connsiteY4" fmla="*/ 552404 h 662887"/>
              <a:gd name="connsiteX5" fmla="*/ 5366867 w 5477350"/>
              <a:gd name="connsiteY5" fmla="*/ 662887 h 662887"/>
              <a:gd name="connsiteX6" fmla="*/ 110483 w 5477350"/>
              <a:gd name="connsiteY6" fmla="*/ 662887 h 662887"/>
              <a:gd name="connsiteX7" fmla="*/ 0 w 5477350"/>
              <a:gd name="connsiteY7" fmla="*/ 552404 h 662887"/>
              <a:gd name="connsiteX8" fmla="*/ 0 w 5477350"/>
              <a:gd name="connsiteY8" fmla="*/ 110483 h 66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350" h="662887" fill="none" extrusionOk="0">
                <a:moveTo>
                  <a:pt x="0" y="110483"/>
                </a:moveTo>
                <a:cubicBezTo>
                  <a:pt x="-2557" y="48395"/>
                  <a:pt x="56837" y="8392"/>
                  <a:pt x="110483" y="0"/>
                </a:cubicBezTo>
                <a:cubicBezTo>
                  <a:pt x="2157120" y="-61902"/>
                  <a:pt x="4625111" y="-101778"/>
                  <a:pt x="5366867" y="0"/>
                </a:cubicBezTo>
                <a:cubicBezTo>
                  <a:pt x="5421942" y="-1863"/>
                  <a:pt x="5483515" y="41250"/>
                  <a:pt x="5477350" y="110483"/>
                </a:cubicBezTo>
                <a:cubicBezTo>
                  <a:pt x="5476925" y="177726"/>
                  <a:pt x="5440278" y="428132"/>
                  <a:pt x="5477350" y="552404"/>
                </a:cubicBezTo>
                <a:cubicBezTo>
                  <a:pt x="5473649" y="611610"/>
                  <a:pt x="5427087" y="659199"/>
                  <a:pt x="5366867" y="662887"/>
                </a:cubicBezTo>
                <a:cubicBezTo>
                  <a:pt x="3460011" y="520495"/>
                  <a:pt x="2421166" y="773988"/>
                  <a:pt x="110483" y="662887"/>
                </a:cubicBezTo>
                <a:cubicBezTo>
                  <a:pt x="46208" y="664517"/>
                  <a:pt x="-654" y="616405"/>
                  <a:pt x="0" y="552404"/>
                </a:cubicBezTo>
                <a:cubicBezTo>
                  <a:pt x="35125" y="501731"/>
                  <a:pt x="-21843" y="167335"/>
                  <a:pt x="0" y="110483"/>
                </a:cubicBezTo>
                <a:close/>
              </a:path>
              <a:path w="5477350" h="662887" stroke="0" extrusionOk="0">
                <a:moveTo>
                  <a:pt x="0" y="110483"/>
                </a:moveTo>
                <a:cubicBezTo>
                  <a:pt x="-5554" y="42125"/>
                  <a:pt x="47568" y="-3174"/>
                  <a:pt x="110483" y="0"/>
                </a:cubicBezTo>
                <a:cubicBezTo>
                  <a:pt x="1401323" y="-164947"/>
                  <a:pt x="3811362" y="-52288"/>
                  <a:pt x="5366867" y="0"/>
                </a:cubicBezTo>
                <a:cubicBezTo>
                  <a:pt x="5427173" y="-11156"/>
                  <a:pt x="5470546" y="50554"/>
                  <a:pt x="5477350" y="110483"/>
                </a:cubicBezTo>
                <a:cubicBezTo>
                  <a:pt x="5496113" y="281651"/>
                  <a:pt x="5492958" y="456331"/>
                  <a:pt x="5477350" y="552404"/>
                </a:cubicBezTo>
                <a:cubicBezTo>
                  <a:pt x="5479093" y="615672"/>
                  <a:pt x="5427511" y="662207"/>
                  <a:pt x="5366867" y="662887"/>
                </a:cubicBezTo>
                <a:cubicBezTo>
                  <a:pt x="3643700" y="821428"/>
                  <a:pt x="1493363" y="521051"/>
                  <a:pt x="110483" y="662887"/>
                </a:cubicBezTo>
                <a:cubicBezTo>
                  <a:pt x="48958" y="671797"/>
                  <a:pt x="9975" y="609953"/>
                  <a:pt x="0" y="552404"/>
                </a:cubicBezTo>
                <a:cubicBezTo>
                  <a:pt x="-20440" y="490482"/>
                  <a:pt x="9582" y="211198"/>
                  <a:pt x="0" y="110483"/>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Bước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4: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Hoàn</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thiện</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sản</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phẩm</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069984C-D282-4F13-8668-DFA03ECAECD2}"/>
              </a:ext>
            </a:extLst>
          </p:cNvPr>
          <p:cNvSpPr txBox="1"/>
          <p:nvPr/>
        </p:nvSpPr>
        <p:spPr>
          <a:xfrm>
            <a:off x="6599392" y="1790760"/>
            <a:ext cx="5136187"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Dùng</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bút</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màu</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thước</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kẻ</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vẽ</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cách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ngắn</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xen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kẽ</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ở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chính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giữa</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các</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dài</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như</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rgbClr val="7030A0"/>
                </a:solidFill>
                <a:effectLst/>
                <a:uLnTx/>
                <a:uFillTx/>
                <a:latin typeface="Times New Roman" panose="02020603050405020304" pitchFamily="18" charset="0"/>
                <a:cs typeface="Times New Roman" panose="02020603050405020304" pitchFamily="18" charset="0"/>
              </a:rPr>
              <a:t>hình</a:t>
            </a:r>
            <a:r>
              <a:rPr kumimoji="0" lang="en-US" sz="3200" b="1" i="0" u="none" strike="noStrike" kern="1200" cap="none" spc="0" normalizeH="0" noProof="0" dirty="0">
                <a:ln>
                  <a:noFill/>
                </a:ln>
                <a:solidFill>
                  <a:srgbClr val="7030A0"/>
                </a:solidFill>
                <a:effectLst/>
                <a:uLnTx/>
                <a:uFillTx/>
                <a:latin typeface="Times New Roman" panose="02020603050405020304" pitchFamily="18" charset="0"/>
                <a:cs typeface="Times New Roman" panose="02020603050405020304" pitchFamily="18" charset="0"/>
              </a:rPr>
              <a:t> 8.</a:t>
            </a:r>
            <a:endPar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8DA309D4-0376-4D2D-ACEF-4FA8D27D2F0B}"/>
              </a:ext>
            </a:extLst>
          </p:cNvPr>
          <p:cNvPicPr>
            <a:picLocks noChangeAspect="1"/>
          </p:cNvPicPr>
          <p:nvPr/>
        </p:nvPicPr>
        <p:blipFill>
          <a:blip r:embed="rId3"/>
          <a:stretch>
            <a:fillRect/>
          </a:stretch>
        </p:blipFill>
        <p:spPr>
          <a:xfrm>
            <a:off x="6599392" y="3990300"/>
            <a:ext cx="5136187" cy="1706880"/>
          </a:xfrm>
          <a:prstGeom prst="rect">
            <a:avLst/>
          </a:prstGeom>
        </p:spPr>
      </p:pic>
    </p:spTree>
    <p:extLst>
      <p:ext uri="{BB962C8B-B14F-4D97-AF65-F5344CB8AC3E}">
        <p14:creationId xmlns:p14="http://schemas.microsoft.com/office/powerpoint/2010/main" val="261172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5DD1D852-8840-4611-BA21-BF18C28F25EE}"/>
              </a:ext>
            </a:extLst>
          </p:cNvPr>
          <p:cNvGraphicFramePr>
            <a:graphicFrameLocks noGrp="1"/>
          </p:cNvGraphicFramePr>
          <p:nvPr>
            <p:ph idx="1"/>
            <p:extLst>
              <p:ext uri="{D42A27DB-BD31-4B8C-83A1-F6EECF244321}">
                <p14:modId xmlns:p14="http://schemas.microsoft.com/office/powerpoint/2010/main" val="2402896728"/>
              </p:ext>
            </p:extLst>
          </p:nvPr>
        </p:nvGraphicFramePr>
        <p:xfrm>
          <a:off x="0" y="167640"/>
          <a:ext cx="12192000" cy="6522720"/>
        </p:xfrm>
        <a:graphic>
          <a:graphicData uri="http://schemas.openxmlformats.org/drawingml/2006/table">
            <a:tbl>
              <a:tblPr firstRow="1" bandRow="1">
                <a:tableStyleId>{5A111915-BE36-4E01-A7E5-04B1672EAD32}</a:tableStyleId>
              </a:tblPr>
              <a:tblGrid>
                <a:gridCol w="6398091">
                  <a:extLst>
                    <a:ext uri="{9D8B030D-6E8A-4147-A177-3AD203B41FA5}">
                      <a16:colId xmlns:a16="http://schemas.microsoft.com/office/drawing/2014/main" val="695724546"/>
                    </a:ext>
                  </a:extLst>
                </a:gridCol>
                <a:gridCol w="5793909">
                  <a:extLst>
                    <a:ext uri="{9D8B030D-6E8A-4147-A177-3AD203B41FA5}">
                      <a16:colId xmlns:a16="http://schemas.microsoft.com/office/drawing/2014/main" val="3739067575"/>
                    </a:ext>
                  </a:extLst>
                </a:gridCol>
              </a:tblGrid>
              <a:tr h="519369">
                <a:tc>
                  <a:txBody>
                    <a:bodyPr/>
                    <a:lstStyle/>
                    <a:p>
                      <a:pPr algn="ctr"/>
                      <a:r>
                        <a:rPr lang="en-US" sz="3200" dirty="0" err="1">
                          <a:solidFill>
                            <a:srgbClr val="FFFF00"/>
                          </a:solidFill>
                          <a:latin typeface="Times New Roman" panose="02020603050405020304" pitchFamily="18" charset="0"/>
                          <a:cs typeface="Times New Roman" panose="02020603050405020304" pitchFamily="18" charset="0"/>
                        </a:rPr>
                        <a:t>Làm</a:t>
                      </a:r>
                      <a:r>
                        <a:rPr lang="en-US" sz="3200" dirty="0">
                          <a:solidFill>
                            <a:srgbClr val="FFFF00"/>
                          </a:solidFill>
                          <a:latin typeface="Times New Roman" panose="02020603050405020304" pitchFamily="18" charset="0"/>
                          <a:cs typeface="Times New Roman" panose="02020603050405020304" pitchFamily="18" charset="0"/>
                        </a:rPr>
                        <a:t> </a:t>
                      </a:r>
                      <a:r>
                        <a:rPr lang="en-US" sz="3200" dirty="0" err="1">
                          <a:solidFill>
                            <a:srgbClr val="FFFF00"/>
                          </a:solidFill>
                          <a:latin typeface="Times New Roman" panose="02020603050405020304" pitchFamily="18" charset="0"/>
                          <a:cs typeface="Times New Roman" panose="02020603050405020304" pitchFamily="18" charset="0"/>
                        </a:rPr>
                        <a:t>túi</a:t>
                      </a:r>
                      <a:r>
                        <a:rPr lang="en-US" sz="3200" dirty="0">
                          <a:solidFill>
                            <a:srgbClr val="FFFF00"/>
                          </a:solidFill>
                          <a:latin typeface="Times New Roman" panose="02020603050405020304" pitchFamily="18" charset="0"/>
                          <a:cs typeface="Times New Roman" panose="02020603050405020304" pitchFamily="18" charset="0"/>
                        </a:rPr>
                        <a:t> </a:t>
                      </a:r>
                      <a:r>
                        <a:rPr lang="en-US" sz="3200" dirty="0" err="1">
                          <a:solidFill>
                            <a:srgbClr val="FFFF00"/>
                          </a:solidFill>
                          <a:latin typeface="Times New Roman" panose="02020603050405020304" pitchFamily="18" charset="0"/>
                          <a:cs typeface="Times New Roman" panose="02020603050405020304" pitchFamily="18" charset="0"/>
                        </a:rPr>
                        <a:t>đựng</a:t>
                      </a:r>
                      <a:r>
                        <a:rPr lang="en-US" sz="3200" dirty="0">
                          <a:solidFill>
                            <a:srgbClr val="FFFF00"/>
                          </a:solidFill>
                          <a:latin typeface="Times New Roman" panose="02020603050405020304" pitchFamily="18" charset="0"/>
                          <a:cs typeface="Times New Roman" panose="02020603050405020304" pitchFamily="18" charset="0"/>
                        </a:rPr>
                        <a:t> </a:t>
                      </a:r>
                      <a:r>
                        <a:rPr lang="en-US" sz="3200" dirty="0" err="1">
                          <a:solidFill>
                            <a:srgbClr val="FFFF00"/>
                          </a:solidFill>
                          <a:latin typeface="Times New Roman" panose="02020603050405020304" pitchFamily="18" charset="0"/>
                          <a:cs typeface="Times New Roman" panose="02020603050405020304" pitchFamily="18" charset="0"/>
                        </a:rPr>
                        <a:t>bút</a:t>
                      </a:r>
                      <a:endParaRPr lang="en-SG" sz="3200" dirty="0">
                        <a:solidFill>
                          <a:srgbClr val="FFFF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err="1">
                          <a:solidFill>
                            <a:srgbClr val="FFFF00"/>
                          </a:solidFill>
                          <a:latin typeface="Times New Roman" panose="02020603050405020304" pitchFamily="18" charset="0"/>
                          <a:cs typeface="Times New Roman" panose="02020603050405020304" pitchFamily="18" charset="0"/>
                        </a:rPr>
                        <a:t>Làm</a:t>
                      </a:r>
                      <a:r>
                        <a:rPr lang="en-US" sz="3200" dirty="0">
                          <a:solidFill>
                            <a:srgbClr val="FFFF00"/>
                          </a:solidFill>
                          <a:latin typeface="Times New Roman" panose="02020603050405020304" pitchFamily="18" charset="0"/>
                          <a:cs typeface="Times New Roman" panose="02020603050405020304" pitchFamily="18" charset="0"/>
                        </a:rPr>
                        <a:t> </a:t>
                      </a:r>
                      <a:r>
                        <a:rPr lang="en-US" sz="3200" dirty="0" err="1">
                          <a:solidFill>
                            <a:srgbClr val="FFFF00"/>
                          </a:solidFill>
                          <a:latin typeface="Times New Roman" panose="02020603050405020304" pitchFamily="18" charset="0"/>
                          <a:cs typeface="Times New Roman" panose="02020603050405020304" pitchFamily="18" charset="0"/>
                        </a:rPr>
                        <a:t>thước</a:t>
                      </a:r>
                      <a:r>
                        <a:rPr lang="en-US" sz="3200" dirty="0">
                          <a:solidFill>
                            <a:srgbClr val="FFFF00"/>
                          </a:solidFill>
                          <a:latin typeface="Times New Roman" panose="02020603050405020304" pitchFamily="18" charset="0"/>
                          <a:cs typeface="Times New Roman" panose="02020603050405020304" pitchFamily="18" charset="0"/>
                        </a:rPr>
                        <a:t> </a:t>
                      </a:r>
                      <a:r>
                        <a:rPr lang="en-US" sz="3200" dirty="0" err="1">
                          <a:solidFill>
                            <a:srgbClr val="FFFF00"/>
                          </a:solidFill>
                          <a:latin typeface="Times New Roman" panose="02020603050405020304" pitchFamily="18" charset="0"/>
                          <a:cs typeface="Times New Roman" panose="02020603050405020304" pitchFamily="18" charset="0"/>
                        </a:rPr>
                        <a:t>kẻ</a:t>
                      </a:r>
                      <a:endParaRPr lang="en-SG" sz="3200" dirty="0">
                        <a:solidFill>
                          <a:srgbClr val="FFFF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6067447"/>
                  </a:ext>
                </a:extLst>
              </a:tr>
              <a:tr h="180826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Cắt vải theo kích thước phù hợp</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Gắn miếng vải vào hai bên của khoá zip</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3</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Dán</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băng</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dính</a:t>
                      </a:r>
                      <a:r>
                        <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vào các mép còn lại của</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miếng vải</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4</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Dính các mép còn lại của hai miếng vải lại với nhau.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5</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Lộn ngược túi để khoá zip thuận chiều kéo</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6</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Trang trí theo ý thích</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endParaRPr lang="en-SG" sz="3200"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u="sng" dirty="0" err="1">
                          <a:solidFill>
                            <a:srgbClr val="FF0000"/>
                          </a:solidFill>
                          <a:latin typeface="Times New Roman" panose="02020603050405020304" pitchFamily="18" charset="0"/>
                          <a:cs typeface="Times New Roman" panose="02020603050405020304" pitchFamily="18" charset="0"/>
                        </a:rPr>
                        <a:t>Bước</a:t>
                      </a:r>
                      <a:r>
                        <a:rPr lang="en-US" sz="3200" b="1" u="sng" dirty="0">
                          <a:solidFill>
                            <a:srgbClr val="FF0000"/>
                          </a:solidFill>
                          <a:latin typeface="Times New Roman" panose="02020603050405020304" pitchFamily="18" charset="0"/>
                          <a:cs typeface="Times New Roman" panose="02020603050405020304" pitchFamily="18" charset="0"/>
                        </a:rPr>
                        <a:t> 1</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Tạo</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hình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thước</a:t>
                      </a:r>
                      <a:r>
                        <a:rPr lang="en-US" sz="3200" b="1" dirty="0">
                          <a:solidFill>
                            <a:schemeClr val="tx1"/>
                          </a:solidFill>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chemeClr val="tx1"/>
                          </a:solidFill>
                          <a:latin typeface="Times New Roman" panose="02020603050405020304" pitchFamily="18" charset="0"/>
                          <a:cs typeface="Times New Roman" panose="02020603050405020304" pitchFamily="18" charset="0"/>
                        </a:rPr>
                        <a:t>Vẽ</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cắt</a:t>
                      </a:r>
                      <a:r>
                        <a:rPr lang="en-US" sz="3200" b="1" dirty="0">
                          <a:solidFill>
                            <a:schemeClr val="tx1"/>
                          </a:solidFill>
                          <a:latin typeface="Times New Roman" panose="02020603050405020304" pitchFamily="18" charset="0"/>
                          <a:cs typeface="Times New Roman" panose="02020603050405020304" pitchFamily="18" charset="0"/>
                        </a:rPr>
                        <a:t> 1 </a:t>
                      </a:r>
                      <a:r>
                        <a:rPr lang="en-US" sz="3200" b="1" dirty="0" err="1">
                          <a:solidFill>
                            <a:schemeClr val="tx1"/>
                          </a:solidFill>
                          <a:latin typeface="Times New Roman" panose="02020603050405020304" pitchFamily="18" charset="0"/>
                          <a:cs typeface="Times New Roman" panose="02020603050405020304" pitchFamily="18" charset="0"/>
                        </a:rPr>
                        <a:t>hình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chữ</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nhật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có</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chiều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dài</a:t>
                      </a:r>
                      <a:r>
                        <a:rPr lang="en-US" sz="3200" b="1" dirty="0">
                          <a:solidFill>
                            <a:schemeClr val="tx1"/>
                          </a:solidFill>
                          <a:latin typeface="Times New Roman" panose="02020603050405020304" pitchFamily="18" charset="0"/>
                          <a:cs typeface="Times New Roman" panose="02020603050405020304" pitchFamily="18" charset="0"/>
                        </a:rPr>
                        <a:t> 20cm, </a:t>
                      </a:r>
                      <a:r>
                        <a:rPr lang="en-US" sz="3200" b="1" dirty="0" err="1">
                          <a:solidFill>
                            <a:schemeClr val="tx1"/>
                          </a:solidFill>
                          <a:latin typeface="Times New Roman" panose="02020603050405020304" pitchFamily="18" charset="0"/>
                          <a:cs typeface="Times New Roman" panose="02020603050405020304" pitchFamily="18" charset="0"/>
                        </a:rPr>
                        <a:t>chiều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rộng</a:t>
                      </a:r>
                      <a:r>
                        <a:rPr lang="en-US" sz="3200" b="1" dirty="0">
                          <a:solidFill>
                            <a:schemeClr val="tx1"/>
                          </a:solidFill>
                          <a:latin typeface="Times New Roman" panose="02020603050405020304" pitchFamily="18" charset="0"/>
                          <a:cs typeface="Times New Roman" panose="02020603050405020304" pitchFamily="18" charset="0"/>
                        </a:rPr>
                        <a:t> 4cm.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2</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Tạo</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khung</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thước</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Dán</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hình</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chữ</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nhật</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vừa</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cắt</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lên</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tờ</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bìa</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cắt</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theo</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đường</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viền</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3</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Chia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trên</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thước</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Vẽ</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các</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cách</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đều</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1cm.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Bước</a:t>
                      </a:r>
                      <a:r>
                        <a:rPr kumimoji="0" lang="en-US" sz="3200" b="1" i="0" u="sng"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4</a:t>
                      </a:r>
                      <a:r>
                        <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Hoàn</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thiện</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sản</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phẩm</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Vẽ</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các</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ngắn</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xen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kẽ</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ở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chính</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giữa</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vạch</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rPr>
                        <a:t>dài</a:t>
                      </a:r>
                      <a:r>
                        <a:rPr kumimoji="0" lang="en-US" sz="32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a:t>
                      </a:r>
                      <a:endParaRPr lang="en-US" sz="3200" b="1" dirty="0">
                        <a:solidFill>
                          <a:schemeClr val="tx1"/>
                        </a:solidFill>
                        <a:latin typeface="Times New Roman" panose="02020603050405020304" pitchFamily="18" charset="0"/>
                        <a:cs typeface="Times New Roman" panose="02020603050405020304" pitchFamily="18" charset="0"/>
                      </a:endParaRPr>
                    </a:p>
                    <a:p>
                      <a:pPr algn="just"/>
                      <a:endParaRPr lang="en-SG"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4397624"/>
                  </a:ext>
                </a:extLst>
              </a:tr>
            </a:tbl>
          </a:graphicData>
        </a:graphic>
      </p:graphicFrame>
    </p:spTree>
    <p:extLst>
      <p:ext uri="{BB962C8B-B14F-4D97-AF65-F5344CB8AC3E}">
        <p14:creationId xmlns:p14="http://schemas.microsoft.com/office/powerpoint/2010/main" val="4077066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38421" y="753590"/>
            <a:ext cx="730549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HOẠT</a:t>
            </a:r>
            <a:r>
              <a:rPr kumimoji="0" lang="en-US" altLang="zh-CN" sz="3200" b="0"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ĐỘNG 4: </a:t>
            </a:r>
            <a:r>
              <a:rPr kumimoji="0" lang="vi-VN"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KIỂM TRA VÀ ĐIỀU CHỈNH SẢN PHẨM</a:t>
            </a:r>
          </a:p>
        </p:txBody>
      </p:sp>
      <p:sp>
        <p:nvSpPr>
          <p:cNvPr id="3" name="Rounded Rectangle 2"/>
          <p:cNvSpPr/>
          <p:nvPr/>
        </p:nvSpPr>
        <p:spPr>
          <a:xfrm>
            <a:off x="368710" y="2281608"/>
            <a:ext cx="11459496" cy="32155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2699577" y="2281608"/>
            <a:ext cx="8973134" cy="2903359"/>
          </a:xfrm>
          <a:prstGeom prst="rect">
            <a:avLst/>
          </a:prstGeom>
          <a:noFill/>
        </p:spPr>
        <p:txBody>
          <a:bodyPr wrap="square" rtlCol="0">
            <a:spAutoFit/>
          </a:bodyPr>
          <a:lstStyle/>
          <a:p>
            <a:pPr marL="0" marR="0" lvl="0" indent="0" defTabSz="914400" rtl="0" eaLnBrk="1" fontAlgn="auto" latinLnBrk="0" hangingPunct="1">
              <a:lnSpc>
                <a:spcPct val="200000"/>
              </a:lnSpc>
              <a:spcBef>
                <a:spcPts val="0"/>
              </a:spcBef>
              <a:spcAft>
                <a:spcPts val="0"/>
              </a:spcAft>
              <a:buClrTx/>
              <a:buSzTx/>
              <a:buFontTx/>
              <a:buNone/>
              <a:tabLst/>
              <a:defRPr/>
            </a:pPr>
            <a:r>
              <a:rPr lang="en-US" altLang="zh-CN" sz="320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altLang="zh-CN" sz="3200" dirty="0" err="1">
                <a:solidFill>
                  <a:srgbClr val="002060"/>
                </a:solidFill>
                <a:latin typeface="Roboto" panose="02000000000000000000" pitchFamily="2" charset="0"/>
                <a:ea typeface="Roboto" panose="02000000000000000000" pitchFamily="2" charset="0"/>
                <a:cs typeface="Roboto" panose="02000000000000000000" pitchFamily="2" charset="0"/>
              </a:rPr>
              <a:t>Sử</a:t>
            </a:r>
            <a:r>
              <a:rPr lang="en-US" altLang="zh-CN" sz="320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altLang="zh-CN" sz="3200" dirty="0" err="1">
                <a:solidFill>
                  <a:srgbClr val="002060"/>
                </a:solidFill>
                <a:latin typeface="Roboto" panose="02000000000000000000" pitchFamily="2" charset="0"/>
                <a:ea typeface="Roboto" panose="02000000000000000000" pitchFamily="2" charset="0"/>
                <a:cs typeface="Roboto" panose="02000000000000000000" pitchFamily="2" charset="0"/>
              </a:rPr>
              <a:t>dụng</a:t>
            </a:r>
            <a:r>
              <a:rPr lang="en-US" altLang="zh-CN" sz="320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altLang="zh-CN" sz="3200" dirty="0" err="1">
                <a:solidFill>
                  <a:srgbClr val="002060"/>
                </a:solidFill>
                <a:latin typeface="Roboto" panose="02000000000000000000" pitchFamily="2" charset="0"/>
                <a:ea typeface="Roboto" panose="02000000000000000000" pitchFamily="2" charset="0"/>
                <a:cs typeface="Roboto" panose="02000000000000000000" pitchFamily="2" charset="0"/>
              </a:rPr>
              <a:t>được</a:t>
            </a:r>
            <a:r>
              <a:rPr lang="en-US" altLang="zh-CN" sz="320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altLang="zh-CN" sz="3200" dirty="0" err="1">
                <a:solidFill>
                  <a:srgbClr val="002060"/>
                </a:solidFill>
                <a:latin typeface="Roboto" panose="02000000000000000000" pitchFamily="2" charset="0"/>
                <a:ea typeface="Roboto" panose="02000000000000000000" pitchFamily="2" charset="0"/>
                <a:cs typeface="Roboto" panose="02000000000000000000" pitchFamily="2" charset="0"/>
              </a:rPr>
              <a:t>hàng</a:t>
            </a:r>
            <a:r>
              <a:rPr lang="en-US" altLang="zh-CN" sz="320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altLang="zh-CN" sz="3200" dirty="0" err="1">
                <a:solidFill>
                  <a:srgbClr val="002060"/>
                </a:solidFill>
                <a:latin typeface="Roboto" panose="02000000000000000000" pitchFamily="2" charset="0"/>
                <a:ea typeface="Roboto" panose="02000000000000000000" pitchFamily="2" charset="0"/>
                <a:cs typeface="Roboto" panose="02000000000000000000" pitchFamily="2" charset="0"/>
              </a:rPr>
              <a:t>ngày</a:t>
            </a:r>
            <a:r>
              <a:rPr lang="en-US" altLang="zh-CN" sz="3200" dirty="0">
                <a:solidFill>
                  <a:srgbClr val="002060"/>
                </a:solidFill>
                <a:latin typeface="Roboto" panose="02000000000000000000" pitchFamily="2" charset="0"/>
                <a:ea typeface="Roboto" panose="02000000000000000000" pitchFamily="2" charset="0"/>
                <a:cs typeface="Roboto" panose="02000000000000000000" pitchFamily="2" charset="0"/>
              </a:rPr>
              <a:t>.</a:t>
            </a:r>
            <a:br>
              <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en-US" altLang="zh-CN" sz="32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từ các vật liệu sẵn có, bền và đẹp</a:t>
            </a:r>
            <a:r>
              <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p>
          <a:p>
            <a:pPr marL="0" marR="0" lvl="0" indent="0" defTabSz="914400" rtl="0" eaLnBrk="1" fontAlgn="auto" latinLnBrk="0" hangingPunct="1">
              <a:lnSpc>
                <a:spcPct val="2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Trang </a:t>
            </a:r>
            <a:r>
              <a:rPr kumimoji="0" lang="en-US" altLang="zh-CN" sz="32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trí</a:t>
            </a:r>
            <a:r>
              <a:rPr kumimoji="0" lang="en-US" altLang="zh-CN" sz="32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altLang="zh-CN" sz="32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đẹp</a:t>
            </a:r>
            <a:r>
              <a:rPr kumimoji="0" lang="en-US" altLang="zh-CN" sz="32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altLang="zh-CN" sz="32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mắt</a:t>
            </a:r>
            <a:r>
              <a:rPr kumimoji="0" lang="en-US" altLang="zh-CN" sz="32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7961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18C95-97A2-4166-BB61-97BD440B9282}"/>
              </a:ext>
            </a:extLst>
          </p:cNvPr>
          <p:cNvSpPr>
            <a:spLocks noGrp="1"/>
          </p:cNvSpPr>
          <p:nvPr>
            <p:ph type="title"/>
          </p:nvPr>
        </p:nvSpPr>
        <p:spPr/>
        <p:txBody>
          <a:bodyPr/>
          <a:lstStyle/>
          <a:p>
            <a:endParaRPr lang="en-SG"/>
          </a:p>
        </p:txBody>
      </p:sp>
      <p:sp>
        <p:nvSpPr>
          <p:cNvPr id="3" name="Content Placeholder 2">
            <a:extLst>
              <a:ext uri="{FF2B5EF4-FFF2-40B4-BE49-F238E27FC236}">
                <a16:creationId xmlns:a16="http://schemas.microsoft.com/office/drawing/2014/main" id="{18F16041-59D2-46ED-9F77-06DA3B13AD69}"/>
              </a:ext>
            </a:extLst>
          </p:cNvPr>
          <p:cNvSpPr>
            <a:spLocks noGrp="1"/>
          </p:cNvSpPr>
          <p:nvPr>
            <p:ph idx="1"/>
          </p:nvPr>
        </p:nvSpPr>
        <p:spPr/>
        <p:txBody>
          <a:bodyPr/>
          <a:lstStyle/>
          <a:p>
            <a:endParaRPr lang="en-SG"/>
          </a:p>
        </p:txBody>
      </p:sp>
    </p:spTree>
    <p:extLst>
      <p:ext uri="{BB962C8B-B14F-4D97-AF65-F5344CB8AC3E}">
        <p14:creationId xmlns:p14="http://schemas.microsoft.com/office/powerpoint/2010/main" val="896057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0D0EE7-3016-43DE-905C-B162620EB4EE}"/>
              </a:ext>
            </a:extLst>
          </p:cNvPr>
          <p:cNvSpPr>
            <a:spLocks noGrp="1"/>
          </p:cNvSpPr>
          <p:nvPr>
            <p:ph idx="1"/>
          </p:nvPr>
        </p:nvSpPr>
        <p:spPr/>
        <p:txBody>
          <a:bodyPr>
            <a:normAutofit/>
          </a:bodyPr>
          <a:lstStyle/>
          <a:p>
            <a:pPr marL="0" indent="0" algn="ctr">
              <a:buNone/>
            </a:pPr>
            <a:r>
              <a:rPr lang="en-US" sz="4400" dirty="0">
                <a:latin typeface="Times New Roman" panose="02020603050405020304" pitchFamily="18" charset="0"/>
                <a:cs typeface="Times New Roman" panose="02020603050405020304" pitchFamily="18" charset="0"/>
              </a:rPr>
              <a:t>Ai </a:t>
            </a:r>
            <a:r>
              <a:rPr lang="en-US" sz="4400" dirty="0" err="1">
                <a:latin typeface="Times New Roman" panose="02020603050405020304" pitchFamily="18" charset="0"/>
                <a:cs typeface="Times New Roman" panose="02020603050405020304" pitchFamily="18" charset="0"/>
              </a:rPr>
              <a:t>nhanh</a:t>
            </a:r>
            <a:r>
              <a:rPr lang="en-US" sz="4400" dirty="0">
                <a:latin typeface="Times New Roman" panose="02020603050405020304" pitchFamily="18" charset="0"/>
                <a:cs typeface="Times New Roman" panose="02020603050405020304" pitchFamily="18" charset="0"/>
              </a:rPr>
              <a:t> - Ai </a:t>
            </a:r>
            <a:r>
              <a:rPr lang="en-US" sz="4400" dirty="0" err="1">
                <a:latin typeface="Times New Roman" panose="02020603050405020304" pitchFamily="18" charset="0"/>
                <a:cs typeface="Times New Roman" panose="02020603050405020304" pitchFamily="18" charset="0"/>
              </a:rPr>
              <a:t>đúng</a:t>
            </a:r>
            <a:endParaRPr lang="en-SG" sz="44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301A59C7-A715-4127-888F-679E43B297CB}"/>
              </a:ext>
            </a:extLst>
          </p:cNvPr>
          <p:cNvSpPr>
            <a:spLocks noGrp="1"/>
          </p:cNvSpPr>
          <p:nvPr>
            <p:ph type="title"/>
          </p:nvPr>
        </p:nvSpPr>
        <p:spPr>
          <a:xfrm>
            <a:off x="4274574" y="560440"/>
            <a:ext cx="4220497" cy="775672"/>
          </a:xfrm>
        </p:spPr>
        <p:txBody>
          <a:bodyPr>
            <a:normAutofit/>
          </a:bodyPr>
          <a:lstStyle/>
          <a:p>
            <a:r>
              <a:rPr lang="en-US" sz="4800" b="1" dirty="0" err="1">
                <a:solidFill>
                  <a:srgbClr val="002060"/>
                </a:solidFill>
                <a:latin typeface="Times New Roman" panose="02020603050405020304" pitchFamily="18" charset="0"/>
                <a:cs typeface="Times New Roman" panose="02020603050405020304" pitchFamily="18" charset="0"/>
              </a:rPr>
              <a:t>Trò</a:t>
            </a:r>
            <a:r>
              <a:rPr lang="en-US" sz="4800" b="1" dirty="0">
                <a:solidFill>
                  <a:srgbClr val="002060"/>
                </a:solidFill>
                <a:latin typeface="Times New Roman" panose="02020603050405020304" pitchFamily="18" charset="0"/>
                <a:cs typeface="Times New Roman" panose="02020603050405020304" pitchFamily="18" charset="0"/>
              </a:rPr>
              <a:t> </a:t>
            </a:r>
            <a:r>
              <a:rPr lang="en-US" sz="4800" b="1" dirty="0" err="1">
                <a:solidFill>
                  <a:srgbClr val="002060"/>
                </a:solidFill>
                <a:latin typeface="Times New Roman" panose="02020603050405020304" pitchFamily="18" charset="0"/>
                <a:cs typeface="Times New Roman" panose="02020603050405020304" pitchFamily="18" charset="0"/>
              </a:rPr>
              <a:t>chơi</a:t>
            </a:r>
            <a:endParaRPr lang="en-SG" sz="4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739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F25CC-2AF5-486F-B07E-B59FFE7B351B}"/>
              </a:ext>
            </a:extLst>
          </p:cNvPr>
          <p:cNvSpPr>
            <a:spLocks noGrp="1"/>
          </p:cNvSpPr>
          <p:nvPr>
            <p:ph type="title"/>
          </p:nvPr>
        </p:nvSpPr>
        <p:spPr/>
        <p:txBody>
          <a:bodyPr/>
          <a:lstStyle/>
          <a:p>
            <a:endParaRPr lang="en-SG"/>
          </a:p>
        </p:txBody>
      </p:sp>
      <p:sp>
        <p:nvSpPr>
          <p:cNvPr id="3" name="Content Placeholder 2">
            <a:extLst>
              <a:ext uri="{FF2B5EF4-FFF2-40B4-BE49-F238E27FC236}">
                <a16:creationId xmlns:a16="http://schemas.microsoft.com/office/drawing/2014/main" id="{20831746-5BD9-4CC8-96F7-1CF56DEA77FD}"/>
              </a:ext>
            </a:extLst>
          </p:cNvPr>
          <p:cNvSpPr>
            <a:spLocks noGrp="1"/>
          </p:cNvSpPr>
          <p:nvPr>
            <p:ph idx="1"/>
          </p:nvPr>
        </p:nvSpPr>
        <p:spPr/>
        <p:txBody>
          <a:bodyPr/>
          <a:lstStyle/>
          <a:p>
            <a:endParaRPr lang="en-SG"/>
          </a:p>
        </p:txBody>
      </p:sp>
    </p:spTree>
    <p:extLst>
      <p:ext uri="{BB962C8B-B14F-4D97-AF65-F5344CB8AC3E}">
        <p14:creationId xmlns:p14="http://schemas.microsoft.com/office/powerpoint/2010/main" val="1907558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5C6C11-B891-4CF8-8891-B120BCCEC547}"/>
              </a:ext>
            </a:extLst>
          </p:cNvPr>
          <p:cNvSpPr>
            <a:spLocks noGrp="1"/>
          </p:cNvSpPr>
          <p:nvPr>
            <p:ph idx="1"/>
          </p:nvPr>
        </p:nvSpPr>
        <p:spPr>
          <a:xfrm>
            <a:off x="402508" y="282140"/>
            <a:ext cx="4644514" cy="3146859"/>
          </a:xfrm>
        </p:spPr>
        <p:txBody>
          <a:bodyPr>
            <a:normAutofit lnSpcReduction="10000"/>
          </a:bodyPr>
          <a:lstStyle/>
          <a:p>
            <a:pPr marL="0" indent="0">
              <a:lnSpc>
                <a:spcPct val="110000"/>
              </a:lnSpc>
              <a:buNone/>
            </a:pPr>
            <a:r>
              <a:rPr lang="en-US" sz="3200" b="1" dirty="0" err="1">
                <a:solidFill>
                  <a:schemeClr val="accent5">
                    <a:lumMod val="50000"/>
                  </a:schemeClr>
                </a:solidFill>
                <a:latin typeface="Times New Roman" panose="02020603050405020304" pitchFamily="18" charset="0"/>
                <a:cs typeface="Times New Roman" panose="02020603050405020304" pitchFamily="18" charset="0"/>
              </a:rPr>
              <a:t>Câu</a:t>
            </a:r>
            <a:r>
              <a:rPr lang="en-US" sz="3200" b="1" dirty="0">
                <a:solidFill>
                  <a:schemeClr val="accent5">
                    <a:lumMod val="50000"/>
                  </a:schemeClr>
                </a:solidFill>
                <a:latin typeface="Times New Roman" panose="02020603050405020304" pitchFamily="18" charset="0"/>
                <a:cs typeface="Times New Roman" panose="02020603050405020304" pitchFamily="18" charset="0"/>
              </a:rPr>
              <a:t> 1:</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đỏ</a:t>
            </a:r>
            <a:endParaRPr lang="en-US" sz="3200" dirty="0">
              <a:latin typeface="Times New Roman" panose="02020603050405020304" pitchFamily="18" charset="0"/>
              <a:cs typeface="Times New Roman" panose="02020603050405020304" pitchFamily="18" charset="0"/>
            </a:endParaRPr>
          </a:p>
          <a:p>
            <a:pPr marL="0" indent="0">
              <a:lnSpc>
                <a:spcPct val="110000"/>
              </a:lnSpc>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mỏ</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nâu</a:t>
            </a:r>
            <a:endParaRPr lang="en-US" sz="3200" dirty="0">
              <a:latin typeface="Times New Roman" panose="02020603050405020304" pitchFamily="18" charset="0"/>
              <a:cs typeface="Times New Roman" panose="02020603050405020304" pitchFamily="18" charset="0"/>
            </a:endParaRPr>
          </a:p>
          <a:p>
            <a:pPr marL="0" indent="0">
              <a:lnSpc>
                <a:spcPct val="110000"/>
              </a:lnSpc>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tắm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sâu</a:t>
            </a:r>
            <a:endParaRPr lang="en-US" sz="3200" dirty="0">
              <a:latin typeface="Times New Roman" panose="02020603050405020304" pitchFamily="18" charset="0"/>
              <a:cs typeface="Times New Roman" panose="02020603050405020304" pitchFamily="18" charset="0"/>
            </a:endParaRPr>
          </a:p>
          <a:p>
            <a:pPr marL="0" indent="0">
              <a:lnSpc>
                <a:spcPct val="110000"/>
              </a:lnSpc>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ruộng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cạn</a:t>
            </a:r>
            <a:r>
              <a:rPr lang="en-US" sz="3200" dirty="0">
                <a:latin typeface="Times New Roman" panose="02020603050405020304" pitchFamily="18" charset="0"/>
                <a:cs typeface="Times New Roman" panose="02020603050405020304" pitchFamily="18" charset="0"/>
              </a:rPr>
              <a:t>.</a:t>
            </a:r>
          </a:p>
          <a:p>
            <a:pPr marL="0" indent="0">
              <a:lnSpc>
                <a:spcPct val="110000"/>
              </a:lnSpc>
              <a:buNone/>
            </a:pP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p>
        </p:txBody>
      </p:sp>
      <p:sp>
        <p:nvSpPr>
          <p:cNvPr id="4" name="Content Placeholder 2">
            <a:extLst>
              <a:ext uri="{FF2B5EF4-FFF2-40B4-BE49-F238E27FC236}">
                <a16:creationId xmlns:a16="http://schemas.microsoft.com/office/drawing/2014/main" id="{B2A4DE28-9A7C-40B8-9B64-B8472AB59438}"/>
              </a:ext>
            </a:extLst>
          </p:cNvPr>
          <p:cNvSpPr txBox="1">
            <a:spLocks/>
          </p:cNvSpPr>
          <p:nvPr/>
        </p:nvSpPr>
        <p:spPr>
          <a:xfrm>
            <a:off x="6311079" y="282140"/>
            <a:ext cx="4941939" cy="31468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3200" b="1" dirty="0" err="1">
                <a:solidFill>
                  <a:schemeClr val="accent5">
                    <a:lumMod val="50000"/>
                  </a:schemeClr>
                </a:solidFill>
                <a:latin typeface="Times New Roman" panose="02020603050405020304" pitchFamily="18" charset="0"/>
                <a:cs typeface="Times New Roman" panose="02020603050405020304" pitchFamily="18" charset="0"/>
              </a:rPr>
              <a:t>Câu</a:t>
            </a:r>
            <a:r>
              <a:rPr lang="en-US" sz="3200" b="1" dirty="0">
                <a:solidFill>
                  <a:schemeClr val="accent5">
                    <a:lumMod val="50000"/>
                  </a:schemeClr>
                </a:solidFill>
                <a:latin typeface="Times New Roman" panose="02020603050405020304" pitchFamily="18" charset="0"/>
                <a:cs typeface="Times New Roman" panose="02020603050405020304" pitchFamily="18" charset="0"/>
              </a:rPr>
              <a:t> 2:</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đuồn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đuột</a:t>
            </a:r>
            <a:endParaRPr lang="en-US" sz="3200" dirty="0">
              <a:latin typeface="Times New Roman" panose="02020603050405020304" pitchFamily="18" charset="0"/>
              <a:cs typeface="Times New Roman" panose="02020603050405020304" pitchFamily="18" charset="0"/>
            </a:endParaRPr>
          </a:p>
          <a:p>
            <a:pPr marL="0" indent="0">
              <a:lnSpc>
                <a:spcPct val="100000"/>
              </a:lnSpc>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ruột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thui</a:t>
            </a:r>
            <a:endParaRPr lang="en-US" sz="3200" dirty="0">
              <a:latin typeface="Times New Roman" panose="02020603050405020304" pitchFamily="18" charset="0"/>
              <a:cs typeface="Times New Roman" panose="02020603050405020304" pitchFamily="18" charset="0"/>
            </a:endParaRPr>
          </a:p>
          <a:p>
            <a:pPr marL="0" indent="0">
              <a:lnSpc>
                <a:spcPct val="100000"/>
              </a:lnSpc>
              <a:buNone/>
            </a:pP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lui</a:t>
            </a:r>
            <a:r>
              <a:rPr lang="en-US" sz="3200" dirty="0">
                <a:latin typeface="Times New Roman" panose="02020603050405020304" pitchFamily="18" charset="0"/>
                <a:cs typeface="Times New Roman" panose="02020603050405020304" pitchFamily="18" charset="0"/>
              </a:rPr>
              <a:t> cui</a:t>
            </a:r>
          </a:p>
          <a:p>
            <a:pPr marL="0" indent="0">
              <a:lnSpc>
                <a:spcPct val="100000"/>
              </a:lnSpc>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Dẫm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đè</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xuống</a:t>
            </a:r>
            <a:endParaRPr lang="en-US" sz="3200" dirty="0">
              <a:latin typeface="Times New Roman" panose="02020603050405020304" pitchFamily="18" charset="0"/>
              <a:cs typeface="Times New Roman" panose="02020603050405020304" pitchFamily="18" charset="0"/>
            </a:endParaRPr>
          </a:p>
          <a:p>
            <a:pPr marL="0" indent="0">
              <a:lnSpc>
                <a:spcPct val="100000"/>
              </a:lnSpc>
              <a:buNone/>
            </a:pP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p>
        </p:txBody>
      </p:sp>
      <p:sp>
        <p:nvSpPr>
          <p:cNvPr id="5" name="Content Placeholder 2">
            <a:extLst>
              <a:ext uri="{FF2B5EF4-FFF2-40B4-BE49-F238E27FC236}">
                <a16:creationId xmlns:a16="http://schemas.microsoft.com/office/drawing/2014/main" id="{D7B909E9-42A5-49D9-AF5D-AD620476B5F8}"/>
              </a:ext>
            </a:extLst>
          </p:cNvPr>
          <p:cNvSpPr txBox="1">
            <a:spLocks/>
          </p:cNvSpPr>
          <p:nvPr/>
        </p:nvSpPr>
        <p:spPr>
          <a:xfrm>
            <a:off x="518651" y="3429000"/>
            <a:ext cx="5144729" cy="32520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3200" b="1" dirty="0" err="1">
                <a:solidFill>
                  <a:schemeClr val="accent5">
                    <a:lumMod val="50000"/>
                  </a:schemeClr>
                </a:solidFill>
                <a:latin typeface="Times New Roman" panose="02020603050405020304" pitchFamily="18" charset="0"/>
                <a:cs typeface="Times New Roman" panose="02020603050405020304" pitchFamily="18" charset="0"/>
              </a:rPr>
              <a:t>Câu</a:t>
            </a:r>
            <a:r>
              <a:rPr lang="en-US" sz="3200" b="1" dirty="0">
                <a:solidFill>
                  <a:schemeClr val="accent5">
                    <a:lumMod val="50000"/>
                  </a:schemeClr>
                </a:solidFill>
                <a:latin typeface="Times New Roman" panose="02020603050405020304" pitchFamily="18" charset="0"/>
                <a:cs typeface="Times New Roman" panose="02020603050405020304" pitchFamily="18" charset="0"/>
              </a:rPr>
              <a:t> 3:</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mắt</a:t>
            </a:r>
            <a:endParaRPr lang="en-US" sz="3200" dirty="0">
              <a:latin typeface="Times New Roman" panose="02020603050405020304" pitchFamily="18" charset="0"/>
              <a:cs typeface="Times New Roman" panose="02020603050405020304" pitchFamily="18" charset="0"/>
            </a:endParaRPr>
          </a:p>
          <a:p>
            <a:pPr marL="0" indent="0">
              <a:lnSpc>
                <a:spcPct val="110000"/>
              </a:lnSpc>
              <a:buFont typeface="Arial" panose="020B0604020202020204" pitchFamily="34" charset="0"/>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chì</a:t>
            </a:r>
            <a:endParaRPr lang="en-US" sz="3200" dirty="0">
              <a:latin typeface="Times New Roman" panose="02020603050405020304" pitchFamily="18" charset="0"/>
              <a:cs typeface="Times New Roman" panose="02020603050405020304" pitchFamily="18" charset="0"/>
            </a:endParaRPr>
          </a:p>
          <a:p>
            <a:pPr marL="0" indent="0">
              <a:lnSpc>
                <a:spcPct val="110000"/>
              </a:lnSpc>
              <a:buFont typeface="Arial" panose="020B0604020202020204" pitchFamily="34" charset="0"/>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endParaRPr lang="en-US" sz="3200" dirty="0">
              <a:latin typeface="Times New Roman" panose="02020603050405020304" pitchFamily="18" charset="0"/>
              <a:cs typeface="Times New Roman" panose="02020603050405020304" pitchFamily="18" charset="0"/>
            </a:endParaRPr>
          </a:p>
          <a:p>
            <a:pPr marL="0" indent="0">
              <a:lnSpc>
                <a:spcPct val="110000"/>
              </a:lnSpc>
              <a:buFont typeface="Arial" panose="020B0604020202020204" pitchFamily="34" charset="0"/>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Xoay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kiếp</a:t>
            </a:r>
            <a:r>
              <a:rPr lang="en-US" sz="3200" dirty="0">
                <a:latin typeface="Times New Roman" panose="02020603050405020304" pitchFamily="18" charset="0"/>
                <a:cs typeface="Times New Roman" panose="02020603050405020304" pitchFamily="18" charset="0"/>
              </a:rPr>
              <a:t>.</a:t>
            </a:r>
          </a:p>
          <a:p>
            <a:pPr marL="0" indent="0" algn="r">
              <a:lnSpc>
                <a:spcPct val="110000"/>
              </a:lnSpc>
              <a:buNone/>
            </a:pP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p>
        </p:txBody>
      </p:sp>
      <p:sp>
        <p:nvSpPr>
          <p:cNvPr id="8" name="Content Placeholder 2">
            <a:extLst>
              <a:ext uri="{FF2B5EF4-FFF2-40B4-BE49-F238E27FC236}">
                <a16:creationId xmlns:a16="http://schemas.microsoft.com/office/drawing/2014/main" id="{C1C10352-E34F-4055-869C-C780C63842AA}"/>
              </a:ext>
            </a:extLst>
          </p:cNvPr>
          <p:cNvSpPr txBox="1">
            <a:spLocks/>
          </p:cNvSpPr>
          <p:nvPr/>
        </p:nvSpPr>
        <p:spPr>
          <a:xfrm>
            <a:off x="6311079" y="3429000"/>
            <a:ext cx="5791200" cy="32520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3200" b="1" dirty="0" err="1">
                <a:solidFill>
                  <a:schemeClr val="accent5">
                    <a:lumMod val="50000"/>
                  </a:schemeClr>
                </a:solidFill>
                <a:latin typeface="Times New Roman" panose="02020603050405020304" pitchFamily="18" charset="0"/>
                <a:cs typeface="Times New Roman" panose="02020603050405020304" pitchFamily="18" charset="0"/>
              </a:rPr>
              <a:t>Câu</a:t>
            </a:r>
            <a:r>
              <a:rPr lang="en-US" sz="3200" b="1" dirty="0">
                <a:solidFill>
                  <a:schemeClr val="accent5">
                    <a:lumMod val="50000"/>
                  </a:schemeClr>
                </a:solidFill>
                <a:latin typeface="Times New Roman" panose="02020603050405020304" pitchFamily="18" charset="0"/>
                <a:cs typeface="Times New Roman" panose="02020603050405020304" pitchFamily="18" charset="0"/>
              </a:rPr>
              <a:t> 4: </a:t>
            </a:r>
          </a:p>
          <a:p>
            <a:pPr marL="0" indent="0">
              <a:lnSpc>
                <a:spcPct val="110000"/>
              </a:lnSpc>
              <a:buFont typeface="Arial" panose="020B0604020202020204" pitchFamily="34" charset="0"/>
              <a:buNone/>
            </a:pPr>
            <a:r>
              <a:rPr lang="en-US" sz="3200" dirty="0" err="1">
                <a:latin typeface="Times New Roman" panose="02020603050405020304" pitchFamily="18" charset="0"/>
                <a:cs typeface="Times New Roman" panose="02020603050405020304" pitchFamily="18" charset="0"/>
              </a:rPr>
              <a:t>Vừa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ngón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tay</a:t>
            </a:r>
            <a:endParaRPr lang="en-US" sz="3200" dirty="0">
              <a:latin typeface="Times New Roman" panose="02020603050405020304" pitchFamily="18" charset="0"/>
              <a:cs typeface="Times New Roman" panose="02020603050405020304" pitchFamily="18" charset="0"/>
            </a:endParaRPr>
          </a:p>
          <a:p>
            <a:pPr marL="0" indent="0">
              <a:lnSpc>
                <a:spcPct val="110000"/>
              </a:lnSpc>
              <a:buFont typeface="Arial" panose="020B0604020202020204" pitchFamily="34" charset="0"/>
              <a:buNone/>
            </a:pPr>
            <a:r>
              <a:rPr lang="en-US" sz="3200" dirty="0">
                <a:latin typeface="Times New Roman" panose="02020603050405020304" pitchFamily="18" charset="0"/>
                <a:cs typeface="Times New Roman" panose="02020603050405020304" pitchFamily="18" charset="0"/>
              </a:rPr>
              <a:t>Day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day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mất</a:t>
            </a:r>
            <a:r>
              <a:rPr lang="en-US" sz="3200" dirty="0">
                <a:latin typeface="Times New Roman" panose="02020603050405020304" pitchFamily="18" charset="0"/>
                <a:cs typeface="Times New Roman" panose="02020603050405020304" pitchFamily="18" charset="0"/>
              </a:rPr>
              <a:t> bay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thù</a:t>
            </a:r>
            <a:r>
              <a:rPr lang="en-US" sz="3200" dirty="0">
                <a:latin typeface="Times New Roman" panose="02020603050405020304" pitchFamily="18" charset="0"/>
                <a:cs typeface="Times New Roman" panose="02020603050405020304" pitchFamily="18" charset="0"/>
              </a:rPr>
              <a:t>.</a:t>
            </a:r>
          </a:p>
          <a:p>
            <a:pPr marL="0" indent="0" algn="r">
              <a:lnSpc>
                <a:spcPct val="110000"/>
              </a:lnSpc>
              <a:buNone/>
            </a:pP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C5B286BE-1745-4206-AA1A-F9F84D60DF9D}"/>
              </a:ext>
            </a:extLst>
          </p:cNvPr>
          <p:cNvSpPr txBox="1"/>
          <p:nvPr/>
        </p:nvSpPr>
        <p:spPr>
          <a:xfrm>
            <a:off x="2189214" y="2735083"/>
            <a:ext cx="3962400" cy="584775"/>
          </a:xfrm>
          <a:prstGeom prst="rect">
            <a:avLst/>
          </a:prstGeom>
          <a:noFill/>
        </p:spPr>
        <p:txBody>
          <a:bodyPr wrap="squar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Đáp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bút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mực</a:t>
            </a:r>
            <a:endParaRPr lang="en-SG" sz="3200" b="1" dirty="0">
              <a:solidFill>
                <a:srgbClr val="FF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C2BBADE-8ABA-45C8-82D4-2C1953570DE3}"/>
              </a:ext>
            </a:extLst>
          </p:cNvPr>
          <p:cNvSpPr txBox="1"/>
          <p:nvPr/>
        </p:nvSpPr>
        <p:spPr>
          <a:xfrm>
            <a:off x="8175523" y="2735084"/>
            <a:ext cx="3962400" cy="584775"/>
          </a:xfrm>
          <a:prstGeom prst="rect">
            <a:avLst/>
          </a:prstGeom>
          <a:noFill/>
        </p:spPr>
        <p:txBody>
          <a:bodyPr wrap="squar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Đáp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bút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chì</a:t>
            </a:r>
            <a:endParaRPr lang="en-SG" sz="3200" b="1" dirty="0">
              <a:solidFill>
                <a:srgbClr val="FF00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DD175A6-2D50-426A-963B-6EA802062E84}"/>
              </a:ext>
            </a:extLst>
          </p:cNvPr>
          <p:cNvSpPr txBox="1"/>
          <p:nvPr/>
        </p:nvSpPr>
        <p:spPr>
          <a:xfrm>
            <a:off x="518651" y="6096243"/>
            <a:ext cx="3962400" cy="584775"/>
          </a:xfrm>
          <a:prstGeom prst="rect">
            <a:avLst/>
          </a:prstGeom>
          <a:noFill/>
        </p:spPr>
        <p:txBody>
          <a:bodyPr wrap="squar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Đáp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Compa</a:t>
            </a:r>
            <a:endParaRPr lang="en-SG"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02AB9A4-D8C7-451E-9E2D-88D3699B4D16}"/>
              </a:ext>
            </a:extLst>
          </p:cNvPr>
          <p:cNvSpPr txBox="1"/>
          <p:nvPr/>
        </p:nvSpPr>
        <p:spPr>
          <a:xfrm>
            <a:off x="6311079" y="5881943"/>
            <a:ext cx="3962400" cy="584775"/>
          </a:xfrm>
          <a:prstGeom prst="rect">
            <a:avLst/>
          </a:prstGeom>
          <a:noFill/>
        </p:spPr>
        <p:txBody>
          <a:bodyPr wrap="squar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Đáp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Cục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tẩy</a:t>
            </a:r>
            <a:endParaRPr lang="en-SG"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08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ppt_x"/>
                                          </p:val>
                                        </p:tav>
                                        <p:tav tm="100000">
                                          <p:val>
                                            <p:strVal val="#ppt_x"/>
                                          </p:val>
                                        </p:tav>
                                      </p:tavLst>
                                    </p:anim>
                                    <p:anim calcmode="lin" valueType="num">
                                      <p:cBhvr additive="base">
                                        <p:cTn id="4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500" fill="hold"/>
                                        <p:tgtEl>
                                          <p:spTgt spid="5"/>
                                        </p:tgtEl>
                                        <p:attrNameLst>
                                          <p:attrName>ppt_x</p:attrName>
                                        </p:attrNameLst>
                                      </p:cBhvr>
                                      <p:tavLst>
                                        <p:tav tm="0">
                                          <p:val>
                                            <p:strVal val="#ppt_x"/>
                                          </p:val>
                                        </p:tav>
                                        <p:tav tm="100000">
                                          <p:val>
                                            <p:strVal val="#ppt_x"/>
                                          </p:val>
                                        </p:tav>
                                      </p:tavLst>
                                    </p:anim>
                                    <p:anim calcmode="lin" valueType="num">
                                      <p:cBhvr additive="base">
                                        <p:cTn id="5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additive="base">
                                        <p:cTn id="58" dur="500" fill="hold"/>
                                        <p:tgtEl>
                                          <p:spTgt spid="11"/>
                                        </p:tgtEl>
                                        <p:attrNameLst>
                                          <p:attrName>ppt_x</p:attrName>
                                        </p:attrNameLst>
                                      </p:cBhvr>
                                      <p:tavLst>
                                        <p:tav tm="0">
                                          <p:val>
                                            <p:strVal val="#ppt_x"/>
                                          </p:val>
                                        </p:tav>
                                        <p:tav tm="100000">
                                          <p:val>
                                            <p:strVal val="#ppt_x"/>
                                          </p:val>
                                        </p:tav>
                                      </p:tavLst>
                                    </p:anim>
                                    <p:anim calcmode="lin" valueType="num">
                                      <p:cBhvr additive="base">
                                        <p:cTn id="5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 calcmode="lin" valueType="num">
                                      <p:cBhvr additive="base">
                                        <p:cTn id="64" dur="500" fill="hold"/>
                                        <p:tgtEl>
                                          <p:spTgt spid="8"/>
                                        </p:tgtEl>
                                        <p:attrNameLst>
                                          <p:attrName>ppt_x</p:attrName>
                                        </p:attrNameLst>
                                      </p:cBhvr>
                                      <p:tavLst>
                                        <p:tav tm="0">
                                          <p:val>
                                            <p:strVal val="#ppt_x"/>
                                          </p:val>
                                        </p:tav>
                                        <p:tav tm="100000">
                                          <p:val>
                                            <p:strVal val="#ppt_x"/>
                                          </p:val>
                                        </p:tav>
                                      </p:tavLst>
                                    </p:anim>
                                    <p:anim calcmode="lin" valueType="num">
                                      <p:cBhvr additive="base">
                                        <p:cTn id="6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additive="base">
                                        <p:cTn id="70" dur="500" fill="hold"/>
                                        <p:tgtEl>
                                          <p:spTgt spid="12"/>
                                        </p:tgtEl>
                                        <p:attrNameLst>
                                          <p:attrName>ppt_x</p:attrName>
                                        </p:attrNameLst>
                                      </p:cBhvr>
                                      <p:tavLst>
                                        <p:tav tm="0">
                                          <p:val>
                                            <p:strVal val="#ppt_x"/>
                                          </p:val>
                                        </p:tav>
                                        <p:tav tm="100000">
                                          <p:val>
                                            <p:strVal val="#ppt_x"/>
                                          </p:val>
                                        </p:tav>
                                      </p:tavLst>
                                    </p:anim>
                                    <p:anim calcmode="lin" valueType="num">
                                      <p:cBhvr additive="base">
                                        <p:cTn id="7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P spid="8"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3AA60-DBC7-4176-B8E5-5917207A4884}"/>
              </a:ext>
            </a:extLst>
          </p:cNvPr>
          <p:cNvSpPr>
            <a:spLocks noGrp="1"/>
          </p:cNvSpPr>
          <p:nvPr>
            <p:ph type="title"/>
          </p:nvPr>
        </p:nvSpPr>
        <p:spPr/>
        <p:txBody>
          <a:bodyPr/>
          <a:lstStyle/>
          <a:p>
            <a:endParaRPr lang="en-SG"/>
          </a:p>
        </p:txBody>
      </p:sp>
      <p:sp>
        <p:nvSpPr>
          <p:cNvPr id="3" name="Content Placeholder 2">
            <a:extLst>
              <a:ext uri="{FF2B5EF4-FFF2-40B4-BE49-F238E27FC236}">
                <a16:creationId xmlns:a16="http://schemas.microsoft.com/office/drawing/2014/main" id="{6FF411F2-AA62-4268-BA89-3F6A280CB3AB}"/>
              </a:ext>
            </a:extLst>
          </p:cNvPr>
          <p:cNvSpPr>
            <a:spLocks noGrp="1"/>
          </p:cNvSpPr>
          <p:nvPr>
            <p:ph idx="1"/>
          </p:nvPr>
        </p:nvSpPr>
        <p:spPr/>
        <p:txBody>
          <a:bodyPr/>
          <a:lstStyle/>
          <a:p>
            <a:endParaRPr lang="en-SG"/>
          </a:p>
        </p:txBody>
      </p:sp>
    </p:spTree>
    <p:extLst>
      <p:ext uri="{BB962C8B-B14F-4D97-AF65-F5344CB8AC3E}">
        <p14:creationId xmlns:p14="http://schemas.microsoft.com/office/powerpoint/2010/main" val="463983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99924" y="455144"/>
            <a:ext cx="1079215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HOẠT</a:t>
            </a:r>
            <a:r>
              <a:rPr kumimoji="0" lang="en-US" altLang="zh-CN" sz="32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ĐỘNG 5: </a:t>
            </a: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2" name="AutoShape 2">
            <a:extLst>
              <a:ext uri="{FF2B5EF4-FFF2-40B4-BE49-F238E27FC236}">
                <a16:creationId xmlns:a16="http://schemas.microsoft.com/office/drawing/2014/main" id="{0F1C4531-B988-36DC-FE85-A2525F3D468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5124" name="Picture 4">
            <a:extLst>
              <a:ext uri="{FF2B5EF4-FFF2-40B4-BE49-F238E27FC236}">
                <a16:creationId xmlns:a16="http://schemas.microsoft.com/office/drawing/2014/main" id="{2CE9CC6E-020F-2A5B-242B-458016B887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1157" y="1246260"/>
            <a:ext cx="3040010" cy="304001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189" y="3416840"/>
            <a:ext cx="3015689" cy="2553608"/>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9848" y="2046908"/>
            <a:ext cx="2480648" cy="1775366"/>
          </a:xfrm>
          <a:prstGeom prst="rect">
            <a:avLst/>
          </a:prstGeom>
        </p:spPr>
      </p:pic>
      <p:pic>
        <p:nvPicPr>
          <p:cNvPr id="14" name="Picture 4">
            <a:extLst>
              <a:ext uri="{FF2B5EF4-FFF2-40B4-BE49-F238E27FC236}">
                <a16:creationId xmlns:a16="http://schemas.microsoft.com/office/drawing/2014/main" id="{7CA87E93-2D2F-CC31-3009-9F4D8B5C94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162" y="2805991"/>
            <a:ext cx="4778653" cy="37753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C8B7EE3-CEE1-B57E-99E0-DD2BE773B6B3}"/>
              </a:ext>
            </a:extLst>
          </p:cNvPr>
          <p:cNvSpPr txBox="1"/>
          <p:nvPr/>
        </p:nvSpPr>
        <p:spPr>
          <a:xfrm>
            <a:off x="1016099" y="1134668"/>
            <a:ext cx="1034661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Chia sẻ về sản phẩm mà em ấn tượng nhất và giải thích lí do</a:t>
            </a:r>
            <a:r>
              <a:rPr kumimoji="0" lang="vi-VN" sz="3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p>
        </p:txBody>
      </p:sp>
    </p:spTree>
    <p:extLst>
      <p:ext uri="{BB962C8B-B14F-4D97-AF65-F5344CB8AC3E}">
        <p14:creationId xmlns:p14="http://schemas.microsoft.com/office/powerpoint/2010/main" val="98007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31"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ppt_w</p:attrName>
                                        </p:attrNameLst>
                                      </p:cBhvr>
                                      <p:tavLst>
                                        <p:tav tm="0">
                                          <p:val>
                                            <p:fltVal val="0"/>
                                          </p:val>
                                        </p:tav>
                                        <p:tav tm="100000">
                                          <p:val>
                                            <p:strVal val="#ppt_w"/>
                                          </p:val>
                                        </p:tav>
                                      </p:tavLst>
                                    </p:anim>
                                    <p:anim calcmode="lin" valueType="num">
                                      <p:cBhvr>
                                        <p:cTn id="11" dur="1000" fill="hold"/>
                                        <p:tgtEl>
                                          <p:spTgt spid="11"/>
                                        </p:tgtEl>
                                        <p:attrNameLst>
                                          <p:attrName>ppt_h</p:attrName>
                                        </p:attrNameLst>
                                      </p:cBhvr>
                                      <p:tavLst>
                                        <p:tav tm="0">
                                          <p:val>
                                            <p:fltVal val="0"/>
                                          </p:val>
                                        </p:tav>
                                        <p:tav tm="100000">
                                          <p:val>
                                            <p:strVal val="#ppt_h"/>
                                          </p:val>
                                        </p:tav>
                                      </p:tavLst>
                                    </p:anim>
                                    <p:anim calcmode="lin" valueType="num">
                                      <p:cBhvr>
                                        <p:cTn id="12" dur="1000" fill="hold"/>
                                        <p:tgtEl>
                                          <p:spTgt spid="11"/>
                                        </p:tgtEl>
                                        <p:attrNameLst>
                                          <p:attrName>style.rotation</p:attrName>
                                        </p:attrNameLst>
                                      </p:cBhvr>
                                      <p:tavLst>
                                        <p:tav tm="0">
                                          <p:val>
                                            <p:fltVal val="90"/>
                                          </p:val>
                                        </p:tav>
                                        <p:tav tm="100000">
                                          <p:val>
                                            <p:fltVal val="0"/>
                                          </p:val>
                                        </p:tav>
                                      </p:tavLst>
                                    </p:anim>
                                    <p:animEffect transition="in" filter="fade">
                                      <p:cBhvr>
                                        <p:cTn id="13" dur="1000"/>
                                        <p:tgtEl>
                                          <p:spTgt spid="11"/>
                                        </p:tgtEl>
                                      </p:cBhvr>
                                    </p:animEffect>
                                  </p:childTnLst>
                                </p:cTn>
                              </p:par>
                              <p:par>
                                <p:cTn id="14" presetID="31" presetClass="entr" presetSubtype="0" fill="hold" nodeType="withEffect">
                                  <p:stCondLst>
                                    <p:cond delay="0"/>
                                  </p:stCondLst>
                                  <p:childTnLst>
                                    <p:set>
                                      <p:cBhvr>
                                        <p:cTn id="15" dur="1" fill="hold">
                                          <p:stCondLst>
                                            <p:cond delay="0"/>
                                          </p:stCondLst>
                                        </p:cTn>
                                        <p:tgtEl>
                                          <p:spTgt spid="5124"/>
                                        </p:tgtEl>
                                        <p:attrNameLst>
                                          <p:attrName>style.visibility</p:attrName>
                                        </p:attrNameLst>
                                      </p:cBhvr>
                                      <p:to>
                                        <p:strVal val="visible"/>
                                      </p:to>
                                    </p:set>
                                    <p:anim calcmode="lin" valueType="num">
                                      <p:cBhvr>
                                        <p:cTn id="16" dur="1000" fill="hold"/>
                                        <p:tgtEl>
                                          <p:spTgt spid="5124"/>
                                        </p:tgtEl>
                                        <p:attrNameLst>
                                          <p:attrName>ppt_w</p:attrName>
                                        </p:attrNameLst>
                                      </p:cBhvr>
                                      <p:tavLst>
                                        <p:tav tm="0">
                                          <p:val>
                                            <p:fltVal val="0"/>
                                          </p:val>
                                        </p:tav>
                                        <p:tav tm="100000">
                                          <p:val>
                                            <p:strVal val="#ppt_w"/>
                                          </p:val>
                                        </p:tav>
                                      </p:tavLst>
                                    </p:anim>
                                    <p:anim calcmode="lin" valueType="num">
                                      <p:cBhvr>
                                        <p:cTn id="17" dur="1000" fill="hold"/>
                                        <p:tgtEl>
                                          <p:spTgt spid="5124"/>
                                        </p:tgtEl>
                                        <p:attrNameLst>
                                          <p:attrName>ppt_h</p:attrName>
                                        </p:attrNameLst>
                                      </p:cBhvr>
                                      <p:tavLst>
                                        <p:tav tm="0">
                                          <p:val>
                                            <p:fltVal val="0"/>
                                          </p:val>
                                        </p:tav>
                                        <p:tav tm="100000">
                                          <p:val>
                                            <p:strVal val="#ppt_h"/>
                                          </p:val>
                                        </p:tav>
                                      </p:tavLst>
                                    </p:anim>
                                    <p:anim calcmode="lin" valueType="num">
                                      <p:cBhvr>
                                        <p:cTn id="18" dur="1000" fill="hold"/>
                                        <p:tgtEl>
                                          <p:spTgt spid="5124"/>
                                        </p:tgtEl>
                                        <p:attrNameLst>
                                          <p:attrName>style.rotation</p:attrName>
                                        </p:attrNameLst>
                                      </p:cBhvr>
                                      <p:tavLst>
                                        <p:tav tm="0">
                                          <p:val>
                                            <p:fltVal val="90"/>
                                          </p:val>
                                        </p:tav>
                                        <p:tav tm="100000">
                                          <p:val>
                                            <p:fltVal val="0"/>
                                          </p:val>
                                        </p:tav>
                                      </p:tavLst>
                                    </p:anim>
                                    <p:animEffect transition="in" filter="fade">
                                      <p:cBhvr>
                                        <p:cTn id="19" dur="1000"/>
                                        <p:tgtEl>
                                          <p:spTgt spid="5124"/>
                                        </p:tgtEl>
                                      </p:cBhvr>
                                    </p:animEffect>
                                  </p:childTnLst>
                                </p:cTn>
                              </p:par>
                              <p:par>
                                <p:cTn id="20" presetID="31"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000" fill="hold"/>
                                        <p:tgtEl>
                                          <p:spTgt spid="14"/>
                                        </p:tgtEl>
                                        <p:attrNameLst>
                                          <p:attrName>ppt_w</p:attrName>
                                        </p:attrNameLst>
                                      </p:cBhvr>
                                      <p:tavLst>
                                        <p:tav tm="0">
                                          <p:val>
                                            <p:fltVal val="0"/>
                                          </p:val>
                                        </p:tav>
                                        <p:tav tm="100000">
                                          <p:val>
                                            <p:strVal val="#ppt_w"/>
                                          </p:val>
                                        </p:tav>
                                      </p:tavLst>
                                    </p:anim>
                                    <p:anim calcmode="lin" valueType="num">
                                      <p:cBhvr>
                                        <p:cTn id="23" dur="1000" fill="hold"/>
                                        <p:tgtEl>
                                          <p:spTgt spid="14"/>
                                        </p:tgtEl>
                                        <p:attrNameLst>
                                          <p:attrName>ppt_h</p:attrName>
                                        </p:attrNameLst>
                                      </p:cBhvr>
                                      <p:tavLst>
                                        <p:tav tm="0">
                                          <p:val>
                                            <p:fltVal val="0"/>
                                          </p:val>
                                        </p:tav>
                                        <p:tav tm="100000">
                                          <p:val>
                                            <p:strVal val="#ppt_h"/>
                                          </p:val>
                                        </p:tav>
                                      </p:tavLst>
                                    </p:anim>
                                    <p:anim calcmode="lin" valueType="num">
                                      <p:cBhvr>
                                        <p:cTn id="24" dur="1000" fill="hold"/>
                                        <p:tgtEl>
                                          <p:spTgt spid="14"/>
                                        </p:tgtEl>
                                        <p:attrNameLst>
                                          <p:attrName>style.rotation</p:attrName>
                                        </p:attrNameLst>
                                      </p:cBhvr>
                                      <p:tavLst>
                                        <p:tav tm="0">
                                          <p:val>
                                            <p:fltVal val="90"/>
                                          </p:val>
                                        </p:tav>
                                        <p:tav tm="100000">
                                          <p:val>
                                            <p:fltVal val="0"/>
                                          </p:val>
                                        </p:tav>
                                      </p:tavLst>
                                    </p:anim>
                                    <p:animEffect transition="in" filter="fade">
                                      <p:cBhvr>
                                        <p:cTn id="25" dur="1000"/>
                                        <p:tgtEl>
                                          <p:spTgt spid="14"/>
                                        </p:tgtEl>
                                      </p:cBhvr>
                                    </p:animEffect>
                                  </p:childTnLst>
                                </p:cTn>
                              </p:par>
                              <p:par>
                                <p:cTn id="26" presetID="31"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fltVal val="0"/>
                                          </p:val>
                                        </p:tav>
                                        <p:tav tm="100000">
                                          <p:val>
                                            <p:strVal val="#ppt_w"/>
                                          </p:val>
                                        </p:tav>
                                      </p:tavLst>
                                    </p:anim>
                                    <p:anim calcmode="lin" valueType="num">
                                      <p:cBhvr>
                                        <p:cTn id="29" dur="1000" fill="hold"/>
                                        <p:tgtEl>
                                          <p:spTgt spid="12"/>
                                        </p:tgtEl>
                                        <p:attrNameLst>
                                          <p:attrName>ppt_h</p:attrName>
                                        </p:attrNameLst>
                                      </p:cBhvr>
                                      <p:tavLst>
                                        <p:tav tm="0">
                                          <p:val>
                                            <p:fltVal val="0"/>
                                          </p:val>
                                        </p:tav>
                                        <p:tav tm="100000">
                                          <p:val>
                                            <p:strVal val="#ppt_h"/>
                                          </p:val>
                                        </p:tav>
                                      </p:tavLst>
                                    </p:anim>
                                    <p:anim calcmode="lin" valueType="num">
                                      <p:cBhvr>
                                        <p:cTn id="30" dur="1000" fill="hold"/>
                                        <p:tgtEl>
                                          <p:spTgt spid="12"/>
                                        </p:tgtEl>
                                        <p:attrNameLst>
                                          <p:attrName>style.rotation</p:attrName>
                                        </p:attrNameLst>
                                      </p:cBhvr>
                                      <p:tavLst>
                                        <p:tav tm="0">
                                          <p:val>
                                            <p:fltVal val="90"/>
                                          </p:val>
                                        </p:tav>
                                        <p:tav tm="100000">
                                          <p:val>
                                            <p:fltVal val="0"/>
                                          </p:val>
                                        </p:tav>
                                      </p:tavLst>
                                    </p:anim>
                                    <p:animEffect transition="in" filter="fade">
                                      <p:cBhvr>
                                        <p:cTn id="31" dur="1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093788-5043-1A4A-9D07-A05BDEC0CBB0}"/>
              </a:ext>
            </a:extLst>
          </p:cNvPr>
          <p:cNvPicPr>
            <a:picLocks noChangeAspect="1"/>
          </p:cNvPicPr>
          <p:nvPr/>
        </p:nvPicPr>
        <p:blipFill>
          <a:blip r:embed="rId3"/>
          <a:stretch>
            <a:fillRect/>
          </a:stretch>
        </p:blipFill>
        <p:spPr>
          <a:xfrm>
            <a:off x="1848082" y="1445241"/>
            <a:ext cx="9102416" cy="4722073"/>
          </a:xfrm>
          <a:prstGeom prst="rect">
            <a:avLst/>
          </a:prstGeom>
          <a:effectLst>
            <a:outerShdw blurRad="63500" sx="102000" sy="102000" algn="ctr" rotWithShape="0">
              <a:prstClr val="black">
                <a:alpha val="40000"/>
              </a:prstClr>
            </a:outerShdw>
          </a:effectLst>
        </p:spPr>
      </p:pic>
      <p:sp>
        <p:nvSpPr>
          <p:cNvPr id="3" name="TextBox 2"/>
          <p:cNvSpPr txBox="1"/>
          <p:nvPr/>
        </p:nvSpPr>
        <p:spPr>
          <a:xfrm>
            <a:off x="2196090" y="604757"/>
            <a:ext cx="77998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HOẠT</a:t>
            </a:r>
            <a:r>
              <a:rPr kumimoji="0" lang="en-US" altLang="zh-CN" sz="32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ĐỘNG 6: </a:t>
            </a: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ĐÁNH GIÁ SẢN PHẨM</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6998856" y="1579530"/>
            <a:ext cx="3345061" cy="861774"/>
          </a:xfrm>
          <a:prstGeom prst="rect">
            <a:avLst/>
          </a:prstGeom>
          <a:noFill/>
        </p:spPr>
        <p:txBody>
          <a:bodyPr wrap="square" lIns="0" tIns="0" rIns="0" bIns="0" rtlCol="0">
            <a:spAutoFit/>
          </a:bodyPr>
          <a:lstStyle/>
          <a:p>
            <a:pPr lvl="0" algn="just">
              <a:defRPr/>
            </a:pPr>
            <a:r>
              <a:rPr lang="de-DE" sz="2400" dirty="0">
                <a:solidFill>
                  <a:srgbClr val="002060"/>
                </a:solidFill>
                <a:latin typeface="Roboto" panose="02000000000000000000" pitchFamily="2" charset="0"/>
                <a:ea typeface="Roboto" panose="02000000000000000000" pitchFamily="2" charset="0"/>
              </a:rPr>
              <a:t>Thực hiện đánh giá sản phẩm bằng dấu </a:t>
            </a:r>
            <a:r>
              <a:rPr lang="de-DE" sz="3200" dirty="0">
                <a:solidFill>
                  <a:srgbClr val="002060"/>
                </a:solidFill>
                <a:latin typeface="Roboto" panose="02000000000000000000" pitchFamily="2" charset="0"/>
                <a:ea typeface="Roboto" panose="02000000000000000000" pitchFamily="2" charset="0"/>
              </a:rPr>
              <a:t>✓</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21" name="TextBox 20"/>
          <p:cNvSpPr txBox="1"/>
          <p:nvPr/>
        </p:nvSpPr>
        <p:spPr>
          <a:xfrm>
            <a:off x="2738466" y="3815551"/>
            <a:ext cx="378311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altLang="zh-CN" sz="2000" noProof="0" dirty="0" err="1">
                <a:solidFill>
                  <a:srgbClr val="002060"/>
                </a:solidFill>
                <a:latin typeface="Roboto" panose="02000000000000000000" pitchFamily="2" charset="0"/>
                <a:ea typeface="Roboto" panose="02000000000000000000" pitchFamily="2" charset="0"/>
                <a:cs typeface="Roboto" panose="02000000000000000000" pitchFamily="2" charset="0"/>
              </a:rPr>
              <a:t>Đựng</a:t>
            </a:r>
            <a:r>
              <a:rPr lang="en-SG" altLang="zh-CN" sz="20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SG" altLang="zh-CN" sz="2000" noProof="0" dirty="0" err="1">
                <a:solidFill>
                  <a:srgbClr val="002060"/>
                </a:solidFill>
                <a:latin typeface="Roboto" panose="02000000000000000000" pitchFamily="2" charset="0"/>
                <a:ea typeface="Roboto" panose="02000000000000000000" pitchFamily="2" charset="0"/>
                <a:cs typeface="Roboto" panose="02000000000000000000" pitchFamily="2" charset="0"/>
              </a:rPr>
              <a:t>được</a:t>
            </a:r>
            <a:r>
              <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các đồ dùng học tập</a:t>
            </a:r>
            <a:r>
              <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2" name="TextBox 21"/>
          <p:cNvSpPr txBox="1"/>
          <p:nvPr/>
        </p:nvSpPr>
        <p:spPr>
          <a:xfrm>
            <a:off x="2756911" y="4882789"/>
            <a:ext cx="3604533"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từ vật liệu sẵn có, bền và đẹp</a:t>
            </a:r>
            <a:r>
              <a:rPr kumimoji="0" lang="en-US"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88048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22" presetClass="entr" presetSubtype="4"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500"/>
                                        <p:tgtEl>
                                          <p:spTgt spid="21"/>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21"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769754" y="317028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78152" y="2858060"/>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5361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4.81481E-6 L 1.04167E-6 -0.07223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369F0-2699-4305-8DC1-F242404A1FF9}"/>
              </a:ext>
            </a:extLst>
          </p:cNvPr>
          <p:cNvSpPr>
            <a:spLocks noGrp="1"/>
          </p:cNvSpPr>
          <p:nvPr>
            <p:ph type="title"/>
          </p:nvPr>
        </p:nvSpPr>
        <p:spPr/>
        <p:txBody>
          <a:bodyPr>
            <a:normAutofit fontScale="90000"/>
          </a:bodyPr>
          <a:lstStyle/>
          <a:p>
            <a:br>
              <a:rPr lang="en-US" sz="5400" b="1" dirty="0">
                <a:solidFill>
                  <a:srgbClr val="002060"/>
                </a:solidFill>
                <a:latin typeface="Times New Roman" panose="02020603050405020304" pitchFamily="18" charset="0"/>
                <a:cs typeface="Times New Roman" panose="02020603050405020304" pitchFamily="18" charset="0"/>
              </a:rPr>
            </a:br>
            <a:r>
              <a:rPr lang="en-US" sz="5400" b="1" dirty="0">
                <a:solidFill>
                  <a:srgbClr val="002060"/>
                </a:solidFill>
                <a:latin typeface="Times New Roman" panose="02020603050405020304" pitchFamily="18" charset="0"/>
                <a:cs typeface="Times New Roman" panose="02020603050405020304" pitchFamily="18" charset="0"/>
              </a:rPr>
              <a:t>1. </a:t>
            </a:r>
            <a:r>
              <a:rPr lang="en-US" sz="5400" b="1" dirty="0" err="1">
                <a:solidFill>
                  <a:srgbClr val="002060"/>
                </a:solidFill>
                <a:latin typeface="Times New Roman" panose="02020603050405020304" pitchFamily="18" charset="0"/>
                <a:cs typeface="Times New Roman" panose="02020603050405020304" pitchFamily="18" charset="0"/>
              </a:rPr>
              <a:t>Hoạt</a:t>
            </a:r>
            <a:r>
              <a:rPr lang="en-US" sz="5400" b="1" dirty="0">
                <a:solidFill>
                  <a:srgbClr val="002060"/>
                </a:solidFill>
                <a:latin typeface="Times New Roman" panose="02020603050405020304" pitchFamily="18" charset="0"/>
                <a:cs typeface="Times New Roman" panose="02020603050405020304" pitchFamily="18" charset="0"/>
              </a:rPr>
              <a:t> </a:t>
            </a:r>
            <a:r>
              <a:rPr lang="en-US" sz="5400" b="1" dirty="0" err="1">
                <a:solidFill>
                  <a:srgbClr val="002060"/>
                </a:solidFill>
                <a:latin typeface="Times New Roman" panose="02020603050405020304" pitchFamily="18" charset="0"/>
                <a:cs typeface="Times New Roman" panose="02020603050405020304" pitchFamily="18" charset="0"/>
              </a:rPr>
              <a:t>động</a:t>
            </a:r>
            <a:r>
              <a:rPr lang="en-US" sz="5400" b="1" dirty="0">
                <a:solidFill>
                  <a:srgbClr val="002060"/>
                </a:solidFill>
                <a:latin typeface="Times New Roman" panose="02020603050405020304" pitchFamily="18" charset="0"/>
                <a:cs typeface="Times New Roman" panose="02020603050405020304" pitchFamily="18" charset="0"/>
              </a:rPr>
              <a:t> </a:t>
            </a:r>
            <a:r>
              <a:rPr lang="en-US" sz="5400" b="1" dirty="0" err="1">
                <a:solidFill>
                  <a:srgbClr val="002060"/>
                </a:solidFill>
                <a:latin typeface="Times New Roman" panose="02020603050405020304" pitchFamily="18" charset="0"/>
                <a:cs typeface="Times New Roman" panose="02020603050405020304" pitchFamily="18" charset="0"/>
              </a:rPr>
              <a:t>mở</a:t>
            </a:r>
            <a:r>
              <a:rPr lang="en-US" sz="5400" b="1" dirty="0">
                <a:solidFill>
                  <a:srgbClr val="002060"/>
                </a:solidFill>
                <a:latin typeface="Times New Roman" panose="02020603050405020304" pitchFamily="18" charset="0"/>
                <a:cs typeface="Times New Roman" panose="02020603050405020304" pitchFamily="18" charset="0"/>
              </a:rPr>
              <a:t> </a:t>
            </a:r>
            <a:r>
              <a:rPr lang="en-US" sz="5400" b="1" dirty="0" err="1">
                <a:solidFill>
                  <a:srgbClr val="002060"/>
                </a:solidFill>
                <a:latin typeface="Times New Roman" panose="02020603050405020304" pitchFamily="18" charset="0"/>
                <a:cs typeface="Times New Roman" panose="02020603050405020304" pitchFamily="18" charset="0"/>
              </a:rPr>
              <a:t>đầu</a:t>
            </a:r>
            <a:br>
              <a:rPr lang="en-US" sz="5400" b="1" dirty="0">
                <a:solidFill>
                  <a:srgbClr val="002060"/>
                </a:solidFill>
                <a:latin typeface="Times New Roman" panose="02020603050405020304" pitchFamily="18" charset="0"/>
                <a:cs typeface="Times New Roman" panose="02020603050405020304" pitchFamily="18" charset="0"/>
              </a:rPr>
            </a:br>
            <a:endParaRPr lang="en-SG" sz="5400" b="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BCC827F-63E2-411E-AFBE-7C5D62CC4BDE}"/>
              </a:ext>
            </a:extLst>
          </p:cNvPr>
          <p:cNvSpPr>
            <a:spLocks noGrp="1"/>
          </p:cNvSpPr>
          <p:nvPr>
            <p:ph idx="1"/>
          </p:nvPr>
        </p:nvSpPr>
        <p:spPr/>
        <p:txBody>
          <a:bodyPr/>
          <a:lstStyle/>
          <a:p>
            <a:endParaRPr lang="en-US" dirty="0"/>
          </a:p>
          <a:p>
            <a:endParaRPr lang="en-SG" dirty="0"/>
          </a:p>
        </p:txBody>
      </p:sp>
    </p:spTree>
    <p:extLst>
      <p:ext uri="{BB962C8B-B14F-4D97-AF65-F5344CB8AC3E}">
        <p14:creationId xmlns:p14="http://schemas.microsoft.com/office/powerpoint/2010/main" val="3837574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8A64F-8145-47E7-8D63-4F09E1B8234A}"/>
              </a:ext>
            </a:extLst>
          </p:cNvPr>
          <p:cNvSpPr>
            <a:spLocks noGrp="1"/>
          </p:cNvSpPr>
          <p:nvPr>
            <p:ph type="title"/>
          </p:nvPr>
        </p:nvSpPr>
        <p:spPr/>
        <p:txBody>
          <a:bodyPr/>
          <a:lstStyle/>
          <a:p>
            <a:endParaRPr lang="en-SG"/>
          </a:p>
        </p:txBody>
      </p:sp>
      <p:pic>
        <p:nvPicPr>
          <p:cNvPr id="4" name="Y2meta.app - Em Yêu Trường Em">
            <a:hlinkClick r:id="" action="ppaction://media"/>
            <a:extLst>
              <a:ext uri="{FF2B5EF4-FFF2-40B4-BE49-F238E27FC236}">
                <a16:creationId xmlns:a16="http://schemas.microsoft.com/office/drawing/2014/main" id="{8032C904-AC2F-4756-9F0D-062406D9852E}"/>
              </a:ext>
            </a:extLst>
          </p:cNvPr>
          <p:cNvPicPr>
            <a:picLocks noGrp="1" noChangeAspect="1"/>
          </p:cNvPicPr>
          <p:nvPr>
            <p:ph idx="1"/>
            <a:videoFile r:link="rId1"/>
            <p:extLst>
              <p:ext uri="{DAA4B4D4-6D71-4841-9C94-3DE7FCFB9230}">
                <p14:media xmlns:p14="http://schemas.microsoft.com/office/powerpoint/2010/main" r:embed="rId2">
                  <p14:trim st="24570"/>
                </p14:media>
              </p:ext>
            </p:extLst>
          </p:nvPr>
        </p:nvPicPr>
        <p:blipFill>
          <a:blip r:embed="rId4"/>
          <a:stretch>
            <a:fillRect/>
          </a:stretch>
        </p:blipFill>
        <p:spPr>
          <a:xfrm>
            <a:off x="-56326" y="-63210"/>
            <a:ext cx="12304651" cy="6921210"/>
          </a:xfrm>
        </p:spPr>
      </p:pic>
    </p:spTree>
    <p:extLst>
      <p:ext uri="{BB962C8B-B14F-4D97-AF65-F5344CB8AC3E}">
        <p14:creationId xmlns:p14="http://schemas.microsoft.com/office/powerpoint/2010/main" val="11182698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C4B43-B013-46D3-89C6-78515712EC5A}"/>
              </a:ext>
            </a:extLst>
          </p:cNvPr>
          <p:cNvSpPr>
            <a:spLocks noGrp="1"/>
          </p:cNvSpPr>
          <p:nvPr>
            <p:ph type="title"/>
          </p:nvPr>
        </p:nvSpPr>
        <p:spPr/>
        <p:txBody>
          <a:bodyPr/>
          <a:lstStyle/>
          <a:p>
            <a:endParaRPr lang="en-SG"/>
          </a:p>
        </p:txBody>
      </p:sp>
      <p:sp>
        <p:nvSpPr>
          <p:cNvPr id="3" name="Content Placeholder 2">
            <a:extLst>
              <a:ext uri="{FF2B5EF4-FFF2-40B4-BE49-F238E27FC236}">
                <a16:creationId xmlns:a16="http://schemas.microsoft.com/office/drawing/2014/main" id="{5D928002-8426-4A0B-AE7C-DFF6F74FBC26}"/>
              </a:ext>
            </a:extLst>
          </p:cNvPr>
          <p:cNvSpPr>
            <a:spLocks noGrp="1"/>
          </p:cNvSpPr>
          <p:nvPr>
            <p:ph idx="1"/>
          </p:nvPr>
        </p:nvSpPr>
        <p:spPr/>
        <p:txBody>
          <a:bodyPr/>
          <a:lstStyle/>
          <a:p>
            <a:endParaRPr lang="en-SG" dirty="0"/>
          </a:p>
        </p:txBody>
      </p:sp>
    </p:spTree>
    <p:extLst>
      <p:ext uri="{BB962C8B-B14F-4D97-AF65-F5344CB8AC3E}">
        <p14:creationId xmlns:p14="http://schemas.microsoft.com/office/powerpoint/2010/main" val="2611352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EEC37-BDC0-40D3-861F-20B24993B06B}"/>
              </a:ext>
            </a:extLst>
          </p:cNvPr>
          <p:cNvSpPr>
            <a:spLocks noGrp="1"/>
          </p:cNvSpPr>
          <p:nvPr>
            <p:ph type="title"/>
          </p:nvPr>
        </p:nvSpPr>
        <p:spPr/>
        <p:txBody>
          <a:bodyPr/>
          <a:lstStyle/>
          <a:p>
            <a:r>
              <a:rPr lang="en-US" b="1" dirty="0">
                <a:solidFill>
                  <a:srgbClr val="002060"/>
                </a:solidFill>
                <a:latin typeface="Times New Roman" panose="02020603050405020304" pitchFamily="18" charset="0"/>
                <a:cs typeface="Times New Roman" panose="02020603050405020304" pitchFamily="18" charset="0"/>
              </a:rPr>
              <a:t>2. </a:t>
            </a:r>
            <a:r>
              <a:rPr lang="en-US" b="1" dirty="0" err="1">
                <a:solidFill>
                  <a:srgbClr val="002060"/>
                </a:solidFill>
                <a:latin typeface="Times New Roman" panose="02020603050405020304" pitchFamily="18" charset="0"/>
                <a:cs typeface="Times New Roman" panose="02020603050405020304" pitchFamily="18" charset="0"/>
              </a:rPr>
              <a:t>Hoạt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động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luyện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tập</a:t>
            </a:r>
            <a:r>
              <a:rPr lang="en-US" b="1" dirty="0">
                <a:solidFill>
                  <a:srgbClr val="002060"/>
                </a:solidFill>
                <a:latin typeface="Times New Roman" panose="02020603050405020304" pitchFamily="18" charset="0"/>
                <a:cs typeface="Times New Roman" panose="02020603050405020304" pitchFamily="18" charset="0"/>
              </a:rPr>
              <a:t> - </a:t>
            </a:r>
            <a:r>
              <a:rPr lang="en-US" b="1" dirty="0" err="1">
                <a:solidFill>
                  <a:srgbClr val="002060"/>
                </a:solidFill>
                <a:latin typeface="Times New Roman" panose="02020603050405020304" pitchFamily="18" charset="0"/>
                <a:cs typeface="Times New Roman" panose="02020603050405020304" pitchFamily="18" charset="0"/>
              </a:rPr>
              <a:t>Vận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dụng</a:t>
            </a:r>
            <a:endParaRPr lang="en-SG" b="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FA8BA25-C6C4-4293-B258-2C31305AE518}"/>
              </a:ext>
            </a:extLst>
          </p:cNvPr>
          <p:cNvSpPr>
            <a:spLocks noGrp="1"/>
          </p:cNvSpPr>
          <p:nvPr>
            <p:ph idx="1"/>
          </p:nvPr>
        </p:nvSpPr>
        <p:spPr/>
        <p:txBody>
          <a:bodyPr/>
          <a:lstStyle/>
          <a:p>
            <a:endParaRPr lang="en-SG" dirty="0"/>
          </a:p>
        </p:txBody>
      </p:sp>
    </p:spTree>
    <p:extLst>
      <p:ext uri="{BB962C8B-B14F-4D97-AF65-F5344CB8AC3E}">
        <p14:creationId xmlns:p14="http://schemas.microsoft.com/office/powerpoint/2010/main" val="2440463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241202" y="1895135"/>
            <a:ext cx="9530052" cy="4136283"/>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https://i.ebayimg.com/thumbs/images/g/2SkAAOSwb~9ZbH8K/s-l1200.jpg</a:t>
            </a:r>
          </a:p>
        </p:txBody>
      </p:sp>
      <p:sp>
        <p:nvSpPr>
          <p:cNvPr id="7" name="TextBox 6"/>
          <p:cNvSpPr txBox="1"/>
          <p:nvPr/>
        </p:nvSpPr>
        <p:spPr>
          <a:xfrm>
            <a:off x="1926136" y="2737189"/>
            <a:ext cx="8587711" cy="2551981"/>
          </a:xfrm>
          <a:prstGeom prst="rect">
            <a:avLst/>
          </a:prstGeom>
          <a:noFill/>
        </p:spPr>
        <p:txBody>
          <a:bodyPr wrap="square" rtlCol="0">
            <a:spAutoFit/>
          </a:bodyPr>
          <a:lstStyle/>
          <a:p>
            <a:pPr marR="0" lvl="0" algn="l" defTabSz="914400" rtl="0" eaLnBrk="1" fontAlgn="auto" latinLnBrk="0" hangingPunct="1">
              <a:lnSpc>
                <a:spcPct val="200000"/>
              </a:lnSpc>
              <a:spcBef>
                <a:spcPts val="0"/>
              </a:spcBef>
              <a:spcAft>
                <a:spcPts val="0"/>
              </a:spcAft>
              <a:buClrTx/>
              <a:buSzTx/>
              <a:tabLst/>
              <a:defRPr/>
            </a:pP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Sử</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dụng</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được</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hàng</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ngày</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a:t>
            </a:r>
            <a:endParaRPr lang="en-US" sz="2800" dirty="0">
              <a:solidFill>
                <a:srgbClr val="002060"/>
              </a:solidFill>
              <a:latin typeface="Roboto" panose="02000000000000000000" pitchFamily="2" charset="0"/>
              <a:ea typeface="Roboto" panose="02000000000000000000" pitchFamily="2" charset="0"/>
              <a:cs typeface="Roboto" panose="02000000000000000000" pitchFamily="2" charset="0"/>
            </a:endParaRPr>
          </a:p>
          <a:p>
            <a:pPr marR="0" lvl="0" algn="l" defTabSz="914400" rtl="0" eaLnBrk="1" fontAlgn="auto" latinLnBrk="0" hangingPunct="1">
              <a:lnSpc>
                <a:spcPct val="200000"/>
              </a:lnSpc>
              <a:spcBef>
                <a:spcPts val="0"/>
              </a:spcBef>
              <a:spcAft>
                <a:spcPts val="0"/>
              </a:spcAft>
              <a:buClrTx/>
              <a:buSzTx/>
              <a:tabLst/>
              <a:defRPr/>
            </a:pPr>
            <a:r>
              <a:rPr lang="en-US" sz="2800" dirty="0">
                <a:solidFill>
                  <a:srgbClr val="002060"/>
                </a:solidFill>
                <a:latin typeface="Roboto" panose="02000000000000000000" pitchFamily="2" charset="0"/>
                <a:ea typeface="Roboto" panose="02000000000000000000" pitchFamily="2" charset="0"/>
                <a:cs typeface="Roboto" panose="02000000000000000000" pitchFamily="2" charset="0"/>
              </a:rPr>
              <a:t>- </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từ vật liệu sẵn có, bền và đẹp</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p>
          <a:p>
            <a:pPr marR="0" lvl="0" algn="l" defTabSz="914400" rtl="0" eaLnBrk="1" fontAlgn="auto" latinLnBrk="0" hangingPunct="1">
              <a:lnSpc>
                <a:spcPct val="200000"/>
              </a:lnSpc>
              <a:spcBef>
                <a:spcPts val="0"/>
              </a:spcBef>
              <a:spcAft>
                <a:spcPts val="0"/>
              </a:spcAft>
              <a:buClrTx/>
              <a:buSzTx/>
              <a:tabLst/>
              <a:defRPr/>
            </a:pP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Trang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trí</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đẹp</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en-US" sz="2800" noProof="0" dirty="0" err="1">
                <a:solidFill>
                  <a:srgbClr val="002060"/>
                </a:solidFill>
                <a:latin typeface="Roboto" panose="02000000000000000000" pitchFamily="2" charset="0"/>
                <a:ea typeface="Roboto" panose="02000000000000000000" pitchFamily="2" charset="0"/>
                <a:cs typeface="Roboto" panose="02000000000000000000" pitchFamily="2" charset="0"/>
              </a:rPr>
              <a:t>mắt</a:t>
            </a:r>
            <a:r>
              <a:rPr lang="en-US" sz="2800" noProof="0" dirty="0">
                <a:solidFill>
                  <a:srgbClr val="002060"/>
                </a:solidFill>
                <a:latin typeface="Roboto" panose="02000000000000000000" pitchFamily="2" charset="0"/>
                <a:ea typeface="Roboto" panose="02000000000000000000" pitchFamily="2" charset="0"/>
                <a:cs typeface="Roboto" panose="02000000000000000000" pitchFamily="2" charset="0"/>
              </a:rPr>
              <a:t>.</a:t>
            </a:r>
            <a:endPar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17" name="TextBox 116"/>
          <p:cNvSpPr txBox="1"/>
          <p:nvPr/>
        </p:nvSpPr>
        <p:spPr>
          <a:xfrm>
            <a:off x="3552163" y="2213969"/>
            <a:ext cx="490812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TIÊU CHÍ SẢN PHẨM</a:t>
            </a:r>
          </a:p>
        </p:txBody>
      </p:sp>
      <p:sp>
        <p:nvSpPr>
          <p:cNvPr id="8" name="TextBox 7"/>
          <p:cNvSpPr txBox="1"/>
          <p:nvPr/>
        </p:nvSpPr>
        <p:spPr>
          <a:xfrm>
            <a:off x="2613772" y="822249"/>
            <a:ext cx="696445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làm</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đồ</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dùng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tập</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theo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tiêu</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chí</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1098140" y="349527"/>
            <a:ext cx="1024370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HOẠT</a:t>
            </a:r>
            <a:r>
              <a:rPr kumimoji="0" lang="en-US" altLang="zh-CN" sz="24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ĐỘNG 1: </a:t>
            </a:r>
            <a:r>
              <a:rPr kumimoji="0" lang="vi-VN" altLang="zh-CN" sz="24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ĐỀ XUẤT Ý TƯỞNG VÀ CÁCH LÀM ĐỒ DÙNG HỌC TẬP</a:t>
            </a:r>
            <a:endParaRPr kumimoji="0" lang="en-US" altLang="zh-CN" sz="24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295255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7"/>
                                        </p:tgtEl>
                                        <p:attrNameLst>
                                          <p:attrName>style.visibility</p:attrName>
                                        </p:attrNameLst>
                                      </p:cBhvr>
                                      <p:to>
                                        <p:strVal val="visible"/>
                                      </p:to>
                                    </p:set>
                                    <p:animEffect transition="in" filter="fade">
                                      <p:cBhvr>
                                        <p:cTn id="18" dur="500"/>
                                        <p:tgtEl>
                                          <p:spTgt spid="1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117"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096297" y="730661"/>
            <a:ext cx="999940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HOẠT</a:t>
            </a:r>
            <a:r>
              <a:rPr kumimoji="0" lang="en-US" altLang="zh-CN" sz="28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ĐỘNG 2: </a:t>
            </a:r>
            <a:r>
              <a:rPr kumimoji="0" lang="en-US"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LỰA CHỌN </a:t>
            </a:r>
            <a:r>
              <a:rPr kumimoji="0" lang="vi-VN"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Ý TƯỞNG </a:t>
            </a:r>
            <a:r>
              <a:rPr kumimoji="0" lang="en-US"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VÀ</a:t>
            </a:r>
            <a:r>
              <a:rPr kumimoji="0" lang="en-US" altLang="zh-CN" sz="28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vi-VN"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CÁCH LÀM </a:t>
            </a:r>
            <a:endParaRPr kumimoji="0" lang="en-US"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ĐỒ DÙNG HỌC TẬP </a:t>
            </a:r>
            <a:endParaRPr kumimoji="0" lang="en-US" altLang="zh-CN" sz="2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0808" y="1850614"/>
            <a:ext cx="5286375" cy="4276725"/>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18116220">
            <a:off x="1710641" y="3184835"/>
            <a:ext cx="2808617" cy="1995997"/>
          </a:xfrm>
          <a:prstGeom prst="rect">
            <a:avLst/>
          </a:prstGeom>
        </p:spPr>
      </p:pic>
    </p:spTree>
    <p:extLst>
      <p:ext uri="{BB962C8B-B14F-4D97-AF65-F5344CB8AC3E}">
        <p14:creationId xmlns:p14="http://schemas.microsoft.com/office/powerpoint/2010/main" val="338489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862445" y="1936305"/>
            <a:ext cx="4333237" cy="461665"/>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5195682" y="1564243"/>
            <a:ext cx="5947239" cy="4473019"/>
          </a:xfrm>
          <a:prstGeom prst="rect">
            <a:avLst/>
          </a:prstGeom>
          <a:noFill/>
        </p:spPr>
        <p:txBody>
          <a:bodyPr wrap="square" rtlCol="0">
            <a:spAutoFit/>
          </a:bodyPr>
          <a:lstStyle/>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1. Nhóm em làm đồ dùng học tập gì?</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2. Đồ dùng học tập đó dùng để làm gì? </a:t>
            </a:r>
            <a:endParaRPr lang="en-US" altLang="zh-CN" sz="2000">
              <a:solidFill>
                <a:srgbClr val="002060"/>
              </a:solidFill>
              <a:latin typeface="Roboto" panose="02000000000000000000" pitchFamily="2" charset="0"/>
              <a:ea typeface="Roboto" panose="02000000000000000000" pitchFamily="2" charset="0"/>
            </a:endParaRP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3. Nhóm sử dụng vật liệu gì? Vì sao em sử dụng vật liệu đó?</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4. Em sẽ dùng được trong bao lâu?  </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5. Để sử dụng lâu </a:t>
            </a:r>
            <a:r>
              <a:rPr lang="en-US" altLang="zh-CN" sz="2000">
                <a:solidFill>
                  <a:srgbClr val="002060"/>
                </a:solidFill>
                <a:latin typeface="Roboto" panose="02000000000000000000" pitchFamily="2" charset="0"/>
                <a:ea typeface="Roboto" panose="02000000000000000000" pitchFamily="2" charset="0"/>
              </a:rPr>
              <a:t>dài</a:t>
            </a:r>
            <a:r>
              <a:rPr lang="vi-VN" altLang="zh-CN" sz="2000">
                <a:solidFill>
                  <a:srgbClr val="002060"/>
                </a:solidFill>
                <a:latin typeface="Roboto" panose="02000000000000000000" pitchFamily="2" charset="0"/>
                <a:ea typeface="Roboto" panose="02000000000000000000" pitchFamily="2" charset="0"/>
              </a:rPr>
              <a:t> em nên sử dụng vật liệu gì?</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6. Mô tả các bước làm sản phẩm?</a:t>
            </a:r>
          </a:p>
          <a:p>
            <a:pPr lvl="0">
              <a:lnSpc>
                <a:spcPct val="110000"/>
              </a:lnSpc>
              <a:defRPr/>
            </a:pPr>
            <a:r>
              <a:rPr lang="vi-VN" altLang="zh-CN" sz="2000">
                <a:solidFill>
                  <a:srgbClr val="002060"/>
                </a:solidFill>
                <a:latin typeface="Roboto" panose="02000000000000000000" pitchFamily="2" charset="0"/>
                <a:ea typeface="Roboto" panose="02000000000000000000" pitchFamily="2" charset="0"/>
              </a:rPr>
              <a:t>…………………………………………………………………………………</a:t>
            </a:r>
          </a:p>
        </p:txBody>
      </p:sp>
      <p:pic>
        <p:nvPicPr>
          <p:cNvPr id="3" name="Picture 2"/>
          <p:cNvPicPr>
            <a:picLocks noChangeAspect="1"/>
          </p:cNvPicPr>
          <p:nvPr/>
        </p:nvPicPr>
        <p:blipFill>
          <a:blip r:embed="rId3"/>
          <a:stretch>
            <a:fillRect/>
          </a:stretch>
        </p:blipFill>
        <p:spPr>
          <a:xfrm>
            <a:off x="1607477" y="2878120"/>
            <a:ext cx="2171540" cy="1561724"/>
          </a:xfrm>
          <a:prstGeom prst="rect">
            <a:avLst/>
          </a:prstGeom>
        </p:spPr>
      </p:pic>
      <p:sp>
        <p:nvSpPr>
          <p:cNvPr id="5" name="Rectangle 4"/>
          <p:cNvSpPr/>
          <p:nvPr/>
        </p:nvSpPr>
        <p:spPr>
          <a:xfrm>
            <a:off x="4042064" y="4551218"/>
            <a:ext cx="426027" cy="550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108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5132</TotalTime>
  <Words>1157</Words>
  <Application>Microsoft Office PowerPoint</Application>
  <PresentationFormat>Widescreen</PresentationFormat>
  <Paragraphs>130</Paragraphs>
  <Slides>24</Slides>
  <Notes>13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Calibri</vt:lpstr>
      <vt:lpstr>Arial</vt:lpstr>
      <vt:lpstr>Calibri Light</vt:lpstr>
      <vt:lpstr>Pangolin</vt:lpstr>
      <vt:lpstr>Times New Roman</vt:lpstr>
      <vt:lpstr>Roboto</vt:lpstr>
      <vt:lpstr>Roboto Black</vt:lpstr>
      <vt:lpstr>3_Office Theme</vt:lpstr>
      <vt:lpstr>PowerPoint Presentation</vt:lpstr>
      <vt:lpstr>PowerPoint Presentation</vt:lpstr>
      <vt:lpstr> 1. Hoạt động mở đầu </vt:lpstr>
      <vt:lpstr>PowerPoint Presentation</vt:lpstr>
      <vt:lpstr>PowerPoint Presentation</vt:lpstr>
      <vt:lpstr>2. Hoạt động luyện tập - 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Trò chơi</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nguyenquynhtrang581973@gmail.com</cp:lastModifiedBy>
  <cp:revision>289</cp:revision>
  <dcterms:created xsi:type="dcterms:W3CDTF">2023-04-01T23:44:56Z</dcterms:created>
  <dcterms:modified xsi:type="dcterms:W3CDTF">2024-06-19T04:41:41Z</dcterms:modified>
</cp:coreProperties>
</file>