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345" r:id="rId2"/>
    <p:sldId id="304" r:id="rId3"/>
    <p:sldId id="331" r:id="rId4"/>
    <p:sldId id="332" r:id="rId5"/>
    <p:sldId id="333" r:id="rId6"/>
    <p:sldId id="256" r:id="rId7"/>
    <p:sldId id="344" r:id="rId8"/>
    <p:sldId id="336" r:id="rId9"/>
    <p:sldId id="294" r:id="rId10"/>
    <p:sldId id="298" r:id="rId11"/>
    <p:sldId id="339" r:id="rId12"/>
    <p:sldId id="310" r:id="rId13"/>
    <p:sldId id="307" r:id="rId14"/>
    <p:sldId id="311" r:id="rId15"/>
    <p:sldId id="312" r:id="rId16"/>
    <p:sldId id="334" r:id="rId17"/>
    <p:sldId id="340" r:id="rId18"/>
    <p:sldId id="341" r:id="rId19"/>
    <p:sldId id="342" r:id="rId20"/>
    <p:sldId id="343" r:id="rId21"/>
    <p:sldId id="314" r:id="rId22"/>
    <p:sldId id="315" r:id="rId23"/>
    <p:sldId id="317" r:id="rId24"/>
    <p:sldId id="301" r:id="rId25"/>
    <p:sldId id="318" r:id="rId26"/>
    <p:sldId id="319" r:id="rId27"/>
    <p:sldId id="320" r:id="rId28"/>
    <p:sldId id="321" r:id="rId29"/>
    <p:sldId id="323" r:id="rId30"/>
    <p:sldId id="337" r:id="rId31"/>
    <p:sldId id="327" r:id="rId32"/>
    <p:sldId id="328" r:id="rId33"/>
    <p:sldId id="322" r:id="rId34"/>
    <p:sldId id="324" r:id="rId35"/>
    <p:sldId id="329" r:id="rId36"/>
    <p:sldId id="335" r:id="rId37"/>
    <p:sldId id="330" r:id="rId38"/>
    <p:sldId id="338" r:id="rId39"/>
    <p:sldId id="326" r:id="rId40"/>
  </p:sldIdLst>
  <p:sldSz cx="12192000" cy="6858000"/>
  <p:notesSz cx="6858000" cy="9144000"/>
  <p:custDataLst>
    <p:tags r:id="rId4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1A56"/>
    <a:srgbClr val="75CAE7"/>
    <a:srgbClr val="237042"/>
    <a:srgbClr val="519741"/>
    <a:srgbClr val="0C42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490" autoAdjust="0"/>
    <p:restoredTop sz="94660"/>
  </p:normalViewPr>
  <p:slideViewPr>
    <p:cSldViewPr snapToGrid="0">
      <p:cViewPr varScale="1">
        <p:scale>
          <a:sx n="72" d="100"/>
          <a:sy n="72" d="100"/>
        </p:scale>
        <p:origin x="558" y="66"/>
      </p:cViewPr>
      <p:guideLst/>
    </p:cSldViewPr>
  </p:slideViewPr>
  <p:notesTextViewPr>
    <p:cViewPr>
      <p:scale>
        <a:sx n="1" d="1"/>
        <a:sy n="1" d="1"/>
      </p:scale>
      <p:origin x="0" y="0"/>
    </p:cViewPr>
  </p:notesTextViewPr>
  <p:sorterViewPr>
    <p:cViewPr>
      <p:scale>
        <a:sx n="49" d="100"/>
        <a:sy n="49" d="100"/>
      </p:scale>
      <p:origin x="0" y="0"/>
    </p:cViewPr>
  </p:sorterViewPr>
  <p:notesViewPr>
    <p:cSldViewPr snapToGrid="0">
      <p:cViewPr varScale="1">
        <p:scale>
          <a:sx n="86" d="100"/>
          <a:sy n="86" d="100"/>
        </p:scale>
        <p:origin x="3840"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7724FE-745E-4678-84B7-BD296AAEA897}" type="datetimeFigureOut">
              <a:rPr lang="zh-CN" altLang="en-US" smtClean="0"/>
              <a:t>2024/6/19</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42790E8-5E57-4640-BD27-6DB4B301F3DE}" type="slidenum">
              <a:rPr lang="zh-CN" altLang="en-US" smtClean="0"/>
              <a:t>‹#›</a:t>
            </a:fld>
            <a:endParaRPr lang="zh-CN" altLang="en-US"/>
          </a:p>
        </p:txBody>
      </p:sp>
    </p:spTree>
    <p:extLst>
      <p:ext uri="{BB962C8B-B14F-4D97-AF65-F5344CB8AC3E}">
        <p14:creationId xmlns:p14="http://schemas.microsoft.com/office/powerpoint/2010/main" val="6959743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72C96A-64D2-4662-A407-300669CB12D9}" type="datetimeFigureOut">
              <a:rPr lang="zh-CN" altLang="en-US" smtClean="0"/>
              <a:t>2024/6/19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5A2170-5E6D-4B0E-A217-036286DF3F07}" type="slidenum">
              <a:rPr lang="zh-CN" altLang="en-US" smtClean="0"/>
              <a:t>‹#›</a:t>
            </a:fld>
            <a:endParaRPr lang="zh-CN" altLang="en-US"/>
          </a:p>
        </p:txBody>
      </p:sp>
    </p:spTree>
    <p:extLst>
      <p:ext uri="{BB962C8B-B14F-4D97-AF65-F5344CB8AC3E}">
        <p14:creationId xmlns:p14="http://schemas.microsoft.com/office/powerpoint/2010/main" val="1003709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080E0C2-0D4A-4881-ADBA-8A3F58F5279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4081354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13</a:t>
            </a:fld>
            <a:endParaRPr lang="zh-CN" altLang="en-US"/>
          </a:p>
        </p:txBody>
      </p:sp>
    </p:spTree>
    <p:extLst>
      <p:ext uri="{BB962C8B-B14F-4D97-AF65-F5344CB8AC3E}">
        <p14:creationId xmlns:p14="http://schemas.microsoft.com/office/powerpoint/2010/main" val="741520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15</a:t>
            </a:fld>
            <a:endParaRPr lang="zh-CN" altLang="en-US"/>
          </a:p>
        </p:txBody>
      </p:sp>
    </p:spTree>
    <p:extLst>
      <p:ext uri="{BB962C8B-B14F-4D97-AF65-F5344CB8AC3E}">
        <p14:creationId xmlns:p14="http://schemas.microsoft.com/office/powerpoint/2010/main" val="36175604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16</a:t>
            </a:fld>
            <a:endParaRPr lang="zh-CN" altLang="en-US"/>
          </a:p>
        </p:txBody>
      </p:sp>
    </p:spTree>
    <p:extLst>
      <p:ext uri="{BB962C8B-B14F-4D97-AF65-F5344CB8AC3E}">
        <p14:creationId xmlns:p14="http://schemas.microsoft.com/office/powerpoint/2010/main" val="42042477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17</a:t>
            </a:fld>
            <a:endParaRPr lang="zh-CN" altLang="en-US"/>
          </a:p>
        </p:txBody>
      </p:sp>
    </p:spTree>
    <p:extLst>
      <p:ext uri="{BB962C8B-B14F-4D97-AF65-F5344CB8AC3E}">
        <p14:creationId xmlns:p14="http://schemas.microsoft.com/office/powerpoint/2010/main" val="26921942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18</a:t>
            </a:fld>
            <a:endParaRPr lang="zh-CN" altLang="en-US"/>
          </a:p>
        </p:txBody>
      </p:sp>
    </p:spTree>
    <p:extLst>
      <p:ext uri="{BB962C8B-B14F-4D97-AF65-F5344CB8AC3E}">
        <p14:creationId xmlns:p14="http://schemas.microsoft.com/office/powerpoint/2010/main" val="35524593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19</a:t>
            </a:fld>
            <a:endParaRPr lang="zh-CN" altLang="en-US"/>
          </a:p>
        </p:txBody>
      </p:sp>
    </p:spTree>
    <p:extLst>
      <p:ext uri="{BB962C8B-B14F-4D97-AF65-F5344CB8AC3E}">
        <p14:creationId xmlns:p14="http://schemas.microsoft.com/office/powerpoint/2010/main" val="25499267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20</a:t>
            </a:fld>
            <a:endParaRPr lang="zh-CN" altLang="en-US"/>
          </a:p>
        </p:txBody>
      </p:sp>
    </p:spTree>
    <p:extLst>
      <p:ext uri="{BB962C8B-B14F-4D97-AF65-F5344CB8AC3E}">
        <p14:creationId xmlns:p14="http://schemas.microsoft.com/office/powerpoint/2010/main" val="13253689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768E5DE-3264-4330-84DB-16D0AE5DCE31}" type="slidenum">
              <a:rPr lang="zh-CN" altLang="en-US" smtClean="0"/>
              <a:t>21</a:t>
            </a:fld>
            <a:endParaRPr lang="zh-CN" altLang="en-US"/>
          </a:p>
        </p:txBody>
      </p:sp>
    </p:spTree>
    <p:extLst>
      <p:ext uri="{BB962C8B-B14F-4D97-AF65-F5344CB8AC3E}">
        <p14:creationId xmlns:p14="http://schemas.microsoft.com/office/powerpoint/2010/main" val="12114206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22</a:t>
            </a:fld>
            <a:endParaRPr lang="zh-CN" altLang="en-US"/>
          </a:p>
        </p:txBody>
      </p:sp>
    </p:spTree>
    <p:extLst>
      <p:ext uri="{BB962C8B-B14F-4D97-AF65-F5344CB8AC3E}">
        <p14:creationId xmlns:p14="http://schemas.microsoft.com/office/powerpoint/2010/main" val="1925002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23</a:t>
            </a:fld>
            <a:endParaRPr lang="zh-CN" altLang="en-US"/>
          </a:p>
        </p:txBody>
      </p:sp>
    </p:spTree>
    <p:extLst>
      <p:ext uri="{BB962C8B-B14F-4D97-AF65-F5344CB8AC3E}">
        <p14:creationId xmlns:p14="http://schemas.microsoft.com/office/powerpoint/2010/main" val="1158908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4</a:t>
            </a:fld>
            <a:endParaRPr lang="zh-CN" altLang="en-US"/>
          </a:p>
        </p:txBody>
      </p:sp>
    </p:spTree>
    <p:extLst>
      <p:ext uri="{BB962C8B-B14F-4D97-AF65-F5344CB8AC3E}">
        <p14:creationId xmlns:p14="http://schemas.microsoft.com/office/powerpoint/2010/main" val="26349664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24</a:t>
            </a:fld>
            <a:endParaRPr lang="zh-CN" altLang="en-US"/>
          </a:p>
        </p:txBody>
      </p:sp>
    </p:spTree>
    <p:extLst>
      <p:ext uri="{BB962C8B-B14F-4D97-AF65-F5344CB8AC3E}">
        <p14:creationId xmlns:p14="http://schemas.microsoft.com/office/powerpoint/2010/main" val="32151118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25</a:t>
            </a:fld>
            <a:endParaRPr lang="zh-CN" altLang="en-US"/>
          </a:p>
        </p:txBody>
      </p:sp>
    </p:spTree>
    <p:extLst>
      <p:ext uri="{BB962C8B-B14F-4D97-AF65-F5344CB8AC3E}">
        <p14:creationId xmlns:p14="http://schemas.microsoft.com/office/powerpoint/2010/main" val="17459206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30</a:t>
            </a:fld>
            <a:endParaRPr lang="zh-CN" altLang="en-US"/>
          </a:p>
        </p:txBody>
      </p:sp>
    </p:spTree>
    <p:extLst>
      <p:ext uri="{BB962C8B-B14F-4D97-AF65-F5344CB8AC3E}">
        <p14:creationId xmlns:p14="http://schemas.microsoft.com/office/powerpoint/2010/main" val="15832809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A3AC6D98-046A-405E-9FCB-494EC8D89F4D}" type="slidenum">
              <a:rPr lang="zh-CN" altLang="en-US" smtClean="0">
                <a:solidFill>
                  <a:prstClr val="black"/>
                </a:solidFill>
                <a:latin typeface="等线" panose="020F0502020204030204"/>
              </a:rPr>
              <a:pPr>
                <a:defRPr/>
              </a:pPr>
              <a:t>31</a:t>
            </a:fld>
            <a:endParaRPr lang="zh-CN" altLang="en-US">
              <a:solidFill>
                <a:prstClr val="black"/>
              </a:solidFill>
              <a:latin typeface="等线" panose="020F0502020204030204"/>
            </a:endParaRPr>
          </a:p>
        </p:txBody>
      </p:sp>
    </p:spTree>
    <p:extLst>
      <p:ext uri="{BB962C8B-B14F-4D97-AF65-F5344CB8AC3E}">
        <p14:creationId xmlns:p14="http://schemas.microsoft.com/office/powerpoint/2010/main" val="18823296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32</a:t>
            </a:fld>
            <a:endParaRPr lang="zh-CN" altLang="en-US"/>
          </a:p>
        </p:txBody>
      </p:sp>
    </p:spTree>
    <p:extLst>
      <p:ext uri="{BB962C8B-B14F-4D97-AF65-F5344CB8AC3E}">
        <p14:creationId xmlns:p14="http://schemas.microsoft.com/office/powerpoint/2010/main" val="1512680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4091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38</a:t>
            </a:fld>
            <a:endParaRPr lang="zh-CN" altLang="en-US"/>
          </a:p>
        </p:txBody>
      </p:sp>
    </p:spTree>
    <p:extLst>
      <p:ext uri="{BB962C8B-B14F-4D97-AF65-F5344CB8AC3E}">
        <p14:creationId xmlns:p14="http://schemas.microsoft.com/office/powerpoint/2010/main" val="3663824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5</a:t>
            </a:fld>
            <a:endParaRPr lang="zh-CN" altLang="en-US"/>
          </a:p>
        </p:txBody>
      </p:sp>
    </p:spTree>
    <p:extLst>
      <p:ext uri="{BB962C8B-B14F-4D97-AF65-F5344CB8AC3E}">
        <p14:creationId xmlns:p14="http://schemas.microsoft.com/office/powerpoint/2010/main" val="3429593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6</a:t>
            </a:fld>
            <a:endParaRPr lang="zh-CN" altLang="en-US"/>
          </a:p>
        </p:txBody>
      </p:sp>
    </p:spTree>
    <p:extLst>
      <p:ext uri="{BB962C8B-B14F-4D97-AF65-F5344CB8AC3E}">
        <p14:creationId xmlns:p14="http://schemas.microsoft.com/office/powerpoint/2010/main" val="1834068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768E5DE-3264-4330-84DB-16D0AE5DCE31}" type="slidenum">
              <a:rPr lang="zh-CN" altLang="en-US" smtClean="0"/>
              <a:t>7</a:t>
            </a:fld>
            <a:endParaRPr lang="zh-CN" altLang="en-US"/>
          </a:p>
        </p:txBody>
      </p:sp>
    </p:spTree>
    <p:extLst>
      <p:ext uri="{BB962C8B-B14F-4D97-AF65-F5344CB8AC3E}">
        <p14:creationId xmlns:p14="http://schemas.microsoft.com/office/powerpoint/2010/main" val="3870045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8</a:t>
            </a:fld>
            <a:endParaRPr lang="zh-CN" altLang="en-US"/>
          </a:p>
        </p:txBody>
      </p:sp>
    </p:spTree>
    <p:extLst>
      <p:ext uri="{BB962C8B-B14F-4D97-AF65-F5344CB8AC3E}">
        <p14:creationId xmlns:p14="http://schemas.microsoft.com/office/powerpoint/2010/main" val="2159717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9</a:t>
            </a:fld>
            <a:endParaRPr lang="zh-CN" altLang="en-US"/>
          </a:p>
        </p:txBody>
      </p:sp>
    </p:spTree>
    <p:extLst>
      <p:ext uri="{BB962C8B-B14F-4D97-AF65-F5344CB8AC3E}">
        <p14:creationId xmlns:p14="http://schemas.microsoft.com/office/powerpoint/2010/main" val="1659137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10</a:t>
            </a:fld>
            <a:endParaRPr lang="zh-CN" altLang="en-US"/>
          </a:p>
        </p:txBody>
      </p:sp>
    </p:spTree>
    <p:extLst>
      <p:ext uri="{BB962C8B-B14F-4D97-AF65-F5344CB8AC3E}">
        <p14:creationId xmlns:p14="http://schemas.microsoft.com/office/powerpoint/2010/main" val="3715334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15A2170-5E6D-4B0E-A217-036286DF3F07}" type="slidenum">
              <a:rPr lang="zh-CN" altLang="en-US" smtClean="0"/>
              <a:t>11</a:t>
            </a:fld>
            <a:endParaRPr lang="zh-CN" altLang="en-US"/>
          </a:p>
        </p:txBody>
      </p:sp>
    </p:spTree>
    <p:extLst>
      <p:ext uri="{BB962C8B-B14F-4D97-AF65-F5344CB8AC3E}">
        <p14:creationId xmlns:p14="http://schemas.microsoft.com/office/powerpoint/2010/main" val="3153556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2024/6/19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5182762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2024/6/19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8871774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2024/6/19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2550143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内容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0" y="1"/>
            <a:ext cx="12192000" cy="6851250"/>
          </a:xfrm>
          <a:prstGeom prst="rect">
            <a:avLst/>
          </a:prstGeom>
        </p:spPr>
      </p:pic>
    </p:spTree>
    <p:extLst>
      <p:ext uri="{BB962C8B-B14F-4D97-AF65-F5344CB8AC3E}">
        <p14:creationId xmlns:p14="http://schemas.microsoft.com/office/powerpoint/2010/main" val="17135273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44E5CC29-D4C1-43AF-92DE-EAC9F1236EA8}" type="datetime1">
              <a:rPr lang="zh-CN" altLang="en-US" smtClean="0"/>
              <a:t>2024/6/19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7115745-2F8B-4195-AD23-8A2542AF7C2C}" type="slidenum">
              <a:rPr lang="zh-CN" altLang="en-US" smtClean="0"/>
              <a:t>‹#›</a:t>
            </a:fld>
            <a:endParaRPr lang="zh-CN" altLang="en-US"/>
          </a:p>
        </p:txBody>
      </p:sp>
    </p:spTree>
    <p:extLst>
      <p:ext uri="{BB962C8B-B14F-4D97-AF65-F5344CB8AC3E}">
        <p14:creationId xmlns:p14="http://schemas.microsoft.com/office/powerpoint/2010/main" val="51060643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2"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 y="4610951"/>
            <a:ext cx="12192014" cy="2247075"/>
          </a:xfrm>
          <a:prstGeom prst="rect">
            <a:avLst/>
          </a:prstGeom>
        </p:spPr>
      </p:pic>
    </p:spTree>
    <p:extLst>
      <p:ext uri="{BB962C8B-B14F-4D97-AF65-F5344CB8AC3E}">
        <p14:creationId xmlns:p14="http://schemas.microsoft.com/office/powerpoint/2010/main" val="25035781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44E5CC29-D4C1-43AF-92DE-EAC9F1236EA8}" type="datetime1">
              <a:rPr lang="zh-CN" altLang="en-US" smtClean="0"/>
              <a:t>2024/6/19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7115745-2F8B-4195-AD23-8A2542AF7C2C}" type="slidenum">
              <a:rPr lang="zh-CN" altLang="en-US" smtClean="0"/>
              <a:t>‹#›</a:t>
            </a:fld>
            <a:endParaRPr lang="zh-CN" altLang="en-US"/>
          </a:p>
        </p:txBody>
      </p:sp>
    </p:spTree>
    <p:extLst>
      <p:ext uri="{BB962C8B-B14F-4D97-AF65-F5344CB8AC3E}">
        <p14:creationId xmlns:p14="http://schemas.microsoft.com/office/powerpoint/2010/main" val="266706209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00796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BF15B92C-4171-4FAE-AFAC-5B82B2B60BE5}"/>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89B5B993-5A58-4AE1-95F6-6E22D8A7FA3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337559F7-B665-49B4-86FA-7A34C28D7259}"/>
              </a:ext>
            </a:extLst>
          </p:cNvPr>
          <p:cNvSpPr>
            <a:spLocks noGrp="1" noChangeArrowheads="1"/>
          </p:cNvSpPr>
          <p:nvPr>
            <p:ph type="sldNum" sz="quarter" idx="12"/>
          </p:nvPr>
        </p:nvSpPr>
        <p:spPr>
          <a:ln/>
        </p:spPr>
        <p:txBody>
          <a:bodyPr/>
          <a:lstStyle>
            <a:lvl1pPr>
              <a:defRPr/>
            </a:lvl1pPr>
          </a:lstStyle>
          <a:p>
            <a:pPr>
              <a:defRPr/>
            </a:pPr>
            <a:fld id="{02E82872-C455-4A80-B668-3B5C9901D372}" type="slidenum">
              <a:rPr lang="en-US" altLang="en-US"/>
              <a:pPr>
                <a:defRPr/>
              </a:pPr>
              <a:t>‹#›</a:t>
            </a:fld>
            <a:endParaRPr lang="en-US" altLang="en-US"/>
          </a:p>
        </p:txBody>
      </p:sp>
    </p:spTree>
    <p:extLst>
      <p:ext uri="{BB962C8B-B14F-4D97-AF65-F5344CB8AC3E}">
        <p14:creationId xmlns:p14="http://schemas.microsoft.com/office/powerpoint/2010/main" val="3071574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2024/6/19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9865394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2024/6/19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1218415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2024/6/19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0582571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2024/6/19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811704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矩形 5"/>
          <p:cNvSpPr/>
          <p:nvPr userDrawn="1"/>
        </p:nvSpPr>
        <p:spPr>
          <a:xfrm>
            <a:off x="0" y="0"/>
            <a:ext cx="12192000" cy="6858000"/>
          </a:xfrm>
          <a:prstGeom prst="rect">
            <a:avLst/>
          </a:prstGeom>
          <a:gradFill>
            <a:gsLst>
              <a:gs pos="0">
                <a:schemeClr val="bg1">
                  <a:alpha val="51000"/>
                </a:schemeClr>
              </a:gs>
              <a:gs pos="58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1222606" y="259506"/>
            <a:ext cx="10515600" cy="628103"/>
          </a:xfrm>
        </p:spPr>
        <p:txBody>
          <a:bodyPr>
            <a:normAutofit/>
          </a:bodyPr>
          <a:lstStyle>
            <a:lvl1pPr>
              <a:defRPr sz="3200" b="1">
                <a:solidFill>
                  <a:schemeClr val="bg2"/>
                </a:solidFill>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2024/6/19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90055" y="54483"/>
            <a:ext cx="1104842" cy="1038151"/>
          </a:xfrm>
          <a:prstGeom prst="rect">
            <a:avLst/>
          </a:prstGeom>
        </p:spPr>
      </p:pic>
    </p:spTree>
    <p:extLst>
      <p:ext uri="{BB962C8B-B14F-4D97-AF65-F5344CB8AC3E}">
        <p14:creationId xmlns:p14="http://schemas.microsoft.com/office/powerpoint/2010/main" val="276440602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2024/6/19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52300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2024/6/19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9475837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2024/6/19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7780565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l="-43000" r="-4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2024/6/19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03094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5" r:id="rId16"/>
    <p:sldLayoutId id="2147483666" r:id="rId17"/>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7.wmf"/><Relationship Id="rId7" Type="http://schemas.openxmlformats.org/officeDocument/2006/relationships/oleObject" Target="../embeddings/oleObject2.bin"/><Relationship Id="rId2" Type="http://schemas.openxmlformats.org/officeDocument/2006/relationships/slideLayout" Target="../slideLayouts/slideLayout17.xml"/><Relationship Id="rId1" Type="http://schemas.openxmlformats.org/officeDocument/2006/relationships/vmlDrawing" Target="../drawings/vmlDrawing1.vml"/><Relationship Id="rId6" Type="http://schemas.openxmlformats.org/officeDocument/2006/relationships/image" Target="../media/image6.wmf"/><Relationship Id="rId5" Type="http://schemas.openxmlformats.org/officeDocument/2006/relationships/oleObject" Target="../embeddings/oleObject1.bin"/><Relationship Id="rId4" Type="http://schemas.openxmlformats.org/officeDocument/2006/relationships/image" Target="../media/image8.wmf"/></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27.png"/><Relationship Id="rId5" Type="http://schemas.microsoft.com/office/2007/relationships/hdphoto" Target="../media/hdphoto2.wdp"/><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7.png"/><Relationship Id="rId5" Type="http://schemas.microsoft.com/office/2007/relationships/hdphoto" Target="../media/hdphoto2.wdp"/><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7.png"/><Relationship Id="rId5" Type="http://schemas.microsoft.com/office/2007/relationships/hdphoto" Target="../media/hdphoto2.wdp"/><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7.png"/><Relationship Id="rId5" Type="http://schemas.microsoft.com/office/2007/relationships/hdphoto" Target="../media/hdphoto2.wdp"/><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27.png"/><Relationship Id="rId5" Type="http://schemas.microsoft.com/office/2007/relationships/hdphoto" Target="../media/hdphoto2.wdp"/><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10.emf"/><Relationship Id="rId7" Type="http://schemas.openxmlformats.org/officeDocument/2006/relationships/image" Target="../media/image14.emf"/><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image" Target="../media/image19.png"/><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image" Target="../media/image34.pn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1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slideLayout" Target="../slideLayouts/slideLayout12.xml"/><Relationship Id="rId4" Type="http://schemas.openxmlformats.org/officeDocument/2006/relationships/video" Target="../media/media2.mp4"/></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hyperlink" Target="https://www.facebook.com/huongthaoGADT"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16.xml"/><Relationship Id="rId5" Type="http://schemas.openxmlformats.org/officeDocument/2006/relationships/image" Target="../media/image19.png"/><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14.xml"/><Relationship Id="rId4" Type="http://schemas.openxmlformats.org/officeDocument/2006/relationships/image" Target="../media/image41.jpeg"/></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39.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52.png"/><Relationship Id="rId18" Type="http://schemas.openxmlformats.org/officeDocument/2006/relationships/image" Target="../media/image55.gif"/><Relationship Id="rId26" Type="http://schemas.microsoft.com/office/2007/relationships/hdphoto" Target="../media/hdphoto12.wdp"/><Relationship Id="rId3" Type="http://schemas.openxmlformats.org/officeDocument/2006/relationships/image" Target="../media/image46.png"/><Relationship Id="rId21" Type="http://schemas.openxmlformats.org/officeDocument/2006/relationships/image" Target="../media/image57.png"/><Relationship Id="rId7" Type="http://schemas.openxmlformats.org/officeDocument/2006/relationships/image" Target="../media/image48.png"/><Relationship Id="rId12" Type="http://schemas.openxmlformats.org/officeDocument/2006/relationships/image" Target="../media/image51.gif"/><Relationship Id="rId17" Type="http://schemas.openxmlformats.org/officeDocument/2006/relationships/image" Target="../media/image54.png"/><Relationship Id="rId25" Type="http://schemas.openxmlformats.org/officeDocument/2006/relationships/image" Target="../media/image59.png"/><Relationship Id="rId2" Type="http://schemas.openxmlformats.org/officeDocument/2006/relationships/image" Target="../media/image45.gif"/><Relationship Id="rId16" Type="http://schemas.microsoft.com/office/2007/relationships/hdphoto" Target="../media/hdphoto8.wdp"/><Relationship Id="rId20" Type="http://schemas.microsoft.com/office/2007/relationships/hdphoto" Target="../media/hdphoto9.wdp"/><Relationship Id="rId29" Type="http://schemas.openxmlformats.org/officeDocument/2006/relationships/image" Target="../media/image61.gif"/><Relationship Id="rId1" Type="http://schemas.openxmlformats.org/officeDocument/2006/relationships/slideLayout" Target="../slideLayouts/slideLayout2.xml"/><Relationship Id="rId6" Type="http://schemas.microsoft.com/office/2007/relationships/hdphoto" Target="../media/hdphoto4.wdp"/><Relationship Id="rId11" Type="http://schemas.openxmlformats.org/officeDocument/2006/relationships/image" Target="../media/image50.gif"/><Relationship Id="rId24" Type="http://schemas.microsoft.com/office/2007/relationships/hdphoto" Target="../media/hdphoto11.wdp"/><Relationship Id="rId5" Type="http://schemas.openxmlformats.org/officeDocument/2006/relationships/image" Target="../media/image47.png"/><Relationship Id="rId15" Type="http://schemas.openxmlformats.org/officeDocument/2006/relationships/image" Target="../media/image53.png"/><Relationship Id="rId23" Type="http://schemas.openxmlformats.org/officeDocument/2006/relationships/image" Target="../media/image58.png"/><Relationship Id="rId28" Type="http://schemas.microsoft.com/office/2007/relationships/hdphoto" Target="../media/hdphoto13.wdp"/><Relationship Id="rId10" Type="http://schemas.microsoft.com/office/2007/relationships/hdphoto" Target="../media/hdphoto6.wdp"/><Relationship Id="rId19" Type="http://schemas.openxmlformats.org/officeDocument/2006/relationships/image" Target="../media/image56.png"/><Relationship Id="rId31" Type="http://schemas.microsoft.com/office/2007/relationships/hdphoto" Target="../media/hdphoto14.wdp"/><Relationship Id="rId4" Type="http://schemas.microsoft.com/office/2007/relationships/hdphoto" Target="../media/hdphoto3.wdp"/><Relationship Id="rId9" Type="http://schemas.openxmlformats.org/officeDocument/2006/relationships/image" Target="../media/image49.png"/><Relationship Id="rId14" Type="http://schemas.microsoft.com/office/2007/relationships/hdphoto" Target="../media/hdphoto7.wdp"/><Relationship Id="rId22" Type="http://schemas.microsoft.com/office/2007/relationships/hdphoto" Target="../media/hdphoto10.wdp"/><Relationship Id="rId27" Type="http://schemas.openxmlformats.org/officeDocument/2006/relationships/image" Target="../media/image60.png"/><Relationship Id="rId30" Type="http://schemas.openxmlformats.org/officeDocument/2006/relationships/image" Target="../media/image62.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3" descr="POINSET3">
            <a:extLst>
              <a:ext uri="{FF2B5EF4-FFF2-40B4-BE49-F238E27FC236}">
                <a16:creationId xmlns:a16="http://schemas.microsoft.com/office/drawing/2014/main" id="{F98FF589-6D84-4DE5-B769-44DDB04869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750" y="4876800"/>
            <a:ext cx="200025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4" descr="POINSET2">
            <a:extLst>
              <a:ext uri="{FF2B5EF4-FFF2-40B4-BE49-F238E27FC236}">
                <a16:creationId xmlns:a16="http://schemas.microsoft.com/office/drawing/2014/main" id="{311663F2-62AB-4083-AF66-D75F829BE2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
            <a:ext cx="1981200" cy="197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12" descr="POINSET2">
            <a:extLst>
              <a:ext uri="{FF2B5EF4-FFF2-40B4-BE49-F238E27FC236}">
                <a16:creationId xmlns:a16="http://schemas.microsoft.com/office/drawing/2014/main" id="{914D016E-72E2-4D0E-A5B3-C875921CB0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8690769" y="3969"/>
            <a:ext cx="1981200" cy="197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077" name="Object 13">
            <a:extLst>
              <a:ext uri="{FF2B5EF4-FFF2-40B4-BE49-F238E27FC236}">
                <a16:creationId xmlns:a16="http://schemas.microsoft.com/office/drawing/2014/main" id="{87F93857-C04E-47E4-90CB-BEAFDF5E99E2}"/>
              </a:ext>
            </a:extLst>
          </p:cNvPr>
          <p:cNvGraphicFramePr>
            <a:graphicFrameLocks noChangeAspect="1"/>
          </p:cNvGraphicFramePr>
          <p:nvPr/>
        </p:nvGraphicFramePr>
        <p:xfrm>
          <a:off x="7478714" y="2516188"/>
          <a:ext cx="1425575" cy="2692400"/>
        </p:xfrm>
        <a:graphic>
          <a:graphicData uri="http://schemas.openxmlformats.org/presentationml/2006/ole">
            <mc:AlternateContent xmlns:mc="http://schemas.openxmlformats.org/markup-compatibility/2006">
              <mc:Choice xmlns:v="urn:schemas-microsoft-com:vml" Requires="v">
                <p:oleObj spid="_x0000_s1026" name="Equation" r:id="rId5" imgW="114151" imgH="215619" progId="Equation.DSMT4">
                  <p:embed/>
                </p:oleObj>
              </mc:Choice>
              <mc:Fallback>
                <p:oleObj name="Equation" r:id="rId5" imgW="114151" imgH="215619" progId="Equation.DSMT4">
                  <p:embed/>
                  <p:pic>
                    <p:nvPicPr>
                      <p:cNvPr id="3077" name="Object 13">
                        <a:extLst>
                          <a:ext uri="{FF2B5EF4-FFF2-40B4-BE49-F238E27FC236}">
                            <a16:creationId xmlns:a16="http://schemas.microsoft.com/office/drawing/2014/main" id="{87F93857-C04E-47E4-90CB-BEAFDF5E99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78714" y="2516188"/>
                        <a:ext cx="1425575" cy="269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78" name="WordArt 6">
            <a:extLst>
              <a:ext uri="{FF2B5EF4-FFF2-40B4-BE49-F238E27FC236}">
                <a16:creationId xmlns:a16="http://schemas.microsoft.com/office/drawing/2014/main" id="{74404AD6-D319-4870-AFD2-DC115974F7F9}"/>
              </a:ext>
            </a:extLst>
          </p:cNvPr>
          <p:cNvSpPr>
            <a:spLocks noChangeArrowheads="1" noChangeShapeType="1" noTextEdit="1"/>
          </p:cNvSpPr>
          <p:nvPr/>
        </p:nvSpPr>
        <p:spPr bwMode="auto">
          <a:xfrm>
            <a:off x="3124200" y="3276601"/>
            <a:ext cx="6286500" cy="619125"/>
          </a:xfrm>
          <a:prstGeom prst="rect">
            <a:avLst/>
          </a:prstGeom>
        </p:spPr>
        <p:txBody>
          <a:bodyPr wrap="none" fromWordArt="1">
            <a:prstTxWarp prst="textPlain">
              <a:avLst>
                <a:gd name="adj" fmla="val 50000"/>
              </a:avLst>
            </a:prstTxWarp>
          </a:bodyPr>
          <a:lstStyle/>
          <a:p>
            <a:pPr algn="ctr"/>
            <a:r>
              <a:rPr lang="en-US" sz="3200" b="1" kern="10" dirty="0">
                <a:ln w="9525">
                  <a:solidFill>
                    <a:schemeClr val="tx1"/>
                  </a:solidFill>
                  <a:round/>
                  <a:headEnd/>
                  <a:tailEnd/>
                </a:ln>
                <a:solidFill>
                  <a:srgbClr val="FF0000"/>
                </a:solidFill>
                <a:effectLst>
                  <a:outerShdw dist="35921" dir="2700000" algn="ctr" rotWithShape="0">
                    <a:srgbClr val="C0C0C0">
                      <a:alpha val="79999"/>
                    </a:srgbClr>
                  </a:outerShdw>
                </a:effectLst>
                <a:cs typeface="Times New Roman" panose="02020603050405020304" pitchFamily="18" charset="0"/>
              </a:rPr>
              <a:t> </a:t>
            </a:r>
            <a:r>
              <a:rPr lang="en-US" sz="3200" b="1" kern="10" dirty="0" err="1">
                <a:ln w="9525">
                  <a:solidFill>
                    <a:schemeClr val="tx1"/>
                  </a:solidFill>
                  <a:round/>
                  <a:headEnd/>
                  <a:tailEnd/>
                </a:ln>
                <a:solidFill>
                  <a:srgbClr val="FF0000"/>
                </a:solidFill>
                <a:effectLst>
                  <a:outerShdw dist="35921" dir="2700000" algn="ctr" rotWithShape="0">
                    <a:srgbClr val="C0C0C0">
                      <a:alpha val="79999"/>
                    </a:srgbClr>
                  </a:outerShdw>
                </a:effectLst>
                <a:cs typeface="Times New Roman" panose="02020603050405020304" pitchFamily="18" charset="0"/>
              </a:rPr>
              <a:t>Môn</a:t>
            </a:r>
            <a:r>
              <a:rPr lang="en-US" sz="3200" b="1" kern="10" dirty="0">
                <a:ln w="9525">
                  <a:solidFill>
                    <a:schemeClr val="tx1"/>
                  </a:solidFill>
                  <a:round/>
                  <a:headEnd/>
                  <a:tailEnd/>
                </a:ln>
                <a:solidFill>
                  <a:srgbClr val="FF0000"/>
                </a:solidFill>
                <a:effectLst>
                  <a:outerShdw dist="35921" dir="2700000" algn="ctr" rotWithShape="0">
                    <a:srgbClr val="C0C0C0">
                      <a:alpha val="79999"/>
                    </a:srgbClr>
                  </a:outerShdw>
                </a:effectLst>
                <a:cs typeface="Times New Roman" panose="02020603050405020304" pitchFamily="18" charset="0"/>
              </a:rPr>
              <a:t>: TIẾNG VIỆT- LỚP 3A2</a:t>
            </a:r>
          </a:p>
        </p:txBody>
      </p:sp>
      <p:pic>
        <p:nvPicPr>
          <p:cNvPr id="3079" name="Picture 4" descr="POINSET2">
            <a:extLst>
              <a:ext uri="{FF2B5EF4-FFF2-40B4-BE49-F238E27FC236}">
                <a16:creationId xmlns:a16="http://schemas.microsoft.com/office/drawing/2014/main" id="{89AB7A90-8EF3-40A0-9949-7E47015E6318}"/>
              </a:ext>
            </a:extLst>
          </p:cNvPr>
          <p:cNvPicPr>
            <a:picLocks noGrp="1" noChangeAspect="1" noChangeArrowheads="1"/>
          </p:cNvPicPr>
          <p:nvPr>
            <p:ph/>
          </p:nvPr>
        </p:nvPicPr>
        <p:blipFill>
          <a:blip r:embed="rId4">
            <a:extLst>
              <a:ext uri="{28A0092B-C50C-407E-A947-70E740481C1C}">
                <a14:useLocalDpi xmlns:a14="http://schemas.microsoft.com/office/drawing/2010/main" val="0"/>
              </a:ext>
            </a:extLst>
          </a:blip>
          <a:srcRect/>
          <a:stretch>
            <a:fillRect/>
          </a:stretch>
        </p:blipFill>
        <p:spPr>
          <a:xfrm rot="16200000">
            <a:off x="1519238" y="4271963"/>
            <a:ext cx="2590800" cy="258127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3080" name="Object 13">
            <a:extLst>
              <a:ext uri="{FF2B5EF4-FFF2-40B4-BE49-F238E27FC236}">
                <a16:creationId xmlns:a16="http://schemas.microsoft.com/office/drawing/2014/main" id="{C2B6083F-04BE-467F-BF34-C1B195A61B40}"/>
              </a:ext>
            </a:extLst>
          </p:cNvPr>
          <p:cNvGraphicFramePr>
            <a:graphicFrameLocks noChangeAspect="1"/>
          </p:cNvGraphicFramePr>
          <p:nvPr/>
        </p:nvGraphicFramePr>
        <p:xfrm>
          <a:off x="7620001" y="2667000"/>
          <a:ext cx="1425575" cy="2692400"/>
        </p:xfrm>
        <a:graphic>
          <a:graphicData uri="http://schemas.openxmlformats.org/presentationml/2006/ole">
            <mc:AlternateContent xmlns:mc="http://schemas.openxmlformats.org/markup-compatibility/2006">
              <mc:Choice xmlns:v="urn:schemas-microsoft-com:vml" Requires="v">
                <p:oleObj spid="_x0000_s1027" name="Equation" r:id="rId7" imgW="114151" imgH="215619" progId="Equation.DSMT4">
                  <p:embed/>
                </p:oleObj>
              </mc:Choice>
              <mc:Fallback>
                <p:oleObj name="Equation" r:id="rId7" imgW="114151" imgH="215619" progId="Equation.DSMT4">
                  <p:embed/>
                  <p:pic>
                    <p:nvPicPr>
                      <p:cNvPr id="3080" name="Object 13">
                        <a:extLst>
                          <a:ext uri="{FF2B5EF4-FFF2-40B4-BE49-F238E27FC236}">
                            <a16:creationId xmlns:a16="http://schemas.microsoft.com/office/drawing/2014/main" id="{C2B6083F-04BE-467F-BF34-C1B195A61B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1" y="2667000"/>
                        <a:ext cx="1425575" cy="269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81" name="WordArt 9">
            <a:extLst>
              <a:ext uri="{FF2B5EF4-FFF2-40B4-BE49-F238E27FC236}">
                <a16:creationId xmlns:a16="http://schemas.microsoft.com/office/drawing/2014/main" id="{B97D2059-1B61-47FC-BFA5-B9C22322B30F}"/>
              </a:ext>
            </a:extLst>
          </p:cNvPr>
          <p:cNvSpPr>
            <a:spLocks noChangeArrowheads="1" noChangeShapeType="1" noTextEdit="1"/>
          </p:cNvSpPr>
          <p:nvPr/>
        </p:nvSpPr>
        <p:spPr bwMode="auto">
          <a:xfrm>
            <a:off x="2667000" y="609600"/>
            <a:ext cx="7239000" cy="6553200"/>
          </a:xfrm>
          <a:prstGeom prst="rect">
            <a:avLst/>
          </a:prstGeom>
        </p:spPr>
        <p:txBody>
          <a:bodyPr spcFirstLastPara="1" wrap="none" fromWordArt="1">
            <a:prstTxWarp prst="textArchUp">
              <a:avLst>
                <a:gd name="adj" fmla="val 10330967"/>
              </a:avLst>
            </a:prstTxWarp>
          </a:bodyPr>
          <a:lstStyle/>
          <a:p>
            <a:pPr algn="ctr"/>
            <a:r>
              <a:rPr lang="en-US" sz="3600" b="1" kern="10" dirty="0">
                <a:ln w="9525">
                  <a:solidFill>
                    <a:srgbClr val="FF0000"/>
                  </a:solidFill>
                  <a:round/>
                  <a:headEnd/>
                  <a:tailEnd/>
                </a:ln>
                <a:solidFill>
                  <a:srgbClr val="000000"/>
                </a:solidFill>
                <a:cs typeface="Times New Roman" panose="02020603050405020304" pitchFamily="18" charset="0"/>
              </a:rPr>
              <a:t>NHIỆT LIỆT CHÀO MỪNG CÁC THẦY CÔ VỀ DỰ THĂM LỚP! </a:t>
            </a:r>
          </a:p>
        </p:txBody>
      </p:sp>
      <p:pic>
        <p:nvPicPr>
          <p:cNvPr id="3082" name="Picture 10" descr="clematis Ville de Lyon">
            <a:extLst>
              <a:ext uri="{FF2B5EF4-FFF2-40B4-BE49-F238E27FC236}">
                <a16:creationId xmlns:a16="http://schemas.microsoft.com/office/drawing/2014/main" id="{2931A215-546F-40DE-858A-5D5A090A4C6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5273171">
            <a:off x="5779294" y="926306"/>
            <a:ext cx="8382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Picture 11" descr="clematis Ville de Lyon">
            <a:extLst>
              <a:ext uri="{FF2B5EF4-FFF2-40B4-BE49-F238E27FC236}">
                <a16:creationId xmlns:a16="http://schemas.microsoft.com/office/drawing/2014/main" id="{F1958E6C-C333-447E-B74D-18F48EDFF12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2362200"/>
            <a:ext cx="8382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4" name="Picture 12" descr="clematis Ville de Lyon">
            <a:extLst>
              <a:ext uri="{FF2B5EF4-FFF2-40B4-BE49-F238E27FC236}">
                <a16:creationId xmlns:a16="http://schemas.microsoft.com/office/drawing/2014/main" id="{6304B349-03A2-435D-9387-46AE665A15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24048" y="2462214"/>
            <a:ext cx="838200" cy="111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5" name="Picture 13" descr="clematis Ville de Lyon">
            <a:extLst>
              <a:ext uri="{FF2B5EF4-FFF2-40B4-BE49-F238E27FC236}">
                <a16:creationId xmlns:a16="http://schemas.microsoft.com/office/drawing/2014/main" id="{7C725918-2DAA-4A2D-92B0-CB7EF5F5E5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82000" y="4976814"/>
            <a:ext cx="838200" cy="111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6" name="Picture 14" descr="clematis Ville de Lyon">
            <a:extLst>
              <a:ext uri="{FF2B5EF4-FFF2-40B4-BE49-F238E27FC236}">
                <a16:creationId xmlns:a16="http://schemas.microsoft.com/office/drawing/2014/main" id="{452A1ADD-970D-40A8-A4FE-48F6536E5CA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19400" y="5029200"/>
            <a:ext cx="8382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7" name="Picture 15" descr="clematis Ville de Lyon">
            <a:extLst>
              <a:ext uri="{FF2B5EF4-FFF2-40B4-BE49-F238E27FC236}">
                <a16:creationId xmlns:a16="http://schemas.microsoft.com/office/drawing/2014/main" id="{30C39F94-B73A-418B-9DBA-99B2C2B8798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91000" y="4953000"/>
            <a:ext cx="8382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8" name="Picture 16" descr="clematis Ville de Lyon">
            <a:extLst>
              <a:ext uri="{FF2B5EF4-FFF2-40B4-BE49-F238E27FC236}">
                <a16:creationId xmlns:a16="http://schemas.microsoft.com/office/drawing/2014/main" id="{33C32839-2F49-4ECA-965A-9CFE93730C6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1200" y="4976814"/>
            <a:ext cx="838200" cy="111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9" name="Picture 17" descr="clematis Ville de Lyon">
            <a:extLst>
              <a:ext uri="{FF2B5EF4-FFF2-40B4-BE49-F238E27FC236}">
                <a16:creationId xmlns:a16="http://schemas.microsoft.com/office/drawing/2014/main" id="{AA3D2487-C726-44FE-935A-6EC3BCCC96B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10400" y="4976814"/>
            <a:ext cx="838200" cy="111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0" name="Text Box 18">
            <a:extLst>
              <a:ext uri="{FF2B5EF4-FFF2-40B4-BE49-F238E27FC236}">
                <a16:creationId xmlns:a16="http://schemas.microsoft.com/office/drawing/2014/main" id="{1AB57C9F-1E37-4934-9810-675F1F2A5E80}"/>
              </a:ext>
            </a:extLst>
          </p:cNvPr>
          <p:cNvSpPr txBox="1">
            <a:spLocks noChangeArrowheads="1"/>
          </p:cNvSpPr>
          <p:nvPr/>
        </p:nvSpPr>
        <p:spPr bwMode="auto">
          <a:xfrm>
            <a:off x="3276600" y="4267200"/>
            <a:ext cx="6172200" cy="584200"/>
          </a:xfrm>
          <a:prstGeom prst="rect">
            <a:avLst/>
          </a:prstGeom>
          <a:noFill/>
          <a:ln>
            <a:noFill/>
          </a:ln>
          <a:effectLst/>
          <a:extLst>
            <a:ext uri="{909E8E84-426E-40DD-AFC4-6F175D3DCCD1}">
              <a14:hiddenFill xmlns:a14="http://schemas.microsoft.com/office/drawing/2010/main">
                <a:solidFill>
                  <a:srgbClr val="0000CC"/>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vi-VN" altLang="en-US">
                <a:latin typeface="Times New Roman" panose="02020603050405020304" pitchFamily="18" charset="0"/>
                <a:cs typeface="Times New Roman" panose="02020603050405020304" pitchFamily="18" charset="0"/>
              </a:rPr>
              <a:t>Ngườ</a:t>
            </a:r>
            <a:r>
              <a:rPr lang="en-US" altLang="en-US">
                <a:latin typeface="Times New Roman" panose="02020603050405020304" pitchFamily="18" charset="0"/>
                <a:cs typeface="Times New Roman" panose="02020603050405020304" pitchFamily="18" charset="0"/>
              </a:rPr>
              <a:t>i thực hiện: Phùng Thu Lan</a:t>
            </a:r>
            <a:endParaRPr lang="en-US" altLang="en-US" sz="3600">
              <a:latin typeface="Times New Roman" panose="02020603050405020304" pitchFamily="18" charset="0"/>
              <a:cs typeface="Times New Roman" panose="02020603050405020304" pitchFamily="18" charset="0"/>
            </a:endParaRPr>
          </a:p>
        </p:txBody>
      </p:sp>
      <p:pic>
        <p:nvPicPr>
          <p:cNvPr id="19" name="Picture 4" descr="POINSET2">
            <a:extLst>
              <a:ext uri="{FF2B5EF4-FFF2-40B4-BE49-F238E27FC236}">
                <a16:creationId xmlns:a16="http://schemas.microsoft.com/office/drawing/2014/main" id="{1C5ED8FD-9328-4B6C-A772-28C71F1D29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1676400" y="4738059"/>
            <a:ext cx="1981200" cy="197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云形 12">
            <a:extLst>
              <a:ext uri="{FF2B5EF4-FFF2-40B4-BE49-F238E27FC236}">
                <a16:creationId xmlns:a16="http://schemas.microsoft.com/office/drawing/2014/main" id="{0F14F46C-7801-4F20-9F04-77A0DFD59D13}"/>
              </a:ext>
            </a:extLst>
          </p:cNvPr>
          <p:cNvSpPr/>
          <p:nvPr/>
        </p:nvSpPr>
        <p:spPr>
          <a:xfrm rot="150597">
            <a:off x="1191061" y="212265"/>
            <a:ext cx="9810959" cy="5338778"/>
          </a:xfrm>
          <a:prstGeom prst="cloud">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dirty="0">
              <a:solidFill>
                <a:srgbClr val="95AD31"/>
              </a:solidFill>
              <a:latin typeface="微软雅黑" panose="020B0503020204020204" pitchFamily="34" charset="-122"/>
              <a:ea typeface="微软雅黑" panose="020B0503020204020204" pitchFamily="34" charset="-122"/>
            </a:endParaRPr>
          </a:p>
        </p:txBody>
      </p:sp>
      <p:sp>
        <p:nvSpPr>
          <p:cNvPr id="4" name="Rectangle 3"/>
          <p:cNvSpPr/>
          <p:nvPr/>
        </p:nvSpPr>
        <p:spPr>
          <a:xfrm>
            <a:off x="555548" y="456247"/>
            <a:ext cx="10426889" cy="6401753"/>
          </a:xfrm>
          <a:prstGeom prst="rect">
            <a:avLst/>
          </a:prstGeom>
        </p:spPr>
        <p:txBody>
          <a:bodyPr wrap="square">
            <a:spAutoFit/>
          </a:bodyPr>
          <a:lstStyle/>
          <a:p>
            <a:pPr algn="ctr"/>
            <a:r>
              <a:rPr lang="vi-VN" sz="3200" b="1" dirty="0">
                <a:solidFill>
                  <a:srgbClr val="000000"/>
                </a:solidFill>
                <a:latin typeface="Times New Roman" panose="02020603050405020304" pitchFamily="18" charset="0"/>
                <a:cs typeface="Times New Roman" panose="02020603050405020304" pitchFamily="18" charset="0"/>
              </a:rPr>
              <a:t>Tạm biệt mùa hè</a:t>
            </a:r>
            <a:endParaRPr lang="vi-VN" sz="3200" dirty="0">
              <a:solidFill>
                <a:srgbClr val="000000"/>
              </a:solidFill>
              <a:latin typeface="Times New Roman" panose="02020603050405020304" pitchFamily="18" charset="0"/>
              <a:cs typeface="Times New Roman" panose="02020603050405020304" pitchFamily="18" charset="0"/>
            </a:endParaRP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Đêm nay, Diệu nằm mãi mà không ngủ được vì háo hức chờ sớm mai đến lớp. Sau kì nghỉ hè, bạn bè gặp nhau sẽ có bao nhiêu chuyện vui để kể. Các bạn chắc chắn sẽ kể về những chuyến du lịch kì thú của mình: ra biển, lên núi, đến thăm những thành phố lớn,… Còn Diệu, Diệu sẽ kể với các bạn những gì nhỉ?</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đơn giản lắm. Chiều nào Diệu cũng theo mẹ đi các vườn thu hái quả</a:t>
            </a:r>
            <a:r>
              <a:rPr lang="en-US" sz="2400" dirty="0">
                <a:solidFill>
                  <a:srgbClr val="000000"/>
                </a:solidFill>
                <a:latin typeface="Times New Roman" panose="02020603050405020304" pitchFamily="18" charset="0"/>
                <a:cs typeface="Times New Roman" panose="02020603050405020304" pitchFamily="18" charset="0"/>
              </a:rPr>
              <a:t>.</a:t>
            </a:r>
            <a:r>
              <a:rPr lang="vi-VN" sz="2400" dirty="0">
                <a:solidFill>
                  <a:srgbClr val="000000"/>
                </a:solidFill>
                <a:latin typeface="Times New Roman" panose="02020603050405020304" pitchFamily="18" charset="0"/>
                <a:cs typeface="Times New Roman" panose="02020603050405020304" pitchFamily="18" charset="0"/>
              </a:rPr>
              <a:t> Hết chôm chôm lại đến bơ, sầu riêng,… Được đến nhiều mảnh vườn với vô vàn trái cây khác nhau thật là thích!</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là những lần đến nhà bà cụ Khởi ở cuối làng. Bà bị mù nhưng vẫn có thể làm hết mọi việc trong nhà. Bà đi không cần gậy dò đường. Diệu thường tỉ tê trò chuyện với bà. Bà là cả một kho chuyện thú vị.</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là những buổi ra chợ cùng mẹ. Khu chợ quê nghèo ấy thật giản dị mà gần gũi, thân quen. Diệu yêu những người cô, người bác tảo tần bán từng giỏ cua, mớ tép; yêu cả những người bà sáng nào cũng dắt cháu đi mua một ít kẹo bột, vài chiếc bánh mì,…</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Tạm biệt mùa hè, mai Diệu sẽ bước vào năm học mới…</a:t>
            </a:r>
          </a:p>
          <a:p>
            <a:pPr algn="r"/>
            <a:r>
              <a:rPr lang="vi-VN" dirty="0">
                <a:solidFill>
                  <a:srgbClr val="000000"/>
                </a:solidFill>
                <a:latin typeface="OpenSans"/>
              </a:rPr>
              <a:t>(Theo Vũ Thị Huyền Trang)</a:t>
            </a:r>
          </a:p>
        </p:txBody>
      </p:sp>
      <p:grpSp>
        <p:nvGrpSpPr>
          <p:cNvPr id="26" name="Group 25">
            <a:extLst>
              <a:ext uri="{FF2B5EF4-FFF2-40B4-BE49-F238E27FC236}">
                <a16:creationId xmlns:a16="http://schemas.microsoft.com/office/drawing/2014/main" id="{9D0F22DC-6D72-483F-8FD5-D3D31A098AA8}"/>
              </a:ext>
            </a:extLst>
          </p:cNvPr>
          <p:cNvGrpSpPr/>
          <p:nvPr/>
        </p:nvGrpSpPr>
        <p:grpSpPr>
          <a:xfrm>
            <a:off x="423770" y="210456"/>
            <a:ext cx="1391990" cy="813126"/>
            <a:chOff x="635794" y="14285"/>
            <a:chExt cx="1305582" cy="525172"/>
          </a:xfrm>
        </p:grpSpPr>
        <p:sp>
          <p:nvSpPr>
            <p:cNvPr id="27" name="TextBox 26">
              <a:extLst>
                <a:ext uri="{FF2B5EF4-FFF2-40B4-BE49-F238E27FC236}">
                  <a16:creationId xmlns:a16="http://schemas.microsoft.com/office/drawing/2014/main" id="{4FCF2103-78A6-4FBE-95ED-601E4DFDD877}"/>
                </a:ext>
              </a:extLst>
            </p:cNvPr>
            <p:cNvSpPr txBox="1"/>
            <p:nvPr/>
          </p:nvSpPr>
          <p:spPr>
            <a:xfrm>
              <a:off x="1127791" y="49917"/>
              <a:ext cx="813585" cy="453907"/>
            </a:xfrm>
            <a:prstGeom prst="rect">
              <a:avLst/>
            </a:prstGeom>
            <a:noFill/>
          </p:spPr>
          <p:txBody>
            <a:bodyPr wrap="square" rtlCol="0">
              <a:spAutoFit/>
            </a:bodyPr>
            <a:lstStyle/>
            <a:p>
              <a:pPr algn="ctr">
                <a:lnSpc>
                  <a:spcPct val="150000"/>
                </a:lnSpc>
              </a:pPr>
              <a:r>
                <a:rPr lang="vi-VN" sz="1800" b="1" dirty="0">
                  <a:solidFill>
                    <a:srgbClr val="17479D"/>
                  </a:solidFill>
                  <a:latin typeface="UTM Avo" panose="02040603050506020204" pitchFamily="18" charset="0"/>
                </a:rPr>
                <a:t>ĐỌC</a:t>
              </a:r>
              <a:endParaRPr lang="en-US" sz="1800" b="1" dirty="0">
                <a:solidFill>
                  <a:srgbClr val="17479D"/>
                </a:solidFill>
                <a:latin typeface="UTM Avo" panose="02040603050506020204" pitchFamily="18" charset="0"/>
              </a:endParaRPr>
            </a:p>
          </p:txBody>
        </p:sp>
        <p:pic>
          <p:nvPicPr>
            <p:cNvPr id="28" name="Picture 27">
              <a:extLst>
                <a:ext uri="{FF2B5EF4-FFF2-40B4-BE49-F238E27FC236}">
                  <a16:creationId xmlns:a16="http://schemas.microsoft.com/office/drawing/2014/main" id="{3D6FFFDF-1D49-4D68-AD91-28FE9681F56B}"/>
                </a:ext>
              </a:extLst>
            </p:cNvPr>
            <p:cNvPicPr>
              <a:picLocks noChangeAspect="1"/>
            </p:cNvPicPr>
            <p:nvPr/>
          </p:nvPicPr>
          <p:blipFill rotWithShape="1">
            <a:blip r:embed="rId3">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635794" y="14285"/>
              <a:ext cx="582308" cy="525172"/>
            </a:xfrm>
            <a:prstGeom prst="rect">
              <a:avLst/>
            </a:prstGeom>
          </p:spPr>
        </p:pic>
      </p:grpSp>
    </p:spTree>
    <p:extLst>
      <p:ext uri="{BB962C8B-B14F-4D97-AF65-F5344CB8AC3E}">
        <p14:creationId xmlns:p14="http://schemas.microsoft.com/office/powerpoint/2010/main" val="3152335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云形 12">
            <a:extLst>
              <a:ext uri="{FF2B5EF4-FFF2-40B4-BE49-F238E27FC236}">
                <a16:creationId xmlns:a16="http://schemas.microsoft.com/office/drawing/2014/main" id="{0F14F46C-7801-4F20-9F04-77A0DFD59D13}"/>
              </a:ext>
            </a:extLst>
          </p:cNvPr>
          <p:cNvSpPr/>
          <p:nvPr/>
        </p:nvSpPr>
        <p:spPr>
          <a:xfrm rot="150597">
            <a:off x="1191061" y="212265"/>
            <a:ext cx="9810959" cy="5338778"/>
          </a:xfrm>
          <a:prstGeom prst="cloud">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dirty="0">
              <a:solidFill>
                <a:srgbClr val="95AD31"/>
              </a:solidFill>
              <a:latin typeface="微软雅黑" panose="020B0503020204020204" pitchFamily="34" charset="-122"/>
              <a:ea typeface="微软雅黑" panose="020B0503020204020204" pitchFamily="34" charset="-122"/>
            </a:endParaRPr>
          </a:p>
        </p:txBody>
      </p:sp>
      <p:sp>
        <p:nvSpPr>
          <p:cNvPr id="4" name="Rectangle 3"/>
          <p:cNvSpPr/>
          <p:nvPr/>
        </p:nvSpPr>
        <p:spPr>
          <a:xfrm>
            <a:off x="555548" y="456247"/>
            <a:ext cx="10426889" cy="6401753"/>
          </a:xfrm>
          <a:prstGeom prst="rect">
            <a:avLst/>
          </a:prstGeom>
        </p:spPr>
        <p:txBody>
          <a:bodyPr wrap="square">
            <a:spAutoFit/>
          </a:bodyPr>
          <a:lstStyle/>
          <a:p>
            <a:pPr algn="ctr"/>
            <a:r>
              <a:rPr lang="vi-VN" sz="3200" b="1" dirty="0">
                <a:solidFill>
                  <a:srgbClr val="000000"/>
                </a:solidFill>
                <a:latin typeface="Times New Roman" panose="02020603050405020304" pitchFamily="18" charset="0"/>
                <a:cs typeface="Times New Roman" panose="02020603050405020304" pitchFamily="18" charset="0"/>
              </a:rPr>
              <a:t>Tạm biệt mùa hè</a:t>
            </a:r>
            <a:endParaRPr lang="vi-VN" sz="3200" dirty="0">
              <a:solidFill>
                <a:srgbClr val="000000"/>
              </a:solidFill>
              <a:latin typeface="Times New Roman" panose="02020603050405020304" pitchFamily="18" charset="0"/>
              <a:cs typeface="Times New Roman" panose="02020603050405020304" pitchFamily="18" charset="0"/>
            </a:endParaRP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Đêm nay, Diệu nằm mãi mà không ngủ được vì háo hức chờ sớm mai đến lớp. Sau kì nghỉ hè, bạn bè gặp nhau sẽ có bao nhiêu chuyện vui để kể. Các bạn chắc chắn sẽ kể về những chuyến du lịch kì thú của mình: ra biển, lên núi, đến thăm những thành phố lớn,… Còn Diệu, Diệu sẽ kể với các bạn những gì nhỉ?</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đơn giản lắm. Chiều nào Diệu cũng theo mẹ đi các vườn thu hái quả</a:t>
            </a:r>
            <a:r>
              <a:rPr lang="en-US" sz="2400" dirty="0">
                <a:solidFill>
                  <a:srgbClr val="000000"/>
                </a:solidFill>
                <a:latin typeface="Times New Roman" panose="02020603050405020304" pitchFamily="18" charset="0"/>
                <a:cs typeface="Times New Roman" panose="02020603050405020304" pitchFamily="18" charset="0"/>
              </a:rPr>
              <a:t>.</a:t>
            </a:r>
            <a:r>
              <a:rPr lang="vi-VN" sz="2400" dirty="0">
                <a:solidFill>
                  <a:srgbClr val="000000"/>
                </a:solidFill>
                <a:latin typeface="Times New Roman" panose="02020603050405020304" pitchFamily="18" charset="0"/>
                <a:cs typeface="Times New Roman" panose="02020603050405020304" pitchFamily="18" charset="0"/>
              </a:rPr>
              <a:t> Hết chôm chôm lại đến bơ, sầu riêng,… Được đến nhiều mảnh vườn với vô vàn trái cây khác nhau thật là thích!</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là những lần đến nhà bà cụ Khởi ở cuối làng. Bà bị mù nhưng vẫn có thể làm hết mọi việc trong nhà. Bà đi không cần gậy dò đường. Diệu thường tỉ tê trò chuyện với bà. Bà là cả một kho chuyện thú vị.</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là những buổi ra chợ cùng mẹ. Khu chợ quê nghèo ấy thật giản dị mà gần gũi, thân quen. Diệu yêu những người cô, người bác tảo tần bán từng giỏ cua, mớ tép; yêu cả những người bà sáng nào cũng dắt cháu đi mua một ít kẹo bột, vài chiếc bánh mì,…</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Tạm biệt mùa hè, mai Diệu sẽ bước vào năm học mới…</a:t>
            </a:r>
          </a:p>
          <a:p>
            <a:pPr algn="r"/>
            <a:r>
              <a:rPr lang="vi-VN" dirty="0">
                <a:solidFill>
                  <a:srgbClr val="000000"/>
                </a:solidFill>
                <a:latin typeface="OpenSans"/>
              </a:rPr>
              <a:t>(Theo Vũ Thị Huyền Trang)</a:t>
            </a:r>
          </a:p>
        </p:txBody>
      </p:sp>
      <p:pic>
        <p:nvPicPr>
          <p:cNvPr id="12" name="Picture 11">
            <a:extLst>
              <a:ext uri="{FF2B5EF4-FFF2-40B4-BE49-F238E27FC236}">
                <a16:creationId xmlns:a16="http://schemas.microsoft.com/office/drawing/2014/main" id="{687A8ABD-36F5-464E-9D2F-70C1856681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181" y="846968"/>
            <a:ext cx="506411" cy="478546"/>
          </a:xfrm>
          <a:prstGeom prst="rect">
            <a:avLst/>
          </a:prstGeom>
        </p:spPr>
      </p:pic>
      <p:pic>
        <p:nvPicPr>
          <p:cNvPr id="14" name="Picture 13">
            <a:extLst>
              <a:ext uri="{FF2B5EF4-FFF2-40B4-BE49-F238E27FC236}">
                <a16:creationId xmlns:a16="http://schemas.microsoft.com/office/drawing/2014/main" id="{4A940625-0A14-48B6-B2C3-82F0A86D5750}"/>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555548" y="2454213"/>
            <a:ext cx="361799" cy="361799"/>
          </a:xfrm>
          <a:prstGeom prst="rect">
            <a:avLst/>
          </a:prstGeom>
        </p:spPr>
      </p:pic>
      <p:pic>
        <p:nvPicPr>
          <p:cNvPr id="15" name="Picture 14">
            <a:extLst>
              <a:ext uri="{FF2B5EF4-FFF2-40B4-BE49-F238E27FC236}">
                <a16:creationId xmlns:a16="http://schemas.microsoft.com/office/drawing/2014/main" id="{D8CB0D04-4887-46F6-B78A-DBEC8F7E2F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5288" y="3549811"/>
            <a:ext cx="384941" cy="384941"/>
          </a:xfrm>
          <a:prstGeom prst="rect">
            <a:avLst/>
          </a:prstGeom>
        </p:spPr>
      </p:pic>
      <p:grpSp>
        <p:nvGrpSpPr>
          <p:cNvPr id="16" name="Group 15">
            <a:extLst>
              <a:ext uri="{FF2B5EF4-FFF2-40B4-BE49-F238E27FC236}">
                <a16:creationId xmlns:a16="http://schemas.microsoft.com/office/drawing/2014/main" id="{BA4736CC-CD28-4F38-BB7A-B660EC7B3FEF}"/>
              </a:ext>
            </a:extLst>
          </p:cNvPr>
          <p:cNvGrpSpPr/>
          <p:nvPr/>
        </p:nvGrpSpPr>
        <p:grpSpPr>
          <a:xfrm>
            <a:off x="339777" y="4450308"/>
            <a:ext cx="568699" cy="851468"/>
            <a:chOff x="3373599" y="2824608"/>
            <a:chExt cx="393930" cy="646331"/>
          </a:xfrm>
        </p:grpSpPr>
        <p:sp>
          <p:nvSpPr>
            <p:cNvPr id="17" name="Oval 16">
              <a:extLst>
                <a:ext uri="{FF2B5EF4-FFF2-40B4-BE49-F238E27FC236}">
                  <a16:creationId xmlns:a16="http://schemas.microsoft.com/office/drawing/2014/main" id="{4EF3C45D-9C1C-44F7-AD1D-C75128585EB2}"/>
                </a:ext>
              </a:extLst>
            </p:cNvPr>
            <p:cNvSpPr/>
            <p:nvPr/>
          </p:nvSpPr>
          <p:spPr>
            <a:xfrm>
              <a:off x="3445636" y="2964598"/>
              <a:ext cx="321893" cy="321893"/>
            </a:xfrm>
            <a:prstGeom prst="ellipse">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x-none" sz="3600" i="1" dirty="0">
                <a:solidFill>
                  <a:schemeClr val="accent2"/>
                </a:solidFill>
                <a:latin typeface="UTM Charlotte" panose="02040603050506020204" pitchFamily="18" charset="0"/>
              </a:endParaRPr>
            </a:p>
          </p:txBody>
        </p:sp>
        <p:sp>
          <p:nvSpPr>
            <p:cNvPr id="18" name="Rectangle 17">
              <a:extLst>
                <a:ext uri="{FF2B5EF4-FFF2-40B4-BE49-F238E27FC236}">
                  <a16:creationId xmlns:a16="http://schemas.microsoft.com/office/drawing/2014/main" id="{FD5E1ED6-4148-4173-97D9-22A9850A1518}"/>
                </a:ext>
              </a:extLst>
            </p:cNvPr>
            <p:cNvSpPr/>
            <p:nvPr/>
          </p:nvSpPr>
          <p:spPr>
            <a:xfrm rot="21163024">
              <a:off x="3373599" y="2824608"/>
              <a:ext cx="381176" cy="646331"/>
            </a:xfrm>
            <a:prstGeom prst="rect">
              <a:avLst/>
            </a:prstGeom>
          </p:spPr>
          <p:txBody>
            <a:bodyPr wrap="square">
              <a:spAutoFit/>
            </a:bodyPr>
            <a:lstStyle/>
            <a:p>
              <a:pPr algn="ctr"/>
              <a:r>
                <a:rPr lang="x-none" sz="3600" b="1" i="1" dirty="0">
                  <a:solidFill>
                    <a:schemeClr val="bg1"/>
                  </a:solidFill>
                  <a:latin typeface="UTM Charlotte" panose="02040603050506020204" pitchFamily="18" charset="0"/>
                </a:rPr>
                <a:t>4</a:t>
              </a:r>
            </a:p>
          </p:txBody>
        </p:sp>
      </p:grpSp>
      <p:grpSp>
        <p:nvGrpSpPr>
          <p:cNvPr id="22" name="Group 21">
            <a:extLst>
              <a:ext uri="{FF2B5EF4-FFF2-40B4-BE49-F238E27FC236}">
                <a16:creationId xmlns:a16="http://schemas.microsoft.com/office/drawing/2014/main" id="{BA4736CC-CD28-4F38-BB7A-B660EC7B3FEF}"/>
              </a:ext>
            </a:extLst>
          </p:cNvPr>
          <p:cNvGrpSpPr/>
          <p:nvPr/>
        </p:nvGrpSpPr>
        <p:grpSpPr>
          <a:xfrm>
            <a:off x="401192" y="5920152"/>
            <a:ext cx="568400" cy="821842"/>
            <a:chOff x="3383647" y="2900256"/>
            <a:chExt cx="474911" cy="646331"/>
          </a:xfrm>
        </p:grpSpPr>
        <p:sp>
          <p:nvSpPr>
            <p:cNvPr id="23" name="Oval 22">
              <a:extLst>
                <a:ext uri="{FF2B5EF4-FFF2-40B4-BE49-F238E27FC236}">
                  <a16:creationId xmlns:a16="http://schemas.microsoft.com/office/drawing/2014/main" id="{4EF3C45D-9C1C-44F7-AD1D-C75128585EB2}"/>
                </a:ext>
              </a:extLst>
            </p:cNvPr>
            <p:cNvSpPr/>
            <p:nvPr/>
          </p:nvSpPr>
          <p:spPr>
            <a:xfrm>
              <a:off x="3445636" y="3057837"/>
              <a:ext cx="321893" cy="321893"/>
            </a:xfrm>
            <a:prstGeom prst="ellipse">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x-none" sz="3600" i="1" dirty="0">
                <a:solidFill>
                  <a:schemeClr val="accent2"/>
                </a:solidFill>
                <a:latin typeface="UTM Charlotte" panose="02040603050506020204" pitchFamily="18" charset="0"/>
              </a:endParaRPr>
            </a:p>
          </p:txBody>
        </p:sp>
        <p:sp>
          <p:nvSpPr>
            <p:cNvPr id="24" name="Rectangle 23">
              <a:extLst>
                <a:ext uri="{FF2B5EF4-FFF2-40B4-BE49-F238E27FC236}">
                  <a16:creationId xmlns:a16="http://schemas.microsoft.com/office/drawing/2014/main" id="{FD5E1ED6-4148-4173-97D9-22A9850A1518}"/>
                </a:ext>
              </a:extLst>
            </p:cNvPr>
            <p:cNvSpPr/>
            <p:nvPr/>
          </p:nvSpPr>
          <p:spPr>
            <a:xfrm rot="21163024">
              <a:off x="3383647" y="2900256"/>
              <a:ext cx="474911" cy="646331"/>
            </a:xfrm>
            <a:prstGeom prst="rect">
              <a:avLst/>
            </a:prstGeom>
          </p:spPr>
          <p:txBody>
            <a:bodyPr wrap="square">
              <a:spAutoFit/>
            </a:bodyPr>
            <a:lstStyle/>
            <a:p>
              <a:pPr algn="ctr"/>
              <a:r>
                <a:rPr lang="en-US" sz="3600" b="1" dirty="0">
                  <a:solidFill>
                    <a:schemeClr val="bg1"/>
                  </a:solidFill>
                  <a:latin typeface="UTM Charlotte" panose="02040603050506020204" pitchFamily="18" charset="0"/>
                </a:rPr>
                <a:t>5</a:t>
              </a:r>
              <a:endParaRPr lang="x-none" sz="3600" b="1" dirty="0">
                <a:solidFill>
                  <a:schemeClr val="bg1"/>
                </a:solidFill>
                <a:latin typeface="UTM Charlotte" panose="02040603050506020204" pitchFamily="18" charset="0"/>
              </a:endParaRPr>
            </a:p>
          </p:txBody>
        </p:sp>
      </p:grpSp>
    </p:spTree>
    <p:extLst>
      <p:ext uri="{BB962C8B-B14F-4D97-AF65-F5344CB8AC3E}">
        <p14:creationId xmlns:p14="http://schemas.microsoft.com/office/powerpoint/2010/main" val="31034623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ppt_x"/>
                                          </p:val>
                                        </p:tav>
                                        <p:tav tm="100000">
                                          <p:val>
                                            <p:strVal val="#ppt_x"/>
                                          </p:val>
                                        </p:tav>
                                      </p:tavLst>
                                    </p:anim>
                                    <p:anim calcmode="lin" valueType="num">
                                      <p:cBhvr additive="base">
                                        <p:cTn id="3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ppt_x"/>
                                          </p:val>
                                        </p:tav>
                                        <p:tav tm="100000">
                                          <p:val>
                                            <p:strVal val="#ppt_x"/>
                                          </p:val>
                                        </p:tav>
                                      </p:tavLst>
                                    </p:anim>
                                    <p:anim calcmode="lin" valueType="num">
                                      <p:cBhvr additive="base">
                                        <p:cTn id="4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846BF6E-482E-422A-A0F8-9DA4D1A95D94}"/>
              </a:ext>
            </a:extLst>
          </p:cNvPr>
          <p:cNvSpPr txBox="1"/>
          <p:nvPr/>
        </p:nvSpPr>
        <p:spPr>
          <a:xfrm>
            <a:off x="2468862" y="1338347"/>
            <a:ext cx="3632938" cy="769441"/>
          </a:xfrm>
          <a:prstGeom prst="rect">
            <a:avLst/>
          </a:prstGeom>
          <a:noFill/>
        </p:spPr>
        <p:txBody>
          <a:bodyPr wrap="square" rtlCol="0">
            <a:spAutoFit/>
          </a:bodyPr>
          <a:lstStyle/>
          <a:p>
            <a:pPr algn="ctr" defTabSz="685783">
              <a:defRPr/>
            </a:pPr>
            <a:r>
              <a:rPr lang="en-US" sz="4400" b="1" dirty="0" err="1">
                <a:solidFill>
                  <a:schemeClr val="bg1"/>
                </a:solidFill>
                <a:latin typeface="Times New Roman" panose="02020603050405020304" pitchFamily="18" charset="0"/>
                <a:cs typeface="Times New Roman" panose="02020603050405020304" pitchFamily="18" charset="0"/>
              </a:rPr>
              <a:t>Diệu</a:t>
            </a:r>
            <a:endParaRPr lang="en-US" sz="4400" b="1" dirty="0">
              <a:solidFill>
                <a:schemeClr val="bg1"/>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97964380-4255-4145-A4D3-7D05AFA98E12}"/>
              </a:ext>
            </a:extLst>
          </p:cNvPr>
          <p:cNvSpPr txBox="1"/>
          <p:nvPr/>
        </p:nvSpPr>
        <p:spPr>
          <a:xfrm>
            <a:off x="2468862" y="2445477"/>
            <a:ext cx="3356704" cy="769441"/>
          </a:xfrm>
          <a:prstGeom prst="rect">
            <a:avLst/>
          </a:prstGeom>
          <a:noFill/>
        </p:spPr>
        <p:txBody>
          <a:bodyPr wrap="square" rtlCol="0">
            <a:spAutoFit/>
          </a:bodyPr>
          <a:lstStyle/>
          <a:p>
            <a:pPr algn="ctr" defTabSz="685783">
              <a:defRPr/>
            </a:pPr>
            <a:r>
              <a:rPr lang="en-US" sz="4400" b="1" dirty="0" err="1">
                <a:solidFill>
                  <a:schemeClr val="bg1"/>
                </a:solidFill>
                <a:latin typeface="Times New Roman" panose="02020603050405020304" pitchFamily="18" charset="0"/>
                <a:cs typeface="Times New Roman" panose="02020603050405020304" pitchFamily="18" charset="0"/>
              </a:rPr>
              <a:t>sầu</a:t>
            </a:r>
            <a:r>
              <a:rPr lang="en-US" sz="4400" b="1" dirty="0">
                <a:solidFill>
                  <a:schemeClr val="bg1"/>
                </a:solidFill>
                <a:latin typeface="Times New Roman" panose="02020603050405020304" pitchFamily="18" charset="0"/>
                <a:cs typeface="Times New Roman" panose="02020603050405020304" pitchFamily="18" charset="0"/>
              </a:rPr>
              <a:t> </a:t>
            </a:r>
            <a:r>
              <a:rPr lang="en-US" sz="4400" b="1" dirty="0" err="1">
                <a:solidFill>
                  <a:schemeClr val="bg1"/>
                </a:solidFill>
                <a:latin typeface="Times New Roman" panose="02020603050405020304" pitchFamily="18" charset="0"/>
                <a:cs typeface="Times New Roman" panose="02020603050405020304" pitchFamily="18" charset="0"/>
              </a:rPr>
              <a:t>riêng</a:t>
            </a:r>
            <a:endParaRPr lang="en-US" sz="4400" b="1" dirty="0">
              <a:solidFill>
                <a:schemeClr val="bg1"/>
              </a:solidFill>
              <a:latin typeface="Times New Roman" panose="02020603050405020304" pitchFamily="18" charset="0"/>
              <a:cs typeface="Times New Roman" panose="02020603050405020304" pitchFamily="18" charset="0"/>
            </a:endParaRPr>
          </a:p>
        </p:txBody>
      </p:sp>
      <p:pic>
        <p:nvPicPr>
          <p:cNvPr id="17" name="18">
            <a:extLst>
              <a:ext uri="{FF2B5EF4-FFF2-40B4-BE49-F238E27FC236}">
                <a16:creationId xmlns:a16="http://schemas.microsoft.com/office/drawing/2014/main" id="{A5316E8E-3F7E-436C-839E-027BB64E29D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9458504" y="695677"/>
            <a:ext cx="2122715" cy="1924099"/>
          </a:xfrm>
          <a:prstGeom prst="rect">
            <a:avLst/>
          </a:prstGeom>
        </p:spPr>
      </p:pic>
      <p:sp>
        <p:nvSpPr>
          <p:cNvPr id="12" name="TextBox 11">
            <a:extLst>
              <a:ext uri="{FF2B5EF4-FFF2-40B4-BE49-F238E27FC236}">
                <a16:creationId xmlns:a16="http://schemas.microsoft.com/office/drawing/2014/main" id="{C4EBE655-4055-4458-8D00-A2E6066EC27A}"/>
              </a:ext>
            </a:extLst>
          </p:cNvPr>
          <p:cNvSpPr txBox="1"/>
          <p:nvPr/>
        </p:nvSpPr>
        <p:spPr>
          <a:xfrm>
            <a:off x="5963683" y="1338347"/>
            <a:ext cx="3632938" cy="769441"/>
          </a:xfrm>
          <a:prstGeom prst="rect">
            <a:avLst/>
          </a:prstGeom>
          <a:noFill/>
        </p:spPr>
        <p:txBody>
          <a:bodyPr wrap="square" rtlCol="0">
            <a:spAutoFit/>
          </a:bodyPr>
          <a:lstStyle/>
          <a:p>
            <a:pPr algn="ctr" defTabSz="685783">
              <a:defRPr/>
            </a:pPr>
            <a:r>
              <a:rPr lang="en-US" sz="4400" b="1">
                <a:solidFill>
                  <a:schemeClr val="bg1"/>
                </a:solidFill>
                <a:latin typeface="Times New Roman" panose="02020603050405020304" pitchFamily="18" charset="0"/>
                <a:cs typeface="Times New Roman" panose="02020603050405020304" pitchFamily="18" charset="0"/>
              </a:rPr>
              <a:t>háo hức</a:t>
            </a:r>
            <a:endParaRPr lang="en-US" sz="4400" b="1" dirty="0">
              <a:solidFill>
                <a:schemeClr val="bg1"/>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1AD09ED3-8744-471C-A237-95B7DE03402B}"/>
              </a:ext>
            </a:extLst>
          </p:cNvPr>
          <p:cNvSpPr txBox="1"/>
          <p:nvPr/>
        </p:nvSpPr>
        <p:spPr>
          <a:xfrm>
            <a:off x="5825566" y="2549346"/>
            <a:ext cx="3632938" cy="769441"/>
          </a:xfrm>
          <a:prstGeom prst="rect">
            <a:avLst/>
          </a:prstGeom>
          <a:noFill/>
        </p:spPr>
        <p:txBody>
          <a:bodyPr wrap="square" rtlCol="0">
            <a:spAutoFit/>
          </a:bodyPr>
          <a:lstStyle/>
          <a:p>
            <a:pPr algn="ctr" defTabSz="685783">
              <a:defRPr/>
            </a:pPr>
            <a:r>
              <a:rPr lang="vi-VN" sz="4400" b="1" dirty="0">
                <a:solidFill>
                  <a:schemeClr val="bg1"/>
                </a:solidFill>
                <a:latin typeface="Times New Roman" panose="02020603050405020304" pitchFamily="18" charset="0"/>
                <a:cs typeface="Times New Roman" panose="02020603050405020304" pitchFamily="18" charset="0"/>
              </a:rPr>
              <a:t>tảo tần</a:t>
            </a:r>
            <a:endParaRPr lang="en-US" sz="4400" b="1" dirty="0">
              <a:solidFill>
                <a:schemeClr val="bg1"/>
              </a:solidFill>
              <a:latin typeface="Times New Roman" panose="02020603050405020304" pitchFamily="18" charset="0"/>
              <a:cs typeface="Times New Roman" panose="02020603050405020304" pitchFamily="18" charset="0"/>
            </a:endParaRPr>
          </a:p>
        </p:txBody>
      </p:sp>
      <p:pic>
        <p:nvPicPr>
          <p:cNvPr id="9"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377" y="3843499"/>
            <a:ext cx="4006837" cy="3237524"/>
          </a:xfrm>
          <a:prstGeom prst="rect">
            <a:avLst/>
          </a:prstGeom>
        </p:spPr>
      </p:pic>
    </p:spTree>
    <p:extLst>
      <p:ext uri="{BB962C8B-B14F-4D97-AF65-F5344CB8AC3E}">
        <p14:creationId xmlns:p14="http://schemas.microsoft.com/office/powerpoint/2010/main" val="25717885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2"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云形 12">
            <a:extLst>
              <a:ext uri="{FF2B5EF4-FFF2-40B4-BE49-F238E27FC236}">
                <a16:creationId xmlns:a16="http://schemas.microsoft.com/office/drawing/2014/main" id="{0F14F46C-7801-4F20-9F04-77A0DFD59D13}"/>
              </a:ext>
            </a:extLst>
          </p:cNvPr>
          <p:cNvSpPr/>
          <p:nvPr/>
        </p:nvSpPr>
        <p:spPr>
          <a:xfrm rot="150597">
            <a:off x="1191061" y="212265"/>
            <a:ext cx="9810959" cy="5338778"/>
          </a:xfrm>
          <a:prstGeom prst="cloud">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dirty="0">
              <a:solidFill>
                <a:srgbClr val="95AD31"/>
              </a:solidFill>
              <a:latin typeface="微软雅黑" panose="020B0503020204020204" pitchFamily="34" charset="-122"/>
              <a:ea typeface="微软雅黑" panose="020B0503020204020204" pitchFamily="34" charset="-122"/>
            </a:endParaRPr>
          </a:p>
        </p:txBody>
      </p:sp>
      <p:sp>
        <p:nvSpPr>
          <p:cNvPr id="4" name="Rectangle 3"/>
          <p:cNvSpPr/>
          <p:nvPr/>
        </p:nvSpPr>
        <p:spPr>
          <a:xfrm>
            <a:off x="555548" y="456247"/>
            <a:ext cx="10426889" cy="6401753"/>
          </a:xfrm>
          <a:prstGeom prst="rect">
            <a:avLst/>
          </a:prstGeom>
        </p:spPr>
        <p:txBody>
          <a:bodyPr wrap="square">
            <a:spAutoFit/>
          </a:bodyPr>
          <a:lstStyle/>
          <a:p>
            <a:pPr algn="ctr"/>
            <a:r>
              <a:rPr lang="vi-VN" sz="3200" b="1" dirty="0">
                <a:solidFill>
                  <a:srgbClr val="000000"/>
                </a:solidFill>
                <a:latin typeface="Times New Roman" panose="02020603050405020304" pitchFamily="18" charset="0"/>
                <a:cs typeface="Times New Roman" panose="02020603050405020304" pitchFamily="18" charset="0"/>
              </a:rPr>
              <a:t>Tạm biệt mùa hè</a:t>
            </a:r>
            <a:endParaRPr lang="vi-VN" sz="3200" dirty="0">
              <a:solidFill>
                <a:srgbClr val="000000"/>
              </a:solidFill>
              <a:latin typeface="Times New Roman" panose="02020603050405020304" pitchFamily="18" charset="0"/>
              <a:cs typeface="Times New Roman" panose="02020603050405020304" pitchFamily="18" charset="0"/>
            </a:endParaRP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Đêm nay, Diệu nằm mãi mà không ngủ được vì háo hức chờ sớm mai đến lớp. Sau kì nghỉ hè, bạn bè gặp nhau sẽ có bao nhiêu chuyện vui để kể. Các bạn chắc chắn sẽ kể về những chuyến du lịch kì thú của mình: ra biển, lên núi, đến thăm những thành phố lớn,… Còn Diệu, Diệu sẽ kể với các bạn những gì nhỉ?</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đơn giản lắm. Chiều nào Diệu cũng theo mẹ đi các vườn thu hái quả</a:t>
            </a:r>
            <a:r>
              <a:rPr lang="en-US" sz="2400" dirty="0">
                <a:solidFill>
                  <a:srgbClr val="000000"/>
                </a:solidFill>
                <a:latin typeface="Times New Roman" panose="02020603050405020304" pitchFamily="18" charset="0"/>
                <a:cs typeface="Times New Roman" panose="02020603050405020304" pitchFamily="18" charset="0"/>
              </a:rPr>
              <a:t>.</a:t>
            </a:r>
            <a:r>
              <a:rPr lang="vi-VN" sz="2400" dirty="0">
                <a:solidFill>
                  <a:srgbClr val="000000"/>
                </a:solidFill>
                <a:latin typeface="Times New Roman" panose="02020603050405020304" pitchFamily="18" charset="0"/>
                <a:cs typeface="Times New Roman" panose="02020603050405020304" pitchFamily="18" charset="0"/>
              </a:rPr>
              <a:t> Hết chôm chôm lại đến bơ, sầu riêng,… Được đến nhiều mảnh vườn với vô vàn trái cây khác nhau thật là thích!</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là những lần đến nhà bà cụ Khởi ở cuối làng. Bà bị mù nhưng vẫn có thể làm hết mọi việc trong nhà. Bà đi không cần gậy dò đường. Diệu thường tỉ tê trò chuyện với bà. Bà là cả một kho chuyện thú vị.</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là những buổi ra chợ cùng mẹ. Khu chợ quê nghèo ấy thật giản dị mà gần gũi, thân quen. Diệu yêu những người cô, người bác tảo tần bán từng giỏ cua, mớ tép; yêu cả những người bà sáng nào cũng dắt cháu đi mua một ít kẹo bột, vài chiếc bánh mì,…</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Tạm biệt mùa hè, mai Diệu sẽ bước vào năm học mới…</a:t>
            </a:r>
          </a:p>
          <a:p>
            <a:pPr algn="r"/>
            <a:r>
              <a:rPr lang="vi-VN" dirty="0">
                <a:solidFill>
                  <a:srgbClr val="000000"/>
                </a:solidFill>
                <a:latin typeface="OpenSans"/>
              </a:rPr>
              <a:t>(Theo Vũ Thị Huyền Trang)</a:t>
            </a:r>
          </a:p>
        </p:txBody>
      </p:sp>
      <p:pic>
        <p:nvPicPr>
          <p:cNvPr id="12" name="Picture 11">
            <a:extLst>
              <a:ext uri="{FF2B5EF4-FFF2-40B4-BE49-F238E27FC236}">
                <a16:creationId xmlns:a16="http://schemas.microsoft.com/office/drawing/2014/main" id="{687A8ABD-36F5-464E-9D2F-70C1856681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181" y="846968"/>
            <a:ext cx="506411" cy="478546"/>
          </a:xfrm>
          <a:prstGeom prst="rect">
            <a:avLst/>
          </a:prstGeom>
        </p:spPr>
      </p:pic>
      <p:pic>
        <p:nvPicPr>
          <p:cNvPr id="14" name="Picture 13">
            <a:extLst>
              <a:ext uri="{FF2B5EF4-FFF2-40B4-BE49-F238E27FC236}">
                <a16:creationId xmlns:a16="http://schemas.microsoft.com/office/drawing/2014/main" id="{4A940625-0A14-48B6-B2C3-82F0A86D5750}"/>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555548" y="2454213"/>
            <a:ext cx="361799" cy="361799"/>
          </a:xfrm>
          <a:prstGeom prst="rect">
            <a:avLst/>
          </a:prstGeom>
        </p:spPr>
      </p:pic>
      <p:pic>
        <p:nvPicPr>
          <p:cNvPr id="15" name="Picture 14">
            <a:extLst>
              <a:ext uri="{FF2B5EF4-FFF2-40B4-BE49-F238E27FC236}">
                <a16:creationId xmlns:a16="http://schemas.microsoft.com/office/drawing/2014/main" id="{D8CB0D04-4887-46F6-B78A-DBEC8F7E2F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5288" y="3549811"/>
            <a:ext cx="384941" cy="384941"/>
          </a:xfrm>
          <a:prstGeom prst="rect">
            <a:avLst/>
          </a:prstGeom>
        </p:spPr>
      </p:pic>
      <p:grpSp>
        <p:nvGrpSpPr>
          <p:cNvPr id="16" name="Group 15">
            <a:extLst>
              <a:ext uri="{FF2B5EF4-FFF2-40B4-BE49-F238E27FC236}">
                <a16:creationId xmlns:a16="http://schemas.microsoft.com/office/drawing/2014/main" id="{BA4736CC-CD28-4F38-BB7A-B660EC7B3FEF}"/>
              </a:ext>
            </a:extLst>
          </p:cNvPr>
          <p:cNvGrpSpPr/>
          <p:nvPr/>
        </p:nvGrpSpPr>
        <p:grpSpPr>
          <a:xfrm>
            <a:off x="339777" y="4450308"/>
            <a:ext cx="568699" cy="851468"/>
            <a:chOff x="3373599" y="2824608"/>
            <a:chExt cx="393930" cy="646331"/>
          </a:xfrm>
        </p:grpSpPr>
        <p:sp>
          <p:nvSpPr>
            <p:cNvPr id="17" name="Oval 16">
              <a:extLst>
                <a:ext uri="{FF2B5EF4-FFF2-40B4-BE49-F238E27FC236}">
                  <a16:creationId xmlns:a16="http://schemas.microsoft.com/office/drawing/2014/main" id="{4EF3C45D-9C1C-44F7-AD1D-C75128585EB2}"/>
                </a:ext>
              </a:extLst>
            </p:cNvPr>
            <p:cNvSpPr/>
            <p:nvPr/>
          </p:nvSpPr>
          <p:spPr>
            <a:xfrm>
              <a:off x="3445636" y="2964598"/>
              <a:ext cx="321893" cy="321893"/>
            </a:xfrm>
            <a:prstGeom prst="ellipse">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x-none" sz="3600" i="1" dirty="0">
                <a:solidFill>
                  <a:schemeClr val="accent2"/>
                </a:solidFill>
                <a:latin typeface="UTM Charlotte" panose="02040603050506020204" pitchFamily="18" charset="0"/>
              </a:endParaRPr>
            </a:p>
          </p:txBody>
        </p:sp>
        <p:sp>
          <p:nvSpPr>
            <p:cNvPr id="18" name="Rectangle 17">
              <a:extLst>
                <a:ext uri="{FF2B5EF4-FFF2-40B4-BE49-F238E27FC236}">
                  <a16:creationId xmlns:a16="http://schemas.microsoft.com/office/drawing/2014/main" id="{FD5E1ED6-4148-4173-97D9-22A9850A1518}"/>
                </a:ext>
              </a:extLst>
            </p:cNvPr>
            <p:cNvSpPr/>
            <p:nvPr/>
          </p:nvSpPr>
          <p:spPr>
            <a:xfrm rot="21163024">
              <a:off x="3373599" y="2824608"/>
              <a:ext cx="381176" cy="646331"/>
            </a:xfrm>
            <a:prstGeom prst="rect">
              <a:avLst/>
            </a:prstGeom>
          </p:spPr>
          <p:txBody>
            <a:bodyPr wrap="square">
              <a:spAutoFit/>
            </a:bodyPr>
            <a:lstStyle/>
            <a:p>
              <a:pPr algn="ctr"/>
              <a:r>
                <a:rPr lang="x-none" sz="3600" b="1" i="1" dirty="0">
                  <a:solidFill>
                    <a:schemeClr val="bg1"/>
                  </a:solidFill>
                  <a:latin typeface="UTM Charlotte" panose="02040603050506020204" pitchFamily="18" charset="0"/>
                </a:rPr>
                <a:t>4</a:t>
              </a:r>
            </a:p>
          </p:txBody>
        </p:sp>
      </p:grpSp>
      <p:grpSp>
        <p:nvGrpSpPr>
          <p:cNvPr id="22" name="Group 21">
            <a:extLst>
              <a:ext uri="{FF2B5EF4-FFF2-40B4-BE49-F238E27FC236}">
                <a16:creationId xmlns:a16="http://schemas.microsoft.com/office/drawing/2014/main" id="{BA4736CC-CD28-4F38-BB7A-B660EC7B3FEF}"/>
              </a:ext>
            </a:extLst>
          </p:cNvPr>
          <p:cNvGrpSpPr/>
          <p:nvPr/>
        </p:nvGrpSpPr>
        <p:grpSpPr>
          <a:xfrm>
            <a:off x="401192" y="5920152"/>
            <a:ext cx="568400" cy="821842"/>
            <a:chOff x="3383647" y="2900256"/>
            <a:chExt cx="474911" cy="646331"/>
          </a:xfrm>
        </p:grpSpPr>
        <p:sp>
          <p:nvSpPr>
            <p:cNvPr id="23" name="Oval 22">
              <a:extLst>
                <a:ext uri="{FF2B5EF4-FFF2-40B4-BE49-F238E27FC236}">
                  <a16:creationId xmlns:a16="http://schemas.microsoft.com/office/drawing/2014/main" id="{4EF3C45D-9C1C-44F7-AD1D-C75128585EB2}"/>
                </a:ext>
              </a:extLst>
            </p:cNvPr>
            <p:cNvSpPr/>
            <p:nvPr/>
          </p:nvSpPr>
          <p:spPr>
            <a:xfrm>
              <a:off x="3445636" y="3057837"/>
              <a:ext cx="321893" cy="321893"/>
            </a:xfrm>
            <a:prstGeom prst="ellipse">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x-none" sz="3600" i="1" dirty="0">
                <a:solidFill>
                  <a:schemeClr val="accent2"/>
                </a:solidFill>
                <a:latin typeface="UTM Charlotte" panose="02040603050506020204" pitchFamily="18" charset="0"/>
              </a:endParaRPr>
            </a:p>
          </p:txBody>
        </p:sp>
        <p:sp>
          <p:nvSpPr>
            <p:cNvPr id="24" name="Rectangle 23">
              <a:extLst>
                <a:ext uri="{FF2B5EF4-FFF2-40B4-BE49-F238E27FC236}">
                  <a16:creationId xmlns:a16="http://schemas.microsoft.com/office/drawing/2014/main" id="{FD5E1ED6-4148-4173-97D9-22A9850A1518}"/>
                </a:ext>
              </a:extLst>
            </p:cNvPr>
            <p:cNvSpPr/>
            <p:nvPr/>
          </p:nvSpPr>
          <p:spPr>
            <a:xfrm rot="21163024">
              <a:off x="3383647" y="2900256"/>
              <a:ext cx="474911" cy="646331"/>
            </a:xfrm>
            <a:prstGeom prst="rect">
              <a:avLst/>
            </a:prstGeom>
          </p:spPr>
          <p:txBody>
            <a:bodyPr wrap="square">
              <a:spAutoFit/>
            </a:bodyPr>
            <a:lstStyle/>
            <a:p>
              <a:pPr algn="ctr"/>
              <a:r>
                <a:rPr lang="en-US" sz="3600" b="1" dirty="0">
                  <a:solidFill>
                    <a:schemeClr val="bg1"/>
                  </a:solidFill>
                  <a:latin typeface="UTM Charlotte" panose="02040603050506020204" pitchFamily="18" charset="0"/>
                </a:rPr>
                <a:t>5</a:t>
              </a:r>
              <a:endParaRPr lang="x-none" sz="3600" b="1" dirty="0">
                <a:solidFill>
                  <a:schemeClr val="bg1"/>
                </a:solidFill>
                <a:latin typeface="UTM Charlotte" panose="02040603050506020204" pitchFamily="18" charset="0"/>
              </a:endParaRPr>
            </a:p>
          </p:txBody>
        </p:sp>
      </p:grpSp>
    </p:spTree>
    <p:extLst>
      <p:ext uri="{BB962C8B-B14F-4D97-AF65-F5344CB8AC3E}">
        <p14:creationId xmlns:p14="http://schemas.microsoft.com/office/powerpoint/2010/main" val="253108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additive="base">
                                        <p:cTn id="29" dur="500" fill="hold"/>
                                        <p:tgtEl>
                                          <p:spTgt spid="22"/>
                                        </p:tgtEl>
                                        <p:attrNameLst>
                                          <p:attrName>ppt_x</p:attrName>
                                        </p:attrNameLst>
                                      </p:cBhvr>
                                      <p:tavLst>
                                        <p:tav tm="0">
                                          <p:val>
                                            <p:strVal val="#ppt_x"/>
                                          </p:val>
                                        </p:tav>
                                        <p:tav tm="100000">
                                          <p:val>
                                            <p:strVal val="#ppt_x"/>
                                          </p:val>
                                        </p:tav>
                                      </p:tavLst>
                                    </p:anim>
                                    <p:anim calcmode="lin" valueType="num">
                                      <p:cBhvr additive="base">
                                        <p:cTn id="3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41697" y="1444700"/>
            <a:ext cx="10645252" cy="3416320"/>
          </a:xfrm>
          <a:prstGeom prst="rect">
            <a:avLst/>
          </a:prstGeom>
        </p:spPr>
        <p:txBody>
          <a:bodyPr wrap="square">
            <a:spAutoFit/>
          </a:bodyPr>
          <a:lstStyle/>
          <a:p>
            <a:pPr algn="just">
              <a:lnSpc>
                <a:spcPct val="150000"/>
              </a:lnSpc>
              <a:spcAft>
                <a:spcPts val="0"/>
              </a:spcAft>
              <a:tabLst>
                <a:tab pos="250190" algn="l"/>
              </a:tabLst>
            </a:pP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Diệu</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yêu</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những</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người</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cô</a:t>
            </a:r>
            <a:r>
              <a:rPr lang="en-US" sz="3600" b="1" spc="-20">
                <a:solidFill>
                  <a:srgbClr val="000000"/>
                </a:solidFill>
                <a:latin typeface="Times New Roman" panose="02020603050405020304" pitchFamily="18" charset="0"/>
                <a:ea typeface="Times New Roman" panose="02020603050405020304" pitchFamily="18" charset="0"/>
              </a:rPr>
              <a:t>, người </a:t>
            </a:r>
            <a:r>
              <a:rPr lang="en-US" sz="3600" b="1" spc="-20" err="1">
                <a:solidFill>
                  <a:srgbClr val="000000"/>
                </a:solidFill>
                <a:latin typeface="Times New Roman" panose="02020603050405020304" pitchFamily="18" charset="0"/>
                <a:ea typeface="Times New Roman" panose="02020603050405020304" pitchFamily="18" charset="0"/>
              </a:rPr>
              <a:t>bác</a:t>
            </a:r>
            <a:r>
              <a:rPr lang="en-US" sz="3600" b="1" spc="-20">
                <a:solidFill>
                  <a:srgbClr val="000000"/>
                </a:solidFill>
                <a:latin typeface="Times New Roman" panose="02020603050405020304" pitchFamily="18" charset="0"/>
                <a:ea typeface="Times New Roman" panose="02020603050405020304" pitchFamily="18" charset="0"/>
              </a:rPr>
              <a:t> tảo </a:t>
            </a:r>
            <a:r>
              <a:rPr lang="en-US" sz="3600" b="1" spc="-20" dirty="0" err="1">
                <a:solidFill>
                  <a:srgbClr val="000000"/>
                </a:solidFill>
                <a:latin typeface="Times New Roman" panose="02020603050405020304" pitchFamily="18" charset="0"/>
                <a:ea typeface="Times New Roman" panose="02020603050405020304" pitchFamily="18" charset="0"/>
              </a:rPr>
              <a:t>tần</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bán</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từng</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giỏ</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cua</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mở</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tép</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yêu</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cả</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những</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người</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bà</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sáng</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nào</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cũng</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dắt</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cháu</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đi</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mua</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một</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ít</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kẹo</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bột</a:t>
            </a:r>
            <a:r>
              <a:rPr lang="en-US" sz="3600" b="1" spc="-20">
                <a:solidFill>
                  <a:srgbClr val="000000"/>
                </a:solidFill>
                <a:latin typeface="Times New Roman" panose="02020603050405020304" pitchFamily="18" charset="0"/>
                <a:ea typeface="Times New Roman" panose="02020603050405020304" pitchFamily="18" charset="0"/>
              </a:rPr>
              <a:t>,  vài </a:t>
            </a:r>
            <a:r>
              <a:rPr lang="en-US" sz="3600" b="1" spc="-20" dirty="0" err="1">
                <a:solidFill>
                  <a:srgbClr val="000000"/>
                </a:solidFill>
                <a:latin typeface="Times New Roman" panose="02020603050405020304" pitchFamily="18" charset="0"/>
                <a:ea typeface="Times New Roman" panose="02020603050405020304" pitchFamily="18" charset="0"/>
              </a:rPr>
              <a:t>cái</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bánh</a:t>
            </a:r>
            <a:r>
              <a:rPr lang="en-US" sz="3600" b="1" spc="-20" dirty="0">
                <a:solidFill>
                  <a:srgbClr val="000000"/>
                </a:solidFill>
                <a:latin typeface="Times New Roman" panose="02020603050405020304" pitchFamily="18" charset="0"/>
                <a:ea typeface="Times New Roman" panose="02020603050405020304" pitchFamily="18" charset="0"/>
              </a:rPr>
              <a:t> </a:t>
            </a:r>
            <a:r>
              <a:rPr lang="en-US" sz="3600" b="1" spc="-20" dirty="0" err="1">
                <a:solidFill>
                  <a:srgbClr val="000000"/>
                </a:solidFill>
                <a:latin typeface="Times New Roman" panose="02020603050405020304" pitchFamily="18" charset="0"/>
                <a:ea typeface="Times New Roman" panose="02020603050405020304" pitchFamily="18" charset="0"/>
              </a:rPr>
              <a:t>mì</a:t>
            </a:r>
            <a:r>
              <a:rPr lang="en-US" sz="3600" b="1" spc="-20" dirty="0">
                <a:solidFill>
                  <a:srgbClr val="000000"/>
                </a:solidFill>
                <a:latin typeface="Times New Roman" panose="02020603050405020304" pitchFamily="18" charset="0"/>
                <a:ea typeface="Times New Roman" panose="02020603050405020304" pitchFamily="18" charset="0"/>
              </a:rPr>
              <a:t>.</a:t>
            </a:r>
            <a:endParaRPr lang="en-US" sz="3600" b="1" dirty="0">
              <a:effectLst/>
              <a:latin typeface="Times New Roman" panose="02020603050405020304" pitchFamily="18" charset="0"/>
              <a:ea typeface="Times New Roman" panose="02020603050405020304" pitchFamily="18" charset="0"/>
            </a:endParaRPr>
          </a:p>
        </p:txBody>
      </p:sp>
      <p:cxnSp>
        <p:nvCxnSpPr>
          <p:cNvPr id="5" name="Straight Connector 4"/>
          <p:cNvCxnSpPr/>
          <p:nvPr/>
        </p:nvCxnSpPr>
        <p:spPr>
          <a:xfrm flipH="1">
            <a:off x="6803408" y="1696028"/>
            <a:ext cx="259308" cy="53226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8983638" y="1696028"/>
            <a:ext cx="259308" cy="53226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3712191" y="2497540"/>
            <a:ext cx="259308" cy="53226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10354439" y="2477828"/>
            <a:ext cx="259308" cy="53226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6585044" y="3235728"/>
            <a:ext cx="259308" cy="53226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9831610" y="3359906"/>
            <a:ext cx="259308" cy="53226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2756847" y="4121624"/>
            <a:ext cx="259308" cy="53226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2868304" y="4121623"/>
            <a:ext cx="259308" cy="53226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5457967" y="2487517"/>
            <a:ext cx="259308" cy="53226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76241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0"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云形 12">
            <a:extLst>
              <a:ext uri="{FF2B5EF4-FFF2-40B4-BE49-F238E27FC236}">
                <a16:creationId xmlns:a16="http://schemas.microsoft.com/office/drawing/2014/main" id="{0F14F46C-7801-4F20-9F04-77A0DFD59D13}"/>
              </a:ext>
            </a:extLst>
          </p:cNvPr>
          <p:cNvSpPr/>
          <p:nvPr/>
        </p:nvSpPr>
        <p:spPr>
          <a:xfrm rot="150597">
            <a:off x="1191061" y="212265"/>
            <a:ext cx="9810959" cy="5338778"/>
          </a:xfrm>
          <a:prstGeom prst="cloud">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dirty="0">
              <a:solidFill>
                <a:srgbClr val="95AD31"/>
              </a:solidFill>
              <a:latin typeface="微软雅黑" panose="020B0503020204020204" pitchFamily="34" charset="-122"/>
              <a:ea typeface="微软雅黑" panose="020B0503020204020204" pitchFamily="34" charset="-122"/>
            </a:endParaRPr>
          </a:p>
        </p:txBody>
      </p:sp>
      <p:sp>
        <p:nvSpPr>
          <p:cNvPr id="4" name="Rectangle 3"/>
          <p:cNvSpPr/>
          <p:nvPr/>
        </p:nvSpPr>
        <p:spPr>
          <a:xfrm>
            <a:off x="555548" y="456247"/>
            <a:ext cx="10426889" cy="6401753"/>
          </a:xfrm>
          <a:prstGeom prst="rect">
            <a:avLst/>
          </a:prstGeom>
        </p:spPr>
        <p:txBody>
          <a:bodyPr wrap="square">
            <a:spAutoFit/>
          </a:bodyPr>
          <a:lstStyle/>
          <a:p>
            <a:pPr algn="ctr"/>
            <a:r>
              <a:rPr lang="vi-VN" sz="3200" b="1" dirty="0">
                <a:solidFill>
                  <a:srgbClr val="000000"/>
                </a:solidFill>
                <a:latin typeface="Times New Roman" panose="02020603050405020304" pitchFamily="18" charset="0"/>
                <a:cs typeface="Times New Roman" panose="02020603050405020304" pitchFamily="18" charset="0"/>
              </a:rPr>
              <a:t>Tạm biệt mùa hè</a:t>
            </a:r>
            <a:endParaRPr lang="vi-VN" sz="3200" dirty="0">
              <a:solidFill>
                <a:srgbClr val="000000"/>
              </a:solidFill>
              <a:latin typeface="Times New Roman" panose="02020603050405020304" pitchFamily="18" charset="0"/>
              <a:cs typeface="Times New Roman" panose="02020603050405020304" pitchFamily="18" charset="0"/>
            </a:endParaRP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Đêm nay, Diệu nằm mãi mà không ngủ được vì háo hức chờ sớm mai đến lớp. Sau kì nghỉ hè, bạn bè gặp nhau sẽ có bao nhiêu chuyện vui để kể. Các bạn chắc chắn sẽ kể về những chuyến du lịch kì thú của mình: ra biển, lên núi, đến thăm những thành phố lớn,… Còn Diệu, Diệu sẽ kể với các bạn những gì nhỉ?</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đơn giản lắm. Chiều nào Diệu cũng theo mẹ đi các vườn thu hái quả</a:t>
            </a:r>
            <a:r>
              <a:rPr lang="en-US" sz="2400" dirty="0">
                <a:solidFill>
                  <a:srgbClr val="000000"/>
                </a:solidFill>
                <a:latin typeface="Times New Roman" panose="02020603050405020304" pitchFamily="18" charset="0"/>
                <a:cs typeface="Times New Roman" panose="02020603050405020304" pitchFamily="18" charset="0"/>
              </a:rPr>
              <a:t>.</a:t>
            </a:r>
            <a:r>
              <a:rPr lang="vi-VN" sz="2400" dirty="0">
                <a:solidFill>
                  <a:srgbClr val="000000"/>
                </a:solidFill>
                <a:latin typeface="Times New Roman" panose="02020603050405020304" pitchFamily="18" charset="0"/>
                <a:cs typeface="Times New Roman" panose="02020603050405020304" pitchFamily="18" charset="0"/>
              </a:rPr>
              <a:t> Hết chôm chôm lại đến bơ, sầu riêng,… Được đến nhiều mảnh vườn với vô vàn trái cây khác nhau thật là thích!</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là những lần đến nhà bà cụ Khởi ở cuối làng. Bà bị mù nhưng vẫn có thể làm hết mọi việc trong nhà. Bà đi không cần gậy dò đường. Diệu thường tỉ tê trò chuyện với bà. Bà là cả một kho chuyện thú vị.</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là những buổi ra chợ cùng mẹ. Khu chợ quê nghèo ấy thật giản dị mà gần gũi, thân quen. Diệu yêu những người cô, người bác tảo tần bán từng giỏ cua, mớ tép; yêu cả những người bà sáng nào cũng dắt cháu đi mua một ít kẹo bột, vài chiếc bánh mì,…</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Tạm biệt mùa hè, mai Diệu sẽ bước vào năm học mới…</a:t>
            </a:r>
          </a:p>
          <a:p>
            <a:pPr algn="r"/>
            <a:r>
              <a:rPr lang="vi-VN" dirty="0">
                <a:solidFill>
                  <a:srgbClr val="000000"/>
                </a:solidFill>
                <a:latin typeface="OpenSans"/>
              </a:rPr>
              <a:t>(Theo Vũ Thị Huyền Trang)</a:t>
            </a:r>
          </a:p>
        </p:txBody>
      </p:sp>
      <p:pic>
        <p:nvPicPr>
          <p:cNvPr id="12" name="Picture 11">
            <a:extLst>
              <a:ext uri="{FF2B5EF4-FFF2-40B4-BE49-F238E27FC236}">
                <a16:creationId xmlns:a16="http://schemas.microsoft.com/office/drawing/2014/main" id="{687A8ABD-36F5-464E-9D2F-70C1856681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181" y="846968"/>
            <a:ext cx="506411" cy="478546"/>
          </a:xfrm>
          <a:prstGeom prst="rect">
            <a:avLst/>
          </a:prstGeom>
        </p:spPr>
      </p:pic>
      <p:pic>
        <p:nvPicPr>
          <p:cNvPr id="14" name="Picture 13">
            <a:extLst>
              <a:ext uri="{FF2B5EF4-FFF2-40B4-BE49-F238E27FC236}">
                <a16:creationId xmlns:a16="http://schemas.microsoft.com/office/drawing/2014/main" id="{4A940625-0A14-48B6-B2C3-82F0A86D5750}"/>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555548" y="2454213"/>
            <a:ext cx="361799" cy="361799"/>
          </a:xfrm>
          <a:prstGeom prst="rect">
            <a:avLst/>
          </a:prstGeom>
        </p:spPr>
      </p:pic>
      <p:pic>
        <p:nvPicPr>
          <p:cNvPr id="15" name="Picture 14">
            <a:extLst>
              <a:ext uri="{FF2B5EF4-FFF2-40B4-BE49-F238E27FC236}">
                <a16:creationId xmlns:a16="http://schemas.microsoft.com/office/drawing/2014/main" id="{D8CB0D04-4887-46F6-B78A-DBEC8F7E2F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5288" y="3549811"/>
            <a:ext cx="384941" cy="384941"/>
          </a:xfrm>
          <a:prstGeom prst="rect">
            <a:avLst/>
          </a:prstGeom>
        </p:spPr>
      </p:pic>
      <p:grpSp>
        <p:nvGrpSpPr>
          <p:cNvPr id="16" name="Group 15">
            <a:extLst>
              <a:ext uri="{FF2B5EF4-FFF2-40B4-BE49-F238E27FC236}">
                <a16:creationId xmlns:a16="http://schemas.microsoft.com/office/drawing/2014/main" id="{BA4736CC-CD28-4F38-BB7A-B660EC7B3FEF}"/>
              </a:ext>
            </a:extLst>
          </p:cNvPr>
          <p:cNvGrpSpPr/>
          <p:nvPr/>
        </p:nvGrpSpPr>
        <p:grpSpPr>
          <a:xfrm>
            <a:off x="339777" y="4450308"/>
            <a:ext cx="568699" cy="851468"/>
            <a:chOff x="3373599" y="2824608"/>
            <a:chExt cx="393930" cy="646331"/>
          </a:xfrm>
        </p:grpSpPr>
        <p:sp>
          <p:nvSpPr>
            <p:cNvPr id="17" name="Oval 16">
              <a:extLst>
                <a:ext uri="{FF2B5EF4-FFF2-40B4-BE49-F238E27FC236}">
                  <a16:creationId xmlns:a16="http://schemas.microsoft.com/office/drawing/2014/main" id="{4EF3C45D-9C1C-44F7-AD1D-C75128585EB2}"/>
                </a:ext>
              </a:extLst>
            </p:cNvPr>
            <p:cNvSpPr/>
            <p:nvPr/>
          </p:nvSpPr>
          <p:spPr>
            <a:xfrm>
              <a:off x="3445636" y="2964598"/>
              <a:ext cx="321893" cy="321893"/>
            </a:xfrm>
            <a:prstGeom prst="ellipse">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x-none" sz="3600" i="1" dirty="0">
                <a:solidFill>
                  <a:schemeClr val="accent2"/>
                </a:solidFill>
                <a:latin typeface="UTM Charlotte" panose="02040603050506020204" pitchFamily="18" charset="0"/>
              </a:endParaRPr>
            </a:p>
          </p:txBody>
        </p:sp>
        <p:sp>
          <p:nvSpPr>
            <p:cNvPr id="18" name="Rectangle 17">
              <a:extLst>
                <a:ext uri="{FF2B5EF4-FFF2-40B4-BE49-F238E27FC236}">
                  <a16:creationId xmlns:a16="http://schemas.microsoft.com/office/drawing/2014/main" id="{FD5E1ED6-4148-4173-97D9-22A9850A1518}"/>
                </a:ext>
              </a:extLst>
            </p:cNvPr>
            <p:cNvSpPr/>
            <p:nvPr/>
          </p:nvSpPr>
          <p:spPr>
            <a:xfrm rot="21163024">
              <a:off x="3373599" y="2824608"/>
              <a:ext cx="381176" cy="646331"/>
            </a:xfrm>
            <a:prstGeom prst="rect">
              <a:avLst/>
            </a:prstGeom>
          </p:spPr>
          <p:txBody>
            <a:bodyPr wrap="square">
              <a:spAutoFit/>
            </a:bodyPr>
            <a:lstStyle/>
            <a:p>
              <a:pPr algn="ctr"/>
              <a:r>
                <a:rPr lang="x-none" sz="3600" b="1" i="1" dirty="0">
                  <a:solidFill>
                    <a:schemeClr val="bg1"/>
                  </a:solidFill>
                  <a:latin typeface="UTM Charlotte" panose="02040603050506020204" pitchFamily="18" charset="0"/>
                </a:rPr>
                <a:t>4</a:t>
              </a:r>
            </a:p>
          </p:txBody>
        </p:sp>
      </p:grpSp>
      <p:grpSp>
        <p:nvGrpSpPr>
          <p:cNvPr id="22" name="Group 21">
            <a:extLst>
              <a:ext uri="{FF2B5EF4-FFF2-40B4-BE49-F238E27FC236}">
                <a16:creationId xmlns:a16="http://schemas.microsoft.com/office/drawing/2014/main" id="{BA4736CC-CD28-4F38-BB7A-B660EC7B3FEF}"/>
              </a:ext>
            </a:extLst>
          </p:cNvPr>
          <p:cNvGrpSpPr/>
          <p:nvPr/>
        </p:nvGrpSpPr>
        <p:grpSpPr>
          <a:xfrm>
            <a:off x="401192" y="5920152"/>
            <a:ext cx="568400" cy="821842"/>
            <a:chOff x="3383647" y="2900256"/>
            <a:chExt cx="474911" cy="646331"/>
          </a:xfrm>
        </p:grpSpPr>
        <p:sp>
          <p:nvSpPr>
            <p:cNvPr id="23" name="Oval 22">
              <a:extLst>
                <a:ext uri="{FF2B5EF4-FFF2-40B4-BE49-F238E27FC236}">
                  <a16:creationId xmlns:a16="http://schemas.microsoft.com/office/drawing/2014/main" id="{4EF3C45D-9C1C-44F7-AD1D-C75128585EB2}"/>
                </a:ext>
              </a:extLst>
            </p:cNvPr>
            <p:cNvSpPr/>
            <p:nvPr/>
          </p:nvSpPr>
          <p:spPr>
            <a:xfrm>
              <a:off x="3445636" y="3057837"/>
              <a:ext cx="321893" cy="321893"/>
            </a:xfrm>
            <a:prstGeom prst="ellipse">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x-none" sz="3600" i="1" dirty="0">
                <a:solidFill>
                  <a:schemeClr val="accent2"/>
                </a:solidFill>
                <a:latin typeface="UTM Charlotte" panose="02040603050506020204" pitchFamily="18" charset="0"/>
              </a:endParaRPr>
            </a:p>
          </p:txBody>
        </p:sp>
        <p:sp>
          <p:nvSpPr>
            <p:cNvPr id="24" name="Rectangle 23">
              <a:extLst>
                <a:ext uri="{FF2B5EF4-FFF2-40B4-BE49-F238E27FC236}">
                  <a16:creationId xmlns:a16="http://schemas.microsoft.com/office/drawing/2014/main" id="{FD5E1ED6-4148-4173-97D9-22A9850A1518}"/>
                </a:ext>
              </a:extLst>
            </p:cNvPr>
            <p:cNvSpPr/>
            <p:nvPr/>
          </p:nvSpPr>
          <p:spPr>
            <a:xfrm rot="21163024">
              <a:off x="3383647" y="2900256"/>
              <a:ext cx="474911" cy="646331"/>
            </a:xfrm>
            <a:prstGeom prst="rect">
              <a:avLst/>
            </a:prstGeom>
          </p:spPr>
          <p:txBody>
            <a:bodyPr wrap="square">
              <a:spAutoFit/>
            </a:bodyPr>
            <a:lstStyle/>
            <a:p>
              <a:pPr algn="ctr"/>
              <a:r>
                <a:rPr lang="en-US" sz="3600" b="1" dirty="0">
                  <a:solidFill>
                    <a:schemeClr val="bg1"/>
                  </a:solidFill>
                  <a:latin typeface="UTM Charlotte" panose="02040603050506020204" pitchFamily="18" charset="0"/>
                </a:rPr>
                <a:t>5</a:t>
              </a:r>
              <a:endParaRPr lang="x-none" sz="3600" b="1" dirty="0">
                <a:solidFill>
                  <a:schemeClr val="bg1"/>
                </a:solidFill>
                <a:latin typeface="UTM Charlotte" panose="02040603050506020204" pitchFamily="18" charset="0"/>
              </a:endParaRPr>
            </a:p>
          </p:txBody>
        </p:sp>
      </p:grpSp>
    </p:spTree>
    <p:extLst>
      <p:ext uri="{BB962C8B-B14F-4D97-AF65-F5344CB8AC3E}">
        <p14:creationId xmlns:p14="http://schemas.microsoft.com/office/powerpoint/2010/main" val="25901126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additive="base">
                                        <p:cTn id="29" dur="500" fill="hold"/>
                                        <p:tgtEl>
                                          <p:spTgt spid="22"/>
                                        </p:tgtEl>
                                        <p:attrNameLst>
                                          <p:attrName>ppt_x</p:attrName>
                                        </p:attrNameLst>
                                      </p:cBhvr>
                                      <p:tavLst>
                                        <p:tav tm="0">
                                          <p:val>
                                            <p:strVal val="#ppt_x"/>
                                          </p:val>
                                        </p:tav>
                                        <p:tav tm="100000">
                                          <p:val>
                                            <p:strVal val="#ppt_x"/>
                                          </p:val>
                                        </p:tav>
                                      </p:tavLst>
                                    </p:anim>
                                    <p:anim calcmode="lin" valueType="num">
                                      <p:cBhvr additive="base">
                                        <p:cTn id="3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922" y="41227"/>
            <a:ext cx="1947094" cy="1829562"/>
          </a:xfrm>
          <a:prstGeom prst="rect">
            <a:avLst/>
          </a:prstGeom>
        </p:spPr>
      </p:pic>
      <p:sp>
        <p:nvSpPr>
          <p:cNvPr id="4" name="Rectangle 3"/>
          <p:cNvSpPr/>
          <p:nvPr/>
        </p:nvSpPr>
        <p:spPr>
          <a:xfrm>
            <a:off x="627797" y="1870789"/>
            <a:ext cx="12152174" cy="1107996"/>
          </a:xfrm>
          <a:prstGeom prst="rect">
            <a:avLst/>
          </a:prstGeom>
        </p:spPr>
        <p:txBody>
          <a:bodyPr wrap="square">
            <a:spAutoFit/>
          </a:bodyPr>
          <a:lstStyle/>
          <a:p>
            <a:pPr>
              <a:lnSpc>
                <a:spcPct val="150000"/>
              </a:lnSpc>
            </a:pPr>
            <a:r>
              <a:rPr lang="vi-VN" sz="4400" b="1" dirty="0">
                <a:solidFill>
                  <a:schemeClr val="bg1"/>
                </a:solidFill>
                <a:latin typeface="Times New Roman" panose="02020603050405020304" pitchFamily="18" charset="0"/>
                <a:cs typeface="Times New Roman" panose="02020603050405020304" pitchFamily="18" charset="0"/>
              </a:rPr>
              <a:t>Kì </a:t>
            </a:r>
            <a:r>
              <a:rPr lang="vi-VN" sz="4400" b="1">
                <a:solidFill>
                  <a:schemeClr val="bg1"/>
                </a:solidFill>
                <a:latin typeface="Times New Roman" panose="02020603050405020304" pitchFamily="18" charset="0"/>
                <a:cs typeface="Times New Roman" panose="02020603050405020304" pitchFamily="18" charset="0"/>
              </a:rPr>
              <a:t>thú:</a:t>
            </a:r>
            <a:endParaRPr lang="en-US" sz="4400" b="1">
              <a:solidFill>
                <a:schemeClr val="bg1"/>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552133" y="2111309"/>
            <a:ext cx="4408227" cy="769441"/>
          </a:xfrm>
          <a:prstGeom prst="rect">
            <a:avLst/>
          </a:prstGeom>
          <a:noFill/>
        </p:spPr>
        <p:txBody>
          <a:bodyPr wrap="square" rtlCol="0">
            <a:spAutoFit/>
          </a:bodyPr>
          <a:lstStyle/>
          <a:p>
            <a:r>
              <a:rPr lang="en-US" sz="4400" b="1">
                <a:solidFill>
                  <a:schemeClr val="bg1"/>
                </a:solidFill>
                <a:latin typeface="Times New Roman" panose="02020603050405020304" pitchFamily="18" charset="0"/>
                <a:cs typeface="Times New Roman" panose="02020603050405020304" pitchFamily="18" charset="0"/>
              </a:rPr>
              <a:t>đặc biệt thú vị</a:t>
            </a:r>
          </a:p>
        </p:txBody>
      </p:sp>
    </p:spTree>
    <p:extLst>
      <p:ext uri="{BB962C8B-B14F-4D97-AF65-F5344CB8AC3E}">
        <p14:creationId xmlns:p14="http://schemas.microsoft.com/office/powerpoint/2010/main" val="42757149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云形 12">
            <a:extLst>
              <a:ext uri="{FF2B5EF4-FFF2-40B4-BE49-F238E27FC236}">
                <a16:creationId xmlns:a16="http://schemas.microsoft.com/office/drawing/2014/main" id="{0F14F46C-7801-4F20-9F04-77A0DFD59D13}"/>
              </a:ext>
            </a:extLst>
          </p:cNvPr>
          <p:cNvSpPr/>
          <p:nvPr/>
        </p:nvSpPr>
        <p:spPr>
          <a:xfrm rot="150597">
            <a:off x="1191061" y="212265"/>
            <a:ext cx="9810959" cy="5338778"/>
          </a:xfrm>
          <a:prstGeom prst="cloud">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dirty="0">
              <a:solidFill>
                <a:srgbClr val="95AD31"/>
              </a:solidFill>
              <a:latin typeface="微软雅黑" panose="020B0503020204020204" pitchFamily="34" charset="-122"/>
              <a:ea typeface="微软雅黑" panose="020B0503020204020204" pitchFamily="34" charset="-122"/>
            </a:endParaRPr>
          </a:p>
        </p:txBody>
      </p:sp>
      <p:sp>
        <p:nvSpPr>
          <p:cNvPr id="4" name="Rectangle 3"/>
          <p:cNvSpPr/>
          <p:nvPr/>
        </p:nvSpPr>
        <p:spPr>
          <a:xfrm>
            <a:off x="555548" y="456247"/>
            <a:ext cx="10426889" cy="6401753"/>
          </a:xfrm>
          <a:prstGeom prst="rect">
            <a:avLst/>
          </a:prstGeom>
        </p:spPr>
        <p:txBody>
          <a:bodyPr wrap="square">
            <a:spAutoFit/>
          </a:bodyPr>
          <a:lstStyle/>
          <a:p>
            <a:pPr algn="ctr"/>
            <a:r>
              <a:rPr lang="vi-VN" sz="3200" b="1" dirty="0">
                <a:solidFill>
                  <a:srgbClr val="000000"/>
                </a:solidFill>
                <a:latin typeface="Times New Roman" panose="02020603050405020304" pitchFamily="18" charset="0"/>
                <a:cs typeface="Times New Roman" panose="02020603050405020304" pitchFamily="18" charset="0"/>
              </a:rPr>
              <a:t>Tạm biệt mùa hè</a:t>
            </a:r>
            <a:endParaRPr lang="vi-VN" sz="3200" dirty="0">
              <a:solidFill>
                <a:srgbClr val="000000"/>
              </a:solidFill>
              <a:latin typeface="Times New Roman" panose="02020603050405020304" pitchFamily="18" charset="0"/>
              <a:cs typeface="Times New Roman" panose="02020603050405020304" pitchFamily="18" charset="0"/>
            </a:endParaRP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Đêm nay, Diệu nằm mãi mà không ngủ được vì háo hức chờ sớm mai đến lớp. Sau kì nghỉ hè, bạn bè gặp nhau sẽ có bao nhiêu chuyện vui để kể. Các bạn chắc chắn sẽ kể về những chuyến du lịch kì thú của mình: ra biển, lên núi, đến thăm những thành phố lớn,… Còn Diệu, Diệu sẽ kể với các bạn những gì nhỉ?</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đơn giản lắm. Chiều nào Diệu cũng theo mẹ đi các vườn thu hái quả</a:t>
            </a:r>
            <a:r>
              <a:rPr lang="en-US" sz="2400" dirty="0">
                <a:solidFill>
                  <a:srgbClr val="000000"/>
                </a:solidFill>
                <a:latin typeface="Times New Roman" panose="02020603050405020304" pitchFamily="18" charset="0"/>
                <a:cs typeface="Times New Roman" panose="02020603050405020304" pitchFamily="18" charset="0"/>
              </a:rPr>
              <a:t>.</a:t>
            </a:r>
            <a:r>
              <a:rPr lang="vi-VN" sz="2400" dirty="0">
                <a:solidFill>
                  <a:srgbClr val="000000"/>
                </a:solidFill>
                <a:latin typeface="Times New Roman" panose="02020603050405020304" pitchFamily="18" charset="0"/>
                <a:cs typeface="Times New Roman" panose="02020603050405020304" pitchFamily="18" charset="0"/>
              </a:rPr>
              <a:t> Hết chôm chôm lại đến bơ, sầu riêng,… Được đến nhiều mảnh vườn với vô vàn trái cây khác nhau thật là thích!</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là những lần đến nhà bà cụ Khởi ở cuối làng. Bà bị mù nhưng vẫn có thể làm hết mọi việc trong nhà. Bà đi không cần gậy dò đường. Diệu thường tỉ tê trò chuyện với bà. Bà là cả một kho chuyện thú vị.</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là những buổi ra chợ cùng mẹ. Khu chợ quê nghèo ấy thật giản dị mà gần gũi, thân quen. Diệu yêu những người cô, người bác tảo tần bán từng giỏ cua, mớ tép; yêu cả những người bà sáng nào cũng dắt cháu đi mua một ít kẹo bột, vài chiếc bánh mì,…</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Tạm biệt mùa hè, mai Diệu sẽ bước vào năm học mới…</a:t>
            </a:r>
          </a:p>
          <a:p>
            <a:pPr algn="r"/>
            <a:r>
              <a:rPr lang="vi-VN" dirty="0">
                <a:solidFill>
                  <a:srgbClr val="000000"/>
                </a:solidFill>
                <a:latin typeface="OpenSans"/>
              </a:rPr>
              <a:t>(Theo Vũ Thị Huyền Trang)</a:t>
            </a:r>
          </a:p>
        </p:txBody>
      </p:sp>
      <p:pic>
        <p:nvPicPr>
          <p:cNvPr id="12" name="Picture 11">
            <a:extLst>
              <a:ext uri="{FF2B5EF4-FFF2-40B4-BE49-F238E27FC236}">
                <a16:creationId xmlns:a16="http://schemas.microsoft.com/office/drawing/2014/main" id="{687A8ABD-36F5-464E-9D2F-70C1856681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181" y="846968"/>
            <a:ext cx="506411" cy="478546"/>
          </a:xfrm>
          <a:prstGeom prst="rect">
            <a:avLst/>
          </a:prstGeom>
        </p:spPr>
      </p:pic>
      <p:pic>
        <p:nvPicPr>
          <p:cNvPr id="14" name="Picture 13">
            <a:extLst>
              <a:ext uri="{FF2B5EF4-FFF2-40B4-BE49-F238E27FC236}">
                <a16:creationId xmlns:a16="http://schemas.microsoft.com/office/drawing/2014/main" id="{4A940625-0A14-48B6-B2C3-82F0A86D5750}"/>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555548" y="2454213"/>
            <a:ext cx="361799" cy="361799"/>
          </a:xfrm>
          <a:prstGeom prst="rect">
            <a:avLst/>
          </a:prstGeom>
        </p:spPr>
      </p:pic>
      <p:pic>
        <p:nvPicPr>
          <p:cNvPr id="15" name="Picture 14">
            <a:extLst>
              <a:ext uri="{FF2B5EF4-FFF2-40B4-BE49-F238E27FC236}">
                <a16:creationId xmlns:a16="http://schemas.microsoft.com/office/drawing/2014/main" id="{D8CB0D04-4887-46F6-B78A-DBEC8F7E2F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5288" y="3549811"/>
            <a:ext cx="384941" cy="384941"/>
          </a:xfrm>
          <a:prstGeom prst="rect">
            <a:avLst/>
          </a:prstGeom>
        </p:spPr>
      </p:pic>
      <p:grpSp>
        <p:nvGrpSpPr>
          <p:cNvPr id="16" name="Group 15">
            <a:extLst>
              <a:ext uri="{FF2B5EF4-FFF2-40B4-BE49-F238E27FC236}">
                <a16:creationId xmlns:a16="http://schemas.microsoft.com/office/drawing/2014/main" id="{BA4736CC-CD28-4F38-BB7A-B660EC7B3FEF}"/>
              </a:ext>
            </a:extLst>
          </p:cNvPr>
          <p:cNvGrpSpPr/>
          <p:nvPr/>
        </p:nvGrpSpPr>
        <p:grpSpPr>
          <a:xfrm>
            <a:off x="339777" y="4450308"/>
            <a:ext cx="568699" cy="851468"/>
            <a:chOff x="3373599" y="2824608"/>
            <a:chExt cx="393930" cy="646331"/>
          </a:xfrm>
        </p:grpSpPr>
        <p:sp>
          <p:nvSpPr>
            <p:cNvPr id="17" name="Oval 16">
              <a:extLst>
                <a:ext uri="{FF2B5EF4-FFF2-40B4-BE49-F238E27FC236}">
                  <a16:creationId xmlns:a16="http://schemas.microsoft.com/office/drawing/2014/main" id="{4EF3C45D-9C1C-44F7-AD1D-C75128585EB2}"/>
                </a:ext>
              </a:extLst>
            </p:cNvPr>
            <p:cNvSpPr/>
            <p:nvPr/>
          </p:nvSpPr>
          <p:spPr>
            <a:xfrm>
              <a:off x="3445636" y="2964598"/>
              <a:ext cx="321893" cy="321893"/>
            </a:xfrm>
            <a:prstGeom prst="ellipse">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x-none" sz="3600" i="1" dirty="0">
                <a:solidFill>
                  <a:schemeClr val="accent2"/>
                </a:solidFill>
                <a:latin typeface="UTM Charlotte" panose="02040603050506020204" pitchFamily="18" charset="0"/>
              </a:endParaRPr>
            </a:p>
          </p:txBody>
        </p:sp>
        <p:sp>
          <p:nvSpPr>
            <p:cNvPr id="18" name="Rectangle 17">
              <a:extLst>
                <a:ext uri="{FF2B5EF4-FFF2-40B4-BE49-F238E27FC236}">
                  <a16:creationId xmlns:a16="http://schemas.microsoft.com/office/drawing/2014/main" id="{FD5E1ED6-4148-4173-97D9-22A9850A1518}"/>
                </a:ext>
              </a:extLst>
            </p:cNvPr>
            <p:cNvSpPr/>
            <p:nvPr/>
          </p:nvSpPr>
          <p:spPr>
            <a:xfrm rot="21163024">
              <a:off x="3373599" y="2824608"/>
              <a:ext cx="381176" cy="646331"/>
            </a:xfrm>
            <a:prstGeom prst="rect">
              <a:avLst/>
            </a:prstGeom>
          </p:spPr>
          <p:txBody>
            <a:bodyPr wrap="square">
              <a:spAutoFit/>
            </a:bodyPr>
            <a:lstStyle/>
            <a:p>
              <a:pPr algn="ctr"/>
              <a:r>
                <a:rPr lang="x-none" sz="3600" b="1" i="1" dirty="0">
                  <a:solidFill>
                    <a:schemeClr val="bg1"/>
                  </a:solidFill>
                  <a:latin typeface="UTM Charlotte" panose="02040603050506020204" pitchFamily="18" charset="0"/>
                </a:rPr>
                <a:t>4</a:t>
              </a:r>
            </a:p>
          </p:txBody>
        </p:sp>
      </p:grpSp>
      <p:grpSp>
        <p:nvGrpSpPr>
          <p:cNvPr id="22" name="Group 21">
            <a:extLst>
              <a:ext uri="{FF2B5EF4-FFF2-40B4-BE49-F238E27FC236}">
                <a16:creationId xmlns:a16="http://schemas.microsoft.com/office/drawing/2014/main" id="{BA4736CC-CD28-4F38-BB7A-B660EC7B3FEF}"/>
              </a:ext>
            </a:extLst>
          </p:cNvPr>
          <p:cNvGrpSpPr/>
          <p:nvPr/>
        </p:nvGrpSpPr>
        <p:grpSpPr>
          <a:xfrm>
            <a:off x="401192" y="5920152"/>
            <a:ext cx="568400" cy="821842"/>
            <a:chOff x="3383647" y="2900256"/>
            <a:chExt cx="474911" cy="646331"/>
          </a:xfrm>
        </p:grpSpPr>
        <p:sp>
          <p:nvSpPr>
            <p:cNvPr id="23" name="Oval 22">
              <a:extLst>
                <a:ext uri="{FF2B5EF4-FFF2-40B4-BE49-F238E27FC236}">
                  <a16:creationId xmlns:a16="http://schemas.microsoft.com/office/drawing/2014/main" id="{4EF3C45D-9C1C-44F7-AD1D-C75128585EB2}"/>
                </a:ext>
              </a:extLst>
            </p:cNvPr>
            <p:cNvSpPr/>
            <p:nvPr/>
          </p:nvSpPr>
          <p:spPr>
            <a:xfrm>
              <a:off x="3445636" y="3057837"/>
              <a:ext cx="321893" cy="321893"/>
            </a:xfrm>
            <a:prstGeom prst="ellipse">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x-none" sz="3600" i="1" dirty="0">
                <a:solidFill>
                  <a:schemeClr val="accent2"/>
                </a:solidFill>
                <a:latin typeface="UTM Charlotte" panose="02040603050506020204" pitchFamily="18" charset="0"/>
              </a:endParaRPr>
            </a:p>
          </p:txBody>
        </p:sp>
        <p:sp>
          <p:nvSpPr>
            <p:cNvPr id="24" name="Rectangle 23">
              <a:extLst>
                <a:ext uri="{FF2B5EF4-FFF2-40B4-BE49-F238E27FC236}">
                  <a16:creationId xmlns:a16="http://schemas.microsoft.com/office/drawing/2014/main" id="{FD5E1ED6-4148-4173-97D9-22A9850A1518}"/>
                </a:ext>
              </a:extLst>
            </p:cNvPr>
            <p:cNvSpPr/>
            <p:nvPr/>
          </p:nvSpPr>
          <p:spPr>
            <a:xfrm rot="21163024">
              <a:off x="3383647" y="2900256"/>
              <a:ext cx="474911" cy="646331"/>
            </a:xfrm>
            <a:prstGeom prst="rect">
              <a:avLst/>
            </a:prstGeom>
          </p:spPr>
          <p:txBody>
            <a:bodyPr wrap="square">
              <a:spAutoFit/>
            </a:bodyPr>
            <a:lstStyle/>
            <a:p>
              <a:pPr algn="ctr"/>
              <a:r>
                <a:rPr lang="en-US" sz="3600" b="1" dirty="0">
                  <a:solidFill>
                    <a:schemeClr val="bg1"/>
                  </a:solidFill>
                  <a:latin typeface="UTM Charlotte" panose="02040603050506020204" pitchFamily="18" charset="0"/>
                </a:rPr>
                <a:t>5</a:t>
              </a:r>
              <a:endParaRPr lang="x-none" sz="3600" b="1" dirty="0">
                <a:solidFill>
                  <a:schemeClr val="bg1"/>
                </a:solidFill>
                <a:latin typeface="UTM Charlotte" panose="02040603050506020204" pitchFamily="18" charset="0"/>
              </a:endParaRPr>
            </a:p>
          </p:txBody>
        </p:sp>
      </p:grpSp>
    </p:spTree>
    <p:extLst>
      <p:ext uri="{BB962C8B-B14F-4D97-AF65-F5344CB8AC3E}">
        <p14:creationId xmlns:p14="http://schemas.microsoft.com/office/powerpoint/2010/main" val="24865768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additive="base">
                                        <p:cTn id="29" dur="500" fill="hold"/>
                                        <p:tgtEl>
                                          <p:spTgt spid="22"/>
                                        </p:tgtEl>
                                        <p:attrNameLst>
                                          <p:attrName>ppt_x</p:attrName>
                                        </p:attrNameLst>
                                      </p:cBhvr>
                                      <p:tavLst>
                                        <p:tav tm="0">
                                          <p:val>
                                            <p:strVal val="#ppt_x"/>
                                          </p:val>
                                        </p:tav>
                                        <p:tav tm="100000">
                                          <p:val>
                                            <p:strVal val="#ppt_x"/>
                                          </p:val>
                                        </p:tav>
                                      </p:tavLst>
                                    </p:anim>
                                    <p:anim calcmode="lin" valueType="num">
                                      <p:cBhvr additive="base">
                                        <p:cTn id="3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922" y="41227"/>
            <a:ext cx="1947094" cy="1829562"/>
          </a:xfrm>
          <a:prstGeom prst="rect">
            <a:avLst/>
          </a:prstGeom>
        </p:spPr>
      </p:pic>
      <p:sp>
        <p:nvSpPr>
          <p:cNvPr id="4" name="Rectangle 3"/>
          <p:cNvSpPr/>
          <p:nvPr/>
        </p:nvSpPr>
        <p:spPr>
          <a:xfrm>
            <a:off x="627797" y="1870789"/>
            <a:ext cx="12152174" cy="3139321"/>
          </a:xfrm>
          <a:prstGeom prst="rect">
            <a:avLst/>
          </a:prstGeom>
        </p:spPr>
        <p:txBody>
          <a:bodyPr wrap="square">
            <a:spAutoFit/>
          </a:bodyPr>
          <a:lstStyle/>
          <a:p>
            <a:pPr>
              <a:lnSpc>
                <a:spcPct val="150000"/>
              </a:lnSpc>
            </a:pPr>
            <a:r>
              <a:rPr lang="vi-VN" sz="4400" b="1" dirty="0">
                <a:solidFill>
                  <a:schemeClr val="bg1"/>
                </a:solidFill>
                <a:latin typeface="Times New Roman" panose="02020603050405020304" pitchFamily="18" charset="0"/>
                <a:cs typeface="Times New Roman" panose="02020603050405020304" pitchFamily="18" charset="0"/>
              </a:rPr>
              <a:t>Kì thú</a:t>
            </a:r>
            <a:r>
              <a:rPr lang="vi-VN" sz="4400" b="1">
                <a:solidFill>
                  <a:schemeClr val="bg1"/>
                </a:solidFill>
                <a:latin typeface="Times New Roman" panose="02020603050405020304" pitchFamily="18" charset="0"/>
                <a:cs typeface="Times New Roman" panose="02020603050405020304" pitchFamily="18" charset="0"/>
              </a:rPr>
              <a:t>: </a:t>
            </a:r>
            <a:endParaRPr lang="en-US" sz="4400" b="1">
              <a:solidFill>
                <a:schemeClr val="bg1"/>
              </a:solidFill>
              <a:latin typeface="Times New Roman" panose="02020603050405020304" pitchFamily="18" charset="0"/>
              <a:cs typeface="Times New Roman" panose="02020603050405020304" pitchFamily="18" charset="0"/>
            </a:endParaRPr>
          </a:p>
          <a:p>
            <a:pPr>
              <a:lnSpc>
                <a:spcPct val="150000"/>
              </a:lnSpc>
            </a:pPr>
            <a:r>
              <a:rPr lang="vi-VN" sz="4400" b="1">
                <a:solidFill>
                  <a:schemeClr val="bg1"/>
                </a:solidFill>
                <a:latin typeface="Times New Roman" panose="02020603050405020304" pitchFamily="18" charset="0"/>
                <a:cs typeface="Times New Roman" panose="02020603050405020304" pitchFamily="18" charset="0"/>
              </a:rPr>
              <a:t>Tỉ tê:</a:t>
            </a:r>
            <a:endParaRPr lang="en-US" sz="4400" b="1">
              <a:solidFill>
                <a:schemeClr val="bg1"/>
              </a:solidFill>
              <a:latin typeface="Times New Roman" panose="02020603050405020304" pitchFamily="18" charset="0"/>
              <a:cs typeface="Times New Roman" panose="02020603050405020304" pitchFamily="18" charset="0"/>
            </a:endParaRPr>
          </a:p>
          <a:p>
            <a:pPr>
              <a:lnSpc>
                <a:spcPct val="150000"/>
              </a:lnSpc>
            </a:pPr>
            <a:endParaRPr lang="vi-VN" sz="4400" b="1" dirty="0">
              <a:solidFill>
                <a:schemeClr val="bg1"/>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552133" y="2111309"/>
            <a:ext cx="4408227" cy="769441"/>
          </a:xfrm>
          <a:prstGeom prst="rect">
            <a:avLst/>
          </a:prstGeom>
          <a:noFill/>
        </p:spPr>
        <p:txBody>
          <a:bodyPr wrap="square" rtlCol="0">
            <a:spAutoFit/>
          </a:bodyPr>
          <a:lstStyle/>
          <a:p>
            <a:r>
              <a:rPr lang="en-US" sz="4400" b="1">
                <a:solidFill>
                  <a:schemeClr val="bg1"/>
                </a:solidFill>
                <a:latin typeface="Times New Roman" panose="02020603050405020304" pitchFamily="18" charset="0"/>
                <a:cs typeface="Times New Roman" panose="02020603050405020304" pitchFamily="18" charset="0"/>
              </a:rPr>
              <a:t>đặc biệt thú vị</a:t>
            </a:r>
          </a:p>
        </p:txBody>
      </p:sp>
      <p:sp>
        <p:nvSpPr>
          <p:cNvPr id="6" name="TextBox 5"/>
          <p:cNvSpPr txBox="1"/>
          <p:nvPr/>
        </p:nvSpPr>
        <p:spPr>
          <a:xfrm>
            <a:off x="1908901" y="3055729"/>
            <a:ext cx="10102917" cy="769441"/>
          </a:xfrm>
          <a:prstGeom prst="rect">
            <a:avLst/>
          </a:prstGeom>
          <a:noFill/>
        </p:spPr>
        <p:txBody>
          <a:bodyPr wrap="square" rtlCol="0">
            <a:spAutoFit/>
          </a:bodyPr>
          <a:lstStyle/>
          <a:p>
            <a:r>
              <a:rPr lang="en-US" sz="4400" b="1">
                <a:solidFill>
                  <a:schemeClr val="bg1"/>
                </a:solidFill>
                <a:latin typeface="Times New Roman" panose="02020603050405020304" pitchFamily="18" charset="0"/>
                <a:cs typeface="Times New Roman" panose="02020603050405020304" pitchFamily="18" charset="0"/>
              </a:rPr>
              <a:t>nói nhỏ với giọng thân mật như tâm tình</a:t>
            </a:r>
            <a:r>
              <a:rPr lang="en-US"/>
              <a:t>.</a:t>
            </a:r>
          </a:p>
        </p:txBody>
      </p:sp>
    </p:spTree>
    <p:extLst>
      <p:ext uri="{BB962C8B-B14F-4D97-AF65-F5344CB8AC3E}">
        <p14:creationId xmlns:p14="http://schemas.microsoft.com/office/powerpoint/2010/main" val="38901576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arn(inVertic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云形 12">
            <a:extLst>
              <a:ext uri="{FF2B5EF4-FFF2-40B4-BE49-F238E27FC236}">
                <a16:creationId xmlns:a16="http://schemas.microsoft.com/office/drawing/2014/main" id="{0F14F46C-7801-4F20-9F04-77A0DFD59D13}"/>
              </a:ext>
            </a:extLst>
          </p:cNvPr>
          <p:cNvSpPr/>
          <p:nvPr/>
        </p:nvSpPr>
        <p:spPr>
          <a:xfrm rot="150597">
            <a:off x="1191061" y="212265"/>
            <a:ext cx="9810959" cy="5338778"/>
          </a:xfrm>
          <a:prstGeom prst="cloud">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dirty="0">
              <a:solidFill>
                <a:srgbClr val="95AD31"/>
              </a:solidFill>
              <a:latin typeface="微软雅黑" panose="020B0503020204020204" pitchFamily="34" charset="-122"/>
              <a:ea typeface="微软雅黑" panose="020B0503020204020204" pitchFamily="34" charset="-122"/>
            </a:endParaRPr>
          </a:p>
        </p:txBody>
      </p:sp>
      <p:sp>
        <p:nvSpPr>
          <p:cNvPr id="4" name="Rectangle 3"/>
          <p:cNvSpPr/>
          <p:nvPr/>
        </p:nvSpPr>
        <p:spPr>
          <a:xfrm>
            <a:off x="555548" y="456247"/>
            <a:ext cx="10426889" cy="6401753"/>
          </a:xfrm>
          <a:prstGeom prst="rect">
            <a:avLst/>
          </a:prstGeom>
        </p:spPr>
        <p:txBody>
          <a:bodyPr wrap="square">
            <a:spAutoFit/>
          </a:bodyPr>
          <a:lstStyle/>
          <a:p>
            <a:pPr algn="ctr"/>
            <a:r>
              <a:rPr lang="vi-VN" sz="3200" b="1" dirty="0">
                <a:solidFill>
                  <a:srgbClr val="000000"/>
                </a:solidFill>
                <a:latin typeface="Times New Roman" panose="02020603050405020304" pitchFamily="18" charset="0"/>
                <a:cs typeface="Times New Roman" panose="02020603050405020304" pitchFamily="18" charset="0"/>
              </a:rPr>
              <a:t>Tạm biệt mùa hè</a:t>
            </a:r>
            <a:endParaRPr lang="vi-VN" sz="3200" dirty="0">
              <a:solidFill>
                <a:srgbClr val="000000"/>
              </a:solidFill>
              <a:latin typeface="Times New Roman" panose="02020603050405020304" pitchFamily="18" charset="0"/>
              <a:cs typeface="Times New Roman" panose="02020603050405020304" pitchFamily="18" charset="0"/>
            </a:endParaRP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Đêm nay, Diệu nằm mãi mà không ngủ được vì háo hức chờ sớm mai đến lớp. Sau kì nghỉ hè, bạn bè gặp nhau sẽ có bao nhiêu chuyện vui để kể. Các bạn chắc chắn sẽ kể về những chuyến du lịch kì thú của mình: ra biển, lên núi, đến thăm những thành phố lớn,… Còn Diệu, Diệu sẽ kể với các bạn những gì nhỉ?</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đơn giản lắm. Chiều nào Diệu cũng theo mẹ đi các vườn thu hái quả</a:t>
            </a:r>
            <a:r>
              <a:rPr lang="en-US" sz="2400" dirty="0">
                <a:solidFill>
                  <a:srgbClr val="000000"/>
                </a:solidFill>
                <a:latin typeface="Times New Roman" panose="02020603050405020304" pitchFamily="18" charset="0"/>
                <a:cs typeface="Times New Roman" panose="02020603050405020304" pitchFamily="18" charset="0"/>
              </a:rPr>
              <a:t>.</a:t>
            </a:r>
            <a:r>
              <a:rPr lang="vi-VN" sz="2400" dirty="0">
                <a:solidFill>
                  <a:srgbClr val="000000"/>
                </a:solidFill>
                <a:latin typeface="Times New Roman" panose="02020603050405020304" pitchFamily="18" charset="0"/>
                <a:cs typeface="Times New Roman" panose="02020603050405020304" pitchFamily="18" charset="0"/>
              </a:rPr>
              <a:t> Hết chôm chôm lại đến bơ, sầu riêng,… Được đến nhiều mảnh vườn với vô vàn trái cây khác nhau thật là thích!</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là những lần đến nhà bà cụ Khởi ở cuối làng. Bà bị mù nhưng vẫn có thể làm hết mọi việc trong nhà. Bà đi không cần gậy dò đường. Diệu thường tỉ tê trò chuyện với bà. Bà là cả một kho chuyện thú vị.</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là những buổi ra chợ cùng mẹ. Khu chợ quê nghèo ấy thật giản dị mà gần gũi, thân quen. Diệu yêu những người cô, người bác tảo tần bán từng giỏ cua, mớ tép; yêu cả những người bà sáng nào cũng dắt cháu đi mua một ít kẹo bột, vài chiếc bánh mì,…</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Tạm biệt mùa hè, mai Diệu sẽ bước vào năm học mới…</a:t>
            </a:r>
          </a:p>
          <a:p>
            <a:pPr algn="r"/>
            <a:r>
              <a:rPr lang="vi-VN" dirty="0">
                <a:solidFill>
                  <a:srgbClr val="000000"/>
                </a:solidFill>
                <a:latin typeface="OpenSans"/>
              </a:rPr>
              <a:t>(Theo Vũ Thị Huyền Trang)</a:t>
            </a:r>
          </a:p>
        </p:txBody>
      </p:sp>
      <p:pic>
        <p:nvPicPr>
          <p:cNvPr id="12" name="Picture 11">
            <a:extLst>
              <a:ext uri="{FF2B5EF4-FFF2-40B4-BE49-F238E27FC236}">
                <a16:creationId xmlns:a16="http://schemas.microsoft.com/office/drawing/2014/main" id="{687A8ABD-36F5-464E-9D2F-70C1856681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181" y="846968"/>
            <a:ext cx="506411" cy="478546"/>
          </a:xfrm>
          <a:prstGeom prst="rect">
            <a:avLst/>
          </a:prstGeom>
        </p:spPr>
      </p:pic>
      <p:pic>
        <p:nvPicPr>
          <p:cNvPr id="14" name="Picture 13">
            <a:extLst>
              <a:ext uri="{FF2B5EF4-FFF2-40B4-BE49-F238E27FC236}">
                <a16:creationId xmlns:a16="http://schemas.microsoft.com/office/drawing/2014/main" id="{4A940625-0A14-48B6-B2C3-82F0A86D5750}"/>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555548" y="2454213"/>
            <a:ext cx="361799" cy="361799"/>
          </a:xfrm>
          <a:prstGeom prst="rect">
            <a:avLst/>
          </a:prstGeom>
        </p:spPr>
      </p:pic>
      <p:pic>
        <p:nvPicPr>
          <p:cNvPr id="15" name="Picture 14">
            <a:extLst>
              <a:ext uri="{FF2B5EF4-FFF2-40B4-BE49-F238E27FC236}">
                <a16:creationId xmlns:a16="http://schemas.microsoft.com/office/drawing/2014/main" id="{D8CB0D04-4887-46F6-B78A-DBEC8F7E2F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5288" y="3549811"/>
            <a:ext cx="384941" cy="384941"/>
          </a:xfrm>
          <a:prstGeom prst="rect">
            <a:avLst/>
          </a:prstGeom>
        </p:spPr>
      </p:pic>
      <p:grpSp>
        <p:nvGrpSpPr>
          <p:cNvPr id="16" name="Group 15">
            <a:extLst>
              <a:ext uri="{FF2B5EF4-FFF2-40B4-BE49-F238E27FC236}">
                <a16:creationId xmlns:a16="http://schemas.microsoft.com/office/drawing/2014/main" id="{BA4736CC-CD28-4F38-BB7A-B660EC7B3FEF}"/>
              </a:ext>
            </a:extLst>
          </p:cNvPr>
          <p:cNvGrpSpPr/>
          <p:nvPr/>
        </p:nvGrpSpPr>
        <p:grpSpPr>
          <a:xfrm>
            <a:off x="339777" y="4450308"/>
            <a:ext cx="568699" cy="851468"/>
            <a:chOff x="3373599" y="2824608"/>
            <a:chExt cx="393930" cy="646331"/>
          </a:xfrm>
        </p:grpSpPr>
        <p:sp>
          <p:nvSpPr>
            <p:cNvPr id="17" name="Oval 16">
              <a:extLst>
                <a:ext uri="{FF2B5EF4-FFF2-40B4-BE49-F238E27FC236}">
                  <a16:creationId xmlns:a16="http://schemas.microsoft.com/office/drawing/2014/main" id="{4EF3C45D-9C1C-44F7-AD1D-C75128585EB2}"/>
                </a:ext>
              </a:extLst>
            </p:cNvPr>
            <p:cNvSpPr/>
            <p:nvPr/>
          </p:nvSpPr>
          <p:spPr>
            <a:xfrm>
              <a:off x="3445636" y="2964598"/>
              <a:ext cx="321893" cy="321893"/>
            </a:xfrm>
            <a:prstGeom prst="ellipse">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x-none" sz="3600" i="1" dirty="0">
                <a:solidFill>
                  <a:schemeClr val="accent2"/>
                </a:solidFill>
                <a:latin typeface="UTM Charlotte" panose="02040603050506020204" pitchFamily="18" charset="0"/>
              </a:endParaRPr>
            </a:p>
          </p:txBody>
        </p:sp>
        <p:sp>
          <p:nvSpPr>
            <p:cNvPr id="18" name="Rectangle 17">
              <a:extLst>
                <a:ext uri="{FF2B5EF4-FFF2-40B4-BE49-F238E27FC236}">
                  <a16:creationId xmlns:a16="http://schemas.microsoft.com/office/drawing/2014/main" id="{FD5E1ED6-4148-4173-97D9-22A9850A1518}"/>
                </a:ext>
              </a:extLst>
            </p:cNvPr>
            <p:cNvSpPr/>
            <p:nvPr/>
          </p:nvSpPr>
          <p:spPr>
            <a:xfrm rot="21163024">
              <a:off x="3373599" y="2824608"/>
              <a:ext cx="381176" cy="646331"/>
            </a:xfrm>
            <a:prstGeom prst="rect">
              <a:avLst/>
            </a:prstGeom>
          </p:spPr>
          <p:txBody>
            <a:bodyPr wrap="square">
              <a:spAutoFit/>
            </a:bodyPr>
            <a:lstStyle/>
            <a:p>
              <a:pPr algn="ctr"/>
              <a:r>
                <a:rPr lang="x-none" sz="3600" b="1" i="1" dirty="0">
                  <a:solidFill>
                    <a:schemeClr val="bg1"/>
                  </a:solidFill>
                  <a:latin typeface="UTM Charlotte" panose="02040603050506020204" pitchFamily="18" charset="0"/>
                </a:rPr>
                <a:t>4</a:t>
              </a:r>
            </a:p>
          </p:txBody>
        </p:sp>
      </p:grpSp>
      <p:grpSp>
        <p:nvGrpSpPr>
          <p:cNvPr id="22" name="Group 21">
            <a:extLst>
              <a:ext uri="{FF2B5EF4-FFF2-40B4-BE49-F238E27FC236}">
                <a16:creationId xmlns:a16="http://schemas.microsoft.com/office/drawing/2014/main" id="{BA4736CC-CD28-4F38-BB7A-B660EC7B3FEF}"/>
              </a:ext>
            </a:extLst>
          </p:cNvPr>
          <p:cNvGrpSpPr/>
          <p:nvPr/>
        </p:nvGrpSpPr>
        <p:grpSpPr>
          <a:xfrm>
            <a:off x="401192" y="5920152"/>
            <a:ext cx="568400" cy="821842"/>
            <a:chOff x="3383647" y="2900256"/>
            <a:chExt cx="474911" cy="646331"/>
          </a:xfrm>
        </p:grpSpPr>
        <p:sp>
          <p:nvSpPr>
            <p:cNvPr id="23" name="Oval 22">
              <a:extLst>
                <a:ext uri="{FF2B5EF4-FFF2-40B4-BE49-F238E27FC236}">
                  <a16:creationId xmlns:a16="http://schemas.microsoft.com/office/drawing/2014/main" id="{4EF3C45D-9C1C-44F7-AD1D-C75128585EB2}"/>
                </a:ext>
              </a:extLst>
            </p:cNvPr>
            <p:cNvSpPr/>
            <p:nvPr/>
          </p:nvSpPr>
          <p:spPr>
            <a:xfrm>
              <a:off x="3445636" y="3057837"/>
              <a:ext cx="321893" cy="321893"/>
            </a:xfrm>
            <a:prstGeom prst="ellipse">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x-none" sz="3600" i="1" dirty="0">
                <a:solidFill>
                  <a:schemeClr val="accent2"/>
                </a:solidFill>
                <a:latin typeface="UTM Charlotte" panose="02040603050506020204" pitchFamily="18" charset="0"/>
              </a:endParaRPr>
            </a:p>
          </p:txBody>
        </p:sp>
        <p:sp>
          <p:nvSpPr>
            <p:cNvPr id="24" name="Rectangle 23">
              <a:extLst>
                <a:ext uri="{FF2B5EF4-FFF2-40B4-BE49-F238E27FC236}">
                  <a16:creationId xmlns:a16="http://schemas.microsoft.com/office/drawing/2014/main" id="{FD5E1ED6-4148-4173-97D9-22A9850A1518}"/>
                </a:ext>
              </a:extLst>
            </p:cNvPr>
            <p:cNvSpPr/>
            <p:nvPr/>
          </p:nvSpPr>
          <p:spPr>
            <a:xfrm rot="21163024">
              <a:off x="3383647" y="2900256"/>
              <a:ext cx="474911" cy="646331"/>
            </a:xfrm>
            <a:prstGeom prst="rect">
              <a:avLst/>
            </a:prstGeom>
          </p:spPr>
          <p:txBody>
            <a:bodyPr wrap="square">
              <a:spAutoFit/>
            </a:bodyPr>
            <a:lstStyle/>
            <a:p>
              <a:pPr algn="ctr"/>
              <a:r>
                <a:rPr lang="en-US" sz="3600" b="1" dirty="0">
                  <a:solidFill>
                    <a:schemeClr val="bg1"/>
                  </a:solidFill>
                  <a:latin typeface="UTM Charlotte" panose="02040603050506020204" pitchFamily="18" charset="0"/>
                </a:rPr>
                <a:t>5</a:t>
              </a:r>
              <a:endParaRPr lang="x-none" sz="3600" b="1" dirty="0">
                <a:solidFill>
                  <a:schemeClr val="bg1"/>
                </a:solidFill>
                <a:latin typeface="UTM Charlotte" panose="02040603050506020204" pitchFamily="18" charset="0"/>
              </a:endParaRPr>
            </a:p>
          </p:txBody>
        </p:sp>
      </p:grpSp>
    </p:spTree>
    <p:extLst>
      <p:ext uri="{BB962C8B-B14F-4D97-AF65-F5344CB8AC3E}">
        <p14:creationId xmlns:p14="http://schemas.microsoft.com/office/powerpoint/2010/main" val="753822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anim calcmode="lin" valueType="num">
                                      <p:cBhvr additive="base">
                                        <p:cTn id="29" dur="500" fill="hold"/>
                                        <p:tgtEl>
                                          <p:spTgt spid="22"/>
                                        </p:tgtEl>
                                        <p:attrNameLst>
                                          <p:attrName>ppt_x</p:attrName>
                                        </p:attrNameLst>
                                      </p:cBhvr>
                                      <p:tavLst>
                                        <p:tav tm="0">
                                          <p:val>
                                            <p:strVal val="#ppt_x"/>
                                          </p:val>
                                        </p:tav>
                                        <p:tav tm="100000">
                                          <p:val>
                                            <p:strVal val="#ppt_x"/>
                                          </p:val>
                                        </p:tav>
                                      </p:tavLst>
                                    </p:anim>
                                    <p:anim calcmode="lin" valueType="num">
                                      <p:cBhvr additive="base">
                                        <p:cTn id="3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524000" y="614362"/>
            <a:ext cx="9144000" cy="7150712"/>
          </a:xfrm>
          <a:prstGeom prst="rect">
            <a:avLst/>
          </a:prstGeom>
        </p:spPr>
      </p:pic>
      <p:pic>
        <p:nvPicPr>
          <p:cNvPr id="3" name="图片 2"/>
          <p:cNvPicPr>
            <a:picLocks noChangeAspect="1"/>
          </p:cNvPicPr>
          <p:nvPr/>
        </p:nvPicPr>
        <p:blipFill>
          <a:blip r:embed="rId4"/>
          <a:stretch>
            <a:fillRect/>
          </a:stretch>
        </p:blipFill>
        <p:spPr>
          <a:xfrm>
            <a:off x="2096850" y="1509713"/>
            <a:ext cx="7942501" cy="3981451"/>
          </a:xfrm>
          <a:prstGeom prst="rect">
            <a:avLst/>
          </a:prstGeom>
        </p:spPr>
      </p:pic>
      <p:pic>
        <p:nvPicPr>
          <p:cNvPr id="4" name="图片 3"/>
          <p:cNvPicPr>
            <a:picLocks noChangeAspect="1"/>
          </p:cNvPicPr>
          <p:nvPr/>
        </p:nvPicPr>
        <p:blipFill>
          <a:blip r:embed="rId5"/>
          <a:stretch>
            <a:fillRect/>
          </a:stretch>
        </p:blipFill>
        <p:spPr>
          <a:xfrm>
            <a:off x="1784132" y="995364"/>
            <a:ext cx="1911029" cy="2062609"/>
          </a:xfrm>
          <a:prstGeom prst="rect">
            <a:avLst/>
          </a:prstGeom>
        </p:spPr>
      </p:pic>
      <p:pic>
        <p:nvPicPr>
          <p:cNvPr id="5" name="图片 4"/>
          <p:cNvPicPr>
            <a:picLocks noChangeAspect="1"/>
          </p:cNvPicPr>
          <p:nvPr/>
        </p:nvPicPr>
        <p:blipFill>
          <a:blip r:embed="rId6"/>
          <a:stretch>
            <a:fillRect/>
          </a:stretch>
        </p:blipFill>
        <p:spPr>
          <a:xfrm>
            <a:off x="8776053" y="905902"/>
            <a:ext cx="1482494" cy="1830855"/>
          </a:xfrm>
          <a:prstGeom prst="rect">
            <a:avLst/>
          </a:prstGeom>
        </p:spPr>
      </p:pic>
      <p:pic>
        <p:nvPicPr>
          <p:cNvPr id="6" name="图片 5"/>
          <p:cNvPicPr>
            <a:picLocks noChangeAspect="1"/>
          </p:cNvPicPr>
          <p:nvPr/>
        </p:nvPicPr>
        <p:blipFill>
          <a:blip r:embed="rId7"/>
          <a:stretch>
            <a:fillRect/>
          </a:stretch>
        </p:blipFill>
        <p:spPr>
          <a:xfrm>
            <a:off x="2827021" y="4215766"/>
            <a:ext cx="6151721" cy="1510665"/>
          </a:xfrm>
          <a:prstGeom prst="rect">
            <a:avLst/>
          </a:prstGeom>
        </p:spPr>
      </p:pic>
      <p:grpSp>
        <p:nvGrpSpPr>
          <p:cNvPr id="11" name="组合 10"/>
          <p:cNvGrpSpPr/>
          <p:nvPr/>
        </p:nvGrpSpPr>
        <p:grpSpPr>
          <a:xfrm rot="6329695" flipH="1">
            <a:off x="7886001" y="2918103"/>
            <a:ext cx="1267341" cy="865607"/>
            <a:chOff x="9015984" y="2528554"/>
            <a:chExt cx="2157344" cy="1473489"/>
          </a:xfrm>
        </p:grpSpPr>
        <p:sp>
          <p:nvSpPr>
            <p:cNvPr id="23" name="Freeform 166"/>
            <p:cNvSpPr/>
            <p:nvPr/>
          </p:nvSpPr>
          <p:spPr bwMode="auto">
            <a:xfrm>
              <a:off x="10132784" y="3116474"/>
              <a:ext cx="831450" cy="526422"/>
            </a:xfrm>
            <a:custGeom>
              <a:avLst/>
              <a:gdLst>
                <a:gd name="T0" fmla="*/ 10 w 143"/>
                <a:gd name="T1" fmla="*/ 90 h 90"/>
                <a:gd name="T2" fmla="*/ 10 w 143"/>
                <a:gd name="T3" fmla="*/ 90 h 90"/>
                <a:gd name="T4" fmla="*/ 143 w 143"/>
                <a:gd name="T5" fmla="*/ 18 h 90"/>
                <a:gd name="T6" fmla="*/ 130 w 143"/>
                <a:gd name="T7" fmla="*/ 0 h 90"/>
                <a:gd name="T8" fmla="*/ 0 w 143"/>
                <a:gd name="T9" fmla="*/ 77 h 90"/>
                <a:gd name="T10" fmla="*/ 10 w 143"/>
                <a:gd name="T11" fmla="*/ 90 h 90"/>
              </a:gdLst>
              <a:ahLst/>
              <a:cxnLst>
                <a:cxn ang="0">
                  <a:pos x="T0" y="T1"/>
                </a:cxn>
                <a:cxn ang="0">
                  <a:pos x="T2" y="T3"/>
                </a:cxn>
                <a:cxn ang="0">
                  <a:pos x="T4" y="T5"/>
                </a:cxn>
                <a:cxn ang="0">
                  <a:pos x="T6" y="T7"/>
                </a:cxn>
                <a:cxn ang="0">
                  <a:pos x="T8" y="T9"/>
                </a:cxn>
                <a:cxn ang="0">
                  <a:pos x="T10" y="T11"/>
                </a:cxn>
              </a:cxnLst>
              <a:rect l="0" t="0" r="r" b="b"/>
              <a:pathLst>
                <a:path w="143" h="90">
                  <a:moveTo>
                    <a:pt x="10" y="90"/>
                  </a:moveTo>
                  <a:cubicBezTo>
                    <a:pt x="10" y="90"/>
                    <a:pt x="10" y="90"/>
                    <a:pt x="10" y="90"/>
                  </a:cubicBezTo>
                  <a:cubicBezTo>
                    <a:pt x="52" y="61"/>
                    <a:pt x="98" y="41"/>
                    <a:pt x="143" y="18"/>
                  </a:cubicBezTo>
                  <a:cubicBezTo>
                    <a:pt x="138" y="12"/>
                    <a:pt x="134" y="7"/>
                    <a:pt x="130" y="0"/>
                  </a:cubicBezTo>
                  <a:cubicBezTo>
                    <a:pt x="0" y="77"/>
                    <a:pt x="0" y="77"/>
                    <a:pt x="0" y="77"/>
                  </a:cubicBezTo>
                  <a:cubicBezTo>
                    <a:pt x="4" y="79"/>
                    <a:pt x="8" y="83"/>
                    <a:pt x="10" y="9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4" name="Freeform 167"/>
            <p:cNvSpPr/>
            <p:nvPr/>
          </p:nvSpPr>
          <p:spPr bwMode="auto">
            <a:xfrm>
              <a:off x="9933530" y="2779466"/>
              <a:ext cx="954446" cy="787173"/>
            </a:xfrm>
            <a:custGeom>
              <a:avLst/>
              <a:gdLst>
                <a:gd name="T0" fmla="*/ 164 w 164"/>
                <a:gd name="T1" fmla="*/ 58 h 135"/>
                <a:gd name="T2" fmla="*/ 140 w 164"/>
                <a:gd name="T3" fmla="*/ 0 h 135"/>
                <a:gd name="T4" fmla="*/ 9 w 164"/>
                <a:gd name="T5" fmla="*/ 77 h 135"/>
                <a:gd name="T6" fmla="*/ 5 w 164"/>
                <a:gd name="T7" fmla="*/ 120 h 135"/>
                <a:gd name="T8" fmla="*/ 34 w 164"/>
                <a:gd name="T9" fmla="*/ 135 h 135"/>
                <a:gd name="T10" fmla="*/ 164 w 164"/>
                <a:gd name="T11" fmla="*/ 58 h 135"/>
              </a:gdLst>
              <a:ahLst/>
              <a:cxnLst>
                <a:cxn ang="0">
                  <a:pos x="T0" y="T1"/>
                </a:cxn>
                <a:cxn ang="0">
                  <a:pos x="T2" y="T3"/>
                </a:cxn>
                <a:cxn ang="0">
                  <a:pos x="T4" y="T5"/>
                </a:cxn>
                <a:cxn ang="0">
                  <a:pos x="T6" y="T7"/>
                </a:cxn>
                <a:cxn ang="0">
                  <a:pos x="T8" y="T9"/>
                </a:cxn>
                <a:cxn ang="0">
                  <a:pos x="T10" y="T11"/>
                </a:cxn>
              </a:cxnLst>
              <a:rect l="0" t="0" r="r" b="b"/>
              <a:pathLst>
                <a:path w="164" h="135">
                  <a:moveTo>
                    <a:pt x="164" y="58"/>
                  </a:moveTo>
                  <a:cubicBezTo>
                    <a:pt x="154" y="40"/>
                    <a:pt x="146" y="20"/>
                    <a:pt x="140" y="0"/>
                  </a:cubicBezTo>
                  <a:cubicBezTo>
                    <a:pt x="9" y="77"/>
                    <a:pt x="9" y="77"/>
                    <a:pt x="9" y="77"/>
                  </a:cubicBezTo>
                  <a:cubicBezTo>
                    <a:pt x="13" y="92"/>
                    <a:pt x="0" y="109"/>
                    <a:pt x="5" y="120"/>
                  </a:cubicBezTo>
                  <a:cubicBezTo>
                    <a:pt x="10" y="129"/>
                    <a:pt x="24" y="128"/>
                    <a:pt x="34" y="135"/>
                  </a:cubicBezTo>
                  <a:cubicBezTo>
                    <a:pt x="164" y="58"/>
                    <a:pt x="164" y="58"/>
                    <a:pt x="164" y="58"/>
                  </a:cubicBezTo>
                </a:path>
              </a:pathLst>
            </a:custGeom>
            <a:solidFill>
              <a:srgbClr val="ECC66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5" name="Freeform 168"/>
            <p:cNvSpPr/>
            <p:nvPr/>
          </p:nvSpPr>
          <p:spPr bwMode="auto">
            <a:xfrm>
              <a:off x="9618662" y="2570374"/>
              <a:ext cx="1129101" cy="656798"/>
            </a:xfrm>
            <a:custGeom>
              <a:avLst/>
              <a:gdLst>
                <a:gd name="T0" fmla="*/ 185 w 194"/>
                <a:gd name="T1" fmla="*/ 0 h 113"/>
                <a:gd name="T2" fmla="*/ 0 w 194"/>
                <a:gd name="T3" fmla="*/ 110 h 113"/>
                <a:gd name="T4" fmla="*/ 59 w 194"/>
                <a:gd name="T5" fmla="*/ 105 h 113"/>
                <a:gd name="T6" fmla="*/ 63 w 194"/>
                <a:gd name="T7" fmla="*/ 113 h 113"/>
                <a:gd name="T8" fmla="*/ 194 w 194"/>
                <a:gd name="T9" fmla="*/ 36 h 113"/>
                <a:gd name="T10" fmla="*/ 185 w 194"/>
                <a:gd name="T11" fmla="*/ 0 h 113"/>
              </a:gdLst>
              <a:ahLst/>
              <a:cxnLst>
                <a:cxn ang="0">
                  <a:pos x="T0" y="T1"/>
                </a:cxn>
                <a:cxn ang="0">
                  <a:pos x="T2" y="T3"/>
                </a:cxn>
                <a:cxn ang="0">
                  <a:pos x="T4" y="T5"/>
                </a:cxn>
                <a:cxn ang="0">
                  <a:pos x="T6" y="T7"/>
                </a:cxn>
                <a:cxn ang="0">
                  <a:pos x="T8" y="T9"/>
                </a:cxn>
                <a:cxn ang="0">
                  <a:pos x="T10" y="T11"/>
                </a:cxn>
              </a:cxnLst>
              <a:rect l="0" t="0" r="r" b="b"/>
              <a:pathLst>
                <a:path w="194" h="113">
                  <a:moveTo>
                    <a:pt x="185" y="0"/>
                  </a:moveTo>
                  <a:cubicBezTo>
                    <a:pt x="0" y="110"/>
                    <a:pt x="0" y="110"/>
                    <a:pt x="0" y="110"/>
                  </a:cubicBezTo>
                  <a:cubicBezTo>
                    <a:pt x="4" y="108"/>
                    <a:pt x="47" y="90"/>
                    <a:pt x="59" y="105"/>
                  </a:cubicBezTo>
                  <a:cubicBezTo>
                    <a:pt x="61" y="108"/>
                    <a:pt x="63" y="110"/>
                    <a:pt x="63" y="113"/>
                  </a:cubicBezTo>
                  <a:cubicBezTo>
                    <a:pt x="194" y="36"/>
                    <a:pt x="194" y="36"/>
                    <a:pt x="194" y="36"/>
                  </a:cubicBezTo>
                  <a:cubicBezTo>
                    <a:pt x="191" y="24"/>
                    <a:pt x="188" y="12"/>
                    <a:pt x="185" y="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6" name="Freeform 169"/>
            <p:cNvSpPr/>
            <p:nvPr/>
          </p:nvSpPr>
          <p:spPr bwMode="auto">
            <a:xfrm>
              <a:off x="9200477" y="3094334"/>
              <a:ext cx="996266" cy="797012"/>
            </a:xfrm>
            <a:custGeom>
              <a:avLst/>
              <a:gdLst>
                <a:gd name="T0" fmla="*/ 170 w 171"/>
                <a:gd name="T1" fmla="*/ 94 h 137"/>
                <a:gd name="T2" fmla="*/ 159 w 171"/>
                <a:gd name="T3" fmla="*/ 102 h 137"/>
                <a:gd name="T4" fmla="*/ 170 w 171"/>
                <a:gd name="T5" fmla="*/ 94 h 137"/>
                <a:gd name="T6" fmla="*/ 170 w 171"/>
                <a:gd name="T7" fmla="*/ 94 h 137"/>
                <a:gd name="T8" fmla="*/ 160 w 171"/>
                <a:gd name="T9" fmla="*/ 81 h 137"/>
                <a:gd name="T10" fmla="*/ 131 w 171"/>
                <a:gd name="T11" fmla="*/ 66 h 137"/>
                <a:gd name="T12" fmla="*/ 135 w 171"/>
                <a:gd name="T13" fmla="*/ 23 h 137"/>
                <a:gd name="T14" fmla="*/ 131 w 171"/>
                <a:gd name="T15" fmla="*/ 15 h 137"/>
                <a:gd name="T16" fmla="*/ 72 w 171"/>
                <a:gd name="T17" fmla="*/ 20 h 137"/>
                <a:gd name="T18" fmla="*/ 72 w 171"/>
                <a:gd name="T19" fmla="*/ 20 h 137"/>
                <a:gd name="T20" fmla="*/ 0 w 171"/>
                <a:gd name="T21" fmla="*/ 114 h 137"/>
                <a:gd name="T22" fmla="*/ 17 w 171"/>
                <a:gd name="T23" fmla="*/ 137 h 137"/>
                <a:gd name="T24" fmla="*/ 171 w 171"/>
                <a:gd name="T25" fmla="*/ 97 h 137"/>
                <a:gd name="T26" fmla="*/ 170 w 171"/>
                <a:gd name="T27" fmla="*/ 9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1" h="137">
                  <a:moveTo>
                    <a:pt x="170" y="94"/>
                  </a:moveTo>
                  <a:cubicBezTo>
                    <a:pt x="166" y="97"/>
                    <a:pt x="163" y="99"/>
                    <a:pt x="159" y="102"/>
                  </a:cubicBezTo>
                  <a:cubicBezTo>
                    <a:pt x="163" y="99"/>
                    <a:pt x="166" y="97"/>
                    <a:pt x="170" y="94"/>
                  </a:cubicBezTo>
                  <a:cubicBezTo>
                    <a:pt x="170" y="94"/>
                    <a:pt x="170" y="94"/>
                    <a:pt x="170" y="94"/>
                  </a:cubicBezTo>
                  <a:cubicBezTo>
                    <a:pt x="168" y="87"/>
                    <a:pt x="164" y="83"/>
                    <a:pt x="160" y="81"/>
                  </a:cubicBezTo>
                  <a:cubicBezTo>
                    <a:pt x="150" y="74"/>
                    <a:pt x="136" y="75"/>
                    <a:pt x="131" y="66"/>
                  </a:cubicBezTo>
                  <a:cubicBezTo>
                    <a:pt x="126" y="55"/>
                    <a:pt x="139" y="38"/>
                    <a:pt x="135" y="23"/>
                  </a:cubicBezTo>
                  <a:cubicBezTo>
                    <a:pt x="135" y="20"/>
                    <a:pt x="133" y="18"/>
                    <a:pt x="131" y="15"/>
                  </a:cubicBezTo>
                  <a:cubicBezTo>
                    <a:pt x="119" y="0"/>
                    <a:pt x="76" y="18"/>
                    <a:pt x="72" y="20"/>
                  </a:cubicBezTo>
                  <a:cubicBezTo>
                    <a:pt x="72" y="20"/>
                    <a:pt x="72" y="20"/>
                    <a:pt x="72" y="20"/>
                  </a:cubicBezTo>
                  <a:cubicBezTo>
                    <a:pt x="0" y="114"/>
                    <a:pt x="0" y="114"/>
                    <a:pt x="0" y="114"/>
                  </a:cubicBezTo>
                  <a:cubicBezTo>
                    <a:pt x="0" y="114"/>
                    <a:pt x="12" y="121"/>
                    <a:pt x="17" y="137"/>
                  </a:cubicBezTo>
                  <a:cubicBezTo>
                    <a:pt x="69" y="125"/>
                    <a:pt x="126" y="124"/>
                    <a:pt x="171" y="97"/>
                  </a:cubicBezTo>
                  <a:cubicBezTo>
                    <a:pt x="171" y="96"/>
                    <a:pt x="171" y="95"/>
                    <a:pt x="170" y="94"/>
                  </a:cubicBezTo>
                </a:path>
              </a:pathLst>
            </a:custGeom>
            <a:solidFill>
              <a:srgbClr val="EACEA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dirty="0">
                <a:solidFill>
                  <a:srgbClr val="5FA080"/>
                </a:solidFill>
                <a:latin typeface="等线"/>
                <a:ea typeface="等线" panose="02010600030101010101" pitchFamily="2" charset="-122"/>
              </a:endParaRPr>
            </a:p>
          </p:txBody>
        </p:sp>
        <p:sp>
          <p:nvSpPr>
            <p:cNvPr id="27" name="Freeform 170"/>
            <p:cNvSpPr/>
            <p:nvPr/>
          </p:nvSpPr>
          <p:spPr bwMode="auto">
            <a:xfrm>
              <a:off x="9033203" y="3758510"/>
              <a:ext cx="265671" cy="221392"/>
            </a:xfrm>
            <a:custGeom>
              <a:avLst/>
              <a:gdLst>
                <a:gd name="T0" fmla="*/ 29 w 46"/>
                <a:gd name="T1" fmla="*/ 0 h 38"/>
                <a:gd name="T2" fmla="*/ 0 w 46"/>
                <a:gd name="T3" fmla="*/ 38 h 38"/>
                <a:gd name="T4" fmla="*/ 46 w 46"/>
                <a:gd name="T5" fmla="*/ 23 h 38"/>
                <a:gd name="T6" fmla="*/ 29 w 46"/>
                <a:gd name="T7" fmla="*/ 0 h 38"/>
              </a:gdLst>
              <a:ahLst/>
              <a:cxnLst>
                <a:cxn ang="0">
                  <a:pos x="T0" y="T1"/>
                </a:cxn>
                <a:cxn ang="0">
                  <a:pos x="T2" y="T3"/>
                </a:cxn>
                <a:cxn ang="0">
                  <a:pos x="T4" y="T5"/>
                </a:cxn>
                <a:cxn ang="0">
                  <a:pos x="T6" y="T7"/>
                </a:cxn>
              </a:cxnLst>
              <a:rect l="0" t="0" r="r" b="b"/>
              <a:pathLst>
                <a:path w="46" h="38">
                  <a:moveTo>
                    <a:pt x="29" y="0"/>
                  </a:moveTo>
                  <a:cubicBezTo>
                    <a:pt x="0" y="38"/>
                    <a:pt x="0" y="38"/>
                    <a:pt x="0" y="38"/>
                  </a:cubicBezTo>
                  <a:cubicBezTo>
                    <a:pt x="15" y="31"/>
                    <a:pt x="30" y="27"/>
                    <a:pt x="46" y="23"/>
                  </a:cubicBezTo>
                  <a:cubicBezTo>
                    <a:pt x="41" y="7"/>
                    <a:pt x="29" y="0"/>
                    <a:pt x="29" y="0"/>
                  </a:cubicBezTo>
                </a:path>
              </a:pathLst>
            </a:custGeom>
            <a:solidFill>
              <a:srgbClr val="1F12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8" name="Freeform 175"/>
            <p:cNvSpPr/>
            <p:nvPr/>
          </p:nvSpPr>
          <p:spPr bwMode="auto">
            <a:xfrm>
              <a:off x="9945831" y="3030377"/>
              <a:ext cx="1227497" cy="890489"/>
            </a:xfrm>
            <a:custGeom>
              <a:avLst/>
              <a:gdLst>
                <a:gd name="T0" fmla="*/ 189 w 211"/>
                <a:gd name="T1" fmla="*/ 0 h 153"/>
                <a:gd name="T2" fmla="*/ 189 w 211"/>
                <a:gd name="T3" fmla="*/ 0 h 153"/>
                <a:gd name="T4" fmla="*/ 162 w 211"/>
                <a:gd name="T5" fmla="*/ 15 h 153"/>
                <a:gd name="T6" fmla="*/ 175 w 211"/>
                <a:gd name="T7" fmla="*/ 33 h 153"/>
                <a:gd name="T8" fmla="*/ 175 w 211"/>
                <a:gd name="T9" fmla="*/ 33 h 153"/>
                <a:gd name="T10" fmla="*/ 175 w 211"/>
                <a:gd name="T11" fmla="*/ 33 h 153"/>
                <a:gd name="T12" fmla="*/ 42 w 211"/>
                <a:gd name="T13" fmla="*/ 105 h 153"/>
                <a:gd name="T14" fmla="*/ 43 w 211"/>
                <a:gd name="T15" fmla="*/ 108 h 153"/>
                <a:gd name="T16" fmla="*/ 0 w 211"/>
                <a:gd name="T17" fmla="*/ 153 h 153"/>
                <a:gd name="T18" fmla="*/ 185 w 211"/>
                <a:gd name="T19" fmla="*/ 45 h 153"/>
                <a:gd name="T20" fmla="*/ 211 w 211"/>
                <a:gd name="T21" fmla="*/ 30 h 153"/>
                <a:gd name="T22" fmla="*/ 211 w 211"/>
                <a:gd name="T23" fmla="*/ 30 h 153"/>
                <a:gd name="T24" fmla="*/ 211 w 211"/>
                <a:gd name="T25" fmla="*/ 29 h 153"/>
                <a:gd name="T26" fmla="*/ 190 w 211"/>
                <a:gd name="T27" fmla="*/ 0 h 153"/>
                <a:gd name="T28" fmla="*/ 189 w 211"/>
                <a:gd name="T29" fmla="*/ 0 h 153"/>
                <a:gd name="T30" fmla="*/ 189 w 211"/>
                <a:gd name="T3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1" h="153">
                  <a:moveTo>
                    <a:pt x="189" y="0"/>
                  </a:moveTo>
                  <a:cubicBezTo>
                    <a:pt x="189" y="0"/>
                    <a:pt x="189" y="0"/>
                    <a:pt x="189" y="0"/>
                  </a:cubicBezTo>
                  <a:cubicBezTo>
                    <a:pt x="162" y="15"/>
                    <a:pt x="162" y="15"/>
                    <a:pt x="162" y="15"/>
                  </a:cubicBezTo>
                  <a:cubicBezTo>
                    <a:pt x="166" y="22"/>
                    <a:pt x="170" y="27"/>
                    <a:pt x="175" y="33"/>
                  </a:cubicBezTo>
                  <a:cubicBezTo>
                    <a:pt x="175" y="33"/>
                    <a:pt x="175" y="33"/>
                    <a:pt x="175" y="33"/>
                  </a:cubicBezTo>
                  <a:cubicBezTo>
                    <a:pt x="175" y="33"/>
                    <a:pt x="175" y="33"/>
                    <a:pt x="175" y="33"/>
                  </a:cubicBezTo>
                  <a:cubicBezTo>
                    <a:pt x="130" y="56"/>
                    <a:pt x="84" y="76"/>
                    <a:pt x="42" y="105"/>
                  </a:cubicBezTo>
                  <a:cubicBezTo>
                    <a:pt x="43" y="106"/>
                    <a:pt x="43" y="107"/>
                    <a:pt x="43" y="108"/>
                  </a:cubicBezTo>
                  <a:cubicBezTo>
                    <a:pt x="43" y="125"/>
                    <a:pt x="6" y="149"/>
                    <a:pt x="0" y="153"/>
                  </a:cubicBezTo>
                  <a:cubicBezTo>
                    <a:pt x="185" y="45"/>
                    <a:pt x="185" y="45"/>
                    <a:pt x="185" y="45"/>
                  </a:cubicBezTo>
                  <a:cubicBezTo>
                    <a:pt x="211" y="30"/>
                    <a:pt x="211" y="30"/>
                    <a:pt x="211" y="30"/>
                  </a:cubicBezTo>
                  <a:cubicBezTo>
                    <a:pt x="211" y="30"/>
                    <a:pt x="211" y="30"/>
                    <a:pt x="211" y="30"/>
                  </a:cubicBezTo>
                  <a:cubicBezTo>
                    <a:pt x="211" y="29"/>
                    <a:pt x="211" y="29"/>
                    <a:pt x="211" y="29"/>
                  </a:cubicBezTo>
                  <a:cubicBezTo>
                    <a:pt x="204" y="20"/>
                    <a:pt x="196" y="10"/>
                    <a:pt x="190" y="0"/>
                  </a:cubicBezTo>
                  <a:cubicBezTo>
                    <a:pt x="189" y="0"/>
                    <a:pt x="189" y="0"/>
                    <a:pt x="189" y="0"/>
                  </a:cubicBezTo>
                  <a:cubicBezTo>
                    <a:pt x="189" y="0"/>
                    <a:pt x="189" y="0"/>
                    <a:pt x="189"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9" name="Freeform 176"/>
            <p:cNvSpPr/>
            <p:nvPr/>
          </p:nvSpPr>
          <p:spPr bwMode="auto">
            <a:xfrm>
              <a:off x="10747762" y="2720427"/>
              <a:ext cx="297650" cy="396047"/>
            </a:xfrm>
            <a:custGeom>
              <a:avLst/>
              <a:gdLst>
                <a:gd name="T0" fmla="*/ 18 w 51"/>
                <a:gd name="T1" fmla="*/ 0 h 68"/>
                <a:gd name="T2" fmla="*/ 18 w 51"/>
                <a:gd name="T3" fmla="*/ 0 h 68"/>
                <a:gd name="T4" fmla="*/ 0 w 51"/>
                <a:gd name="T5" fmla="*/ 10 h 68"/>
                <a:gd name="T6" fmla="*/ 0 w 51"/>
                <a:gd name="T7" fmla="*/ 10 h 68"/>
                <a:gd name="T8" fmla="*/ 24 w 51"/>
                <a:gd name="T9" fmla="*/ 68 h 68"/>
                <a:gd name="T10" fmla="*/ 24 w 51"/>
                <a:gd name="T11" fmla="*/ 68 h 68"/>
                <a:gd name="T12" fmla="*/ 51 w 51"/>
                <a:gd name="T13" fmla="*/ 53 h 68"/>
                <a:gd name="T14" fmla="*/ 18 w 51"/>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68">
                  <a:moveTo>
                    <a:pt x="18" y="0"/>
                  </a:moveTo>
                  <a:cubicBezTo>
                    <a:pt x="18" y="0"/>
                    <a:pt x="18" y="0"/>
                    <a:pt x="18" y="0"/>
                  </a:cubicBezTo>
                  <a:cubicBezTo>
                    <a:pt x="0" y="10"/>
                    <a:pt x="0" y="10"/>
                    <a:pt x="0" y="10"/>
                  </a:cubicBezTo>
                  <a:cubicBezTo>
                    <a:pt x="0" y="10"/>
                    <a:pt x="0" y="10"/>
                    <a:pt x="0" y="10"/>
                  </a:cubicBezTo>
                  <a:cubicBezTo>
                    <a:pt x="6" y="30"/>
                    <a:pt x="14" y="50"/>
                    <a:pt x="24" y="68"/>
                  </a:cubicBezTo>
                  <a:cubicBezTo>
                    <a:pt x="24" y="68"/>
                    <a:pt x="24" y="68"/>
                    <a:pt x="24" y="68"/>
                  </a:cubicBezTo>
                  <a:cubicBezTo>
                    <a:pt x="51" y="53"/>
                    <a:pt x="51" y="53"/>
                    <a:pt x="51" y="53"/>
                  </a:cubicBezTo>
                  <a:cubicBezTo>
                    <a:pt x="38" y="35"/>
                    <a:pt x="27" y="17"/>
                    <a:pt x="18" y="0"/>
                  </a:cubicBezTo>
                </a:path>
              </a:pathLst>
            </a:custGeom>
            <a:solidFill>
              <a:srgbClr val="DCB46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0" name="Freeform 177"/>
            <p:cNvSpPr/>
            <p:nvPr/>
          </p:nvSpPr>
          <p:spPr bwMode="auto">
            <a:xfrm>
              <a:off x="10696104" y="2528554"/>
              <a:ext cx="157435" cy="250912"/>
            </a:xfrm>
            <a:custGeom>
              <a:avLst/>
              <a:gdLst>
                <a:gd name="T0" fmla="*/ 11 w 27"/>
                <a:gd name="T1" fmla="*/ 0 h 43"/>
                <a:gd name="T2" fmla="*/ 11 w 27"/>
                <a:gd name="T3" fmla="*/ 0 h 43"/>
                <a:gd name="T4" fmla="*/ 0 w 27"/>
                <a:gd name="T5" fmla="*/ 7 h 43"/>
                <a:gd name="T6" fmla="*/ 9 w 27"/>
                <a:gd name="T7" fmla="*/ 43 h 43"/>
                <a:gd name="T8" fmla="*/ 27 w 27"/>
                <a:gd name="T9" fmla="*/ 33 h 43"/>
                <a:gd name="T10" fmla="*/ 11 w 27"/>
                <a:gd name="T11" fmla="*/ 0 h 43"/>
              </a:gdLst>
              <a:ahLst/>
              <a:cxnLst>
                <a:cxn ang="0">
                  <a:pos x="T0" y="T1"/>
                </a:cxn>
                <a:cxn ang="0">
                  <a:pos x="T2" y="T3"/>
                </a:cxn>
                <a:cxn ang="0">
                  <a:pos x="T4" y="T5"/>
                </a:cxn>
                <a:cxn ang="0">
                  <a:pos x="T6" y="T7"/>
                </a:cxn>
                <a:cxn ang="0">
                  <a:pos x="T8" y="T9"/>
                </a:cxn>
                <a:cxn ang="0">
                  <a:pos x="T10" y="T11"/>
                </a:cxn>
              </a:cxnLst>
              <a:rect l="0" t="0" r="r" b="b"/>
              <a:pathLst>
                <a:path w="27" h="43">
                  <a:moveTo>
                    <a:pt x="11" y="0"/>
                  </a:moveTo>
                  <a:cubicBezTo>
                    <a:pt x="11" y="0"/>
                    <a:pt x="11" y="0"/>
                    <a:pt x="11" y="0"/>
                  </a:cubicBezTo>
                  <a:cubicBezTo>
                    <a:pt x="0" y="7"/>
                    <a:pt x="0" y="7"/>
                    <a:pt x="0" y="7"/>
                  </a:cubicBezTo>
                  <a:cubicBezTo>
                    <a:pt x="3" y="19"/>
                    <a:pt x="6" y="31"/>
                    <a:pt x="9" y="43"/>
                  </a:cubicBezTo>
                  <a:cubicBezTo>
                    <a:pt x="27" y="33"/>
                    <a:pt x="27" y="33"/>
                    <a:pt x="27" y="33"/>
                  </a:cubicBezTo>
                  <a:cubicBezTo>
                    <a:pt x="21" y="22"/>
                    <a:pt x="15" y="11"/>
                    <a:pt x="11"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1" name="Freeform 178"/>
            <p:cNvSpPr/>
            <p:nvPr/>
          </p:nvSpPr>
          <p:spPr bwMode="auto">
            <a:xfrm>
              <a:off x="9298873" y="3642896"/>
              <a:ext cx="897869" cy="337009"/>
            </a:xfrm>
            <a:custGeom>
              <a:avLst/>
              <a:gdLst>
                <a:gd name="T0" fmla="*/ 153 w 154"/>
                <a:gd name="T1" fmla="*/ 0 h 58"/>
                <a:gd name="T2" fmla="*/ 153 w 154"/>
                <a:gd name="T3" fmla="*/ 0 h 58"/>
                <a:gd name="T4" fmla="*/ 154 w 154"/>
                <a:gd name="T5" fmla="*/ 3 h 58"/>
                <a:gd name="T6" fmla="*/ 154 w 154"/>
                <a:gd name="T7" fmla="*/ 3 h 58"/>
                <a:gd name="T8" fmla="*/ 154 w 154"/>
                <a:gd name="T9" fmla="*/ 3 h 58"/>
                <a:gd name="T10" fmla="*/ 0 w 154"/>
                <a:gd name="T11" fmla="*/ 43 h 58"/>
                <a:gd name="T12" fmla="*/ 3 w 154"/>
                <a:gd name="T13" fmla="*/ 58 h 58"/>
                <a:gd name="T14" fmla="*/ 3 w 154"/>
                <a:gd name="T15" fmla="*/ 58 h 58"/>
                <a:gd name="T16" fmla="*/ 110 w 154"/>
                <a:gd name="T17" fmla="*/ 49 h 58"/>
                <a:gd name="T18" fmla="*/ 111 w 154"/>
                <a:gd name="T19" fmla="*/ 48 h 58"/>
                <a:gd name="T20" fmla="*/ 111 w 154"/>
                <a:gd name="T21" fmla="*/ 48 h 58"/>
                <a:gd name="T22" fmla="*/ 154 w 154"/>
                <a:gd name="T23" fmla="*/ 3 h 58"/>
                <a:gd name="T24" fmla="*/ 153 w 154"/>
                <a:gd name="T2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58">
                  <a:moveTo>
                    <a:pt x="153" y="0"/>
                  </a:moveTo>
                  <a:cubicBezTo>
                    <a:pt x="153" y="0"/>
                    <a:pt x="153" y="0"/>
                    <a:pt x="153" y="0"/>
                  </a:cubicBezTo>
                  <a:cubicBezTo>
                    <a:pt x="154" y="1"/>
                    <a:pt x="154" y="2"/>
                    <a:pt x="154" y="3"/>
                  </a:cubicBezTo>
                  <a:cubicBezTo>
                    <a:pt x="154" y="3"/>
                    <a:pt x="154" y="3"/>
                    <a:pt x="154" y="3"/>
                  </a:cubicBezTo>
                  <a:cubicBezTo>
                    <a:pt x="154" y="3"/>
                    <a:pt x="154" y="3"/>
                    <a:pt x="154" y="3"/>
                  </a:cubicBezTo>
                  <a:cubicBezTo>
                    <a:pt x="109" y="30"/>
                    <a:pt x="53" y="31"/>
                    <a:pt x="0" y="43"/>
                  </a:cubicBezTo>
                  <a:cubicBezTo>
                    <a:pt x="2" y="47"/>
                    <a:pt x="3" y="52"/>
                    <a:pt x="3" y="58"/>
                  </a:cubicBezTo>
                  <a:cubicBezTo>
                    <a:pt x="3" y="58"/>
                    <a:pt x="3" y="58"/>
                    <a:pt x="3" y="58"/>
                  </a:cubicBezTo>
                  <a:cubicBezTo>
                    <a:pt x="110" y="49"/>
                    <a:pt x="110" y="49"/>
                    <a:pt x="110" y="49"/>
                  </a:cubicBezTo>
                  <a:cubicBezTo>
                    <a:pt x="110" y="49"/>
                    <a:pt x="110" y="49"/>
                    <a:pt x="111" y="48"/>
                  </a:cubicBezTo>
                  <a:cubicBezTo>
                    <a:pt x="111" y="48"/>
                    <a:pt x="111" y="48"/>
                    <a:pt x="111" y="48"/>
                  </a:cubicBezTo>
                  <a:cubicBezTo>
                    <a:pt x="117" y="44"/>
                    <a:pt x="154" y="20"/>
                    <a:pt x="154" y="3"/>
                  </a:cubicBezTo>
                  <a:cubicBezTo>
                    <a:pt x="154" y="2"/>
                    <a:pt x="154" y="1"/>
                    <a:pt x="153" y="0"/>
                  </a:cubicBezTo>
                </a:path>
              </a:pathLst>
            </a:custGeom>
            <a:solidFill>
              <a:srgbClr val="DABB9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2" name="Freeform 179"/>
            <p:cNvSpPr/>
            <p:nvPr/>
          </p:nvSpPr>
          <p:spPr bwMode="auto">
            <a:xfrm>
              <a:off x="9015984" y="3891346"/>
              <a:ext cx="302571" cy="110697"/>
            </a:xfrm>
            <a:custGeom>
              <a:avLst/>
              <a:gdLst>
                <a:gd name="T0" fmla="*/ 49 w 52"/>
                <a:gd name="T1" fmla="*/ 0 h 19"/>
                <a:gd name="T2" fmla="*/ 49 w 52"/>
                <a:gd name="T3" fmla="*/ 0 h 19"/>
                <a:gd name="T4" fmla="*/ 49 w 52"/>
                <a:gd name="T5" fmla="*/ 0 h 19"/>
                <a:gd name="T6" fmla="*/ 3 w 52"/>
                <a:gd name="T7" fmla="*/ 15 h 19"/>
                <a:gd name="T8" fmla="*/ 0 w 52"/>
                <a:gd name="T9" fmla="*/ 19 h 19"/>
                <a:gd name="T10" fmla="*/ 52 w 52"/>
                <a:gd name="T11" fmla="*/ 15 h 19"/>
                <a:gd name="T12" fmla="*/ 49 w 52"/>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52" h="19">
                  <a:moveTo>
                    <a:pt x="49" y="0"/>
                  </a:moveTo>
                  <a:cubicBezTo>
                    <a:pt x="49" y="0"/>
                    <a:pt x="49" y="0"/>
                    <a:pt x="49" y="0"/>
                  </a:cubicBezTo>
                  <a:cubicBezTo>
                    <a:pt x="49" y="0"/>
                    <a:pt x="49" y="0"/>
                    <a:pt x="49" y="0"/>
                  </a:cubicBezTo>
                  <a:cubicBezTo>
                    <a:pt x="33" y="4"/>
                    <a:pt x="18" y="8"/>
                    <a:pt x="3" y="15"/>
                  </a:cubicBezTo>
                  <a:cubicBezTo>
                    <a:pt x="0" y="19"/>
                    <a:pt x="0" y="19"/>
                    <a:pt x="0" y="19"/>
                  </a:cubicBezTo>
                  <a:cubicBezTo>
                    <a:pt x="52" y="15"/>
                    <a:pt x="52" y="15"/>
                    <a:pt x="52" y="15"/>
                  </a:cubicBezTo>
                  <a:cubicBezTo>
                    <a:pt x="52" y="9"/>
                    <a:pt x="51" y="4"/>
                    <a:pt x="49" y="0"/>
                  </a:cubicBezTo>
                </a:path>
              </a:pathLst>
            </a:custGeom>
            <a:solidFill>
              <a:srgbClr val="1D1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grpSp>
      <p:sp>
        <p:nvSpPr>
          <p:cNvPr id="33" name="文本框 32"/>
          <p:cNvSpPr txBox="1"/>
          <p:nvPr/>
        </p:nvSpPr>
        <p:spPr>
          <a:xfrm>
            <a:off x="3432167" y="2598372"/>
            <a:ext cx="4693090" cy="1420495"/>
          </a:xfrm>
          <a:prstGeom prst="rect">
            <a:avLst/>
          </a:prstGeom>
          <a:noFill/>
        </p:spPr>
        <p:txBody>
          <a:bodyPr wrap="square" rtlCol="0">
            <a:spAutoFit/>
          </a:bodyPr>
          <a:lstStyle>
            <a:defPPr>
              <a:defRPr lang="zh-CN"/>
            </a:defPPr>
            <a:lvl1pPr>
              <a:lnSpc>
                <a:spcPct val="120000"/>
              </a:lnSpc>
              <a:defRPr sz="4000">
                <a:latin typeface="汉仪小麦体简" panose="00020600040101010101" pitchFamily="18" charset="-122"/>
                <a:ea typeface="汉仪小麦体简" panose="00020600040101010101" pitchFamily="18" charset="-122"/>
              </a:defRPr>
            </a:lvl1pPr>
          </a:lstStyle>
          <a:p>
            <a:pPr algn="ctr" defTabSz="457200">
              <a:defRPr/>
            </a:pPr>
            <a:r>
              <a:rPr lang="en-US" altLang="zh-CN" sz="7200" b="1" dirty="0" err="1">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Khởi động</a:t>
            </a:r>
            <a:endParaRPr lang="en-US" altLang="zh-CN" sz="7200" b="1" dirty="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endParaRPr>
          </a:p>
        </p:txBody>
      </p:sp>
    </p:spTree>
    <p:extLst>
      <p:ext uri="{BB962C8B-B14F-4D97-AF65-F5344CB8AC3E}">
        <p14:creationId xmlns:p14="http://schemas.microsoft.com/office/powerpoint/2010/main" val="1472708922"/>
      </p:ext>
    </p:extLst>
  </p:cSld>
  <p:clrMapOvr>
    <a:masterClrMapping/>
  </p:clrMapOvr>
  <p:transition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47"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7"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42" presetClass="entr" presetSubtype="0"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53" presetClass="entr" presetSubtype="16" fill="hold" grpId="0" nodeType="afterEffect">
                                  <p:stCondLst>
                                    <p:cond delay="0"/>
                                  </p:stCondLst>
                                  <p:childTnLst>
                                    <p:set>
                                      <p:cBhvr>
                                        <p:cTn id="34" dur="2000" fill="hold">
                                          <p:stCondLst>
                                            <p:cond delay="0"/>
                                          </p:stCondLst>
                                        </p:cTn>
                                        <p:tgtEl>
                                          <p:spTgt spid="33"/>
                                        </p:tgtEl>
                                        <p:attrNameLst>
                                          <p:attrName>style.visibility</p:attrName>
                                        </p:attrNameLst>
                                      </p:cBhvr>
                                      <p:to>
                                        <p:strVal val="visible"/>
                                      </p:to>
                                    </p:set>
                                    <p:anim calcmode="lin" valueType="num">
                                      <p:cBhvr>
                                        <p:cTn id="35" dur="2000" fill="hold"/>
                                        <p:tgtEl>
                                          <p:spTgt spid="33"/>
                                        </p:tgtEl>
                                        <p:attrNameLst>
                                          <p:attrName>ppt_w</p:attrName>
                                        </p:attrNameLst>
                                      </p:cBhvr>
                                      <p:tavLst>
                                        <p:tav tm="0">
                                          <p:val>
                                            <p:fltVal val="0"/>
                                          </p:val>
                                        </p:tav>
                                        <p:tav tm="100000">
                                          <p:val>
                                            <p:strVal val="#ppt_w"/>
                                          </p:val>
                                        </p:tav>
                                      </p:tavLst>
                                    </p:anim>
                                    <p:anim calcmode="lin" valueType="num">
                                      <p:cBhvr>
                                        <p:cTn id="36" dur="2000" fill="hold"/>
                                        <p:tgtEl>
                                          <p:spTgt spid="33"/>
                                        </p:tgtEl>
                                        <p:attrNameLst>
                                          <p:attrName>ppt_h</p:attrName>
                                        </p:attrNameLst>
                                      </p:cBhvr>
                                      <p:tavLst>
                                        <p:tav tm="0">
                                          <p:val>
                                            <p:fltVal val="0"/>
                                          </p:val>
                                        </p:tav>
                                        <p:tav tm="100000">
                                          <p:val>
                                            <p:strVal val="#ppt_h"/>
                                          </p:val>
                                        </p:tav>
                                      </p:tavLst>
                                    </p:anim>
                                    <p:animEffect transition="in" filter="fade">
                                      <p:cBhvr>
                                        <p:cTn id="37"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922" y="41227"/>
            <a:ext cx="1947094" cy="1829562"/>
          </a:xfrm>
          <a:prstGeom prst="rect">
            <a:avLst/>
          </a:prstGeom>
        </p:spPr>
      </p:pic>
      <p:sp>
        <p:nvSpPr>
          <p:cNvPr id="4" name="Rectangle 3"/>
          <p:cNvSpPr/>
          <p:nvPr/>
        </p:nvSpPr>
        <p:spPr>
          <a:xfrm>
            <a:off x="627797" y="1870789"/>
            <a:ext cx="12152174" cy="3139321"/>
          </a:xfrm>
          <a:prstGeom prst="rect">
            <a:avLst/>
          </a:prstGeom>
        </p:spPr>
        <p:txBody>
          <a:bodyPr wrap="square">
            <a:spAutoFit/>
          </a:bodyPr>
          <a:lstStyle/>
          <a:p>
            <a:pPr>
              <a:lnSpc>
                <a:spcPct val="150000"/>
              </a:lnSpc>
            </a:pPr>
            <a:r>
              <a:rPr lang="vi-VN" sz="4400" b="1" dirty="0">
                <a:solidFill>
                  <a:schemeClr val="bg1"/>
                </a:solidFill>
                <a:latin typeface="Times New Roman" panose="02020603050405020304" pitchFamily="18" charset="0"/>
                <a:cs typeface="Times New Roman" panose="02020603050405020304" pitchFamily="18" charset="0"/>
              </a:rPr>
              <a:t>Kì thú</a:t>
            </a:r>
            <a:r>
              <a:rPr lang="vi-VN" sz="4400" b="1">
                <a:solidFill>
                  <a:schemeClr val="bg1"/>
                </a:solidFill>
                <a:latin typeface="Times New Roman" panose="02020603050405020304" pitchFamily="18" charset="0"/>
                <a:cs typeface="Times New Roman" panose="02020603050405020304" pitchFamily="18" charset="0"/>
              </a:rPr>
              <a:t>: </a:t>
            </a:r>
            <a:endParaRPr lang="en-US" sz="4400" b="1">
              <a:solidFill>
                <a:schemeClr val="bg1"/>
              </a:solidFill>
              <a:latin typeface="Times New Roman" panose="02020603050405020304" pitchFamily="18" charset="0"/>
              <a:cs typeface="Times New Roman" panose="02020603050405020304" pitchFamily="18" charset="0"/>
            </a:endParaRPr>
          </a:p>
          <a:p>
            <a:pPr>
              <a:lnSpc>
                <a:spcPct val="150000"/>
              </a:lnSpc>
            </a:pPr>
            <a:r>
              <a:rPr lang="vi-VN" sz="4400" b="1">
                <a:solidFill>
                  <a:schemeClr val="bg1"/>
                </a:solidFill>
                <a:latin typeface="Times New Roman" panose="02020603050405020304" pitchFamily="18" charset="0"/>
                <a:cs typeface="Times New Roman" panose="02020603050405020304" pitchFamily="18" charset="0"/>
              </a:rPr>
              <a:t>Tỉ tê:</a:t>
            </a:r>
            <a:endParaRPr lang="en-US" sz="4400" b="1">
              <a:solidFill>
                <a:schemeClr val="bg1"/>
              </a:solidFill>
              <a:latin typeface="Times New Roman" panose="02020603050405020304" pitchFamily="18" charset="0"/>
              <a:cs typeface="Times New Roman" panose="02020603050405020304" pitchFamily="18" charset="0"/>
            </a:endParaRPr>
          </a:p>
          <a:p>
            <a:pPr>
              <a:lnSpc>
                <a:spcPct val="150000"/>
              </a:lnSpc>
            </a:pPr>
            <a:r>
              <a:rPr lang="vi-VN" sz="4400" b="1">
                <a:solidFill>
                  <a:schemeClr val="bg1"/>
                </a:solidFill>
                <a:latin typeface="Times New Roman" panose="02020603050405020304" pitchFamily="18" charset="0"/>
                <a:cs typeface="Times New Roman" panose="02020603050405020304" pitchFamily="18" charset="0"/>
              </a:rPr>
              <a:t>Tảo tần:</a:t>
            </a:r>
            <a:endParaRPr lang="vi-VN" sz="4400" b="1" dirty="0">
              <a:solidFill>
                <a:schemeClr val="bg1"/>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552133" y="2111309"/>
            <a:ext cx="4408227" cy="769441"/>
          </a:xfrm>
          <a:prstGeom prst="rect">
            <a:avLst/>
          </a:prstGeom>
          <a:noFill/>
        </p:spPr>
        <p:txBody>
          <a:bodyPr wrap="square" rtlCol="0">
            <a:spAutoFit/>
          </a:bodyPr>
          <a:lstStyle/>
          <a:p>
            <a:r>
              <a:rPr lang="en-US" sz="4400" b="1">
                <a:solidFill>
                  <a:srgbClr val="FFFF00"/>
                </a:solidFill>
                <a:latin typeface="Times New Roman" panose="02020603050405020304" pitchFamily="18" charset="0"/>
                <a:cs typeface="Times New Roman" panose="02020603050405020304" pitchFamily="18" charset="0"/>
              </a:rPr>
              <a:t>đặc biệt thú vị</a:t>
            </a:r>
          </a:p>
        </p:txBody>
      </p:sp>
      <p:sp>
        <p:nvSpPr>
          <p:cNvPr id="6" name="TextBox 5"/>
          <p:cNvSpPr txBox="1"/>
          <p:nvPr/>
        </p:nvSpPr>
        <p:spPr>
          <a:xfrm>
            <a:off x="2079016" y="3055728"/>
            <a:ext cx="10102917" cy="769441"/>
          </a:xfrm>
          <a:prstGeom prst="rect">
            <a:avLst/>
          </a:prstGeom>
          <a:noFill/>
        </p:spPr>
        <p:txBody>
          <a:bodyPr wrap="square" rtlCol="0">
            <a:spAutoFit/>
          </a:bodyPr>
          <a:lstStyle/>
          <a:p>
            <a:r>
              <a:rPr lang="en-US" sz="4400" b="1">
                <a:solidFill>
                  <a:srgbClr val="FFFF00"/>
                </a:solidFill>
                <a:latin typeface="Times New Roman" panose="02020603050405020304" pitchFamily="18" charset="0"/>
                <a:cs typeface="Times New Roman" panose="02020603050405020304" pitchFamily="18" charset="0"/>
              </a:rPr>
              <a:t>nói nhỏ với giọng thân mật như tâm tình</a:t>
            </a:r>
            <a:r>
              <a:rPr lang="en-US">
                <a:solidFill>
                  <a:srgbClr val="FFFF00"/>
                </a:solidFill>
              </a:rPr>
              <a:t>.</a:t>
            </a:r>
          </a:p>
        </p:txBody>
      </p:sp>
      <p:sp>
        <p:nvSpPr>
          <p:cNvPr id="7" name="TextBox 6"/>
          <p:cNvSpPr txBox="1"/>
          <p:nvPr/>
        </p:nvSpPr>
        <p:spPr>
          <a:xfrm>
            <a:off x="2881998" y="4108015"/>
            <a:ext cx="4920948" cy="769441"/>
          </a:xfrm>
          <a:prstGeom prst="rect">
            <a:avLst/>
          </a:prstGeom>
          <a:noFill/>
        </p:spPr>
        <p:txBody>
          <a:bodyPr wrap="square" rtlCol="0">
            <a:spAutoFit/>
          </a:bodyPr>
          <a:lstStyle/>
          <a:p>
            <a:r>
              <a:rPr lang="en-US" sz="4400" b="1">
                <a:solidFill>
                  <a:srgbClr val="FFFF00"/>
                </a:solidFill>
                <a:latin typeface="Times New Roman" panose="02020603050405020304" pitchFamily="18" charset="0"/>
                <a:cs typeface="Times New Roman" panose="02020603050405020304" pitchFamily="18" charset="0"/>
              </a:rPr>
              <a:t>đảm đang, chịu khó</a:t>
            </a:r>
          </a:p>
        </p:txBody>
      </p:sp>
    </p:spTree>
    <p:extLst>
      <p:ext uri="{BB962C8B-B14F-4D97-AF65-F5344CB8AC3E}">
        <p14:creationId xmlns:p14="http://schemas.microsoft.com/office/powerpoint/2010/main" val="11320710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arn(inVertical)">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B00D7749-942C-2426-5D86-A1F65D78BE51}"/>
              </a:ext>
            </a:extLst>
          </p:cNvPr>
          <p:cNvSpPr txBox="1"/>
          <p:nvPr/>
        </p:nvSpPr>
        <p:spPr>
          <a:xfrm>
            <a:off x="2063553" y="1316765"/>
            <a:ext cx="8783689" cy="3046988"/>
          </a:xfrm>
          <a:prstGeom prst="rect">
            <a:avLst/>
          </a:prstGeom>
          <a:noFill/>
        </p:spPr>
        <p:txBody>
          <a:bodyPr wrap="square" rtlCol="0">
            <a:spAutoFit/>
          </a:bodyPr>
          <a:lstStyle/>
          <a:p>
            <a:pPr algn="ctr"/>
            <a:r>
              <a:rPr lang="en-US" sz="9600" b="1" dirty="0">
                <a:solidFill>
                  <a:srgbClr val="00B050"/>
                </a:solidFill>
                <a:latin typeface="UTM Cookies" panose="02040603050506020204" pitchFamily="18" charset="0"/>
              </a:rPr>
              <a:t>LUYỆN ĐỌC NHÓM</a:t>
            </a:r>
          </a:p>
        </p:txBody>
      </p:sp>
      <p:pic>
        <p:nvPicPr>
          <p:cNvPr id="3" name="Picture 2" descr="Kết nối tri thức với cuộc số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466861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down)">
                                      <p:cBhvr>
                                        <p:cTn id="7" dur="580">
                                          <p:stCondLst>
                                            <p:cond delay="0"/>
                                          </p:stCondLst>
                                        </p:cTn>
                                        <p:tgtEl>
                                          <p:spTgt spid="36"/>
                                        </p:tgtEl>
                                      </p:cBhvr>
                                    </p:animEffect>
                                    <p:anim calcmode="lin" valueType="num">
                                      <p:cBhvr>
                                        <p:cTn id="8"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13" dur="26">
                                          <p:stCondLst>
                                            <p:cond delay="650"/>
                                          </p:stCondLst>
                                        </p:cTn>
                                        <p:tgtEl>
                                          <p:spTgt spid="36"/>
                                        </p:tgtEl>
                                      </p:cBhvr>
                                      <p:to x="100000" y="60000"/>
                                    </p:animScale>
                                    <p:animScale>
                                      <p:cBhvr>
                                        <p:cTn id="14" dur="166" decel="50000">
                                          <p:stCondLst>
                                            <p:cond delay="676"/>
                                          </p:stCondLst>
                                        </p:cTn>
                                        <p:tgtEl>
                                          <p:spTgt spid="36"/>
                                        </p:tgtEl>
                                      </p:cBhvr>
                                      <p:to x="100000" y="100000"/>
                                    </p:animScale>
                                    <p:animScale>
                                      <p:cBhvr>
                                        <p:cTn id="15" dur="26">
                                          <p:stCondLst>
                                            <p:cond delay="1312"/>
                                          </p:stCondLst>
                                        </p:cTn>
                                        <p:tgtEl>
                                          <p:spTgt spid="36"/>
                                        </p:tgtEl>
                                      </p:cBhvr>
                                      <p:to x="100000" y="80000"/>
                                    </p:animScale>
                                    <p:animScale>
                                      <p:cBhvr>
                                        <p:cTn id="16" dur="166" decel="50000">
                                          <p:stCondLst>
                                            <p:cond delay="1338"/>
                                          </p:stCondLst>
                                        </p:cTn>
                                        <p:tgtEl>
                                          <p:spTgt spid="36"/>
                                        </p:tgtEl>
                                      </p:cBhvr>
                                      <p:to x="100000" y="100000"/>
                                    </p:animScale>
                                    <p:animScale>
                                      <p:cBhvr>
                                        <p:cTn id="17" dur="26">
                                          <p:stCondLst>
                                            <p:cond delay="1642"/>
                                          </p:stCondLst>
                                        </p:cTn>
                                        <p:tgtEl>
                                          <p:spTgt spid="36"/>
                                        </p:tgtEl>
                                      </p:cBhvr>
                                      <p:to x="100000" y="90000"/>
                                    </p:animScale>
                                    <p:animScale>
                                      <p:cBhvr>
                                        <p:cTn id="18" dur="166" decel="50000">
                                          <p:stCondLst>
                                            <p:cond delay="1668"/>
                                          </p:stCondLst>
                                        </p:cTn>
                                        <p:tgtEl>
                                          <p:spTgt spid="36"/>
                                        </p:tgtEl>
                                      </p:cBhvr>
                                      <p:to x="100000" y="100000"/>
                                    </p:animScale>
                                    <p:animScale>
                                      <p:cBhvr>
                                        <p:cTn id="19" dur="26">
                                          <p:stCondLst>
                                            <p:cond delay="1808"/>
                                          </p:stCondLst>
                                        </p:cTn>
                                        <p:tgtEl>
                                          <p:spTgt spid="36"/>
                                        </p:tgtEl>
                                      </p:cBhvr>
                                      <p:to x="100000" y="95000"/>
                                    </p:animScale>
                                    <p:animScale>
                                      <p:cBhvr>
                                        <p:cTn id="20" dur="166" decel="50000">
                                          <p:stCondLst>
                                            <p:cond delay="1834"/>
                                          </p:stCondLst>
                                        </p:cTn>
                                        <p:tgtEl>
                                          <p:spTgt spid="3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云形 12">
            <a:extLst>
              <a:ext uri="{FF2B5EF4-FFF2-40B4-BE49-F238E27FC236}">
                <a16:creationId xmlns:a16="http://schemas.microsoft.com/office/drawing/2014/main" id="{0F14F46C-7801-4F20-9F04-77A0DFD59D13}"/>
              </a:ext>
            </a:extLst>
          </p:cNvPr>
          <p:cNvSpPr/>
          <p:nvPr/>
        </p:nvSpPr>
        <p:spPr>
          <a:xfrm rot="150597">
            <a:off x="1191061" y="212265"/>
            <a:ext cx="9810959" cy="5338778"/>
          </a:xfrm>
          <a:prstGeom prst="cloud">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dirty="0">
              <a:solidFill>
                <a:srgbClr val="95AD31"/>
              </a:solidFill>
              <a:latin typeface="微软雅黑" panose="020B0503020204020204" pitchFamily="34" charset="-122"/>
              <a:ea typeface="微软雅黑" panose="020B0503020204020204" pitchFamily="34" charset="-122"/>
            </a:endParaRPr>
          </a:p>
        </p:txBody>
      </p:sp>
      <p:sp>
        <p:nvSpPr>
          <p:cNvPr id="4" name="Rectangle 3"/>
          <p:cNvSpPr/>
          <p:nvPr/>
        </p:nvSpPr>
        <p:spPr>
          <a:xfrm>
            <a:off x="555548" y="456247"/>
            <a:ext cx="10426889" cy="6401753"/>
          </a:xfrm>
          <a:prstGeom prst="rect">
            <a:avLst/>
          </a:prstGeom>
        </p:spPr>
        <p:txBody>
          <a:bodyPr wrap="square">
            <a:spAutoFit/>
          </a:bodyPr>
          <a:lstStyle/>
          <a:p>
            <a:pPr algn="ctr"/>
            <a:r>
              <a:rPr lang="vi-VN" sz="3200" b="1" dirty="0">
                <a:solidFill>
                  <a:srgbClr val="000000"/>
                </a:solidFill>
                <a:latin typeface="Times New Roman" panose="02020603050405020304" pitchFamily="18" charset="0"/>
                <a:cs typeface="Times New Roman" panose="02020603050405020304" pitchFamily="18" charset="0"/>
              </a:rPr>
              <a:t>Tạm biệt mùa hè</a:t>
            </a:r>
            <a:endParaRPr lang="vi-VN" sz="3200" dirty="0">
              <a:solidFill>
                <a:srgbClr val="000000"/>
              </a:solidFill>
              <a:latin typeface="Times New Roman" panose="02020603050405020304" pitchFamily="18" charset="0"/>
              <a:cs typeface="Times New Roman" panose="02020603050405020304" pitchFamily="18" charset="0"/>
            </a:endParaRP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Đêm nay, Diệu nằm mãi mà không ngủ được vì háo hức chờ sớm mai đến lớp. Sau kì nghỉ hè, bạn bè gặp nhau sẽ có bao nhiêu chuyện vui để kể. Các bạn chắc chắn sẽ kể về những chuyến du lịch kì thú của mình: ra biển, lên núi, đến thăm những thành phố lớn,… Còn Diệu, Diệu sẽ kể với các bạn những gì nhỉ?</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đơn giản lắm. Chiều nào Diệu cũng theo mẹ đi các vườn thu hái quả</a:t>
            </a:r>
            <a:r>
              <a:rPr lang="en-US" sz="2400" dirty="0">
                <a:solidFill>
                  <a:srgbClr val="000000"/>
                </a:solidFill>
                <a:latin typeface="Times New Roman" panose="02020603050405020304" pitchFamily="18" charset="0"/>
                <a:cs typeface="Times New Roman" panose="02020603050405020304" pitchFamily="18" charset="0"/>
              </a:rPr>
              <a:t>.</a:t>
            </a:r>
            <a:r>
              <a:rPr lang="vi-VN" sz="2400" dirty="0">
                <a:solidFill>
                  <a:srgbClr val="000000"/>
                </a:solidFill>
                <a:latin typeface="Times New Roman" panose="02020603050405020304" pitchFamily="18" charset="0"/>
                <a:cs typeface="Times New Roman" panose="02020603050405020304" pitchFamily="18" charset="0"/>
              </a:rPr>
              <a:t> Hết chôm chôm lại đến bơ, sầu riêng,… Được đến nhiều mảnh vườn với vô vàn trái cây khác nhau thật là thích!</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là những lần đến nhà bà cụ Khởi ở cuối làng. Bà bị mù nhưng vẫn có thể làm hết mọi việc trong nhà. Bà đi không cần gậy dò đường. Diệu thường tỉ tê trò chuyện với bà. Bà là cả một kho chuyện thú vị.</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là những buổi ra chợ cùng mẹ. Khu chợ quê nghèo ấy thật giản dị mà gần gũi, thân quen. Diệu yêu những người cô, người bác tảo tần bán từng giỏ cua, mớ tép; yêu cả những người bà sáng nào cũng dắt cháu đi mua một ít kẹo bột, vài chiếc bánh mì,…</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Tạm biệt mùa hè, mai Diệu sẽ bước vào năm học mới…</a:t>
            </a:r>
          </a:p>
          <a:p>
            <a:pPr algn="r"/>
            <a:r>
              <a:rPr lang="vi-VN" dirty="0">
                <a:solidFill>
                  <a:srgbClr val="000000"/>
                </a:solidFill>
                <a:latin typeface="OpenSans"/>
              </a:rPr>
              <a:t>(Theo Vũ Thị Huyền Trang)</a:t>
            </a:r>
          </a:p>
        </p:txBody>
      </p:sp>
    </p:spTree>
    <p:extLst>
      <p:ext uri="{BB962C8B-B14F-4D97-AF65-F5344CB8AC3E}">
        <p14:creationId xmlns:p14="http://schemas.microsoft.com/office/powerpoint/2010/main" val="40224555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9" name="图片 3238"/>
          <p:cNvPicPr>
            <a:picLocks noChangeAspect="1"/>
          </p:cNvPicPr>
          <p:nvPr/>
        </p:nvPicPr>
        <p:blipFill>
          <a:blip r:embed="rId3"/>
          <a:stretch>
            <a:fillRect/>
          </a:stretch>
        </p:blipFill>
        <p:spPr>
          <a:xfrm>
            <a:off x="334" y="188"/>
            <a:ext cx="12191332" cy="6857624"/>
          </a:xfrm>
          <a:prstGeom prst="rect">
            <a:avLst/>
          </a:prstGeom>
        </p:spPr>
      </p:pic>
      <p:pic>
        <p:nvPicPr>
          <p:cNvPr id="3" name="图片 2"/>
          <p:cNvPicPr>
            <a:picLocks noChangeAspect="1"/>
          </p:cNvPicPr>
          <p:nvPr/>
        </p:nvPicPr>
        <p:blipFill rotWithShape="1">
          <a:blip r:embed="rId4" cstate="screen"/>
          <a:srcRect t="56969"/>
          <a:stretch>
            <a:fillRect/>
          </a:stretch>
        </p:blipFill>
        <p:spPr>
          <a:xfrm>
            <a:off x="334" y="3906919"/>
            <a:ext cx="12191332" cy="2950892"/>
          </a:xfrm>
          <a:prstGeom prst="rect">
            <a:avLst/>
          </a:prstGeom>
        </p:spPr>
      </p:pic>
      <p:sp>
        <p:nvSpPr>
          <p:cNvPr id="10" name="TextBox 9">
            <a:extLst>
              <a:ext uri="{FF2B5EF4-FFF2-40B4-BE49-F238E27FC236}">
                <a16:creationId xmlns:a16="http://schemas.microsoft.com/office/drawing/2014/main" id="{7AC32E4F-78B6-0106-2441-C26AC6EBFC1B}"/>
              </a:ext>
            </a:extLst>
          </p:cNvPr>
          <p:cNvSpPr txBox="1"/>
          <p:nvPr/>
        </p:nvSpPr>
        <p:spPr>
          <a:xfrm>
            <a:off x="1277671" y="1989035"/>
            <a:ext cx="9636657" cy="1323439"/>
          </a:xfrm>
          <a:prstGeom prst="rect">
            <a:avLst/>
          </a:prstGeom>
          <a:noFill/>
        </p:spPr>
        <p:txBody>
          <a:bodyPr wrap="square" rtlCol="0">
            <a:spAutoFit/>
          </a:bodyPr>
          <a:lstStyle/>
          <a:p>
            <a:pPr algn="ctr"/>
            <a:r>
              <a:rPr lang="en-US" sz="8000" b="1">
                <a:solidFill>
                  <a:srgbClr val="00B050"/>
                </a:solidFill>
                <a:latin typeface="UTM Avo" panose="02040603050506020204" pitchFamily="18" charset="0"/>
              </a:rPr>
              <a:t>TÌM HIỂU BÀI</a:t>
            </a:r>
            <a:endParaRPr lang="en-US" sz="8000" b="1" dirty="0">
              <a:solidFill>
                <a:srgbClr val="00B050"/>
              </a:solidFill>
              <a:latin typeface="UTM Avo" panose="02040603050506020204" pitchFamily="18" charset="0"/>
            </a:endParaRPr>
          </a:p>
        </p:txBody>
      </p:sp>
      <p:pic>
        <p:nvPicPr>
          <p:cNvPr id="11"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75919" y="4655958"/>
            <a:ext cx="3840162" cy="2096851"/>
          </a:xfrm>
          <a:prstGeom prst="rect">
            <a:avLst/>
          </a:prstGeom>
        </p:spPr>
      </p:pic>
      <p:pic>
        <p:nvPicPr>
          <p:cNvPr id="6" name="Picture 2" descr="Kết nối tri thức với cuộc số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69743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239"/>
                                        </p:tgtEl>
                                        <p:attrNameLst>
                                          <p:attrName>style.visibility</p:attrName>
                                        </p:attrNameLst>
                                      </p:cBhvr>
                                      <p:to>
                                        <p:strVal val="visible"/>
                                      </p:to>
                                    </p:set>
                                    <p:anim calcmode="lin" valueType="num">
                                      <p:cBhvr additive="base">
                                        <p:cTn id="7" dur="500" fill="hold"/>
                                        <p:tgtEl>
                                          <p:spTgt spid="3239"/>
                                        </p:tgtEl>
                                        <p:attrNameLst>
                                          <p:attrName>ppt_x</p:attrName>
                                        </p:attrNameLst>
                                      </p:cBhvr>
                                      <p:tavLst>
                                        <p:tav tm="0">
                                          <p:val>
                                            <p:strVal val="#ppt_x"/>
                                          </p:val>
                                        </p:tav>
                                        <p:tav tm="100000">
                                          <p:val>
                                            <p:strVal val="#ppt_x"/>
                                          </p:val>
                                        </p:tav>
                                      </p:tavLst>
                                    </p:anim>
                                    <p:anim calcmode="lin" valueType="num">
                                      <p:cBhvr additive="base">
                                        <p:cTn id="8" dur="500" fill="hold"/>
                                        <p:tgtEl>
                                          <p:spTgt spid="323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fltVal val="0"/>
                                          </p:val>
                                        </p:tav>
                                        <p:tav tm="100000">
                                          <p:val>
                                            <p:strVal val="#ppt_w"/>
                                          </p:val>
                                        </p:tav>
                                      </p:tavLst>
                                    </p:anim>
                                    <p:anim calcmode="lin" valueType="num">
                                      <p:cBhvr>
                                        <p:cTn id="20" dur="1000" fill="hold"/>
                                        <p:tgtEl>
                                          <p:spTgt spid="10"/>
                                        </p:tgtEl>
                                        <p:attrNameLst>
                                          <p:attrName>ppt_h</p:attrName>
                                        </p:attrNameLst>
                                      </p:cBhvr>
                                      <p:tavLst>
                                        <p:tav tm="0">
                                          <p:val>
                                            <p:fltVal val="0"/>
                                          </p:val>
                                        </p:tav>
                                        <p:tav tm="100000">
                                          <p:val>
                                            <p:strVal val="#ppt_h"/>
                                          </p:val>
                                        </p:tav>
                                      </p:tavLst>
                                    </p:anim>
                                    <p:anim calcmode="lin" valueType="num">
                                      <p:cBhvr>
                                        <p:cTn id="21" dur="1000" fill="hold"/>
                                        <p:tgtEl>
                                          <p:spTgt spid="10"/>
                                        </p:tgtEl>
                                        <p:attrNameLst>
                                          <p:attrName>style.rotation</p:attrName>
                                        </p:attrNameLst>
                                      </p:cBhvr>
                                      <p:tavLst>
                                        <p:tav tm="0">
                                          <p:val>
                                            <p:fltVal val="90"/>
                                          </p:val>
                                        </p:tav>
                                        <p:tav tm="100000">
                                          <p:val>
                                            <p:fltVal val="0"/>
                                          </p:val>
                                        </p:tav>
                                      </p:tavLst>
                                    </p:anim>
                                    <p:animEffect transition="in" filter="fade">
                                      <p:cBhvr>
                                        <p:cTn id="22" dur="1000"/>
                                        <p:tgtEl>
                                          <p:spTgt spid="10"/>
                                        </p:tgtEl>
                                      </p:cBhvr>
                                    </p:animEffect>
                                  </p:childTnLst>
                                </p:cTn>
                              </p:par>
                            </p:childTnLst>
                          </p:cTn>
                        </p:par>
                        <p:par>
                          <p:cTn id="23" fill="hold">
                            <p:stCondLst>
                              <p:cond delay="1000"/>
                            </p:stCondLst>
                            <p:childTnLst>
                              <p:par>
                                <p:cTn id="24" presetID="26"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80">
                                          <p:stCondLst>
                                            <p:cond delay="0"/>
                                          </p:stCondLst>
                                        </p:cTn>
                                        <p:tgtEl>
                                          <p:spTgt spid="11"/>
                                        </p:tgtEl>
                                      </p:cBhvr>
                                    </p:animEffect>
                                    <p:anim calcmode="lin" valueType="num">
                                      <p:cBhvr>
                                        <p:cTn id="27"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2" dur="26">
                                          <p:stCondLst>
                                            <p:cond delay="650"/>
                                          </p:stCondLst>
                                        </p:cTn>
                                        <p:tgtEl>
                                          <p:spTgt spid="11"/>
                                        </p:tgtEl>
                                      </p:cBhvr>
                                      <p:to x="100000" y="60000"/>
                                    </p:animScale>
                                    <p:animScale>
                                      <p:cBhvr>
                                        <p:cTn id="33" dur="166" decel="50000">
                                          <p:stCondLst>
                                            <p:cond delay="676"/>
                                          </p:stCondLst>
                                        </p:cTn>
                                        <p:tgtEl>
                                          <p:spTgt spid="11"/>
                                        </p:tgtEl>
                                      </p:cBhvr>
                                      <p:to x="100000" y="100000"/>
                                    </p:animScale>
                                    <p:animScale>
                                      <p:cBhvr>
                                        <p:cTn id="34" dur="26">
                                          <p:stCondLst>
                                            <p:cond delay="1312"/>
                                          </p:stCondLst>
                                        </p:cTn>
                                        <p:tgtEl>
                                          <p:spTgt spid="11"/>
                                        </p:tgtEl>
                                      </p:cBhvr>
                                      <p:to x="100000" y="80000"/>
                                    </p:animScale>
                                    <p:animScale>
                                      <p:cBhvr>
                                        <p:cTn id="35" dur="166" decel="50000">
                                          <p:stCondLst>
                                            <p:cond delay="1338"/>
                                          </p:stCondLst>
                                        </p:cTn>
                                        <p:tgtEl>
                                          <p:spTgt spid="11"/>
                                        </p:tgtEl>
                                      </p:cBhvr>
                                      <p:to x="100000" y="100000"/>
                                    </p:animScale>
                                    <p:animScale>
                                      <p:cBhvr>
                                        <p:cTn id="36" dur="26">
                                          <p:stCondLst>
                                            <p:cond delay="1642"/>
                                          </p:stCondLst>
                                        </p:cTn>
                                        <p:tgtEl>
                                          <p:spTgt spid="11"/>
                                        </p:tgtEl>
                                      </p:cBhvr>
                                      <p:to x="100000" y="90000"/>
                                    </p:animScale>
                                    <p:animScale>
                                      <p:cBhvr>
                                        <p:cTn id="37" dur="166" decel="50000">
                                          <p:stCondLst>
                                            <p:cond delay="1668"/>
                                          </p:stCondLst>
                                        </p:cTn>
                                        <p:tgtEl>
                                          <p:spTgt spid="11"/>
                                        </p:tgtEl>
                                      </p:cBhvr>
                                      <p:to x="100000" y="100000"/>
                                    </p:animScale>
                                    <p:animScale>
                                      <p:cBhvr>
                                        <p:cTn id="38" dur="26">
                                          <p:stCondLst>
                                            <p:cond delay="1808"/>
                                          </p:stCondLst>
                                        </p:cTn>
                                        <p:tgtEl>
                                          <p:spTgt spid="11"/>
                                        </p:tgtEl>
                                      </p:cBhvr>
                                      <p:to x="100000" y="95000"/>
                                    </p:animScale>
                                    <p:animScale>
                                      <p:cBhvr>
                                        <p:cTn id="39"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云形 12">
            <a:extLst>
              <a:ext uri="{FF2B5EF4-FFF2-40B4-BE49-F238E27FC236}">
                <a16:creationId xmlns:a16="http://schemas.microsoft.com/office/drawing/2014/main" id="{0F14F46C-7801-4F20-9F04-77A0DFD59D13}"/>
              </a:ext>
            </a:extLst>
          </p:cNvPr>
          <p:cNvSpPr/>
          <p:nvPr/>
        </p:nvSpPr>
        <p:spPr>
          <a:xfrm rot="150597">
            <a:off x="1191061" y="212265"/>
            <a:ext cx="9810959" cy="5338778"/>
          </a:xfrm>
          <a:prstGeom prst="cloud">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dirty="0">
              <a:solidFill>
                <a:srgbClr val="95AD3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452" y="499704"/>
            <a:ext cx="1947094" cy="1829562"/>
          </a:xfrm>
          <a:prstGeom prst="rect">
            <a:avLst/>
          </a:prstGeom>
        </p:spPr>
      </p:pic>
      <p:sp>
        <p:nvSpPr>
          <p:cNvPr id="3" name="Rectangle 2"/>
          <p:cNvSpPr/>
          <p:nvPr/>
        </p:nvSpPr>
        <p:spPr>
          <a:xfrm>
            <a:off x="2324669" y="976513"/>
            <a:ext cx="9548883" cy="1754326"/>
          </a:xfrm>
          <a:prstGeom prst="rect">
            <a:avLst/>
          </a:prstGeom>
        </p:spPr>
        <p:txBody>
          <a:bodyPr wrap="square">
            <a:spAutoFit/>
          </a:bodyPr>
          <a:lstStyle/>
          <a:p>
            <a:r>
              <a:rPr lang="en-US" sz="3600" b="1" dirty="0">
                <a:solidFill>
                  <a:srgbClr val="2888E1"/>
                </a:solidFill>
                <a:latin typeface="Times New Roman" panose="02020603050405020304" pitchFamily="18" charset="0"/>
                <a:cs typeface="Times New Roman" panose="02020603050405020304" pitchFamily="18" charset="0"/>
              </a:rPr>
              <a:t>C</a:t>
            </a:r>
            <a:r>
              <a:rPr lang="vi-VN" sz="3600" b="1" dirty="0">
                <a:solidFill>
                  <a:srgbClr val="2888E1"/>
                </a:solidFill>
                <a:latin typeface="Times New Roman" panose="02020603050405020304" pitchFamily="18" charset="0"/>
                <a:cs typeface="Times New Roman" panose="02020603050405020304" pitchFamily="18" charset="0"/>
              </a:rPr>
              <a:t>âu 1</a:t>
            </a:r>
            <a:endParaRPr lang="vi-VN" sz="3600" dirty="0">
              <a:solidFill>
                <a:srgbClr val="000000"/>
              </a:solidFill>
              <a:latin typeface="Times New Roman" panose="02020603050405020304" pitchFamily="18" charset="0"/>
              <a:cs typeface="Times New Roman" panose="02020603050405020304" pitchFamily="18" charset="0"/>
            </a:endParaRPr>
          </a:p>
          <a:p>
            <a:pPr algn="just"/>
            <a:r>
              <a:rPr lang="vi-VN" sz="3600" b="1" dirty="0">
                <a:solidFill>
                  <a:srgbClr val="000000"/>
                </a:solidFill>
                <a:latin typeface="Times New Roman" panose="02020603050405020304" pitchFamily="18" charset="0"/>
                <a:cs typeface="Times New Roman" panose="02020603050405020304" pitchFamily="18" charset="0"/>
              </a:rPr>
              <a:t>Vì sao đêm trước ngày khai giảng, Diệu nằm mãi không ngủ được?</a:t>
            </a:r>
            <a:endParaRPr lang="vi-VN" sz="3600" dirty="0">
              <a:solidFill>
                <a:srgbClr val="00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1533097" y="3025189"/>
            <a:ext cx="10190329" cy="1846659"/>
          </a:xfrm>
          <a:prstGeom prst="rect">
            <a:avLst/>
          </a:prstGeom>
        </p:spPr>
        <p:txBody>
          <a:bodyPr wrap="square">
            <a:spAutoFit/>
          </a:bodyPr>
          <a:lstStyle/>
          <a:p>
            <a:r>
              <a:rPr lang="en-US" sz="3200" dirty="0">
                <a:solidFill>
                  <a:srgbClr val="0070C0"/>
                </a:solidFill>
                <a:latin typeface="Times New Roman" panose="02020603050405020304" pitchFamily="18" charset="0"/>
                <a:cs typeface="Times New Roman" panose="02020603050405020304" pitchFamily="18" charset="0"/>
              </a:rPr>
              <a:t>           </a:t>
            </a:r>
            <a:r>
              <a:rPr lang="vi-VN" sz="3200" b="1" dirty="0">
                <a:solidFill>
                  <a:schemeClr val="tx1">
                    <a:lumMod val="95000"/>
                    <a:lumOff val="5000"/>
                  </a:schemeClr>
                </a:solidFill>
                <a:latin typeface="Times New Roman" panose="02020603050405020304" pitchFamily="18" charset="0"/>
                <a:cs typeface="Times New Roman" panose="02020603050405020304" pitchFamily="18" charset="0"/>
              </a:rPr>
              <a:t>Đêm trước ngày khai giảng, Diệu nằm mãi không ngủ được vì háo hức chờ ngày mai đến lớp để nghe những câu chuyện vui của các bạn.</a:t>
            </a:r>
            <a:br>
              <a:rPr lang="vi-VN" b="1" dirty="0">
                <a:solidFill>
                  <a:schemeClr val="tx1">
                    <a:lumMod val="95000"/>
                    <a:lumOff val="5000"/>
                  </a:schemeClr>
                </a:solidFill>
                <a:latin typeface="OpenSans"/>
              </a:rPr>
            </a:br>
            <a:endParaRPr lang="en-US" b="1" dirty="0">
              <a:solidFill>
                <a:schemeClr val="tx1">
                  <a:lumMod val="95000"/>
                  <a:lumOff val="5000"/>
                </a:schemeClr>
              </a:solidFill>
            </a:endParaRPr>
          </a:p>
        </p:txBody>
      </p:sp>
      <p:cxnSp>
        <p:nvCxnSpPr>
          <p:cNvPr id="6" name="Straight Arrow Connector 5"/>
          <p:cNvCxnSpPr/>
          <p:nvPr/>
        </p:nvCxnSpPr>
        <p:spPr>
          <a:xfrm>
            <a:off x="1990353" y="3331340"/>
            <a:ext cx="668632"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62144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63311" y="152112"/>
            <a:ext cx="1105376" cy="1038652"/>
          </a:xfrm>
          <a:prstGeom prst="rect">
            <a:avLst/>
          </a:prstGeom>
        </p:spPr>
      </p:pic>
      <p:sp>
        <p:nvSpPr>
          <p:cNvPr id="3" name="Rectangle 2"/>
          <p:cNvSpPr/>
          <p:nvPr/>
        </p:nvSpPr>
        <p:spPr>
          <a:xfrm>
            <a:off x="2278967" y="976513"/>
            <a:ext cx="9594586" cy="707886"/>
          </a:xfrm>
          <a:prstGeom prst="rect">
            <a:avLst/>
          </a:prstGeom>
        </p:spPr>
        <p:txBody>
          <a:bodyPr wrap="square">
            <a:spAutoFit/>
          </a:bodyPr>
          <a:lstStyle/>
          <a:p>
            <a:r>
              <a:rPr lang="en-US" sz="4000" b="1"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sz="4000" b="1" dirty="0">
                <a:solidFill>
                  <a:schemeClr val="tx1">
                    <a:lumMod val="95000"/>
                    <a:lumOff val="5000"/>
                  </a:schemeClr>
                </a:solidFill>
                <a:latin typeface="Times New Roman" panose="02020603050405020304" pitchFamily="18" charset="0"/>
                <a:cs typeface="Times New Roman" panose="02020603050405020304" pitchFamily="18" charset="0"/>
              </a:rPr>
              <a:t> 2: </a:t>
            </a:r>
            <a:r>
              <a:rPr lang="en-US" sz="4000" b="1" dirty="0" err="1">
                <a:solidFill>
                  <a:schemeClr val="tx1">
                    <a:lumMod val="95000"/>
                    <a:lumOff val="5000"/>
                  </a:schemeClr>
                </a:solidFill>
                <a:latin typeface="Times New Roman" panose="02020603050405020304" pitchFamily="18" charset="0"/>
                <a:cs typeface="Times New Roman" panose="02020603050405020304" pitchFamily="18" charset="0"/>
              </a:rPr>
              <a:t>Mùa</a:t>
            </a:r>
            <a:r>
              <a:rPr lang="en-US" sz="40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000" b="1" dirty="0" err="1">
                <a:solidFill>
                  <a:schemeClr val="tx1">
                    <a:lumMod val="95000"/>
                    <a:lumOff val="5000"/>
                  </a:schemeClr>
                </a:solidFill>
                <a:latin typeface="Times New Roman" panose="02020603050405020304" pitchFamily="18" charset="0"/>
                <a:cs typeface="Times New Roman" panose="02020603050405020304" pitchFamily="18" charset="0"/>
              </a:rPr>
              <a:t>hè</a:t>
            </a:r>
            <a:r>
              <a:rPr lang="en-US" sz="40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000" b="1" dirty="0" err="1">
                <a:solidFill>
                  <a:schemeClr val="tx1">
                    <a:lumMod val="95000"/>
                    <a:lumOff val="5000"/>
                  </a:schemeClr>
                </a:solidFill>
                <a:latin typeface="Times New Roman" panose="02020603050405020304" pitchFamily="18" charset="0"/>
                <a:cs typeface="Times New Roman" panose="02020603050405020304" pitchFamily="18" charset="0"/>
              </a:rPr>
              <a:t>Diệu</a:t>
            </a:r>
            <a:r>
              <a:rPr lang="en-US" sz="40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000" b="1" dirty="0" err="1">
                <a:solidFill>
                  <a:schemeClr val="tx1">
                    <a:lumMod val="95000"/>
                    <a:lumOff val="5000"/>
                  </a:schemeClr>
                </a:solidFill>
                <a:latin typeface="Times New Roman" panose="02020603050405020304" pitchFamily="18" charset="0"/>
                <a:cs typeface="Times New Roman" panose="02020603050405020304" pitchFamily="18" charset="0"/>
              </a:rPr>
              <a:t>đã</a:t>
            </a:r>
            <a:r>
              <a:rPr lang="en-US" sz="40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000" b="1" dirty="0" err="1">
                <a:solidFill>
                  <a:schemeClr val="tx1">
                    <a:lumMod val="95000"/>
                    <a:lumOff val="5000"/>
                  </a:schemeClr>
                </a:solidFill>
                <a:latin typeface="Times New Roman" panose="02020603050405020304" pitchFamily="18" charset="0"/>
                <a:cs typeface="Times New Roman" panose="02020603050405020304" pitchFamily="18" charset="0"/>
              </a:rPr>
              <a:t>làm</a:t>
            </a:r>
            <a:r>
              <a:rPr lang="en-US" sz="40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000" b="1" dirty="0" err="1">
                <a:solidFill>
                  <a:schemeClr val="tx1">
                    <a:lumMod val="95000"/>
                    <a:lumOff val="5000"/>
                  </a:schemeClr>
                </a:solidFill>
                <a:latin typeface="Times New Roman" panose="02020603050405020304" pitchFamily="18" charset="0"/>
                <a:cs typeface="Times New Roman" panose="02020603050405020304" pitchFamily="18" charset="0"/>
              </a:rPr>
              <a:t>những</a:t>
            </a:r>
            <a:r>
              <a:rPr lang="en-US" sz="40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000" b="1" dirty="0" err="1">
                <a:solidFill>
                  <a:schemeClr val="tx1">
                    <a:lumMod val="95000"/>
                    <a:lumOff val="5000"/>
                  </a:schemeClr>
                </a:solidFill>
                <a:latin typeface="Times New Roman" panose="02020603050405020304" pitchFamily="18" charset="0"/>
                <a:cs typeface="Times New Roman" panose="02020603050405020304" pitchFamily="18" charset="0"/>
              </a:rPr>
              <a:t>gì</a:t>
            </a:r>
            <a:r>
              <a:rPr lang="en-US" sz="4000" b="1" dirty="0">
                <a:solidFill>
                  <a:schemeClr val="tx1">
                    <a:lumMod val="95000"/>
                    <a:lumOff val="5000"/>
                  </a:schemeClr>
                </a:solidFill>
                <a:latin typeface="Times New Roman" panose="02020603050405020304" pitchFamily="18" charset="0"/>
                <a:cs typeface="Times New Roman" panose="02020603050405020304" pitchFamily="18" charset="0"/>
              </a:rPr>
              <a:t>?</a:t>
            </a:r>
          </a:p>
        </p:txBody>
      </p:sp>
      <p:sp>
        <p:nvSpPr>
          <p:cNvPr id="5" name="Rounded Rectangle 4"/>
          <p:cNvSpPr/>
          <p:nvPr/>
        </p:nvSpPr>
        <p:spPr>
          <a:xfrm>
            <a:off x="165177" y="2805428"/>
            <a:ext cx="1983505" cy="158969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70C0"/>
                </a:solidFill>
                <a:latin typeface="Times New Roman" panose="02020603050405020304" pitchFamily="18" charset="0"/>
                <a:cs typeface="Times New Roman" panose="02020603050405020304" pitchFamily="18" charset="0"/>
              </a:rPr>
              <a:t>đi</a:t>
            </a:r>
            <a:r>
              <a:rPr lang="en-US" sz="3200" dirty="0">
                <a:solidFill>
                  <a:srgbClr val="0070C0"/>
                </a:solidFill>
                <a:latin typeface="Times New Roman" panose="02020603050405020304" pitchFamily="18" charset="0"/>
                <a:cs typeface="Times New Roman" panose="02020603050405020304" pitchFamily="18" charset="0"/>
              </a:rPr>
              <a:t> du </a:t>
            </a:r>
            <a:r>
              <a:rPr lang="en-US" sz="3200" dirty="0" err="1">
                <a:solidFill>
                  <a:srgbClr val="0070C0"/>
                </a:solidFill>
                <a:latin typeface="Times New Roman" panose="02020603050405020304" pitchFamily="18" charset="0"/>
                <a:cs typeface="Times New Roman" panose="02020603050405020304" pitchFamily="18" charset="0"/>
              </a:rPr>
              <a:t>lịch</a:t>
            </a:r>
            <a:endParaRPr lang="en-US" sz="3200" dirty="0">
              <a:solidFill>
                <a:srgbClr val="0070C0"/>
              </a:solidFill>
              <a:latin typeface="Times New Roman" panose="02020603050405020304" pitchFamily="18" charset="0"/>
              <a:cs typeface="Times New Roman" panose="02020603050405020304" pitchFamily="18" charset="0"/>
            </a:endParaRPr>
          </a:p>
        </p:txBody>
      </p:sp>
      <p:sp>
        <p:nvSpPr>
          <p:cNvPr id="10" name="Rounded Rectangle 9"/>
          <p:cNvSpPr/>
          <p:nvPr/>
        </p:nvSpPr>
        <p:spPr>
          <a:xfrm>
            <a:off x="2265927" y="2806103"/>
            <a:ext cx="1983505" cy="158969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70C0"/>
                </a:solidFill>
                <a:latin typeface="Times New Roman" panose="02020603050405020304" pitchFamily="18" charset="0"/>
                <a:cs typeface="Times New Roman" panose="02020603050405020304" pitchFamily="18" charset="0"/>
              </a:rPr>
              <a:t>đi</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thu</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hái</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quả</a:t>
            </a:r>
            <a:endParaRPr lang="en-US" sz="3200" dirty="0">
              <a:solidFill>
                <a:srgbClr val="0070C0"/>
              </a:solidFill>
              <a:latin typeface="Times New Roman" panose="02020603050405020304" pitchFamily="18" charset="0"/>
              <a:cs typeface="Times New Roman" panose="02020603050405020304" pitchFamily="18" charset="0"/>
            </a:endParaRPr>
          </a:p>
        </p:txBody>
      </p:sp>
      <p:sp>
        <p:nvSpPr>
          <p:cNvPr id="11" name="Rounded Rectangle 10"/>
          <p:cNvSpPr/>
          <p:nvPr/>
        </p:nvSpPr>
        <p:spPr>
          <a:xfrm>
            <a:off x="4659177" y="2805428"/>
            <a:ext cx="1983505" cy="158969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70C0"/>
                </a:solidFill>
                <a:latin typeface="Times New Roman" panose="02020603050405020304" pitchFamily="18" charset="0"/>
                <a:cs typeface="Times New Roman" panose="02020603050405020304" pitchFamily="18" charset="0"/>
              </a:rPr>
              <a:t>ngắm</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núi</a:t>
            </a:r>
            <a:r>
              <a:rPr lang="en-US" sz="3200" dirty="0">
                <a:solidFill>
                  <a:srgbClr val="0070C0"/>
                </a:solidFill>
                <a:latin typeface="Times New Roman" panose="02020603050405020304" pitchFamily="18" charset="0"/>
                <a:cs typeface="Times New Roman" panose="02020603050405020304" pitchFamily="18" charset="0"/>
              </a:rPr>
              <a:t> non</a:t>
            </a:r>
          </a:p>
        </p:txBody>
      </p:sp>
      <p:sp>
        <p:nvSpPr>
          <p:cNvPr id="12" name="Rounded Rectangle 11"/>
          <p:cNvSpPr/>
          <p:nvPr/>
        </p:nvSpPr>
        <p:spPr>
          <a:xfrm>
            <a:off x="7147205" y="2805428"/>
            <a:ext cx="1983505" cy="158969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70C0"/>
                </a:solidFill>
                <a:latin typeface="Times New Roman" panose="02020603050405020304" pitchFamily="18" charset="0"/>
                <a:cs typeface="Times New Roman" panose="02020603050405020304" pitchFamily="18" charset="0"/>
              </a:rPr>
              <a:t>đến</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chơi</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nhà</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bà</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cụ</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khởi</a:t>
            </a:r>
            <a:endParaRPr lang="en-US" sz="3200" dirty="0">
              <a:solidFill>
                <a:srgbClr val="0070C0"/>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9635233" y="2805428"/>
            <a:ext cx="1983505" cy="1589694"/>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70C0"/>
                </a:solidFill>
                <a:latin typeface="Times New Roman" panose="02020603050405020304" pitchFamily="18" charset="0"/>
                <a:cs typeface="Times New Roman" panose="02020603050405020304" pitchFamily="18" charset="0"/>
              </a:rPr>
              <a:t>cùng</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mẹ</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ra</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chợ</a:t>
            </a:r>
            <a:endParaRPr lang="en-US" sz="3200" dirty="0">
              <a:solidFill>
                <a:srgbClr val="0070C0"/>
              </a:solidFill>
              <a:latin typeface="Times New Roman" panose="02020603050405020304" pitchFamily="18" charset="0"/>
              <a:cs typeface="Times New Roman" panose="02020603050405020304" pitchFamily="18" charset="0"/>
            </a:endParaRPr>
          </a:p>
        </p:txBody>
      </p:sp>
      <p:grpSp>
        <p:nvGrpSpPr>
          <p:cNvPr id="15" name="1"/>
          <p:cNvGrpSpPr/>
          <p:nvPr/>
        </p:nvGrpSpPr>
        <p:grpSpPr>
          <a:xfrm>
            <a:off x="-5693" y="0"/>
            <a:ext cx="8254417" cy="6913188"/>
            <a:chOff x="90543" y="-38625"/>
            <a:chExt cx="8335850" cy="5180451"/>
          </a:xfrm>
        </p:grpSpPr>
        <p:pic>
          <p:nvPicPr>
            <p:cNvPr id="16" name="10"/>
            <p:cNvPicPr>
              <a:picLocks noChangeAspect="1"/>
            </p:cNvPicPr>
            <p:nvPr/>
          </p:nvPicPr>
          <p:blipFill>
            <a:blip r:embed="rId4" cstate="screen"/>
            <a:stretch>
              <a:fillRect/>
            </a:stretch>
          </p:blipFill>
          <p:spPr>
            <a:xfrm>
              <a:off x="3888474" y="3333963"/>
              <a:ext cx="4537919" cy="1807863"/>
            </a:xfrm>
            <a:prstGeom prst="rect">
              <a:avLst/>
            </a:prstGeom>
          </p:spPr>
        </p:pic>
        <p:pic>
          <p:nvPicPr>
            <p:cNvPr id="17" name="13"/>
            <p:cNvPicPr>
              <a:picLocks noChangeAspect="1"/>
            </p:cNvPicPr>
            <p:nvPr/>
          </p:nvPicPr>
          <p:blipFill>
            <a:blip r:embed="rId5"/>
            <a:stretch>
              <a:fillRect/>
            </a:stretch>
          </p:blipFill>
          <p:spPr>
            <a:xfrm>
              <a:off x="263099" y="-38625"/>
              <a:ext cx="1580659" cy="1339838"/>
            </a:xfrm>
            <a:prstGeom prst="rect">
              <a:avLst/>
            </a:prstGeom>
          </p:spPr>
        </p:pic>
        <p:pic>
          <p:nvPicPr>
            <p:cNvPr id="20" name="16"/>
            <p:cNvPicPr>
              <a:picLocks noChangeAspect="1"/>
            </p:cNvPicPr>
            <p:nvPr/>
          </p:nvPicPr>
          <p:blipFill>
            <a:blip r:embed="rId4" cstate="screen"/>
            <a:stretch>
              <a:fillRect/>
            </a:stretch>
          </p:blipFill>
          <p:spPr>
            <a:xfrm>
              <a:off x="90543" y="3599943"/>
              <a:ext cx="3870283" cy="1541883"/>
            </a:xfrm>
            <a:prstGeom prst="rect">
              <a:avLst/>
            </a:prstGeom>
          </p:spPr>
        </p:pic>
      </p:grpSp>
    </p:spTree>
    <p:extLst>
      <p:ext uri="{BB962C8B-B14F-4D97-AF65-F5344CB8AC3E}">
        <p14:creationId xmlns:p14="http://schemas.microsoft.com/office/powerpoint/2010/main" val="6756026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xit" presetSubtype="10" fill="hold" grpId="0" nodeType="clickEffect">
                                  <p:stCondLst>
                                    <p:cond delay="0"/>
                                  </p:stCondLst>
                                  <p:childTnLst>
                                    <p:animEffect transition="out" filter="randombar(horizontal)">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1" presetClass="exit" presetSubtype="1" fill="hold" grpId="0" nodeType="clickEffect">
                                  <p:stCondLst>
                                    <p:cond delay="0"/>
                                  </p:stCondLst>
                                  <p:childTnLst>
                                    <p:animEffect transition="out" filter="wheel(1)">
                                      <p:cBhvr>
                                        <p:cTn id="27" dur="2000"/>
                                        <p:tgtEl>
                                          <p:spTgt spid="11"/>
                                        </p:tgtEl>
                                      </p:cBhvr>
                                    </p:animEffect>
                                    <p:set>
                                      <p:cBhvr>
                                        <p:cTn id="28" dur="1" fill="hold">
                                          <p:stCondLst>
                                            <p:cond delay="1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P spid="12"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9712" y="223133"/>
            <a:ext cx="10541390" cy="2554545"/>
          </a:xfrm>
          <a:prstGeom prst="rect">
            <a:avLst/>
          </a:prstGeom>
        </p:spPr>
        <p:txBody>
          <a:bodyPr wrap="square">
            <a:spAutoFit/>
          </a:bodyPr>
          <a:lstStyle/>
          <a:p>
            <a:r>
              <a:rPr lang="en-US" sz="4000" b="1" dirty="0" err="1">
                <a:solidFill>
                  <a:schemeClr val="bg1"/>
                </a:solidFill>
                <a:latin typeface="Times New Roman" panose="02020603050405020304" pitchFamily="18" charset="0"/>
                <a:cs typeface="Times New Roman" panose="02020603050405020304" pitchFamily="18" charset="0"/>
              </a:rPr>
              <a:t>Câu</a:t>
            </a:r>
            <a:r>
              <a:rPr lang="en-US" sz="4000" b="1" dirty="0">
                <a:solidFill>
                  <a:schemeClr val="bg1"/>
                </a:solidFill>
                <a:latin typeface="Times New Roman" panose="02020603050405020304" pitchFamily="18" charset="0"/>
                <a:cs typeface="Times New Roman" panose="02020603050405020304" pitchFamily="18" charset="0"/>
              </a:rPr>
              <a:t> 3: </a:t>
            </a:r>
            <a:r>
              <a:rPr lang="en-US" sz="4000" b="1" dirty="0" err="1">
                <a:solidFill>
                  <a:schemeClr val="bg1"/>
                </a:solidFill>
                <a:latin typeface="Times New Roman" panose="02020603050405020304" pitchFamily="18" charset="0"/>
                <a:cs typeface="Times New Roman" panose="02020603050405020304" pitchFamily="18" charset="0"/>
              </a:rPr>
              <a:t>Nói</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về</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những</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trải</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nghiệm</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của</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Diệu</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trong</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mùa</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hè</a:t>
            </a:r>
            <a:r>
              <a:rPr lang="en-US" sz="4000" b="1" dirty="0">
                <a:solidFill>
                  <a:schemeClr val="bg1"/>
                </a:solidFill>
                <a:latin typeface="Times New Roman" panose="02020603050405020304" pitchFamily="18" charset="0"/>
                <a:cs typeface="Times New Roman" panose="02020603050405020304" pitchFamily="18" charset="0"/>
              </a:rPr>
              <a:t>.</a:t>
            </a:r>
          </a:p>
          <a:p>
            <a:pPr marL="742950" indent="-742950" algn="just">
              <a:buAutoNum type="alphaLcPeriod"/>
            </a:pPr>
            <a:r>
              <a:rPr lang="en-US" sz="4000" b="1" dirty="0" err="1">
                <a:solidFill>
                  <a:schemeClr val="bg1"/>
                </a:solidFill>
                <a:latin typeface="Times New Roman" panose="02020603050405020304" pitchFamily="18" charset="0"/>
                <a:cs typeface="Times New Roman" panose="02020603050405020304" pitchFamily="18" charset="0"/>
              </a:rPr>
              <a:t>Khi</a:t>
            </a:r>
            <a:r>
              <a:rPr lang="en-US" sz="4000" b="1" dirty="0">
                <a:solidFill>
                  <a:schemeClr val="bg1"/>
                </a:solidFill>
                <a:latin typeface="Times New Roman" panose="02020603050405020304" pitchFamily="18" charset="0"/>
                <a:cs typeface="Times New Roman" panose="02020603050405020304" pitchFamily="18" charset="0"/>
              </a:rPr>
              <a:t> ở </a:t>
            </a:r>
            <a:r>
              <a:rPr lang="en-US" sz="4000" b="1" dirty="0" err="1">
                <a:solidFill>
                  <a:schemeClr val="bg1"/>
                </a:solidFill>
                <a:latin typeface="Times New Roman" panose="02020603050405020304" pitchFamily="18" charset="0"/>
                <a:cs typeface="Times New Roman" panose="02020603050405020304" pitchFamily="18" charset="0"/>
              </a:rPr>
              <a:t>nhà</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bà</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cụ</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Khởi</a:t>
            </a:r>
            <a:endParaRPr lang="en-US" sz="4000" b="1" dirty="0">
              <a:solidFill>
                <a:schemeClr val="bg1"/>
              </a:solidFill>
              <a:latin typeface="Times New Roman" panose="02020603050405020304" pitchFamily="18" charset="0"/>
              <a:cs typeface="Times New Roman" panose="02020603050405020304" pitchFamily="18" charset="0"/>
            </a:endParaRPr>
          </a:p>
          <a:p>
            <a:pPr algn="just"/>
            <a:r>
              <a:rPr lang="en-US" sz="4000" b="1" dirty="0">
                <a:solidFill>
                  <a:schemeClr val="bg1"/>
                </a:solidFill>
                <a:latin typeface="Times New Roman" panose="02020603050405020304" pitchFamily="18" charset="0"/>
                <a:cs typeface="Times New Roman" panose="02020603050405020304" pitchFamily="18" charset="0"/>
              </a:rPr>
              <a:t>b. </a:t>
            </a:r>
            <a:r>
              <a:rPr lang="en-US" sz="4000" b="1" dirty="0" err="1">
                <a:solidFill>
                  <a:schemeClr val="bg1"/>
                </a:solidFill>
                <a:latin typeface="Times New Roman" panose="02020603050405020304" pitchFamily="18" charset="0"/>
                <a:cs typeface="Times New Roman" panose="02020603050405020304" pitchFamily="18" charset="0"/>
              </a:rPr>
              <a:t>Khi</a:t>
            </a:r>
            <a:r>
              <a:rPr lang="en-US" sz="4000" b="1" dirty="0">
                <a:solidFill>
                  <a:schemeClr val="bg1"/>
                </a:solidFill>
                <a:latin typeface="Times New Roman" panose="02020603050405020304" pitchFamily="18" charset="0"/>
                <a:cs typeface="Times New Roman" panose="02020603050405020304" pitchFamily="18" charset="0"/>
              </a:rPr>
              <a:t> ở </a:t>
            </a:r>
            <a:r>
              <a:rPr lang="en-US" sz="4000" b="1" dirty="0" err="1">
                <a:solidFill>
                  <a:schemeClr val="bg1"/>
                </a:solidFill>
                <a:latin typeface="Times New Roman" panose="02020603050405020304" pitchFamily="18" charset="0"/>
                <a:cs typeface="Times New Roman" panose="02020603050405020304" pitchFamily="18" charset="0"/>
              </a:rPr>
              <a:t>góc</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chợ</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quê</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nghèo</a:t>
            </a:r>
            <a:endParaRPr lang="en-US" sz="4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45273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6099" y="490419"/>
            <a:ext cx="11310425" cy="3785652"/>
          </a:xfrm>
          <a:prstGeom prst="rect">
            <a:avLst/>
          </a:prstGeom>
        </p:spPr>
        <p:txBody>
          <a:bodyPr wrap="square">
            <a:spAutoFit/>
          </a:bodyPr>
          <a:lstStyle/>
          <a:p>
            <a:r>
              <a:rPr lang="en-US" sz="4000" b="1" dirty="0" err="1">
                <a:solidFill>
                  <a:schemeClr val="bg1"/>
                </a:solidFill>
                <a:latin typeface="Times New Roman" panose="02020603050405020304" pitchFamily="18" charset="0"/>
                <a:cs typeface="Times New Roman" panose="02020603050405020304" pitchFamily="18" charset="0"/>
              </a:rPr>
              <a:t>Câu</a:t>
            </a:r>
            <a:r>
              <a:rPr lang="en-US" sz="4000" b="1" dirty="0">
                <a:solidFill>
                  <a:schemeClr val="bg1"/>
                </a:solidFill>
                <a:latin typeface="Times New Roman" panose="02020603050405020304" pitchFamily="18" charset="0"/>
                <a:cs typeface="Times New Roman" panose="02020603050405020304" pitchFamily="18" charset="0"/>
              </a:rPr>
              <a:t> 3:</a:t>
            </a:r>
            <a:r>
              <a:rPr lang="vi-VN" sz="4000" b="1" dirty="0">
                <a:solidFill>
                  <a:schemeClr val="bg1"/>
                </a:solidFill>
                <a:latin typeface="Times New Roman" panose="02020603050405020304" pitchFamily="18" charset="0"/>
                <a:cs typeface="Times New Roman" panose="02020603050405020304" pitchFamily="18" charset="0"/>
              </a:rPr>
              <a:t>Những trải nghiệm của Diệu trong mùa hè:</a:t>
            </a:r>
          </a:p>
          <a:p>
            <a:pPr marL="742950" indent="-742950" algn="just">
              <a:buAutoNum type="alphaLcPeriod"/>
            </a:pPr>
            <a:r>
              <a:rPr lang="vi-VN" sz="4000" b="1" dirty="0">
                <a:solidFill>
                  <a:schemeClr val="bg1"/>
                </a:solidFill>
                <a:latin typeface="Times New Roman" panose="02020603050405020304" pitchFamily="18" charset="0"/>
                <a:cs typeface="Times New Roman" panose="02020603050405020304" pitchFamily="18" charset="0"/>
              </a:rPr>
              <a:t>Khi ở nhà bà cụ Khởi: </a:t>
            </a:r>
            <a:endParaRPr lang="en-US" sz="4000" b="1" dirty="0">
              <a:solidFill>
                <a:schemeClr val="bg1"/>
              </a:solidFill>
              <a:latin typeface="Times New Roman" panose="02020603050405020304" pitchFamily="18" charset="0"/>
              <a:cs typeface="Times New Roman" panose="02020603050405020304" pitchFamily="18" charset="0"/>
            </a:endParaRPr>
          </a:p>
          <a:p>
            <a:pPr algn="just"/>
            <a:endParaRPr lang="en-US" sz="4000" b="1" dirty="0">
              <a:solidFill>
                <a:schemeClr val="bg1"/>
              </a:solidFill>
              <a:latin typeface="Times New Roman" panose="02020603050405020304" pitchFamily="18" charset="0"/>
              <a:cs typeface="Times New Roman" panose="02020603050405020304" pitchFamily="18" charset="0"/>
            </a:endParaRPr>
          </a:p>
          <a:p>
            <a:r>
              <a:rPr lang="vi-VN" sz="4000" b="1" dirty="0">
                <a:solidFill>
                  <a:schemeClr val="bg1"/>
                </a:solidFill>
                <a:latin typeface="Times New Roman" panose="02020603050405020304" pitchFamily="18" charset="0"/>
                <a:cs typeface="Times New Roman" panose="02020603050405020304" pitchFamily="18" charset="0"/>
              </a:rPr>
              <a:t>b. Khi ở góc chợ quê nghèo:</a:t>
            </a:r>
            <a:br>
              <a:rPr lang="vi-VN" sz="4000" b="1" dirty="0">
                <a:solidFill>
                  <a:schemeClr val="bg1"/>
                </a:solidFill>
                <a:latin typeface="Times New Roman" panose="02020603050405020304" pitchFamily="18" charset="0"/>
                <a:cs typeface="Times New Roman" panose="02020603050405020304" pitchFamily="18" charset="0"/>
              </a:rPr>
            </a:br>
            <a:endParaRPr lang="en-US" sz="4000" b="1" dirty="0">
              <a:solidFill>
                <a:schemeClr val="bg1"/>
              </a:solidFill>
              <a:latin typeface="Times New Roman" panose="02020603050405020304" pitchFamily="18" charset="0"/>
              <a:cs typeface="Times New Roman" panose="02020603050405020304" pitchFamily="18" charset="0"/>
            </a:endParaRPr>
          </a:p>
          <a:p>
            <a:endParaRPr lang="en-US" sz="4000" b="1" dirty="0">
              <a:solidFill>
                <a:schemeClr val="bg1"/>
              </a:solidFill>
              <a:latin typeface="Times New Roman" panose="02020603050405020304" pitchFamily="18" charset="0"/>
              <a:cs typeface="Times New Roman" panose="02020603050405020304" pitchFamily="18" charset="0"/>
            </a:endParaRPr>
          </a:p>
        </p:txBody>
      </p:sp>
      <p:sp>
        <p:nvSpPr>
          <p:cNvPr id="4" name="Rectangle 3"/>
          <p:cNvSpPr/>
          <p:nvPr/>
        </p:nvSpPr>
        <p:spPr>
          <a:xfrm>
            <a:off x="1378288" y="1725023"/>
            <a:ext cx="7859844" cy="707886"/>
          </a:xfrm>
          <a:prstGeom prst="rect">
            <a:avLst/>
          </a:prstGeom>
        </p:spPr>
        <p:txBody>
          <a:bodyPr wrap="none">
            <a:spAutoFit/>
          </a:bodyPr>
          <a:lstStyle/>
          <a:p>
            <a:pPr algn="just"/>
            <a:r>
              <a:rPr lang="vi-VN" sz="4000" b="1" dirty="0">
                <a:solidFill>
                  <a:srgbClr val="FFFF00"/>
                </a:solidFill>
                <a:latin typeface="Times New Roman" panose="02020603050405020304" pitchFamily="18" charset="0"/>
                <a:cs typeface="Times New Roman" panose="02020603050405020304" pitchFamily="18" charset="0"/>
              </a:rPr>
              <a:t>Diệu thường tỉ tê trò chuyện với bà</a:t>
            </a:r>
          </a:p>
        </p:txBody>
      </p:sp>
      <p:sp>
        <p:nvSpPr>
          <p:cNvPr id="5" name="Rectangle 4"/>
          <p:cNvSpPr/>
          <p:nvPr/>
        </p:nvSpPr>
        <p:spPr>
          <a:xfrm>
            <a:off x="656492" y="2998798"/>
            <a:ext cx="10766474" cy="2554545"/>
          </a:xfrm>
          <a:prstGeom prst="rect">
            <a:avLst/>
          </a:prstGeom>
        </p:spPr>
        <p:txBody>
          <a:bodyPr wrap="square">
            <a:spAutoFit/>
          </a:bodyPr>
          <a:lstStyle/>
          <a:p>
            <a:pPr algn="just"/>
            <a:r>
              <a:rPr lang="vi-VN" sz="4000" b="1" dirty="0">
                <a:solidFill>
                  <a:srgbClr val="FFFF00"/>
                </a:solidFill>
                <a:latin typeface="Times New Roman" panose="02020603050405020304" pitchFamily="18" charset="0"/>
                <a:cs typeface="Times New Roman" panose="02020603050405020304" pitchFamily="18" charset="0"/>
              </a:rPr>
              <a:t>Diệu được thấy những người cô, người bác tảo tần bán từng giỏ cua, mớ tép; những người bà sáng nào cũng dắt cháu đi mua một ít kẹo bột, vài chiếc bánh mì,…</a:t>
            </a:r>
          </a:p>
        </p:txBody>
      </p:sp>
    </p:spTree>
    <p:extLst>
      <p:ext uri="{BB962C8B-B14F-4D97-AF65-F5344CB8AC3E}">
        <p14:creationId xmlns:p14="http://schemas.microsoft.com/office/powerpoint/2010/main" val="662599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1520" y="488241"/>
            <a:ext cx="10902461" cy="1600438"/>
          </a:xfrm>
          <a:prstGeom prst="rect">
            <a:avLst/>
          </a:prstGeom>
        </p:spPr>
        <p:txBody>
          <a:bodyPr wrap="square">
            <a:spAutoFit/>
          </a:bodyPr>
          <a:lstStyle/>
          <a:p>
            <a:r>
              <a:rPr lang="en-US" sz="4000" b="1" dirty="0" err="1">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Câu</a:t>
            </a:r>
            <a:r>
              <a:rPr lang="en-US" sz="4000" b="1" dirty="0">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4: </a:t>
            </a:r>
            <a:r>
              <a:rPr lang="en-US" sz="4000" b="1" dirty="0" err="1">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a:t>
            </a:r>
            <a:r>
              <a:rPr lang="en-US" sz="4000" b="1" dirty="0">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thích</a:t>
            </a:r>
            <a:r>
              <a:rPr lang="en-US" sz="4000" b="1" dirty="0">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nhất</a:t>
            </a:r>
            <a:r>
              <a:rPr lang="en-US" sz="4000" b="1" dirty="0">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trải</a:t>
            </a:r>
            <a:r>
              <a:rPr lang="en-US" sz="4000" b="1" dirty="0">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nghiệm</a:t>
            </a:r>
            <a:r>
              <a:rPr lang="en-US" sz="4000" b="1" dirty="0">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nào</a:t>
            </a:r>
            <a:r>
              <a:rPr lang="en-US" sz="4000" b="1" dirty="0">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của</a:t>
            </a:r>
            <a:r>
              <a:rPr lang="en-US" sz="4000" b="1" dirty="0">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Diệu</a:t>
            </a:r>
            <a:r>
              <a:rPr lang="en-US" sz="4000" b="1" dirty="0">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trong</a:t>
            </a:r>
            <a:r>
              <a:rPr lang="en-US" sz="4000" b="1" dirty="0">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mùa</a:t>
            </a:r>
            <a:r>
              <a:rPr lang="en-US" sz="4000" b="1" dirty="0">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hè</a:t>
            </a:r>
            <a:r>
              <a:rPr lang="en-US" sz="4000" b="1" dirty="0">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vừa</a:t>
            </a:r>
            <a:r>
              <a:rPr lang="en-US" sz="4000" b="1" dirty="0">
                <a:solidFill>
                  <a:schemeClr val="tx1">
                    <a:lumMod val="65000"/>
                    <a:lumOff val="3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qua?</a:t>
            </a:r>
          </a:p>
          <a:p>
            <a:endParaRPr lang="en-US" dirty="0"/>
          </a:p>
        </p:txBody>
      </p:sp>
      <p:pic>
        <p:nvPicPr>
          <p:cNvPr id="3" name="Picture 2"/>
          <p:cNvPicPr>
            <a:picLocks noChangeAspect="1"/>
          </p:cNvPicPr>
          <p:nvPr/>
        </p:nvPicPr>
        <p:blipFill>
          <a:blip r:embed="rId2"/>
          <a:stretch>
            <a:fillRect/>
          </a:stretch>
        </p:blipFill>
        <p:spPr>
          <a:xfrm>
            <a:off x="5554638" y="3105657"/>
            <a:ext cx="6974893" cy="3752343"/>
          </a:xfrm>
          <a:prstGeom prst="rect">
            <a:avLst/>
          </a:prstGeom>
        </p:spPr>
      </p:pic>
      <p:pic>
        <p:nvPicPr>
          <p:cNvPr id="1026" name="Picture 2" descr="Ninh Thuận: Nhiều mặt hàng thủy, hải sản tăng giá sau Tết - Ảnh thời sự  trong nước - Kinh tế - Thông tấn xã Việt Nam (TTX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05657"/>
            <a:ext cx="5650176" cy="3752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0809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65125"/>
            <a:ext cx="10515600" cy="1325563"/>
          </a:xfrm>
        </p:spPr>
        <p:txBody>
          <a:bodyPr>
            <a:normAutofit/>
          </a:bodyPr>
          <a:lstStyle/>
          <a:p>
            <a:pPr algn="ctr"/>
            <a:r>
              <a:rPr lang="en-US" sz="60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Nội</a:t>
            </a:r>
            <a:r>
              <a:rPr lang="en-US" sz="6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dung </a:t>
            </a:r>
            <a:r>
              <a:rPr lang="en-US" sz="6000" b="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a:t>
            </a:r>
            <a:endParaRPr lang="en-US" sz="6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4294967295"/>
          </p:nvPr>
        </p:nvSpPr>
        <p:spPr>
          <a:xfrm>
            <a:off x="805218" y="1690688"/>
            <a:ext cx="10515600" cy="4351338"/>
          </a:xfrm>
        </p:spPr>
        <p:txBody>
          <a:bodyPr/>
          <a:lstStyle/>
          <a:p>
            <a:pPr marL="0" indent="0" algn="just">
              <a:buNone/>
            </a:pPr>
            <a:r>
              <a:rPr lang="nl-NL" sz="3600" b="1">
                <a:solidFill>
                  <a:schemeClr val="bg2">
                    <a:lumMod val="50000"/>
                  </a:schemeClr>
                </a:solidFill>
                <a:latin typeface="Times New Roman" panose="02020603050405020304" pitchFamily="18" charset="0"/>
                <a:cs typeface="Times New Roman" panose="02020603050405020304" pitchFamily="18" charset="0"/>
              </a:rPr>
              <a:t>     </a:t>
            </a:r>
            <a:r>
              <a:rPr lang="nl-NL" sz="4400" b="1">
                <a:solidFill>
                  <a:schemeClr val="bg2">
                    <a:lumMod val="50000"/>
                  </a:schemeClr>
                </a:solidFill>
                <a:latin typeface="Times New Roman" panose="02020603050405020304" pitchFamily="18" charset="0"/>
                <a:cs typeface="Times New Roman" panose="02020603050405020304" pitchFamily="18" charset="0"/>
              </a:rPr>
              <a:t>Bài đọc </a:t>
            </a:r>
            <a:r>
              <a:rPr lang="nl-NL" sz="4400" b="1" dirty="0">
                <a:solidFill>
                  <a:schemeClr val="bg2">
                    <a:lumMod val="50000"/>
                  </a:schemeClr>
                </a:solidFill>
                <a:latin typeface="Times New Roman" panose="02020603050405020304" pitchFamily="18" charset="0"/>
                <a:cs typeface="Times New Roman" panose="02020603050405020304" pitchFamily="18" charset="0"/>
              </a:rPr>
              <a:t>là dòng suy nghĩ của cô bé Diệu vào đêm trước ngày khai giảng. Diệu </a:t>
            </a:r>
            <a:r>
              <a:rPr lang="nl-NL" sz="4400" b="1">
                <a:solidFill>
                  <a:schemeClr val="bg2">
                    <a:lumMod val="50000"/>
                  </a:schemeClr>
                </a:solidFill>
                <a:latin typeface="Times New Roman" panose="02020603050405020304" pitchFamily="18" charset="0"/>
                <a:cs typeface="Times New Roman" panose="02020603050405020304" pitchFamily="18" charset="0"/>
              </a:rPr>
              <a:t>nhớ lại những </a:t>
            </a:r>
            <a:r>
              <a:rPr lang="nl-NL" sz="4400" b="1" dirty="0">
                <a:solidFill>
                  <a:schemeClr val="bg2">
                    <a:lumMod val="50000"/>
                  </a:schemeClr>
                </a:solidFill>
                <a:latin typeface="Times New Roman" panose="02020603050405020304" pitchFamily="18" charset="0"/>
                <a:cs typeface="Times New Roman" panose="02020603050405020304" pitchFamily="18" charset="0"/>
              </a:rPr>
              <a:t>việc mà mình đã làm trong suốt mùa hè </a:t>
            </a:r>
            <a:r>
              <a:rPr lang="nl-NL" sz="4400" b="1">
                <a:solidFill>
                  <a:schemeClr val="bg2">
                    <a:lumMod val="50000"/>
                  </a:schemeClr>
                </a:solidFill>
                <a:latin typeface="Times New Roman" panose="02020603050405020304" pitchFamily="18" charset="0"/>
                <a:cs typeface="Times New Roman" panose="02020603050405020304" pitchFamily="18" charset="0"/>
              </a:rPr>
              <a:t>vừa qua. </a:t>
            </a:r>
            <a:endParaRPr lang="en-US" sz="4400" dirty="0"/>
          </a:p>
        </p:txBody>
      </p:sp>
    </p:spTree>
    <p:extLst>
      <p:ext uri="{BB962C8B-B14F-4D97-AF65-F5344CB8AC3E}">
        <p14:creationId xmlns:p14="http://schemas.microsoft.com/office/powerpoint/2010/main" val="37220431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GÀY HÈ VUI - Nhạc và lời - Lê Bùi - Bài hát mẫu - Âm nhạc - lớp 2 - KNTTVC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pic>
        <p:nvPicPr>
          <p:cNvPr id="3" name="Ngày hè vui (Tập hát theo lời bài hát mẫu SGK lớp 2 NXBGD)">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0" y="0"/>
            <a:ext cx="12192000" cy="6858000"/>
          </a:xfrm>
          <a:prstGeom prst="rect">
            <a:avLst/>
          </a:prstGeom>
        </p:spPr>
      </p:pic>
    </p:spTree>
    <p:extLst>
      <p:ext uri="{BB962C8B-B14F-4D97-AF65-F5344CB8AC3E}">
        <p14:creationId xmlns:p14="http://schemas.microsoft.com/office/powerpoint/2010/main" val="21350029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video>
              <p:cMediaNode vol="80000">
                <p:cTn id="2" fill="hold" display="0">
                  <p:stCondLst>
                    <p:cond delay="indefinite"/>
                  </p:stCondLst>
                </p:cTn>
                <p:tgtEl>
                  <p:spTgt spid="2"/>
                </p:tgtEl>
              </p:cMediaNode>
            </p:video>
            <p:seq concurrent="1" nextAc="seek">
              <p:cTn id="3" restart="whenNotActive" fill="hold" evtFilter="cancelBubble" nodeType="interactiveSeq">
                <p:stCondLst>
                  <p:cond evt="onClick" delay="0">
                    <p:tgtEl>
                      <p:spTgt spid="3"/>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p:cTn id="7" dur="1" fill="hold"/>
                                        <p:tgtEl>
                                          <p:spTgt spid="3"/>
                                        </p:tgtEl>
                                      </p:cBhvr>
                                    </p:cmd>
                                  </p:childTnLst>
                                </p:cTn>
                              </p:par>
                            </p:childTnLst>
                          </p:cTn>
                        </p:par>
                      </p:childTnLst>
                    </p:cTn>
                  </p:par>
                </p:childTnLst>
              </p:cTn>
              <p:nextCondLst>
                <p:cond evt="onClick" delay="0">
                  <p:tgtEl>
                    <p:spTgt spid="3"/>
                  </p:tgtEl>
                </p:cond>
              </p:nextCondLst>
            </p:seq>
            <p:video>
              <p:cMediaNode vol="80000">
                <p:cTn id="8" fill="hold" display="0">
                  <p:stCondLst>
                    <p:cond delay="indefinite"/>
                  </p:stCondLst>
                </p:cTn>
                <p:tgtEl>
                  <p:spTgt spid="3"/>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7867" y="-88350"/>
            <a:ext cx="10803466" cy="5235886"/>
          </a:xfrm>
          <a:prstGeom prst="rect">
            <a:avLst/>
          </a:prstGeom>
        </p:spPr>
      </p:pic>
      <p:pic>
        <p:nvPicPr>
          <p:cNvPr id="40" name="图片 7"/>
          <p:cNvPicPr>
            <a:picLocks noChangeAspect="1"/>
          </p:cNvPicPr>
          <p:nvPr/>
        </p:nvPicPr>
        <p:blipFill rotWithShape="1">
          <a:blip r:embed="rId4" cstate="print">
            <a:extLst>
              <a:ext uri="{28A0092B-C50C-407E-A947-70E740481C1C}">
                <a14:useLocalDpi xmlns:a14="http://schemas.microsoft.com/office/drawing/2010/main" val="0"/>
              </a:ext>
            </a:extLst>
          </a:blip>
          <a:srcRect l="19765" t="5074" r="12177" b="15106"/>
          <a:stretch>
            <a:fillRect/>
          </a:stretch>
        </p:blipFill>
        <p:spPr>
          <a:xfrm flipH="1">
            <a:off x="0" y="299518"/>
            <a:ext cx="2983258" cy="2470902"/>
          </a:xfrm>
          <a:prstGeom prst="rect">
            <a:avLst/>
          </a:prstGeom>
        </p:spPr>
      </p:pic>
      <p:sp>
        <p:nvSpPr>
          <p:cNvPr id="41" name="Rectangle 40"/>
          <p:cNvSpPr/>
          <p:nvPr/>
        </p:nvSpPr>
        <p:spPr>
          <a:xfrm>
            <a:off x="4156195" y="2381394"/>
            <a:ext cx="5087521" cy="778051"/>
          </a:xfrm>
          <a:prstGeom prst="rect">
            <a:avLst/>
          </a:prstGeom>
          <a:noFill/>
        </p:spPr>
        <p:txBody>
          <a:bodyPr wrap="none" lIns="68580" tIns="34290" rIns="68580" bIns="34290">
            <a:prstTxWarp prst="textArchDown">
              <a:avLst>
                <a:gd name="adj" fmla="val 21552544"/>
              </a:avLst>
            </a:prstTxWarp>
            <a:spAutoFit/>
          </a:bodyPr>
          <a:lstStyle/>
          <a:p>
            <a:pPr algn="ctr"/>
            <a:r>
              <a:rPr lang="en-US" sz="6000"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LUYỆN TẬP- THỰC HÀNH</a:t>
            </a:r>
            <a:endPar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06282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Click="0" advTm="0">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b="-2563"/>
          <a:stretch>
            <a:fillRect/>
          </a:stretch>
        </p:blipFill>
        <p:spPr>
          <a:xfrm>
            <a:off x="233680" y="-812800"/>
            <a:ext cx="11206480" cy="7924800"/>
          </a:xfrm>
          <a:prstGeom prst="rect">
            <a:avLst/>
          </a:prstGeom>
        </p:spPr>
      </p:pic>
      <p:sp>
        <p:nvSpPr>
          <p:cNvPr id="3" name="TextBox 2">
            <a:extLst>
              <a:ext uri="{FF2B5EF4-FFF2-40B4-BE49-F238E27FC236}">
                <a16:creationId xmlns:a16="http://schemas.microsoft.com/office/drawing/2014/main" id="{372846CF-AF4C-4A97-935C-73AD6AB1037C}"/>
              </a:ext>
            </a:extLst>
          </p:cNvPr>
          <p:cNvSpPr txBox="1"/>
          <p:nvPr/>
        </p:nvSpPr>
        <p:spPr>
          <a:xfrm>
            <a:off x="3313587" y="3820099"/>
            <a:ext cx="6904470" cy="1015663"/>
          </a:xfrm>
          <a:prstGeom prst="rect">
            <a:avLst/>
          </a:prstGeom>
          <a:noFill/>
        </p:spPr>
        <p:txBody>
          <a:bodyPr wrap="square" rtlCol="0">
            <a:spAutoFit/>
          </a:bodyPr>
          <a:lstStyle/>
          <a:p>
            <a:pPr>
              <a:defRPr/>
            </a:pPr>
            <a:r>
              <a:rPr lang="en-US" sz="6000" b="1" dirty="0">
                <a:solidFill>
                  <a:srgbClr val="FF0000"/>
                </a:solidFill>
                <a:latin typeface="Arial" panose="020B0604020202020204" pitchFamily="34" charset="0"/>
                <a:ea typeface="Arial-Rounded" panose="020B0500000000000000" pitchFamily="34" charset="0"/>
                <a:cs typeface="Arial" panose="020B0604020202020204" pitchFamily="34" charset="0"/>
              </a:rPr>
              <a:t>LUYỆN ĐỌC LẠI</a:t>
            </a:r>
            <a:endParaRPr lang="vi-VN" sz="6000" b="1" dirty="0">
              <a:solidFill>
                <a:srgbClr val="FF0000"/>
              </a:solidFill>
              <a:latin typeface="Arial" panose="020B0604020202020204" pitchFamily="34" charset="0"/>
              <a:ea typeface="Arial-Rounded" panose="020B0500000000000000" pitchFamily="34" charset="0"/>
              <a:cs typeface="Arial" panose="020B0604020202020204" pitchFamily="34" charset="0"/>
            </a:endParaRPr>
          </a:p>
        </p:txBody>
      </p:sp>
      <p:sp>
        <p:nvSpPr>
          <p:cNvPr id="5" name="TextBox 4">
            <a:hlinkClick r:id="rId4"/>
            <a:extLst>
              <a:ext uri="{FF2B5EF4-FFF2-40B4-BE49-F238E27FC236}">
                <a16:creationId xmlns:a16="http://schemas.microsoft.com/office/drawing/2014/main" id="{5DC4645E-47D9-4203-9F02-F1CDD2139F8F}"/>
              </a:ext>
            </a:extLst>
          </p:cNvPr>
          <p:cNvSpPr txBox="1"/>
          <p:nvPr/>
        </p:nvSpPr>
        <p:spPr>
          <a:xfrm>
            <a:off x="10322560" y="89653"/>
            <a:ext cx="2438400" cy="369332"/>
          </a:xfrm>
          <a:prstGeom prst="rect">
            <a:avLst/>
          </a:prstGeom>
          <a:noFill/>
        </p:spPr>
        <p:txBody>
          <a:bodyPr wrap="square" rtlCol="0">
            <a:spAutoFit/>
          </a:bodyPr>
          <a:lstStyle/>
          <a:p>
            <a:pPr>
              <a:defRPr/>
            </a:pPr>
            <a:r>
              <a:rPr lang="en-US" b="1" i="1" dirty="0">
                <a:solidFill>
                  <a:srgbClr val="FF0000"/>
                </a:solidFill>
              </a:rPr>
              <a:t>LH: </a:t>
            </a:r>
            <a:r>
              <a:rPr lang="en-US" b="1" i="1" dirty="0" err="1">
                <a:solidFill>
                  <a:srgbClr val="FF0000"/>
                </a:solidFill>
              </a:rPr>
              <a:t>Hương</a:t>
            </a:r>
            <a:r>
              <a:rPr lang="en-US" b="1" i="1" dirty="0">
                <a:solidFill>
                  <a:srgbClr val="FF0000"/>
                </a:solidFill>
              </a:rPr>
              <a:t> </a:t>
            </a:r>
            <a:r>
              <a:rPr lang="en-US" b="1" i="1" dirty="0" err="1">
                <a:solidFill>
                  <a:srgbClr val="FF0000"/>
                </a:solidFill>
              </a:rPr>
              <a:t>Thảo</a:t>
            </a:r>
            <a:endParaRPr lang="en-US" b="1" i="1" dirty="0">
              <a:solidFill>
                <a:srgbClr val="FF0000"/>
              </a:solidFill>
            </a:endParaRPr>
          </a:p>
        </p:txBody>
      </p:sp>
    </p:spTree>
    <p:extLst>
      <p:ext uri="{BB962C8B-B14F-4D97-AF65-F5344CB8AC3E}">
        <p14:creationId xmlns:p14="http://schemas.microsoft.com/office/powerpoint/2010/main" val="148354604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云形 12">
            <a:extLst>
              <a:ext uri="{FF2B5EF4-FFF2-40B4-BE49-F238E27FC236}">
                <a16:creationId xmlns:a16="http://schemas.microsoft.com/office/drawing/2014/main" id="{0F14F46C-7801-4F20-9F04-77A0DFD59D13}"/>
              </a:ext>
            </a:extLst>
          </p:cNvPr>
          <p:cNvSpPr/>
          <p:nvPr/>
        </p:nvSpPr>
        <p:spPr>
          <a:xfrm rot="150597">
            <a:off x="1191061" y="212265"/>
            <a:ext cx="9810959" cy="5338778"/>
          </a:xfrm>
          <a:prstGeom prst="cloud">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dirty="0">
              <a:solidFill>
                <a:srgbClr val="95AD31"/>
              </a:solidFill>
              <a:latin typeface="微软雅黑" panose="020B0503020204020204" pitchFamily="34" charset="-122"/>
              <a:ea typeface="微软雅黑" panose="020B0503020204020204" pitchFamily="34" charset="-122"/>
            </a:endParaRPr>
          </a:p>
        </p:txBody>
      </p:sp>
      <p:sp>
        <p:nvSpPr>
          <p:cNvPr id="4" name="Rectangle 3"/>
          <p:cNvSpPr/>
          <p:nvPr/>
        </p:nvSpPr>
        <p:spPr>
          <a:xfrm>
            <a:off x="555548" y="456247"/>
            <a:ext cx="10426889" cy="6401753"/>
          </a:xfrm>
          <a:prstGeom prst="rect">
            <a:avLst/>
          </a:prstGeom>
        </p:spPr>
        <p:txBody>
          <a:bodyPr wrap="square">
            <a:spAutoFit/>
          </a:bodyPr>
          <a:lstStyle/>
          <a:p>
            <a:pPr algn="ctr"/>
            <a:r>
              <a:rPr lang="vi-VN" sz="3200" b="1" dirty="0">
                <a:solidFill>
                  <a:srgbClr val="000000"/>
                </a:solidFill>
                <a:latin typeface="Times New Roman" panose="02020603050405020304" pitchFamily="18" charset="0"/>
                <a:cs typeface="Times New Roman" panose="02020603050405020304" pitchFamily="18" charset="0"/>
              </a:rPr>
              <a:t>Tạm biệt mùa hè</a:t>
            </a:r>
            <a:endParaRPr lang="vi-VN" sz="3200" dirty="0">
              <a:solidFill>
                <a:srgbClr val="000000"/>
              </a:solidFill>
              <a:latin typeface="Times New Roman" panose="02020603050405020304" pitchFamily="18" charset="0"/>
              <a:cs typeface="Times New Roman" panose="02020603050405020304" pitchFamily="18" charset="0"/>
            </a:endParaRP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Đêm nay, Diệu nằm mãi mà không ngủ được vì háo hức chờ sớm mai đến lớp. Sau kì nghỉ hè, bạn bè gặp nhau sẽ có bao nhiêu chuyện vui để kể. Các bạn chắc chắn sẽ kể về những chuyến du lịch kì thú của mình: ra biển, lên núi, đến thăm những thành phố lớn,… Còn Diệu, Diệu sẽ kể với các bạn những gì nhỉ?</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đơn giản lắm. Chiều nào Diệu cũng theo mẹ đi các vườn thu hái quả</a:t>
            </a:r>
            <a:r>
              <a:rPr lang="en-US" sz="2400" dirty="0">
                <a:solidFill>
                  <a:srgbClr val="000000"/>
                </a:solidFill>
                <a:latin typeface="Times New Roman" panose="02020603050405020304" pitchFamily="18" charset="0"/>
                <a:cs typeface="Times New Roman" panose="02020603050405020304" pitchFamily="18" charset="0"/>
              </a:rPr>
              <a:t>.</a:t>
            </a:r>
            <a:r>
              <a:rPr lang="vi-VN" sz="2400" dirty="0">
                <a:solidFill>
                  <a:srgbClr val="000000"/>
                </a:solidFill>
                <a:latin typeface="Times New Roman" panose="02020603050405020304" pitchFamily="18" charset="0"/>
                <a:cs typeface="Times New Roman" panose="02020603050405020304" pitchFamily="18" charset="0"/>
              </a:rPr>
              <a:t> Hết chôm chôm lại đến bơ, sầu riêng,… Được đến nhiều mảnh vườn với vô vàn trái cây khác nhau thật là thích!</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là những lần đến nhà bà cụ Khởi ở cuối làng. Bà bị mù nhưng vẫn có thể làm hết mọi việc trong nhà. Bà đi không cần gậy dò đường. Diệu thường tỉ tê trò chuyện với bà. Bà là cả một kho chuyện thú vị.</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Mùa hè của Diệu là những buổi ra chợ cùng mẹ. Khu chợ quê nghèo ấy thật giản dị mà gần gũi, thân quen. Diệu yêu những người cô, người bác tảo tần bán từng giỏ cua, mớ tép; yêu cả những người bà sáng nào cũng dắt cháu đi mua một ít kẹo bột, vài chiếc bánh mì,…</a:t>
            </a:r>
          </a:p>
          <a:p>
            <a:pPr algn="just"/>
            <a:r>
              <a:rPr lang="en-US" sz="2400" dirty="0">
                <a:solidFill>
                  <a:srgbClr val="000000"/>
                </a:solidFill>
                <a:latin typeface="Times New Roman" panose="02020603050405020304" pitchFamily="18" charset="0"/>
                <a:cs typeface="Times New Roman" panose="02020603050405020304" pitchFamily="18" charset="0"/>
              </a:rPr>
              <a:t>   </a:t>
            </a:r>
            <a:r>
              <a:rPr lang="vi-VN" sz="2400" dirty="0">
                <a:solidFill>
                  <a:srgbClr val="000000"/>
                </a:solidFill>
                <a:latin typeface="Times New Roman" panose="02020603050405020304" pitchFamily="18" charset="0"/>
                <a:cs typeface="Times New Roman" panose="02020603050405020304" pitchFamily="18" charset="0"/>
              </a:rPr>
              <a:t>Tạm biệt mùa hè, mai Diệu sẽ bước vào năm học mới…</a:t>
            </a:r>
          </a:p>
          <a:p>
            <a:pPr algn="r"/>
            <a:r>
              <a:rPr lang="vi-VN" dirty="0">
                <a:solidFill>
                  <a:srgbClr val="000000"/>
                </a:solidFill>
                <a:latin typeface="OpenSans"/>
              </a:rPr>
              <a:t>(Theo Vũ Thị Huyền Trang)</a:t>
            </a:r>
          </a:p>
        </p:txBody>
      </p:sp>
    </p:spTree>
    <p:extLst>
      <p:ext uri="{BB962C8B-B14F-4D97-AF65-F5344CB8AC3E}">
        <p14:creationId xmlns:p14="http://schemas.microsoft.com/office/powerpoint/2010/main" val="32259293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18">
            <a:extLst>
              <a:ext uri="{FF2B5EF4-FFF2-40B4-BE49-F238E27FC236}">
                <a16:creationId xmlns:a16="http://schemas.microsoft.com/office/drawing/2014/main" id="{EC8D8931-2480-4EF2-87B8-07DBE99D56D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5326"/>
          <a:stretch/>
        </p:blipFill>
        <p:spPr>
          <a:xfrm>
            <a:off x="621211" y="3601918"/>
            <a:ext cx="2263295" cy="3624043"/>
          </a:xfrm>
          <a:prstGeom prst="rect">
            <a:avLst/>
          </a:prstGeom>
        </p:spPr>
      </p:pic>
      <p:sp>
        <p:nvSpPr>
          <p:cNvPr id="16" name="TextBox 15">
            <a:extLst>
              <a:ext uri="{FF2B5EF4-FFF2-40B4-BE49-F238E27FC236}">
                <a16:creationId xmlns:a16="http://schemas.microsoft.com/office/drawing/2014/main" id="{C427ADA6-213D-424A-8265-DDE2F08EB70B}"/>
              </a:ext>
            </a:extLst>
          </p:cNvPr>
          <p:cNvSpPr txBox="1"/>
          <p:nvPr/>
        </p:nvSpPr>
        <p:spPr>
          <a:xfrm>
            <a:off x="3281458" y="801200"/>
            <a:ext cx="5492476" cy="2800718"/>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800" b="1" dirty="0" err="1">
                <a:solidFill>
                  <a:srgbClr val="0070C0"/>
                </a:solidFill>
                <a:effectLst>
                  <a:outerShdw blurRad="38100" dist="38100" dir="2700000" algn="tl">
                    <a:srgbClr val="000000">
                      <a:alpha val="43137"/>
                    </a:srgbClr>
                  </a:outerShdw>
                </a:effectLst>
                <a:latin typeface="Times New Roman" panose="02020603050405020304" pitchFamily="18" charset="0"/>
                <a:ea typeface="Arial-Rounded" pitchFamily="34" charset="0"/>
                <a:cs typeface="Times New Roman" panose="02020603050405020304" pitchFamily="18" charset="0"/>
              </a:rPr>
              <a:t>Đọc</a:t>
            </a:r>
            <a:r>
              <a:rPr lang="en-US" sz="8800" b="1" dirty="0">
                <a:solidFill>
                  <a:srgbClr val="0070C0"/>
                </a:solidFill>
                <a:effectLst>
                  <a:outerShdw blurRad="38100" dist="38100" dir="2700000" algn="tl">
                    <a:srgbClr val="000000">
                      <a:alpha val="43137"/>
                    </a:srgbClr>
                  </a:outerShdw>
                </a:effectLst>
                <a:latin typeface="Times New Roman" panose="02020603050405020304" pitchFamily="18" charset="0"/>
                <a:ea typeface="Arial-Rounded" pitchFamily="34" charset="0"/>
                <a:cs typeface="Times New Roman" panose="02020603050405020304" pitchFamily="18" charset="0"/>
              </a:rPr>
              <a:t> </a:t>
            </a:r>
            <a:r>
              <a:rPr lang="en-US" sz="8800" b="1" dirty="0" err="1">
                <a:solidFill>
                  <a:srgbClr val="0070C0"/>
                </a:solidFill>
                <a:effectLst>
                  <a:outerShdw blurRad="38100" dist="38100" dir="2700000" algn="tl">
                    <a:srgbClr val="000000">
                      <a:alpha val="43137"/>
                    </a:srgbClr>
                  </a:outerShdw>
                </a:effectLst>
                <a:latin typeface="Times New Roman" panose="02020603050405020304" pitchFamily="18" charset="0"/>
                <a:ea typeface="Arial-Rounded" pitchFamily="34" charset="0"/>
                <a:cs typeface="Times New Roman" panose="02020603050405020304" pitchFamily="18" charset="0"/>
              </a:rPr>
              <a:t>mở</a:t>
            </a:r>
            <a:r>
              <a:rPr lang="en-US" sz="8800" b="1" dirty="0">
                <a:solidFill>
                  <a:srgbClr val="0070C0"/>
                </a:solidFill>
                <a:effectLst>
                  <a:outerShdw blurRad="38100" dist="38100" dir="2700000" algn="tl">
                    <a:srgbClr val="000000">
                      <a:alpha val="43137"/>
                    </a:srgbClr>
                  </a:outerShdw>
                </a:effectLst>
                <a:latin typeface="Times New Roman" panose="02020603050405020304" pitchFamily="18" charset="0"/>
                <a:ea typeface="Arial-Rounded" pitchFamily="34" charset="0"/>
                <a:cs typeface="Times New Roman" panose="02020603050405020304" pitchFamily="18" charset="0"/>
              </a:rPr>
              <a:t> </a:t>
            </a:r>
            <a:r>
              <a:rPr lang="en-US" sz="8800" b="1" dirty="0" err="1">
                <a:solidFill>
                  <a:srgbClr val="0070C0"/>
                </a:solidFill>
                <a:effectLst>
                  <a:outerShdw blurRad="38100" dist="38100" dir="2700000" algn="tl">
                    <a:srgbClr val="000000">
                      <a:alpha val="43137"/>
                    </a:srgbClr>
                  </a:outerShdw>
                </a:effectLst>
                <a:latin typeface="Times New Roman" panose="02020603050405020304" pitchFamily="18" charset="0"/>
                <a:ea typeface="Arial-Rounded" pitchFamily="34" charset="0"/>
                <a:cs typeface="Times New Roman" panose="02020603050405020304" pitchFamily="18" charset="0"/>
              </a:rPr>
              <a:t>rộng</a:t>
            </a:r>
            <a:endParaRPr kumimoji="0" lang="en-US" sz="88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Times New Roman" panose="02020603050405020304" pitchFamily="18" charset="0"/>
              <a:ea typeface="Arial-Rounded" pitchFamily="34" charset="0"/>
              <a:cs typeface="Times New Roman" panose="02020603050405020304" pitchFamily="18" charset="0"/>
            </a:endParaRPr>
          </a:p>
        </p:txBody>
      </p:sp>
      <p:pic>
        <p:nvPicPr>
          <p:cNvPr id="17" name="图片 4"/>
          <p:cNvPicPr>
            <a:picLocks noChangeAspect="1"/>
          </p:cNvPicPr>
          <p:nvPr/>
        </p:nvPicPr>
        <p:blipFill>
          <a:blip r:embed="rId4"/>
          <a:stretch>
            <a:fillRect/>
          </a:stretch>
        </p:blipFill>
        <p:spPr>
          <a:xfrm>
            <a:off x="6225925" y="1131615"/>
            <a:ext cx="6442183" cy="5726385"/>
          </a:xfrm>
          <a:prstGeom prst="rect">
            <a:avLst/>
          </a:prstGeom>
        </p:spPr>
      </p:pic>
      <p:pic>
        <p:nvPicPr>
          <p:cNvPr id="18" name="Picture 2" descr="Kết nối tri thức với cuộc số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0227" y="-9500"/>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21759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4B6A6-4658-4695-94E7-4DFE2DE7802A}"/>
              </a:ext>
            </a:extLst>
          </p:cNvPr>
          <p:cNvSpPr>
            <a:spLocks noGrp="1"/>
          </p:cNvSpPr>
          <p:nvPr>
            <p:ph type="title"/>
          </p:nvPr>
        </p:nvSpPr>
        <p:spPr>
          <a:xfrm>
            <a:off x="268941" y="232967"/>
            <a:ext cx="11724279" cy="1325563"/>
          </a:xfrm>
        </p:spPr>
        <p:txBody>
          <a:bodyPr>
            <a:normAutofit fontScale="90000"/>
          </a:bodyPr>
          <a:lstStyle/>
          <a:p>
            <a:r>
              <a:rPr lang="fr-FR" b="1" dirty="0" err="1">
                <a:latin typeface="Times New Roman" panose="02020603050405020304" pitchFamily="18" charset="0"/>
                <a:cs typeface="Times New Roman" panose="02020603050405020304" pitchFamily="18" charset="0"/>
              </a:rPr>
              <a:t>Bài</a:t>
            </a:r>
            <a:r>
              <a:rPr lang="fr-FR" b="1" dirty="0">
                <a:latin typeface="Times New Roman" panose="02020603050405020304" pitchFamily="18" charset="0"/>
                <a:cs typeface="Times New Roman" panose="02020603050405020304" pitchFamily="18" charset="0"/>
              </a:rPr>
              <a:t> 1. </a:t>
            </a:r>
            <a:r>
              <a:rPr lang="fr-FR" b="1" dirty="0" err="1">
                <a:latin typeface="Times New Roman" panose="02020603050405020304" pitchFamily="18" charset="0"/>
                <a:cs typeface="Times New Roman" panose="02020603050405020304" pitchFamily="18" charset="0"/>
              </a:rPr>
              <a:t>Tìm</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đọc</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sách</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dạy</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nấu</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ăn</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hoặc</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những</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công</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việc</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làm</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bếp</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Viết</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phiếu</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đọc</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sách</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theo</a:t>
            </a:r>
            <a:r>
              <a:rPr lang="fr-FR" b="1" dirty="0">
                <a:latin typeface="Times New Roman" panose="02020603050405020304" pitchFamily="18" charset="0"/>
                <a:cs typeface="Times New Roman" panose="02020603050405020304" pitchFamily="18" charset="0"/>
              </a:rPr>
              <a:t> </a:t>
            </a:r>
            <a:r>
              <a:rPr lang="fr-FR" b="1" dirty="0" err="1">
                <a:latin typeface="Times New Roman" panose="02020603050405020304" pitchFamily="18" charset="0"/>
                <a:cs typeface="Times New Roman" panose="02020603050405020304" pitchFamily="18" charset="0"/>
              </a:rPr>
              <a:t>mẫu</a:t>
            </a:r>
            <a:r>
              <a:rPr lang="fr-FR" b="1" dirty="0"/>
              <a:t>.</a:t>
            </a:r>
            <a:endParaRPr lang="en-US" dirty="0"/>
          </a:p>
        </p:txBody>
      </p:sp>
      <p:sp>
        <p:nvSpPr>
          <p:cNvPr id="4" name="Rectangle 3"/>
          <p:cNvSpPr/>
          <p:nvPr/>
        </p:nvSpPr>
        <p:spPr>
          <a:xfrm>
            <a:off x="452824" y="1558530"/>
            <a:ext cx="5101815" cy="523220"/>
          </a:xfrm>
          <a:prstGeom prst="rect">
            <a:avLst/>
          </a:prstGeom>
        </p:spPr>
        <p:txBody>
          <a:bodyPr wrap="square">
            <a:spAutoFit/>
          </a:bodyPr>
          <a:lstStyle/>
          <a:p>
            <a:r>
              <a:rPr lang="en-US" sz="2800" b="1" dirty="0">
                <a:solidFill>
                  <a:srgbClr val="333333"/>
                </a:solidFill>
                <a:latin typeface="Helvetica Neue"/>
              </a:rPr>
              <a:t>	</a:t>
            </a:r>
            <a:endParaRPr lang="vi-VN" sz="2800" b="0" i="0" dirty="0">
              <a:solidFill>
                <a:srgbClr val="333333"/>
              </a:solidFill>
              <a:effectLst/>
              <a:latin typeface="Helvetica Neue"/>
            </a:endParaRPr>
          </a:p>
        </p:txBody>
      </p:sp>
      <p:pic>
        <p:nvPicPr>
          <p:cNvPr id="2050" name="Picture 2" descr="Đọc mở rộng trang 40 Tiếng Việt lớp 3 Tập 1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5383" y="2081749"/>
            <a:ext cx="10121190" cy="4510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4952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66606" y="446543"/>
            <a:ext cx="10299614" cy="769441"/>
          </a:xfrm>
          <a:prstGeom prst="rect">
            <a:avLst/>
          </a:prstGeom>
        </p:spPr>
        <p:txBody>
          <a:bodyPr wrap="none">
            <a:spAutoFit/>
          </a:bodyPr>
          <a:lstStyle/>
          <a:p>
            <a:r>
              <a:rPr lang="en-US" sz="4400" b="1" dirty="0" err="1">
                <a:solidFill>
                  <a:srgbClr val="000000"/>
                </a:solidFill>
                <a:latin typeface="Times New Roman" panose="02020603050405020304" pitchFamily="18" charset="0"/>
                <a:ea typeface="Times New Roman" panose="02020603050405020304" pitchFamily="18" charset="0"/>
              </a:rPr>
              <a:t>Bài</a:t>
            </a:r>
            <a:r>
              <a:rPr lang="en-US" sz="4400" b="1" dirty="0">
                <a:solidFill>
                  <a:srgbClr val="000000"/>
                </a:solidFill>
                <a:latin typeface="Times New Roman" panose="02020603050405020304" pitchFamily="18" charset="0"/>
                <a:ea typeface="Times New Roman" panose="02020603050405020304" pitchFamily="18" charset="0"/>
              </a:rPr>
              <a:t> </a:t>
            </a:r>
            <a:r>
              <a:rPr lang="vi-VN" sz="4400" b="1" dirty="0">
                <a:solidFill>
                  <a:srgbClr val="000000"/>
                </a:solidFill>
                <a:latin typeface="Times New Roman" panose="02020603050405020304" pitchFamily="18" charset="0"/>
                <a:ea typeface="Times New Roman" panose="02020603050405020304" pitchFamily="18" charset="0"/>
              </a:rPr>
              <a:t>2.</a:t>
            </a:r>
            <a:r>
              <a:rPr lang="en-US" sz="4400" b="1" dirty="0">
                <a:solidFill>
                  <a:srgbClr val="000000"/>
                </a:solidFill>
                <a:latin typeface="Times New Roman" panose="02020603050405020304" pitchFamily="18" charset="0"/>
                <a:ea typeface="Times New Roman" panose="02020603050405020304" pitchFamily="18" charset="0"/>
              </a:rPr>
              <a:t>Chia </a:t>
            </a:r>
            <a:r>
              <a:rPr lang="en-US" sz="4400" b="1" dirty="0" err="1">
                <a:solidFill>
                  <a:srgbClr val="000000"/>
                </a:solidFill>
                <a:latin typeface="Times New Roman" panose="02020603050405020304" pitchFamily="18" charset="0"/>
                <a:ea typeface="Times New Roman" panose="02020603050405020304" pitchFamily="18" charset="0"/>
              </a:rPr>
              <a:t>sẻ</a:t>
            </a:r>
            <a:r>
              <a:rPr lang="en-US" sz="4400" b="1" dirty="0">
                <a:solidFill>
                  <a:srgbClr val="000000"/>
                </a:solidFill>
                <a:latin typeface="Times New Roman" panose="02020603050405020304" pitchFamily="18" charset="0"/>
                <a:ea typeface="Times New Roman" panose="02020603050405020304" pitchFamily="18" charset="0"/>
              </a:rPr>
              <a:t> </a:t>
            </a:r>
            <a:r>
              <a:rPr lang="en-US" sz="4400" b="1" dirty="0" err="1">
                <a:solidFill>
                  <a:srgbClr val="000000"/>
                </a:solidFill>
                <a:latin typeface="Times New Roman" panose="02020603050405020304" pitchFamily="18" charset="0"/>
                <a:ea typeface="Times New Roman" panose="02020603050405020304" pitchFamily="18" charset="0"/>
              </a:rPr>
              <a:t>những</a:t>
            </a:r>
            <a:r>
              <a:rPr lang="en-US" sz="4400" b="1" dirty="0">
                <a:solidFill>
                  <a:srgbClr val="000000"/>
                </a:solidFill>
                <a:latin typeface="Times New Roman" panose="02020603050405020304" pitchFamily="18" charset="0"/>
                <a:ea typeface="Times New Roman" panose="02020603050405020304" pitchFamily="18" charset="0"/>
              </a:rPr>
              <a:t> </a:t>
            </a:r>
            <a:r>
              <a:rPr lang="en-US" sz="4400" b="1" dirty="0" err="1">
                <a:solidFill>
                  <a:srgbClr val="000000"/>
                </a:solidFill>
                <a:latin typeface="Times New Roman" panose="02020603050405020304" pitchFamily="18" charset="0"/>
                <a:ea typeface="Times New Roman" panose="02020603050405020304" pitchFamily="18" charset="0"/>
              </a:rPr>
              <a:t>điều</a:t>
            </a:r>
            <a:r>
              <a:rPr lang="en-US" sz="4400" b="1" dirty="0">
                <a:solidFill>
                  <a:srgbClr val="000000"/>
                </a:solidFill>
                <a:latin typeface="Times New Roman" panose="02020603050405020304" pitchFamily="18" charset="0"/>
                <a:ea typeface="Times New Roman" panose="02020603050405020304" pitchFamily="18" charset="0"/>
              </a:rPr>
              <a:t> </a:t>
            </a:r>
            <a:r>
              <a:rPr lang="en-US" sz="4400" b="1" dirty="0" err="1">
                <a:solidFill>
                  <a:srgbClr val="000000"/>
                </a:solidFill>
                <a:latin typeface="Times New Roman" panose="02020603050405020304" pitchFamily="18" charset="0"/>
                <a:ea typeface="Times New Roman" panose="02020603050405020304" pitchFamily="18" charset="0"/>
              </a:rPr>
              <a:t>em</a:t>
            </a:r>
            <a:r>
              <a:rPr lang="en-US" sz="4400" b="1" dirty="0">
                <a:solidFill>
                  <a:srgbClr val="000000"/>
                </a:solidFill>
                <a:latin typeface="Times New Roman" panose="02020603050405020304" pitchFamily="18" charset="0"/>
                <a:ea typeface="Times New Roman" panose="02020603050405020304" pitchFamily="18" charset="0"/>
              </a:rPr>
              <a:t> </a:t>
            </a:r>
            <a:r>
              <a:rPr lang="en-US" sz="4400" b="1" dirty="0" err="1">
                <a:solidFill>
                  <a:srgbClr val="000000"/>
                </a:solidFill>
                <a:latin typeface="Times New Roman" panose="02020603050405020304" pitchFamily="18" charset="0"/>
                <a:ea typeface="Times New Roman" panose="02020603050405020304" pitchFamily="18" charset="0"/>
              </a:rPr>
              <a:t>đã</a:t>
            </a:r>
            <a:r>
              <a:rPr lang="en-US" sz="4400" b="1" dirty="0">
                <a:solidFill>
                  <a:srgbClr val="000000"/>
                </a:solidFill>
                <a:latin typeface="Times New Roman" panose="02020603050405020304" pitchFamily="18" charset="0"/>
                <a:ea typeface="Times New Roman" panose="02020603050405020304" pitchFamily="18" charset="0"/>
              </a:rPr>
              <a:t> </a:t>
            </a:r>
            <a:r>
              <a:rPr lang="en-US" sz="4400" b="1" dirty="0" err="1">
                <a:solidFill>
                  <a:srgbClr val="000000"/>
                </a:solidFill>
                <a:latin typeface="Times New Roman" panose="02020603050405020304" pitchFamily="18" charset="0"/>
                <a:ea typeface="Times New Roman" panose="02020603050405020304" pitchFamily="18" charset="0"/>
              </a:rPr>
              <a:t>học</a:t>
            </a:r>
            <a:r>
              <a:rPr lang="en-US" sz="4400" b="1" dirty="0">
                <a:solidFill>
                  <a:srgbClr val="000000"/>
                </a:solidFill>
                <a:latin typeface="Times New Roman" panose="02020603050405020304" pitchFamily="18" charset="0"/>
                <a:ea typeface="Times New Roman" panose="02020603050405020304" pitchFamily="18" charset="0"/>
              </a:rPr>
              <a:t> </a:t>
            </a:r>
            <a:r>
              <a:rPr lang="en-US" sz="4400" b="1" dirty="0" err="1">
                <a:solidFill>
                  <a:srgbClr val="000000"/>
                </a:solidFill>
                <a:latin typeface="Times New Roman" panose="02020603050405020304" pitchFamily="18" charset="0"/>
                <a:ea typeface="Times New Roman" panose="02020603050405020304" pitchFamily="18" charset="0"/>
              </a:rPr>
              <a:t>được</a:t>
            </a:r>
            <a:r>
              <a:rPr lang="en-US" sz="4400" b="1" dirty="0">
                <a:solidFill>
                  <a:srgbClr val="000000"/>
                </a:solidFill>
                <a:latin typeface="Times New Roman" panose="02020603050405020304" pitchFamily="18" charset="0"/>
                <a:ea typeface="Times New Roman" panose="02020603050405020304" pitchFamily="18" charset="0"/>
              </a:rPr>
              <a:t>.</a:t>
            </a:r>
            <a:endParaRPr lang="en-US" sz="4400" dirty="0"/>
          </a:p>
        </p:txBody>
      </p:sp>
      <p:pic>
        <p:nvPicPr>
          <p:cNvPr id="6" name="Picture 5"/>
          <p:cNvPicPr>
            <a:picLocks noChangeAspect="1"/>
          </p:cNvPicPr>
          <p:nvPr/>
        </p:nvPicPr>
        <p:blipFill>
          <a:blip r:embed="rId2"/>
          <a:stretch>
            <a:fillRect/>
          </a:stretch>
        </p:blipFill>
        <p:spPr>
          <a:xfrm>
            <a:off x="0" y="2291740"/>
            <a:ext cx="3186894" cy="2869981"/>
          </a:xfrm>
          <a:prstGeom prst="rect">
            <a:avLst/>
          </a:prstGeom>
        </p:spPr>
      </p:pic>
      <p:pic>
        <p:nvPicPr>
          <p:cNvPr id="3076" name="Picture 4" descr="6 Lý Do Nên Nấu Ăn Tại Nhà Sẽ Khiến Bạn Cực Kì Bất Ngờ | Cooky.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6894" y="2291741"/>
            <a:ext cx="4267337" cy="286998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Đầu bếp Âu là gì? Làm thế nào để trở thành Đầu bếp Âu chuyên nghiệ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4231" y="2291739"/>
            <a:ext cx="4567176" cy="2869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09949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77922" y="0"/>
            <a:ext cx="11182065" cy="6141493"/>
          </a:xfrm>
          <a:prstGeom prst="rect">
            <a:avLst/>
          </a:prstGeom>
        </p:spPr>
      </p:pic>
    </p:spTree>
    <p:extLst>
      <p:ext uri="{BB962C8B-B14F-4D97-AF65-F5344CB8AC3E}">
        <p14:creationId xmlns:p14="http://schemas.microsoft.com/office/powerpoint/2010/main" val="18094117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2606" y="113734"/>
            <a:ext cx="10515600" cy="628103"/>
          </a:xfrm>
        </p:spPr>
        <p:txBody>
          <a:bodyPr/>
          <a:lstStyle/>
          <a:p>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quyển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sách</a:t>
            </a:r>
            <a:r>
              <a:rPr lang="en-US" dirty="0">
                <a:latin typeface="Times New Roman" panose="02020603050405020304" pitchFamily="18" charset="0"/>
                <a:cs typeface="Times New Roman" panose="02020603050405020304" pitchFamily="18" charset="0"/>
              </a:rPr>
              <a:t> hay</a:t>
            </a:r>
          </a:p>
        </p:txBody>
      </p:sp>
      <p:pic>
        <p:nvPicPr>
          <p:cNvPr id="4098" name="Picture 2" descr="Học Làm Bánh Từ A-Z Dành Cho Trẻ Em | Tiki Trading | Tik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7609"/>
            <a:ext cx="6237027" cy="597039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op 10 cuốn sách dạy nấu ăn hay dành cho những bà nội trợ"/>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291" y="887609"/>
            <a:ext cx="11972709" cy="6241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0751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7867" y="-88350"/>
            <a:ext cx="10803466" cy="5235886"/>
          </a:xfrm>
          <a:prstGeom prst="rect">
            <a:avLst/>
          </a:prstGeom>
        </p:spPr>
      </p:pic>
      <p:pic>
        <p:nvPicPr>
          <p:cNvPr id="40" name="图片 7"/>
          <p:cNvPicPr>
            <a:picLocks noChangeAspect="1"/>
          </p:cNvPicPr>
          <p:nvPr/>
        </p:nvPicPr>
        <p:blipFill rotWithShape="1">
          <a:blip r:embed="rId4" cstate="print">
            <a:extLst>
              <a:ext uri="{28A0092B-C50C-407E-A947-70E740481C1C}">
                <a14:useLocalDpi xmlns:a14="http://schemas.microsoft.com/office/drawing/2010/main" val="0"/>
              </a:ext>
            </a:extLst>
          </a:blip>
          <a:srcRect l="19765" t="5074" r="12177" b="15106"/>
          <a:stretch>
            <a:fillRect/>
          </a:stretch>
        </p:blipFill>
        <p:spPr>
          <a:xfrm flipH="1">
            <a:off x="0" y="299518"/>
            <a:ext cx="2983258" cy="2470902"/>
          </a:xfrm>
          <a:prstGeom prst="rect">
            <a:avLst/>
          </a:prstGeom>
        </p:spPr>
      </p:pic>
      <p:sp>
        <p:nvSpPr>
          <p:cNvPr id="41" name="Rectangle 40"/>
          <p:cNvSpPr/>
          <p:nvPr/>
        </p:nvSpPr>
        <p:spPr>
          <a:xfrm>
            <a:off x="4415839" y="2140568"/>
            <a:ext cx="5087521" cy="389025"/>
          </a:xfrm>
          <a:prstGeom prst="rect">
            <a:avLst/>
          </a:prstGeom>
          <a:noFill/>
        </p:spPr>
        <p:txBody>
          <a:bodyPr wrap="none" lIns="68580" tIns="34290" rIns="68580" bIns="34290">
            <a:prstTxWarp prst="textArchDown">
              <a:avLst>
                <a:gd name="adj" fmla="val 21552544"/>
              </a:avLst>
            </a:prstTxWarp>
            <a:spAutoFit/>
          </a:bodyPr>
          <a:lstStyle/>
          <a:p>
            <a:pPr algn="ctr"/>
            <a:r>
              <a:rPr lang="en-US" sz="6000"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VẬN DỤNG </a:t>
            </a:r>
          </a:p>
          <a:p>
            <a:pPr algn="ctr"/>
            <a:r>
              <a:rPr lang="en-US" sz="6000"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TRẢI NGHIỆM</a:t>
            </a:r>
            <a:endPar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43390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Click="0" advTm="0">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4949" y="-126077"/>
            <a:ext cx="3143250" cy="2381250"/>
          </a:xfrm>
          <a:prstGeom prst="ellipse">
            <a:avLst/>
          </a:prstGeom>
          <a:ln>
            <a:noFill/>
          </a:ln>
          <a:effectLst>
            <a:softEdge rad="112500"/>
          </a:effectLst>
        </p:spPr>
      </p:pic>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459" b="100000" l="0" r="100000"/>
                    </a14:imgEffect>
                  </a14:imgLayer>
                </a14:imgProps>
              </a:ext>
              <a:ext uri="{28A0092B-C50C-407E-A947-70E740481C1C}">
                <a14:useLocalDpi xmlns:a14="http://schemas.microsoft.com/office/drawing/2010/main" val="0"/>
              </a:ext>
            </a:extLst>
          </a:blip>
          <a:stretch>
            <a:fillRect/>
          </a:stretch>
        </p:blipFill>
        <p:spPr>
          <a:xfrm>
            <a:off x="5562600" y="1447800"/>
            <a:ext cx="4648200" cy="2076450"/>
          </a:xfrm>
          <a:prstGeom prst="rect">
            <a:avLst/>
          </a:prstGeom>
        </p:spPr>
      </p:pic>
      <p:pic>
        <p:nvPicPr>
          <p:cNvPr id="9" name="Picture 8"/>
          <p:cNvPicPr>
            <a:picLocks noChangeAspect="1"/>
          </p:cNvPicPr>
          <p:nvPr/>
        </p:nvPicPr>
        <p:blipFill rotWithShape="1">
          <a:blip r:embed="rId5">
            <a:extLst>
              <a:ext uri="{BEBA8EAE-BF5A-486C-A8C5-ECC9F3942E4B}">
                <a14:imgProps xmlns:a14="http://schemas.microsoft.com/office/drawing/2010/main">
                  <a14:imgLayer r:embed="rId6">
                    <a14:imgEffect>
                      <a14:backgroundRemoval t="0" b="93917" l="3750" r="98667">
                        <a14:foregroundMark x1="44333" y1="17167" x2="45167" y2="20583"/>
                        <a14:foregroundMark x1="50167" y1="19167" x2="49833" y2="22250"/>
                        <a14:foregroundMark x1="39917" y1="30917" x2="40083" y2="34750"/>
                        <a14:foregroundMark x1="42750" y1="36583" x2="45333" y2="36583"/>
                        <a14:foregroundMark x1="49583" y1="40000" x2="48583" y2="42667"/>
                        <a14:foregroundMark x1="43500" y1="24667" x2="47167" y2="23000"/>
                        <a14:foregroundMark x1="61333" y1="19417" x2="62500" y2="23000"/>
                        <a14:foregroundMark x1="69000" y1="17583" x2="66750" y2="21833"/>
                        <a14:foregroundMark x1="72667" y1="21417" x2="71000" y2="25083"/>
                        <a14:foregroundMark x1="65167" y1="24250" x2="68000" y2="26250"/>
                        <a14:foregroundMark x1="72417" y1="27667" x2="74417" y2="27667"/>
                        <a14:foregroundMark x1="84167" y1="40167" x2="82083" y2="44667"/>
                        <a14:foregroundMark x1="82083" y1="47667" x2="85333" y2="48250"/>
                        <a14:foregroundMark x1="75833" y1="46250" x2="77250" y2="48500"/>
                        <a14:foregroundMark x1="65333" y1="60000" x2="68417" y2="61000"/>
                        <a14:foregroundMark x1="20500" y1="32333" x2="21083" y2="35750"/>
                        <a14:foregroundMark x1="10833" y1="34167" x2="16500" y2="34917"/>
                        <a14:foregroundMark x1="16833" y1="38583" x2="18250" y2="42250"/>
                        <a14:foregroundMark x1="18500" y1="46833" x2="21333" y2="45833"/>
                        <a14:foregroundMark x1="29000" y1="55167" x2="30000" y2="52917"/>
                        <a14:foregroundMark x1="25167" y1="62833" x2="27750" y2="66250"/>
                        <a14:foregroundMark x1="35833" y1="76000" x2="38250" y2="76000"/>
                        <a14:foregroundMark x1="38083" y1="83417" x2="36083" y2="87250"/>
                        <a14:foregroundMark x1="21750" y1="88500" x2="26000" y2="88500"/>
                        <a14:foregroundMark x1="11833" y1="83667" x2="12250" y2="86667"/>
                        <a14:foregroundMark x1="43750" y1="89500" x2="46750" y2="90500"/>
                        <a14:foregroundMark x1="70583" y1="79833" x2="70000" y2="83833"/>
                        <a14:foregroundMark x1="73250" y1="86667" x2="70833" y2="88083"/>
                        <a14:foregroundMark x1="78083" y1="76000" x2="81333" y2="77333"/>
                        <a14:foregroundMark x1="72833" y1="68250" x2="75250" y2="71333"/>
                        <a14:foregroundMark x1="81500" y1="88667" x2="83333" y2="92500"/>
                      </a14:backgroundRemoval>
                    </a14:imgEffect>
                  </a14:imgLayer>
                </a14:imgProps>
              </a:ext>
              <a:ext uri="{28A0092B-C50C-407E-A947-70E740481C1C}">
                <a14:useLocalDpi xmlns:a14="http://schemas.microsoft.com/office/drawing/2010/main" val="0"/>
              </a:ext>
            </a:extLst>
          </a:blip>
          <a:srcRect l="8824" t="15000" r="13235" b="5000"/>
          <a:stretch/>
        </p:blipFill>
        <p:spPr>
          <a:xfrm>
            <a:off x="7886700" y="34636"/>
            <a:ext cx="4038600" cy="3657600"/>
          </a:xfrm>
          <a:prstGeom prst="rect">
            <a:avLst/>
          </a:prstGeom>
        </p:spPr>
      </p:pic>
      <p:pic>
        <p:nvPicPr>
          <p:cNvPr id="10" name="Picture 9"/>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692" b="99769" l="10000" r="95769"/>
                    </a14:imgEffect>
                  </a14:imgLayer>
                </a14:imgProps>
              </a:ext>
              <a:ext uri="{28A0092B-C50C-407E-A947-70E740481C1C}">
                <a14:useLocalDpi xmlns:a14="http://schemas.microsoft.com/office/drawing/2010/main" val="0"/>
              </a:ext>
            </a:extLst>
          </a:blip>
          <a:srcRect l="7936" r="4762"/>
          <a:stretch/>
        </p:blipFill>
        <p:spPr>
          <a:xfrm>
            <a:off x="0" y="457200"/>
            <a:ext cx="2625436" cy="2367395"/>
          </a:xfrm>
          <a:prstGeom prst="rect">
            <a:avLst/>
          </a:prstGeom>
        </p:spPr>
      </p:pic>
      <p:pic>
        <p:nvPicPr>
          <p:cNvPr id="11" name="Picture 10"/>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58250" y="2772301"/>
            <a:ext cx="1048683" cy="812738"/>
          </a:xfrm>
          <a:prstGeom prst="rect">
            <a:avLst/>
          </a:prstGeom>
        </p:spPr>
      </p:pic>
      <p:pic>
        <p:nvPicPr>
          <p:cNvPr id="12" name="Picture 1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3511" y="2209800"/>
            <a:ext cx="1039920" cy="914400"/>
          </a:xfrm>
          <a:prstGeom prst="rect">
            <a:avLst/>
          </a:prstGeom>
        </p:spPr>
      </p:pic>
      <p:pic>
        <p:nvPicPr>
          <p:cNvPr id="13" name="Picture 1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2758" y="2180359"/>
            <a:ext cx="1039920" cy="1248641"/>
          </a:xfrm>
          <a:prstGeom prst="rect">
            <a:avLst/>
          </a:prstGeom>
        </p:spPr>
      </p:pic>
      <p:pic>
        <p:nvPicPr>
          <p:cNvPr id="14" name="Picture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40761" y="2115469"/>
            <a:ext cx="1039920" cy="1008731"/>
          </a:xfrm>
          <a:prstGeom prst="rect">
            <a:avLst/>
          </a:prstGeom>
        </p:spPr>
      </p:pic>
      <p:pic>
        <p:nvPicPr>
          <p:cNvPr id="15" name="Picture 1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50199" y="2313474"/>
            <a:ext cx="1257300" cy="1825336"/>
          </a:xfrm>
          <a:prstGeom prst="rect">
            <a:avLst/>
          </a:prstGeom>
        </p:spPr>
      </p:pic>
      <p:pic>
        <p:nvPicPr>
          <p:cNvPr id="16" name="Picture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59272" y="2646730"/>
            <a:ext cx="1137329" cy="915213"/>
          </a:xfrm>
          <a:prstGeom prst="rect">
            <a:avLst/>
          </a:prstGeom>
        </p:spPr>
      </p:pic>
      <p:pic>
        <p:nvPicPr>
          <p:cNvPr id="17" name="Picture 16"/>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48199" y="4458566"/>
            <a:ext cx="1753077" cy="1219200"/>
          </a:xfrm>
          <a:prstGeom prst="rect">
            <a:avLst/>
          </a:prstGeom>
        </p:spPr>
      </p:pic>
      <p:pic>
        <p:nvPicPr>
          <p:cNvPr id="18" name="Picture 17"/>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105400" y="4492161"/>
            <a:ext cx="1753077" cy="1219200"/>
          </a:xfrm>
          <a:prstGeom prst="rect">
            <a:avLst/>
          </a:prstGeom>
        </p:spPr>
      </p:pic>
      <p:pic>
        <p:nvPicPr>
          <p:cNvPr id="19" name="Picture 18"/>
          <p:cNvPicPr>
            <a:picLocks noChangeAspect="1"/>
          </p:cNvPicPr>
          <p:nvPr/>
        </p:nvPicPr>
        <p:blipFill rotWithShape="1">
          <a:blip r:embed="rId15">
            <a:extLst>
              <a:ext uri="{BEBA8EAE-BF5A-486C-A8C5-ECC9F3942E4B}">
                <a14:imgProps xmlns:a14="http://schemas.microsoft.com/office/drawing/2010/main">
                  <a14:imgLayer r:embed="rId16">
                    <a14:imgEffect>
                      <a14:backgroundRemoval t="10000" b="90000" l="0" r="32889"/>
                    </a14:imgEffect>
                  </a14:imgLayer>
                </a14:imgProps>
              </a:ext>
              <a:ext uri="{28A0092B-C50C-407E-A947-70E740481C1C}">
                <a14:useLocalDpi xmlns:a14="http://schemas.microsoft.com/office/drawing/2010/main" val="0"/>
              </a:ext>
            </a:extLst>
          </a:blip>
          <a:srcRect l="1852" t="35185" r="63490" b="31482"/>
          <a:stretch/>
        </p:blipFill>
        <p:spPr>
          <a:xfrm>
            <a:off x="7769814" y="4881631"/>
            <a:ext cx="1426110" cy="1371600"/>
          </a:xfrm>
          <a:prstGeom prst="rect">
            <a:avLst/>
          </a:prstGeom>
        </p:spPr>
      </p:pic>
      <p:pic>
        <p:nvPicPr>
          <p:cNvPr id="20" name="Picture 19"/>
          <p:cNvPicPr>
            <a:picLocks noChangeAspect="1"/>
          </p:cNvPicPr>
          <p:nvPr/>
        </p:nvPicPr>
        <p:blipFill rotWithShape="1">
          <a:blip r:embed="rId17">
            <a:extLst>
              <a:ext uri="{BEBA8EAE-BF5A-486C-A8C5-ECC9F3942E4B}">
                <a14:imgProps xmlns:a14="http://schemas.microsoft.com/office/drawing/2010/main">
                  <a14:imgLayer r:embed="rId16">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p:blipFill>
        <p:spPr>
          <a:xfrm>
            <a:off x="11049000" y="4728834"/>
            <a:ext cx="1295400" cy="1447801"/>
          </a:xfrm>
          <a:prstGeom prst="rect">
            <a:avLst/>
          </a:prstGeom>
        </p:spPr>
      </p:pic>
      <p:pic>
        <p:nvPicPr>
          <p:cNvPr id="21" name="Picture 20"/>
          <p:cNvPicPr>
            <a:picLocks noChangeAspect="1"/>
          </p:cNvPicPr>
          <p:nvPr/>
        </p:nvPicPr>
        <p:blipFill>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4018" y="3524250"/>
            <a:ext cx="2438400" cy="2438400"/>
          </a:xfrm>
          <a:prstGeom prst="rect">
            <a:avLst/>
          </a:prstGeom>
        </p:spPr>
      </p:pic>
      <p:pic>
        <p:nvPicPr>
          <p:cNvPr id="22" name="Picture 2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305550" y="29350"/>
            <a:ext cx="1581150" cy="1554718"/>
          </a:xfrm>
          <a:prstGeom prst="ellipse">
            <a:avLst/>
          </a:prstGeom>
          <a:ln>
            <a:noFill/>
          </a:ln>
          <a:effectLst>
            <a:softEdge rad="112500"/>
          </a:effectLst>
        </p:spPr>
      </p:pic>
      <p:pic>
        <p:nvPicPr>
          <p:cNvPr id="23" name="Picture 22"/>
          <p:cNvPicPr>
            <a:picLocks noChangeAspect="1"/>
          </p:cNvPicPr>
          <p:nvPr/>
        </p:nvPicPr>
        <p:blipFill>
          <a:blip r:embed="rId19" cstate="print">
            <a:extLst>
              <a:ext uri="{BEBA8EAE-BF5A-486C-A8C5-ECC9F3942E4B}">
                <a14:imgProps xmlns:a14="http://schemas.microsoft.com/office/drawing/2010/main">
                  <a14:imgLayer r:embed="rId20">
                    <a14:imgEffect>
                      <a14:backgroundRemoval t="5692" b="96000" l="9963" r="89851">
                        <a14:foregroundMark x1="35196" y1="28154" x2="39385" y2="29231"/>
                        <a14:foregroundMark x1="55121" y1="30615" x2="58845" y2="32692"/>
                        <a14:foregroundMark x1="69088" y1="20077" x2="69088" y2="23923"/>
                        <a14:foregroundMark x1="35196" y1="13462" x2="35196" y2="17308"/>
                      </a14:backgroundRemoval>
                    </a14:imgEffect>
                  </a14:imgLayer>
                </a14:imgProps>
              </a:ext>
              <a:ext uri="{28A0092B-C50C-407E-A947-70E740481C1C}">
                <a14:useLocalDpi xmlns:a14="http://schemas.microsoft.com/office/drawing/2010/main" val="0"/>
              </a:ext>
            </a:extLst>
          </a:blip>
          <a:stretch>
            <a:fillRect/>
          </a:stretch>
        </p:blipFill>
        <p:spPr>
          <a:xfrm>
            <a:off x="8691511" y="3858491"/>
            <a:ext cx="2357489" cy="2419350"/>
          </a:xfrm>
          <a:prstGeom prst="rect">
            <a:avLst/>
          </a:prstGeom>
        </p:spPr>
      </p:pic>
      <p:pic>
        <p:nvPicPr>
          <p:cNvPr id="24" name="Picture 23"/>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10000" b="90000" l="0" r="90000">
                        <a14:foregroundMark x1="39538" y1="17248" x2="37769" y2="28899"/>
                      </a14:backgroundRemoval>
                    </a14:imgEffect>
                  </a14:imgLayer>
                </a14:imgProps>
              </a:ext>
              <a:ext uri="{28A0092B-C50C-407E-A947-70E740481C1C}">
                <a14:useLocalDpi xmlns:a14="http://schemas.microsoft.com/office/drawing/2010/main" val="0"/>
              </a:ext>
            </a:extLst>
          </a:blip>
          <a:srcRect l="2879" t="11468" r="52891" b="10549"/>
          <a:stretch/>
        </p:blipFill>
        <p:spPr>
          <a:xfrm>
            <a:off x="1677769" y="4409208"/>
            <a:ext cx="1398310" cy="1551709"/>
          </a:xfrm>
          <a:prstGeom prst="rect">
            <a:avLst/>
          </a:prstGeom>
        </p:spPr>
      </p:pic>
      <p:pic>
        <p:nvPicPr>
          <p:cNvPr id="25" name="Picture 24"/>
          <p:cNvPicPr>
            <a:picLocks noChangeAspect="1"/>
          </p:cNvPicPr>
          <p:nvPr/>
        </p:nvPicPr>
        <p:blipFill rotWithShape="1">
          <a:blip r:embed="rId23" cstate="print">
            <a:extLst>
              <a:ext uri="{BEBA8EAE-BF5A-486C-A8C5-ECC9F3942E4B}">
                <a14:imgProps xmlns:a14="http://schemas.microsoft.com/office/drawing/2010/main">
                  <a14:imgLayer r:embed="rId24">
                    <a14:imgEffect>
                      <a14:backgroundRemoval t="0" b="100000" l="10000" r="98231">
                        <a14:foregroundMark x1="78692" y1="13119" x2="66462" y2="61009"/>
                      </a14:backgroundRemoval>
                    </a14:imgEffect>
                  </a14:imgLayer>
                </a14:imgProps>
              </a:ext>
              <a:ext uri="{28A0092B-C50C-407E-A947-70E740481C1C}">
                <a14:useLocalDpi xmlns:a14="http://schemas.microsoft.com/office/drawing/2010/main" val="0"/>
              </a:ext>
            </a:extLst>
          </a:blip>
          <a:srcRect l="53845" t="8716" r="5770" b="2294"/>
          <a:stretch/>
        </p:blipFill>
        <p:spPr>
          <a:xfrm>
            <a:off x="3829413" y="4458566"/>
            <a:ext cx="1228718" cy="1645902"/>
          </a:xfrm>
          <a:prstGeom prst="rect">
            <a:avLst/>
          </a:prstGeom>
        </p:spPr>
      </p:pic>
      <p:pic>
        <p:nvPicPr>
          <p:cNvPr id="26" name="Picture 25"/>
          <p:cNvPicPr>
            <a:picLocks noChangeAspect="1"/>
          </p:cNvPicPr>
          <p:nvPr/>
        </p:nvPicPr>
        <p:blipFill>
          <a:blip r:embed="rId25">
            <a:extLst>
              <a:ext uri="{BEBA8EAE-BF5A-486C-A8C5-ECC9F3942E4B}">
                <a14:imgProps xmlns:a14="http://schemas.microsoft.com/office/drawing/2010/main">
                  <a14:imgLayer r:embed="rId26">
                    <a14:imgEffect>
                      <a14:backgroundRemoval t="400" b="99600" l="9664" r="89916"/>
                    </a14:imgEffect>
                  </a14:imgLayer>
                </a14:imgProps>
              </a:ext>
              <a:ext uri="{28A0092B-C50C-407E-A947-70E740481C1C}">
                <a14:useLocalDpi xmlns:a14="http://schemas.microsoft.com/office/drawing/2010/main" val="0"/>
              </a:ext>
            </a:extLst>
          </a:blip>
          <a:stretch>
            <a:fillRect/>
          </a:stretch>
        </p:blipFill>
        <p:spPr>
          <a:xfrm>
            <a:off x="3883105" y="2139775"/>
            <a:ext cx="2406492" cy="2442441"/>
          </a:xfrm>
          <a:prstGeom prst="rect">
            <a:avLst/>
          </a:prstGeom>
        </p:spPr>
      </p:pic>
      <p:sp>
        <p:nvSpPr>
          <p:cNvPr id="27" name="Rectangle 26"/>
          <p:cNvSpPr/>
          <p:nvPr/>
        </p:nvSpPr>
        <p:spPr>
          <a:xfrm>
            <a:off x="6619" y="6015373"/>
            <a:ext cx="12150436" cy="923330"/>
          </a:xfrm>
          <a:prstGeom prst="rect">
            <a:avLst/>
          </a:prstGeom>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threePt" dir="t"/>
            </a:scene3d>
            <a:sp3d extrusionH="57150" prstMaterial="dkEdge">
              <a:bevelT w="38100" h="38100" prst="angle"/>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latin typeface="Arial-Rounded" panose="020B0500000000000000" pitchFamily="34" charset="0"/>
                <a:ea typeface="Arial-Rounded" panose="020B0500000000000000" pitchFamily="34" charset="0"/>
                <a:cs typeface="Arial-Rounded" panose="020B0500000000000000" pitchFamily="34" charset="0"/>
              </a:rPr>
              <a:t>H</a:t>
            </a:r>
            <a:r>
              <a:rPr kumimoji="0" lang="en-US" sz="5400" b="1" i="0" u="none" strike="noStrike" kern="1200" cap="none" spc="0" normalizeH="0" baseline="0" noProof="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ẹn </a:t>
            </a:r>
            <a:r>
              <a:rPr kumimoji="0" lang="en-US" sz="54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gặp lại các bạn ở bài sau nhé</a:t>
            </a:r>
          </a:p>
        </p:txBody>
      </p:sp>
      <p:pic>
        <p:nvPicPr>
          <p:cNvPr id="28" name="Picture 27"/>
          <p:cNvPicPr>
            <a:picLocks noChangeAspect="1"/>
          </p:cNvPicPr>
          <p:nvPr/>
        </p:nvPicPr>
        <p:blipFill>
          <a:blip r:embed="rId27">
            <a:extLst>
              <a:ext uri="{BEBA8EAE-BF5A-486C-A8C5-ECC9F3942E4B}">
                <a14:imgProps xmlns:a14="http://schemas.microsoft.com/office/drawing/2010/main">
                  <a14:imgLayer r:embed="rId28">
                    <a14:imgEffect>
                      <a14:backgroundRemoval t="10000" b="90000" l="4000" r="100000"/>
                    </a14:imgEffect>
                  </a14:imgLayer>
                </a14:imgProps>
              </a:ext>
              <a:ext uri="{28A0092B-C50C-407E-A947-70E740481C1C}">
                <a14:useLocalDpi xmlns:a14="http://schemas.microsoft.com/office/drawing/2010/main" val="0"/>
              </a:ext>
            </a:extLst>
          </a:blip>
          <a:stretch>
            <a:fillRect/>
          </a:stretch>
        </p:blipFill>
        <p:spPr>
          <a:xfrm>
            <a:off x="-107129" y="-41757"/>
            <a:ext cx="2153327" cy="1572075"/>
          </a:xfrm>
          <a:prstGeom prst="rect">
            <a:avLst/>
          </a:prstGeom>
        </p:spPr>
      </p:pic>
      <p:pic>
        <p:nvPicPr>
          <p:cNvPr id="29" name="Picture 28"/>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9675385" y="1033966"/>
            <a:ext cx="1070829" cy="1175834"/>
          </a:xfrm>
          <a:prstGeom prst="rect">
            <a:avLst/>
          </a:prstGeom>
        </p:spPr>
      </p:pic>
      <p:pic>
        <p:nvPicPr>
          <p:cNvPr id="30" name="Picture 29"/>
          <p:cNvPicPr>
            <a:picLocks noChangeAspect="1"/>
          </p:cNvPicPr>
          <p:nvPr/>
        </p:nvPicPr>
        <p:blipFill>
          <a:blip r:embed="rId30">
            <a:extLst>
              <a:ext uri="{BEBA8EAE-BF5A-486C-A8C5-ECC9F3942E4B}">
                <a14:imgProps xmlns:a14="http://schemas.microsoft.com/office/drawing/2010/main">
                  <a14:imgLayer r:embed="rId31">
                    <a14:imgEffect>
                      <a14:backgroundRemoval t="0" b="99517" l="0" r="99180">
                        <a14:foregroundMark x1="30328" y1="42512" x2="22131" y2="93720"/>
                        <a14:foregroundMark x1="23361" y1="42029" x2="15984" y2="62319"/>
                        <a14:foregroundMark x1="27869" y1="31401" x2="34016" y2="31401"/>
                        <a14:foregroundMark x1="54918" y1="40580" x2="61885" y2="41063"/>
                        <a14:foregroundMark x1="86066" y1="57488" x2="86475" y2="69565"/>
                      </a14:backgroundRemoval>
                    </a14:imgEffect>
                  </a14:imgLayer>
                </a14:imgProps>
              </a:ext>
              <a:ext uri="{28A0092B-C50C-407E-A947-70E740481C1C}">
                <a14:useLocalDpi xmlns:a14="http://schemas.microsoft.com/office/drawing/2010/main" val="0"/>
              </a:ext>
            </a:extLst>
          </a:blip>
          <a:stretch>
            <a:fillRect/>
          </a:stretch>
        </p:blipFill>
        <p:spPr>
          <a:xfrm>
            <a:off x="1636655" y="2083458"/>
            <a:ext cx="1628244" cy="1389127"/>
          </a:xfrm>
          <a:prstGeom prst="rect">
            <a:avLst/>
          </a:prstGeom>
        </p:spPr>
      </p:pic>
    </p:spTree>
    <p:extLst>
      <p:ext uri="{BB962C8B-B14F-4D97-AF65-F5344CB8AC3E}">
        <p14:creationId xmlns:p14="http://schemas.microsoft.com/office/powerpoint/2010/main" val="300610234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par>
                                <p:cTn id="8" presetID="32" presetClass="emph" presetSubtype="0" fill="hold" nodeType="withEffect">
                                  <p:stCondLst>
                                    <p:cond delay="0"/>
                                  </p:stCondLst>
                                  <p:childTnLst>
                                    <p:animRot by="120000">
                                      <p:cBhvr>
                                        <p:cTn id="9" dur="50" fill="hold">
                                          <p:stCondLst>
                                            <p:cond delay="0"/>
                                          </p:stCondLst>
                                        </p:cTn>
                                        <p:tgtEl>
                                          <p:spTgt spid="23"/>
                                        </p:tgtEl>
                                        <p:attrNameLst>
                                          <p:attrName>r</p:attrName>
                                        </p:attrNameLst>
                                      </p:cBhvr>
                                    </p:animRot>
                                    <p:animRot by="-240000">
                                      <p:cBhvr>
                                        <p:cTn id="10" dur="100" fill="hold">
                                          <p:stCondLst>
                                            <p:cond delay="100"/>
                                          </p:stCondLst>
                                        </p:cTn>
                                        <p:tgtEl>
                                          <p:spTgt spid="23"/>
                                        </p:tgtEl>
                                        <p:attrNameLst>
                                          <p:attrName>r</p:attrName>
                                        </p:attrNameLst>
                                      </p:cBhvr>
                                    </p:animRot>
                                    <p:animRot by="240000">
                                      <p:cBhvr>
                                        <p:cTn id="11" dur="100" fill="hold">
                                          <p:stCondLst>
                                            <p:cond delay="200"/>
                                          </p:stCondLst>
                                        </p:cTn>
                                        <p:tgtEl>
                                          <p:spTgt spid="23"/>
                                        </p:tgtEl>
                                        <p:attrNameLst>
                                          <p:attrName>r</p:attrName>
                                        </p:attrNameLst>
                                      </p:cBhvr>
                                    </p:animRot>
                                    <p:animRot by="-240000">
                                      <p:cBhvr>
                                        <p:cTn id="12" dur="100" fill="hold">
                                          <p:stCondLst>
                                            <p:cond delay="300"/>
                                          </p:stCondLst>
                                        </p:cTn>
                                        <p:tgtEl>
                                          <p:spTgt spid="23"/>
                                        </p:tgtEl>
                                        <p:attrNameLst>
                                          <p:attrName>r</p:attrName>
                                        </p:attrNameLst>
                                      </p:cBhvr>
                                    </p:animRot>
                                    <p:animRot by="120000">
                                      <p:cBhvr>
                                        <p:cTn id="13" dur="100" fill="hold">
                                          <p:stCondLst>
                                            <p:cond delay="400"/>
                                          </p:stCondLst>
                                        </p:cTn>
                                        <p:tgtEl>
                                          <p:spTgt spid="23"/>
                                        </p:tgtEl>
                                        <p:attrNameLst>
                                          <p:attrName>r</p:attrName>
                                        </p:attrNameLst>
                                      </p:cBhvr>
                                    </p:animRot>
                                  </p:childTnLst>
                                </p:cTn>
                              </p:par>
                            </p:childTnLst>
                          </p:cTn>
                        </p:par>
                        <p:par>
                          <p:cTn id="14" fill="hold">
                            <p:stCondLst>
                              <p:cond delay="2000"/>
                            </p:stCondLst>
                            <p:childTnLst>
                              <p:par>
                                <p:cTn id="15" presetID="32" presetClass="emph" presetSubtype="0" fill="hold" nodeType="afterEffect">
                                  <p:stCondLst>
                                    <p:cond delay="500"/>
                                  </p:stCondLst>
                                  <p:childTnLst>
                                    <p:animRot by="120000">
                                      <p:cBhvr>
                                        <p:cTn id="16" dur="100" fill="hold">
                                          <p:stCondLst>
                                            <p:cond delay="0"/>
                                          </p:stCondLst>
                                        </p:cTn>
                                        <p:tgtEl>
                                          <p:spTgt spid="24"/>
                                        </p:tgtEl>
                                        <p:attrNameLst>
                                          <p:attrName>r</p:attrName>
                                        </p:attrNameLst>
                                      </p:cBhvr>
                                    </p:animRot>
                                    <p:animRot by="-240000">
                                      <p:cBhvr>
                                        <p:cTn id="17" dur="200" fill="hold">
                                          <p:stCondLst>
                                            <p:cond delay="200"/>
                                          </p:stCondLst>
                                        </p:cTn>
                                        <p:tgtEl>
                                          <p:spTgt spid="24"/>
                                        </p:tgtEl>
                                        <p:attrNameLst>
                                          <p:attrName>r</p:attrName>
                                        </p:attrNameLst>
                                      </p:cBhvr>
                                    </p:animRot>
                                    <p:animRot by="240000">
                                      <p:cBhvr>
                                        <p:cTn id="18" dur="200" fill="hold">
                                          <p:stCondLst>
                                            <p:cond delay="400"/>
                                          </p:stCondLst>
                                        </p:cTn>
                                        <p:tgtEl>
                                          <p:spTgt spid="24"/>
                                        </p:tgtEl>
                                        <p:attrNameLst>
                                          <p:attrName>r</p:attrName>
                                        </p:attrNameLst>
                                      </p:cBhvr>
                                    </p:animRot>
                                    <p:animRot by="-240000">
                                      <p:cBhvr>
                                        <p:cTn id="19" dur="200" fill="hold">
                                          <p:stCondLst>
                                            <p:cond delay="600"/>
                                          </p:stCondLst>
                                        </p:cTn>
                                        <p:tgtEl>
                                          <p:spTgt spid="24"/>
                                        </p:tgtEl>
                                        <p:attrNameLst>
                                          <p:attrName>r</p:attrName>
                                        </p:attrNameLst>
                                      </p:cBhvr>
                                    </p:animRot>
                                    <p:animRot by="120000">
                                      <p:cBhvr>
                                        <p:cTn id="20" dur="200" fill="hold">
                                          <p:stCondLst>
                                            <p:cond delay="800"/>
                                          </p:stCondLst>
                                        </p:cTn>
                                        <p:tgtEl>
                                          <p:spTgt spid="24"/>
                                        </p:tgtEl>
                                        <p:attrNameLst>
                                          <p:attrName>r</p:attrName>
                                        </p:attrNameLst>
                                      </p:cBhvr>
                                    </p:animRot>
                                  </p:childTnLst>
                                </p:cTn>
                              </p:par>
                            </p:childTnLst>
                          </p:cTn>
                        </p:par>
                        <p:par>
                          <p:cTn id="21" fill="hold">
                            <p:stCondLst>
                              <p:cond delay="3500"/>
                            </p:stCondLst>
                            <p:childTnLst>
                              <p:par>
                                <p:cTn id="22" presetID="32" presetClass="emph" presetSubtype="0" fill="hold" nodeType="afterEffect">
                                  <p:stCondLst>
                                    <p:cond delay="0"/>
                                  </p:stCondLst>
                                  <p:childTnLst>
                                    <p:animRot by="120000">
                                      <p:cBhvr>
                                        <p:cTn id="23" dur="100" fill="hold">
                                          <p:stCondLst>
                                            <p:cond delay="0"/>
                                          </p:stCondLst>
                                        </p:cTn>
                                        <p:tgtEl>
                                          <p:spTgt spid="25"/>
                                        </p:tgtEl>
                                        <p:attrNameLst>
                                          <p:attrName>r</p:attrName>
                                        </p:attrNameLst>
                                      </p:cBhvr>
                                    </p:animRot>
                                    <p:animRot by="-240000">
                                      <p:cBhvr>
                                        <p:cTn id="24" dur="200" fill="hold">
                                          <p:stCondLst>
                                            <p:cond delay="200"/>
                                          </p:stCondLst>
                                        </p:cTn>
                                        <p:tgtEl>
                                          <p:spTgt spid="25"/>
                                        </p:tgtEl>
                                        <p:attrNameLst>
                                          <p:attrName>r</p:attrName>
                                        </p:attrNameLst>
                                      </p:cBhvr>
                                    </p:animRot>
                                    <p:animRot by="240000">
                                      <p:cBhvr>
                                        <p:cTn id="25" dur="200" fill="hold">
                                          <p:stCondLst>
                                            <p:cond delay="400"/>
                                          </p:stCondLst>
                                        </p:cTn>
                                        <p:tgtEl>
                                          <p:spTgt spid="25"/>
                                        </p:tgtEl>
                                        <p:attrNameLst>
                                          <p:attrName>r</p:attrName>
                                        </p:attrNameLst>
                                      </p:cBhvr>
                                    </p:animRot>
                                    <p:animRot by="-240000">
                                      <p:cBhvr>
                                        <p:cTn id="26" dur="200" fill="hold">
                                          <p:stCondLst>
                                            <p:cond delay="600"/>
                                          </p:stCondLst>
                                        </p:cTn>
                                        <p:tgtEl>
                                          <p:spTgt spid="25"/>
                                        </p:tgtEl>
                                        <p:attrNameLst>
                                          <p:attrName>r</p:attrName>
                                        </p:attrNameLst>
                                      </p:cBhvr>
                                    </p:animRot>
                                    <p:animRot by="120000">
                                      <p:cBhvr>
                                        <p:cTn id="27" dur="200" fill="hold">
                                          <p:stCondLst>
                                            <p:cond delay="800"/>
                                          </p:stCondLst>
                                        </p:cTn>
                                        <p:tgtEl>
                                          <p:spTgt spid="25"/>
                                        </p:tgtEl>
                                        <p:attrNameLst>
                                          <p:attrName>r</p:attrName>
                                        </p:attrNameLst>
                                      </p:cBhvr>
                                    </p:animRot>
                                  </p:childTnLst>
                                </p:cTn>
                              </p:par>
                              <p:par>
                                <p:cTn id="28" presetID="53" presetClass="entr" presetSubtype="16"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500" fill="hold"/>
                                        <p:tgtEl>
                                          <p:spTgt spid="26"/>
                                        </p:tgtEl>
                                        <p:attrNameLst>
                                          <p:attrName>ppt_w</p:attrName>
                                        </p:attrNameLst>
                                      </p:cBhvr>
                                      <p:tavLst>
                                        <p:tav tm="0">
                                          <p:val>
                                            <p:fltVal val="0"/>
                                          </p:val>
                                        </p:tav>
                                        <p:tav tm="100000">
                                          <p:val>
                                            <p:strVal val="#ppt_w"/>
                                          </p:val>
                                        </p:tav>
                                      </p:tavLst>
                                    </p:anim>
                                    <p:anim calcmode="lin" valueType="num">
                                      <p:cBhvr>
                                        <p:cTn id="31" dur="500" fill="hold"/>
                                        <p:tgtEl>
                                          <p:spTgt spid="26"/>
                                        </p:tgtEl>
                                        <p:attrNameLst>
                                          <p:attrName>ppt_h</p:attrName>
                                        </p:attrNameLst>
                                      </p:cBhvr>
                                      <p:tavLst>
                                        <p:tav tm="0">
                                          <p:val>
                                            <p:fltVal val="0"/>
                                          </p:val>
                                        </p:tav>
                                        <p:tav tm="100000">
                                          <p:val>
                                            <p:strVal val="#ppt_h"/>
                                          </p:val>
                                        </p:tav>
                                      </p:tavLst>
                                    </p:anim>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fltVal val="0"/>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animEffect transition="in" filter="fade">
                                      <p:cBhvr>
                                        <p:cTn id="3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云形 13">
            <a:extLst>
              <a:ext uri="{FF2B5EF4-FFF2-40B4-BE49-F238E27FC236}">
                <a16:creationId xmlns:a16="http://schemas.microsoft.com/office/drawing/2014/main" id="{6F878902-F210-4D89-970F-8CC6EC4C405D}"/>
              </a:ext>
            </a:extLst>
          </p:cNvPr>
          <p:cNvSpPr/>
          <p:nvPr/>
        </p:nvSpPr>
        <p:spPr>
          <a:xfrm rot="150597">
            <a:off x="1187577" y="-2094"/>
            <a:ext cx="10114861" cy="4654915"/>
          </a:xfrm>
          <a:prstGeom prst="cloud">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53" y="56879"/>
            <a:ext cx="1677530" cy="2855689"/>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4232" y="99282"/>
            <a:ext cx="1522108" cy="1430230"/>
          </a:xfrm>
          <a:prstGeom prst="rect">
            <a:avLst/>
          </a:prstGeom>
        </p:spPr>
      </p:pic>
      <p:pic>
        <p:nvPicPr>
          <p:cNvPr id="12" name="图片 1"/>
          <p:cNvPicPr>
            <a:picLocks noChangeAspect="1"/>
          </p:cNvPicPr>
          <p:nvPr/>
        </p:nvPicPr>
        <p:blipFill rotWithShape="1">
          <a:blip r:embed="rId5" cstate="screen"/>
          <a:srcRect t="48009"/>
          <a:stretch>
            <a:fillRect/>
          </a:stretch>
        </p:blipFill>
        <p:spPr>
          <a:xfrm>
            <a:off x="1" y="3097659"/>
            <a:ext cx="12192000" cy="3760341"/>
          </a:xfrm>
          <a:prstGeom prst="rect">
            <a:avLst/>
          </a:prstGeom>
        </p:spPr>
      </p:pic>
      <p:pic>
        <p:nvPicPr>
          <p:cNvPr id="8" name="Picture 2" descr="Kết nối tri thức với cuộc số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34515" y="2504760"/>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7" name="矩形: 圆角 19">
            <a:extLst>
              <a:ext uri="{FF2B5EF4-FFF2-40B4-BE49-F238E27FC236}">
                <a16:creationId xmlns:a16="http://schemas.microsoft.com/office/drawing/2014/main" id="{63D619E8-64A3-4C5F-B451-0EECCB7BC579}"/>
              </a:ext>
            </a:extLst>
          </p:cNvPr>
          <p:cNvSpPr/>
          <p:nvPr/>
        </p:nvSpPr>
        <p:spPr>
          <a:xfrm>
            <a:off x="1501254" y="379668"/>
            <a:ext cx="9035448" cy="912775"/>
          </a:xfrm>
          <a:prstGeom prst="roundRect">
            <a:avLst/>
          </a:prstGeom>
          <a:solidFill>
            <a:schemeClr val="bg1"/>
          </a:solidFill>
          <a:ln>
            <a:solidFill>
              <a:srgbClr val="75CAE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zh-CN" sz="3200" b="1" dirty="0" err="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Nói</a:t>
            </a:r>
            <a:r>
              <a:rPr lang="en-US" altLang="zh-CN" sz="32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với</a:t>
            </a:r>
            <a:r>
              <a:rPr lang="en-US" altLang="zh-CN" sz="32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bạn</a:t>
            </a:r>
            <a:r>
              <a:rPr lang="en-US" altLang="zh-CN" sz="32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cảm</a:t>
            </a:r>
            <a:r>
              <a:rPr lang="en-US" altLang="zh-CN" sz="32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nghĩ</a:t>
            </a:r>
            <a:r>
              <a:rPr lang="en-US" altLang="zh-CN" sz="32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của</a:t>
            </a:r>
            <a:r>
              <a:rPr lang="en-US" altLang="zh-CN" sz="32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em</a:t>
            </a:r>
            <a:r>
              <a:rPr lang="en-US" altLang="zh-CN" sz="32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khi</a:t>
            </a:r>
            <a:r>
              <a:rPr lang="en-US" altLang="zh-CN" sz="32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mùa</a:t>
            </a:r>
            <a:r>
              <a:rPr lang="en-US" altLang="zh-CN" sz="32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hè</a:t>
            </a:r>
            <a:r>
              <a:rPr lang="en-US" altLang="zh-CN" sz="32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kết</a:t>
            </a:r>
            <a:r>
              <a:rPr lang="en-US" altLang="zh-CN" sz="32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3200" b="1" dirty="0" err="1">
                <a:solidFill>
                  <a:srgbClr val="002060"/>
                </a:solidFill>
                <a:latin typeface="Times New Roman" panose="02020603050405020304" pitchFamily="18" charset="0"/>
                <a:ea typeface="微软雅黑" panose="020B0503020204020204" pitchFamily="34" charset="-122"/>
                <a:cs typeface="Times New Roman" panose="02020603050405020304" pitchFamily="18" charset="0"/>
              </a:rPr>
              <a:t>thúc</a:t>
            </a:r>
            <a:endParaRPr lang="zh-CN" altLang="en-US" sz="3200" b="1" dirty="0">
              <a:solidFill>
                <a:srgbClr val="002060"/>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50780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Click="0" advTm="0">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云形 12">
            <a:extLst>
              <a:ext uri="{FF2B5EF4-FFF2-40B4-BE49-F238E27FC236}">
                <a16:creationId xmlns:a16="http://schemas.microsoft.com/office/drawing/2014/main" id="{0F14F46C-7801-4F20-9F04-77A0DFD59D13}"/>
              </a:ext>
            </a:extLst>
          </p:cNvPr>
          <p:cNvSpPr/>
          <p:nvPr/>
        </p:nvSpPr>
        <p:spPr>
          <a:xfrm rot="150597">
            <a:off x="1191061" y="212265"/>
            <a:ext cx="9810959" cy="5338778"/>
          </a:xfrm>
          <a:prstGeom prst="cloud">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dirty="0">
              <a:solidFill>
                <a:srgbClr val="95AD3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452" y="93455"/>
            <a:ext cx="1310802" cy="1231678"/>
          </a:xfrm>
          <a:prstGeom prst="rect">
            <a:avLst/>
          </a:prstGeom>
        </p:spPr>
      </p:pic>
      <p:pic>
        <p:nvPicPr>
          <p:cNvPr id="3" name="Picture 2"/>
          <p:cNvPicPr>
            <a:picLocks noChangeAspect="1"/>
          </p:cNvPicPr>
          <p:nvPr/>
        </p:nvPicPr>
        <p:blipFill>
          <a:blip r:embed="rId4"/>
          <a:stretch>
            <a:fillRect/>
          </a:stretch>
        </p:blipFill>
        <p:spPr>
          <a:xfrm>
            <a:off x="0" y="1474750"/>
            <a:ext cx="12297249" cy="5383250"/>
          </a:xfrm>
          <a:prstGeom prst="rect">
            <a:avLst/>
          </a:prstGeom>
        </p:spPr>
      </p:pic>
    </p:spTree>
    <p:extLst>
      <p:ext uri="{BB962C8B-B14F-4D97-AF65-F5344CB8AC3E}">
        <p14:creationId xmlns:p14="http://schemas.microsoft.com/office/powerpoint/2010/main" val="39075860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Click="0" advTm="0">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云形 13">
            <a:extLst>
              <a:ext uri="{FF2B5EF4-FFF2-40B4-BE49-F238E27FC236}">
                <a16:creationId xmlns:a16="http://schemas.microsoft.com/office/drawing/2014/main" id="{6F878902-F210-4D89-970F-8CC6EC4C405D}"/>
              </a:ext>
            </a:extLst>
          </p:cNvPr>
          <p:cNvSpPr/>
          <p:nvPr/>
        </p:nvSpPr>
        <p:spPr>
          <a:xfrm rot="150597">
            <a:off x="1187577" y="-2094"/>
            <a:ext cx="10114861" cy="4654915"/>
          </a:xfrm>
          <a:prstGeom prst="cloud">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TextBox 37"/>
          <p:cNvSpPr>
            <a:spLocks noChangeArrowheads="1"/>
          </p:cNvSpPr>
          <p:nvPr/>
        </p:nvSpPr>
        <p:spPr bwMode="auto">
          <a:xfrm>
            <a:off x="1867138" y="1484723"/>
            <a:ext cx="8718722" cy="1731237"/>
          </a:xfrm>
          <a:prstGeom prst="rect">
            <a:avLst/>
          </a:prstGeom>
          <a:noFill/>
          <a:ln>
            <a:noFill/>
          </a:ln>
        </p:spPr>
        <p:txBody>
          <a:bodyPr wrap="square" lIns="68573" tIns="34287" rIns="68573" bIns="34287">
            <a:spAutoFit/>
          </a:bodyPr>
          <a:lstStyle>
            <a:lvl1pPr>
              <a:spcBef>
                <a:spcPct val="20000"/>
              </a:spcBef>
              <a:buFont typeface="Arial" pitchFamily="34" charset="0"/>
              <a:buChar char="•"/>
              <a:defRPr sz="3200">
                <a:solidFill>
                  <a:schemeClr val="tx1"/>
                </a:solidFill>
                <a:latin typeface="Calibri" pitchFamily="34" charset="0"/>
                <a:ea typeface="宋体" pitchFamily="2" charset="-122"/>
                <a:sym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ea typeface="宋体" pitchFamily="2" charset="-122"/>
                <a:sym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ea typeface="宋体" pitchFamily="2" charset="-122"/>
                <a:sym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ea typeface="宋体" pitchFamily="2" charset="-122"/>
                <a:sym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ea typeface="宋体" pitchFamily="2" charset="-122"/>
                <a:sym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9pPr>
          </a:lstStyle>
          <a:p>
            <a:pPr algn="ctr" defTabSz="914332" fontAlgn="auto">
              <a:spcBef>
                <a:spcPct val="0"/>
              </a:spcBef>
              <a:spcAft>
                <a:spcPts val="0"/>
              </a:spcAft>
              <a:buFont typeface="Arial" pitchFamily="34" charset="0"/>
              <a:buNone/>
              <a:defRPr/>
            </a:pPr>
            <a:r>
              <a:rPr lang="en-US" altLang="zh-CN" sz="5400" b="1" dirty="0">
                <a:solidFill>
                  <a:schemeClr val="bg2">
                    <a:lumMod val="75000"/>
                  </a:schemeClr>
                </a:solidFill>
                <a:effectLst>
                  <a:glow rad="127000">
                    <a:schemeClr val="bg1"/>
                  </a:glow>
                </a:effectLst>
                <a:latin typeface="Arial" panose="020B0604020202020204" pitchFamily="34" charset="0"/>
                <a:ea typeface="微软雅黑" panose="020B0503020204020204" pitchFamily="34" charset="-122"/>
                <a:cs typeface="Arial" panose="020B0604020202020204" pitchFamily="34" charset="0"/>
              </a:rPr>
              <a:t>BÀI 8: TẠM BIỆT MÙA HÈ ( </a:t>
            </a:r>
            <a:r>
              <a:rPr lang="en-US" altLang="zh-CN" sz="5400" b="1">
                <a:solidFill>
                  <a:schemeClr val="bg2">
                    <a:lumMod val="75000"/>
                  </a:schemeClr>
                </a:solidFill>
                <a:effectLst>
                  <a:glow rad="127000">
                    <a:schemeClr val="bg1"/>
                  </a:glow>
                </a:effectLst>
                <a:latin typeface="Arial" panose="020B0604020202020204" pitchFamily="34" charset="0"/>
                <a:ea typeface="微软雅黑" panose="020B0503020204020204" pitchFamily="34" charset="-122"/>
                <a:cs typeface="Arial" panose="020B0604020202020204" pitchFamily="34" charset="0"/>
              </a:rPr>
              <a:t>TIẾT 1+2 )</a:t>
            </a:r>
            <a:endParaRPr lang="zh-CN" altLang="en-US" sz="5400" b="1" dirty="0">
              <a:solidFill>
                <a:schemeClr val="bg2">
                  <a:lumMod val="75000"/>
                </a:schemeClr>
              </a:solidFill>
              <a:effectLst>
                <a:glow rad="127000">
                  <a:schemeClr val="bg1"/>
                </a:glow>
              </a:effectLst>
              <a:latin typeface="Arial" panose="020B0604020202020204" pitchFamily="34" charset="0"/>
              <a:ea typeface="微软雅黑" panose="020B0503020204020204" pitchFamily="34" charset="-122"/>
              <a:cs typeface="Arial" panose="020B0604020202020204" pitchFamily="34" charset="0"/>
            </a:endParaRPr>
          </a:p>
        </p:txBody>
      </p:sp>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53" y="56879"/>
            <a:ext cx="1677530" cy="2855689"/>
          </a:xfrm>
          <a:prstGeom prst="rect">
            <a:avLst/>
          </a:prstGeom>
        </p:spPr>
      </p:pic>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4232" y="99282"/>
            <a:ext cx="1522108" cy="1430230"/>
          </a:xfrm>
          <a:prstGeom prst="rect">
            <a:avLst/>
          </a:prstGeom>
        </p:spPr>
      </p:pic>
      <p:pic>
        <p:nvPicPr>
          <p:cNvPr id="12" name="图片 1"/>
          <p:cNvPicPr>
            <a:picLocks noChangeAspect="1"/>
          </p:cNvPicPr>
          <p:nvPr/>
        </p:nvPicPr>
        <p:blipFill rotWithShape="1">
          <a:blip r:embed="rId5" cstate="screen"/>
          <a:srcRect t="48009"/>
          <a:stretch>
            <a:fillRect/>
          </a:stretch>
        </p:blipFill>
        <p:spPr>
          <a:xfrm>
            <a:off x="1" y="3097659"/>
            <a:ext cx="12192000" cy="3760341"/>
          </a:xfrm>
          <a:prstGeom prst="rect">
            <a:avLst/>
          </a:prstGeom>
        </p:spPr>
      </p:pic>
      <p:pic>
        <p:nvPicPr>
          <p:cNvPr id="8" name="Picture 2" descr="Kết nối tri thức với cuộc số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34515" y="2504760"/>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7394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descr="Chart&#10;&#10;Description automatically generated">
            <a:extLst>
              <a:ext uri="{FF2B5EF4-FFF2-40B4-BE49-F238E27FC236}">
                <a16:creationId xmlns:a16="http://schemas.microsoft.com/office/drawing/2014/main" id="{11FD2300-BEBC-D0D9-732D-E4792C4892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9598"/>
            <a:ext cx="12192000" cy="7177599"/>
          </a:xfrm>
          <a:prstGeom prst="rect">
            <a:avLst/>
          </a:prstGeom>
        </p:spPr>
      </p:pic>
      <p:sp>
        <p:nvSpPr>
          <p:cNvPr id="43" name="TextBox 42">
            <a:extLst>
              <a:ext uri="{FF2B5EF4-FFF2-40B4-BE49-F238E27FC236}">
                <a16:creationId xmlns:a16="http://schemas.microsoft.com/office/drawing/2014/main" id="{43D4BC7E-2A04-4770-F69D-BCC09556189E}"/>
              </a:ext>
            </a:extLst>
          </p:cNvPr>
          <p:cNvSpPr txBox="1"/>
          <p:nvPr/>
        </p:nvSpPr>
        <p:spPr>
          <a:xfrm>
            <a:off x="1503385" y="322471"/>
            <a:ext cx="11184896" cy="830997"/>
          </a:xfrm>
          <a:prstGeom prst="rect">
            <a:avLst/>
          </a:prstGeom>
          <a:noFill/>
        </p:spPr>
        <p:txBody>
          <a:bodyPr wrap="square" rtlCol="0">
            <a:spAutoFit/>
          </a:bodyPr>
          <a:lstStyle/>
          <a:p>
            <a:r>
              <a:rPr lang="en-US" sz="4800" b="1" dirty="0" err="1">
                <a:solidFill>
                  <a:schemeClr val="bg1"/>
                </a:solidFill>
                <a:latin typeface="HP001 4 hàng" panose="020B0603050302020204" pitchFamily="34" charset="0"/>
              </a:rPr>
              <a:t>Thứ</a:t>
            </a:r>
            <a:r>
              <a:rPr lang="en-US" sz="4800" b="1" dirty="0">
                <a:solidFill>
                  <a:schemeClr val="bg1"/>
                </a:solidFill>
                <a:latin typeface="HP001 4 hàng" panose="020B0603050302020204" pitchFamily="34" charset="0"/>
              </a:rPr>
              <a:t> </a:t>
            </a:r>
            <a:r>
              <a:rPr lang="en-US" sz="4800" b="1" dirty="0" err="1">
                <a:solidFill>
                  <a:schemeClr val="bg1"/>
                </a:solidFill>
                <a:latin typeface="HP001 4 hàng" panose="020B0603050302020204" pitchFamily="34" charset="0"/>
              </a:rPr>
              <a:t>Tư</a:t>
            </a:r>
            <a:r>
              <a:rPr lang="en-US" sz="4800" b="1" dirty="0">
                <a:solidFill>
                  <a:schemeClr val="bg1"/>
                </a:solidFill>
                <a:latin typeface="HP001 4 hàng" panose="020B0603050302020204" pitchFamily="34" charset="0"/>
              </a:rPr>
              <a:t> </a:t>
            </a:r>
            <a:r>
              <a:rPr lang="en-US" sz="4800" b="1" dirty="0" err="1">
                <a:solidFill>
                  <a:schemeClr val="bg1"/>
                </a:solidFill>
                <a:latin typeface="HP001 4 hàng" panose="020B0603050302020204" pitchFamily="34" charset="0"/>
              </a:rPr>
              <a:t>ngày</a:t>
            </a:r>
            <a:r>
              <a:rPr lang="en-US" sz="4800" b="1" dirty="0">
                <a:solidFill>
                  <a:schemeClr val="bg1"/>
                </a:solidFill>
                <a:latin typeface="HP001 4 hàng" panose="020B0603050302020204" pitchFamily="34" charset="0"/>
              </a:rPr>
              <a:t> 21 </a:t>
            </a:r>
            <a:r>
              <a:rPr lang="el-GR" sz="4800" b="1" dirty="0">
                <a:solidFill>
                  <a:schemeClr val="bg1"/>
                </a:solidFill>
                <a:latin typeface="HP001 4 hàng" panose="020B0603050302020204" pitchFamily="34" charset="0"/>
              </a:rPr>
              <a:t>κ</a:t>
            </a:r>
            <a:r>
              <a:rPr lang="en-US" sz="4800" b="1" dirty="0" err="1">
                <a:solidFill>
                  <a:schemeClr val="bg1"/>
                </a:solidFill>
                <a:latin typeface="HP001 4 hàng" panose="020B0603050302020204" pitchFamily="34" charset="0"/>
              </a:rPr>
              <a:t>áng</a:t>
            </a:r>
            <a:r>
              <a:rPr lang="en-US" sz="4800" b="1" dirty="0">
                <a:solidFill>
                  <a:schemeClr val="bg1"/>
                </a:solidFill>
                <a:latin typeface="HP001 4 hàng" panose="020B0603050302020204" pitchFamily="34" charset="0"/>
              </a:rPr>
              <a:t> 9 </a:t>
            </a:r>
            <a:r>
              <a:rPr lang="en-US" sz="4800" b="1" dirty="0" err="1">
                <a:solidFill>
                  <a:schemeClr val="bg1"/>
                </a:solidFill>
                <a:latin typeface="HP001 4 hàng" panose="020B0603050302020204" pitchFamily="34" charset="0"/>
              </a:rPr>
              <a:t>năm</a:t>
            </a:r>
            <a:r>
              <a:rPr lang="en-US" sz="4800" b="1" dirty="0">
                <a:solidFill>
                  <a:schemeClr val="bg1"/>
                </a:solidFill>
                <a:latin typeface="HP001 4 hàng" panose="020B0603050302020204" pitchFamily="34" charset="0"/>
              </a:rPr>
              <a:t> 2024</a:t>
            </a:r>
          </a:p>
        </p:txBody>
      </p:sp>
      <p:sp>
        <p:nvSpPr>
          <p:cNvPr id="44" name="TextBox 43">
            <a:extLst>
              <a:ext uri="{FF2B5EF4-FFF2-40B4-BE49-F238E27FC236}">
                <a16:creationId xmlns:a16="http://schemas.microsoft.com/office/drawing/2014/main" id="{2C16FBC0-0DFA-405E-27F6-AEA0C1274735}"/>
              </a:ext>
            </a:extLst>
          </p:cNvPr>
          <p:cNvSpPr txBox="1"/>
          <p:nvPr/>
        </p:nvSpPr>
        <p:spPr>
          <a:xfrm>
            <a:off x="4175787" y="1277009"/>
            <a:ext cx="3454564" cy="830997"/>
          </a:xfrm>
          <a:prstGeom prst="rect">
            <a:avLst/>
          </a:prstGeom>
          <a:noFill/>
        </p:spPr>
        <p:txBody>
          <a:bodyPr wrap="square" rtlCol="0">
            <a:spAutoFit/>
          </a:bodyPr>
          <a:lstStyle/>
          <a:p>
            <a:r>
              <a:rPr lang="en-US" sz="4800" b="1" dirty="0">
                <a:solidFill>
                  <a:schemeClr val="bg1"/>
                </a:solidFill>
                <a:latin typeface="HP001 4 hàng" panose="020B0603050302020204" pitchFamily="34" charset="0"/>
              </a:rPr>
              <a:t>TIẾNG VIỆT</a:t>
            </a:r>
          </a:p>
        </p:txBody>
      </p:sp>
      <p:sp>
        <p:nvSpPr>
          <p:cNvPr id="46" name="TextBox 45">
            <a:extLst>
              <a:ext uri="{FF2B5EF4-FFF2-40B4-BE49-F238E27FC236}">
                <a16:creationId xmlns:a16="http://schemas.microsoft.com/office/drawing/2014/main" id="{9B13955B-14B7-C246-13AC-F2588575B6B7}"/>
              </a:ext>
            </a:extLst>
          </p:cNvPr>
          <p:cNvSpPr txBox="1"/>
          <p:nvPr/>
        </p:nvSpPr>
        <p:spPr>
          <a:xfrm>
            <a:off x="2974376" y="2085775"/>
            <a:ext cx="9470974" cy="1887696"/>
          </a:xfrm>
          <a:prstGeom prst="rect">
            <a:avLst/>
          </a:prstGeom>
          <a:noFill/>
        </p:spPr>
        <p:txBody>
          <a:bodyPr wrap="square" rtlCol="0">
            <a:spAutoFit/>
          </a:bodyPr>
          <a:lstStyle/>
          <a:p>
            <a:pPr algn="just">
              <a:lnSpc>
                <a:spcPts val="7000"/>
              </a:lnSpc>
            </a:pPr>
            <a:r>
              <a:rPr lang="en-US" sz="4800" b="1" dirty="0" err="1">
                <a:solidFill>
                  <a:srgbClr val="FFFF00"/>
                </a:solidFill>
                <a:latin typeface="HP001 4 hàng" panose="020B0603050302020204" pitchFamily="34" charset="0"/>
              </a:rPr>
              <a:t>Đọc</a:t>
            </a:r>
            <a:r>
              <a:rPr lang="en-US" sz="4800" b="1" dirty="0">
                <a:solidFill>
                  <a:srgbClr val="FFFF00"/>
                </a:solidFill>
                <a:latin typeface="HP001 4 hàng" panose="020B0603050302020204" pitchFamily="34" charset="0"/>
              </a:rPr>
              <a:t>: </a:t>
            </a:r>
            <a:r>
              <a:rPr lang="en-US" sz="4800" b="1" dirty="0" err="1">
                <a:solidFill>
                  <a:srgbClr val="FFFF00"/>
                </a:solidFill>
                <a:latin typeface="HP001 4 hàng" panose="020B0603050302020204" pitchFamily="34" charset="0"/>
              </a:rPr>
              <a:t>Tạm</a:t>
            </a:r>
            <a:r>
              <a:rPr lang="en-US" sz="4800" b="1" dirty="0">
                <a:solidFill>
                  <a:srgbClr val="FFFF00"/>
                </a:solidFill>
                <a:latin typeface="HP001 4 hàng" panose="020B0603050302020204" pitchFamily="34" charset="0"/>
              </a:rPr>
              <a:t> </a:t>
            </a:r>
            <a:r>
              <a:rPr lang="en-US" sz="4800" b="1" dirty="0" err="1">
                <a:solidFill>
                  <a:srgbClr val="FFFF00"/>
                </a:solidFill>
                <a:latin typeface="HP001 4 hàng" panose="020B0603050302020204" pitchFamily="34" charset="0"/>
              </a:rPr>
              <a:t>biệt</a:t>
            </a:r>
            <a:r>
              <a:rPr lang="en-US" sz="4800" b="1" dirty="0">
                <a:solidFill>
                  <a:srgbClr val="FFFF00"/>
                </a:solidFill>
                <a:latin typeface="HP001 4 hàng" panose="020B0603050302020204" pitchFamily="34" charset="0"/>
              </a:rPr>
              <a:t> </a:t>
            </a:r>
            <a:r>
              <a:rPr lang="en-US" sz="4800" b="1" dirty="0" err="1">
                <a:solidFill>
                  <a:srgbClr val="FFFF00"/>
                </a:solidFill>
                <a:latin typeface="HP001 4 hàng" panose="020B0603050302020204" pitchFamily="34" charset="0"/>
              </a:rPr>
              <a:t>mùa</a:t>
            </a:r>
            <a:r>
              <a:rPr lang="en-US" sz="4800" b="1" dirty="0">
                <a:solidFill>
                  <a:srgbClr val="FFFF00"/>
                </a:solidFill>
                <a:latin typeface="HP001 4 hàng" panose="020B0603050302020204" pitchFamily="34" charset="0"/>
              </a:rPr>
              <a:t> </a:t>
            </a:r>
            <a:r>
              <a:rPr lang="en-US" sz="4800" b="1" dirty="0" err="1">
                <a:solidFill>
                  <a:srgbClr val="FFFF00"/>
                </a:solidFill>
                <a:latin typeface="HP001 4 hàng" panose="020B0603050302020204" pitchFamily="34" charset="0"/>
              </a:rPr>
              <a:t>hè</a:t>
            </a:r>
            <a:r>
              <a:rPr lang="en-US" sz="4800" b="1" dirty="0">
                <a:solidFill>
                  <a:srgbClr val="FFFF00"/>
                </a:solidFill>
                <a:latin typeface="HP001 4 hàng" panose="020B0603050302020204" pitchFamily="34" charset="0"/>
              </a:rPr>
              <a:t> </a:t>
            </a:r>
          </a:p>
          <a:p>
            <a:pPr algn="just">
              <a:lnSpc>
                <a:spcPts val="7000"/>
              </a:lnSpc>
            </a:pPr>
            <a:r>
              <a:rPr lang="en-US" sz="4800" b="1" dirty="0">
                <a:solidFill>
                  <a:srgbClr val="FFFF00"/>
                </a:solidFill>
                <a:latin typeface="HP001 4 hàng" panose="020B0603050302020204" pitchFamily="34" charset="0"/>
              </a:rPr>
              <a:t>     </a:t>
            </a:r>
            <a:r>
              <a:rPr lang="en-US" sz="4800" b="1" dirty="0" err="1">
                <a:solidFill>
                  <a:srgbClr val="FFFF00"/>
                </a:solidFill>
                <a:latin typeface="HP001 4 hàng" panose="020B0603050302020204" pitchFamily="34" charset="0"/>
              </a:rPr>
              <a:t>Đọc</a:t>
            </a:r>
            <a:r>
              <a:rPr lang="en-US" sz="4800" b="1" dirty="0">
                <a:solidFill>
                  <a:srgbClr val="FFFF00"/>
                </a:solidFill>
                <a:latin typeface="HP001 4 hàng" panose="020B0603050302020204" pitchFamily="34" charset="0"/>
              </a:rPr>
              <a:t> </a:t>
            </a:r>
            <a:r>
              <a:rPr lang="en-US" sz="4800" b="1" dirty="0" err="1">
                <a:solidFill>
                  <a:srgbClr val="FFFF00"/>
                </a:solidFill>
                <a:latin typeface="HP001 4 hàng" panose="020B0603050302020204" pitchFamily="34" charset="0"/>
              </a:rPr>
              <a:t>mở</a:t>
            </a:r>
            <a:r>
              <a:rPr lang="en-US" sz="4800" b="1" dirty="0">
                <a:solidFill>
                  <a:srgbClr val="FFFF00"/>
                </a:solidFill>
                <a:latin typeface="HP001 4 hàng" panose="020B0603050302020204" pitchFamily="34" charset="0"/>
              </a:rPr>
              <a:t> </a:t>
            </a:r>
            <a:r>
              <a:rPr lang="en-US" sz="4800" b="1" dirty="0" err="1">
                <a:solidFill>
                  <a:srgbClr val="FFFF00"/>
                </a:solidFill>
                <a:latin typeface="HP001 4 hàng" panose="020B0603050302020204" pitchFamily="34" charset="0"/>
              </a:rPr>
              <a:t>rộng</a:t>
            </a:r>
            <a:endParaRPr lang="en-US" sz="4800" b="1" dirty="0">
              <a:solidFill>
                <a:srgbClr val="FFFF00"/>
              </a:solidFill>
              <a:latin typeface="HP001 4 hàng" panose="020B0603050302020204" pitchFamily="34" charset="0"/>
            </a:endParaRPr>
          </a:p>
        </p:txBody>
      </p:sp>
      <p:sp>
        <p:nvSpPr>
          <p:cNvPr id="47" name="TextBox 46">
            <a:extLst>
              <a:ext uri="{FF2B5EF4-FFF2-40B4-BE49-F238E27FC236}">
                <a16:creationId xmlns:a16="http://schemas.microsoft.com/office/drawing/2014/main" id="{B62B3C9D-583C-2934-7708-52FE4FEC2BE8}"/>
              </a:ext>
            </a:extLst>
          </p:cNvPr>
          <p:cNvSpPr txBox="1"/>
          <p:nvPr/>
        </p:nvSpPr>
        <p:spPr>
          <a:xfrm>
            <a:off x="9163338" y="4984770"/>
            <a:ext cx="2164567" cy="830997"/>
          </a:xfrm>
          <a:prstGeom prst="rect">
            <a:avLst/>
          </a:prstGeom>
          <a:noFill/>
        </p:spPr>
        <p:txBody>
          <a:bodyPr wrap="square" rtlCol="0">
            <a:spAutoFit/>
          </a:bodyPr>
          <a:lstStyle/>
          <a:p>
            <a:r>
              <a:rPr lang="en-US" sz="4800" b="1" dirty="0">
                <a:solidFill>
                  <a:srgbClr val="FFFF00"/>
                </a:solidFill>
                <a:latin typeface="HP001 4 hàng" panose="020B0603050302020204" pitchFamily="34" charset="0"/>
              </a:rPr>
              <a:t>S/38</a:t>
            </a:r>
          </a:p>
        </p:txBody>
      </p:sp>
    </p:spTree>
    <p:extLst>
      <p:ext uri="{BB962C8B-B14F-4D97-AF65-F5344CB8AC3E}">
        <p14:creationId xmlns:p14="http://schemas.microsoft.com/office/powerpoint/2010/main" val="372098500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wipe(left)">
                                      <p:cBhvr>
                                        <p:cTn id="1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80369" y="-88350"/>
            <a:ext cx="7761676" cy="5235886"/>
          </a:xfrm>
          <a:prstGeom prst="rect">
            <a:avLst/>
          </a:prstGeom>
        </p:spPr>
      </p:pic>
      <p:pic>
        <p:nvPicPr>
          <p:cNvPr id="40" name="图片 7"/>
          <p:cNvPicPr>
            <a:picLocks noChangeAspect="1"/>
          </p:cNvPicPr>
          <p:nvPr/>
        </p:nvPicPr>
        <p:blipFill rotWithShape="1">
          <a:blip r:embed="rId4" cstate="print">
            <a:extLst>
              <a:ext uri="{28A0092B-C50C-407E-A947-70E740481C1C}">
                <a14:useLocalDpi xmlns:a14="http://schemas.microsoft.com/office/drawing/2010/main" val="0"/>
              </a:ext>
            </a:extLst>
          </a:blip>
          <a:srcRect l="19765" t="5074" r="12177" b="15106"/>
          <a:stretch>
            <a:fillRect/>
          </a:stretch>
        </p:blipFill>
        <p:spPr>
          <a:xfrm flipH="1">
            <a:off x="2497400" y="1710629"/>
            <a:ext cx="2983258" cy="2470902"/>
          </a:xfrm>
          <a:prstGeom prst="rect">
            <a:avLst/>
          </a:prstGeom>
        </p:spPr>
      </p:pic>
      <p:sp>
        <p:nvSpPr>
          <p:cNvPr id="41" name="Rectangle 40"/>
          <p:cNvSpPr/>
          <p:nvPr/>
        </p:nvSpPr>
        <p:spPr>
          <a:xfrm>
            <a:off x="5480658" y="2168029"/>
            <a:ext cx="5087521" cy="778051"/>
          </a:xfrm>
          <a:prstGeom prst="rect">
            <a:avLst/>
          </a:prstGeom>
          <a:noFill/>
        </p:spPr>
        <p:txBody>
          <a:bodyPr wrap="none" lIns="68580" tIns="34290" rIns="68580" bIns="34290">
            <a:prstTxWarp prst="textArchDown">
              <a:avLst>
                <a:gd name="adj" fmla="val 21552544"/>
              </a:avLst>
            </a:prstTxWarp>
            <a:spAutoFit/>
          </a:bodyPr>
          <a:lstStyle/>
          <a:p>
            <a:pPr algn="ctr"/>
            <a:r>
              <a:rPr lang="en-US" sz="6000"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KHÁM PHÁ</a:t>
            </a:r>
            <a:endPar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45356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Click="0" advTm="0">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400" y="90311"/>
            <a:ext cx="9968089" cy="5283199"/>
          </a:xfrm>
          <a:prstGeom prst="rect">
            <a:avLst/>
          </a:prstGeom>
        </p:spPr>
      </p:pic>
      <p:pic>
        <p:nvPicPr>
          <p:cNvPr id="40" name="图片 7"/>
          <p:cNvPicPr>
            <a:picLocks noChangeAspect="1"/>
          </p:cNvPicPr>
          <p:nvPr/>
        </p:nvPicPr>
        <p:blipFill rotWithShape="1">
          <a:blip r:embed="rId4" cstate="print">
            <a:extLst>
              <a:ext uri="{28A0092B-C50C-407E-A947-70E740481C1C}">
                <a14:useLocalDpi xmlns:a14="http://schemas.microsoft.com/office/drawing/2010/main" val="0"/>
              </a:ext>
            </a:extLst>
          </a:blip>
          <a:srcRect l="19765" t="5074" r="12177" b="15106"/>
          <a:stretch>
            <a:fillRect/>
          </a:stretch>
        </p:blipFill>
        <p:spPr>
          <a:xfrm flipH="1">
            <a:off x="149311" y="739785"/>
            <a:ext cx="2983258" cy="2470902"/>
          </a:xfrm>
          <a:prstGeom prst="rect">
            <a:avLst/>
          </a:prstGeom>
        </p:spPr>
      </p:pic>
      <p:sp>
        <p:nvSpPr>
          <p:cNvPr id="41" name="Rectangle 40"/>
          <p:cNvSpPr/>
          <p:nvPr/>
        </p:nvSpPr>
        <p:spPr>
          <a:xfrm>
            <a:off x="5287076" y="2257778"/>
            <a:ext cx="4270736" cy="952909"/>
          </a:xfrm>
          <a:prstGeom prst="rect">
            <a:avLst/>
          </a:prstGeom>
          <a:noFill/>
        </p:spPr>
        <p:txBody>
          <a:bodyPr wrap="none" lIns="68580" tIns="34290" rIns="68580" bIns="34290">
            <a:prstTxWarp prst="textArchDown">
              <a:avLst/>
            </a:prstTxWarp>
            <a:spAutoFit/>
          </a:bodyPr>
          <a:lstStyle/>
          <a:p>
            <a:pPr algn="ctr"/>
            <a:r>
              <a:rPr lang="en-US" sz="6000"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LUYỆN ĐỌC</a:t>
            </a:r>
            <a:endPar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71018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9D600B10-779B-4334-AF93-05CEBF37D1B0"/>
  <p:tag name="ISPRING_SCORM_RATE_SLIDES" val="1"/>
  <p:tag name="ISPRING_SCORM_PASSING_SCORE" val="100.0000000000"/>
  <p:tag name="ISPRINGONLINEFOLDERID" val="0"/>
  <p:tag name="ISPRINGONLINEFOLDERPATH" val="內容清單"/>
  <p:tag name="ISPRINGCLOUDFOLDERID" val="0"/>
  <p:tag name="ISPRINGCLOUDFOLDERPATH" val="函式庫"/>
  <p:tag name="ISPRING_RESOURCE_PATHS_HASH_PRESENTER" val="92ce8be8760c5b547ad553c10b6b06bce2af94d"/>
  <p:tag name="ISPRING_PRESENTATION_TITLE" val="可爱卡通儿童放飞梦想说课教育PPT课件"/>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wQUAAIACABstNxKWn+5mToEAADhDgAAHQAAAHVuaXZlcnNhbC9jb21tb25fbWVzc2FnZXMubG5nrVf/bts2EP6/QN+BEFBgA7a0HdCiGBIHtMTYQmTJleg42Q8IjMTYRCgxkyi32V99mj7YnmRHym7spoOkdIBtmLTvu9Pdd9+Rx6cfC4k2vKqFKk+c10evHMTLTOWiXJ04C3r28zsH1ZqVOZOq5CdOqRx0Onr+7FiyctWwFYfvz58hdFzwuoZlPTKrhzUS+YkzH6duNJvj8CoNokmUjv2JM3JVccfKexSolfqj+uGXt+8+vn7z9sfjl1vLPkDJDAfBIRSySG9e9QAKaRwFKaCRIA3JJXVG5nOYXbSggR8SZ7T9Msx6HpMLZ2Q+O+0WcUxCmiaB75HUT9IwojYXAaHEc0ZXqkFrtuFIK7QR/APSaw6V1KLiqJYitz9kCjbKhnc586IZ9sM0JgmNfZf6UeiMElVV9z9ZWNbotarAXY1yUbNryXPrEzhjf7+reA2umQZOIXjptYB/qoKJ8qjTdYyXfjhJaRQFSUpCb7fjjEiZI69ixs1AlBgnJAaAitW8eoJtallmzRGWchjC1J9MA3hTE8JUrNYS3npoHHMCNZjzsssKOEJiYFeSLKPYM0kDV4ihO1bXH1SVH/Bjv1BdwH7oRkBBl+6BU4OxA4YaC1COquKZ7gKbkSTBE5KOo0sgMvRdNMQiOod2Ox9icUUSaBGSdNmE+MKfYEN402I7/u/6K2OGzvIesSwDO5O+jVBNDTsmpdAFttPqYV4S8n4BVfNx8I0ubgEhsbZeK7HhEEKVd7MHNMUlnuHP+4X/W3qG/YB4KRDKi5YptWJnnDGQh1JpxKRU5gHAL8s3rMw4uuYZa4Dw9/C3XOT2b6bYNpK/GvE3YnorLS+2qhR65PLF0cDQDoTscYRFU0N4WvPiTne53gv/KVEYYv9nCH0efaD/pG3WsQ8dMBaqvwUBeTaCBIoq+1v54Rk4mrc9D6LglzcDfIbRFiBU6KkYF5CqgxAuIIUD7JdknPgUhu2SX9dCd84xW9m2QN8uagYHB8k1fyjsNb9R0BOSs007zkDWbKU7C7o3LQ+0h/o0gJBDAFy1IxEgpSgg/rwH5mJGdhloJePgSZaqkbltUSlurWxAbpuCP57DN5Uq7K5k9Y68rWqdfk8U7cPFrdP5gHmSEBy709TFoUvMEc40jexpBFw0MQU0SQM8NuZAyoLpbA1aeaOaMu8J1J7CPHKGAWyb0oSzKlv/8+lzT4yvIml30Xb310Eg0GFGiMgXsN9DpXn9ZxcIxeNDO7voY7U9te7seh5iqQ90+F9Oh6zV9EIVsHXU7RfYti0aphS70xkQMrH8U02VdY/efYQZjs9BVOz5yhnNWHULikSVkoNQbKoNAfUw7w8Xh0ZLUfIhtt+n6eaBqT9PsefZWxQ0nxTZbTu8cjgrZtvrlITrVF8wd4pDELyv8Hgu9EBAOyN28gKN3q4f2nzzeGR8WdX2Mnr8cu9u+i9QSwMEFAACAAgAbLTcSpneydrOAwAAMQ8AACcAAAB1bml2ZXJzYWwvZmxhc2hfcHVibGlzaGluZ19zZXR0aW5ncy54bWzVV19z2kYQf+dT3KiTxyA7tWuHEXg8thgzwUCQ3CbT6XgO3YKuPt2puhOEPPXT5IP1k3RPZ2MIOBXNuOMOD6DV7m///XaPC84+ZYLModBcybZ32DzwCMhEMS5nbe8m7r4+9Yg2VDIqlIS2J5VHzjqNIC8ngus0AmNQVROEkbqVm7aXGpO3fH+xWDS5zgv7VonSIL5uJirz8wI0SAOFnwu6xC+zzEF7nUaDkMCJrhUrBRDOMATJbXRUdAXVqec7tQlN7maFKiW7UEIVpJhN2t4Pp+f286DjoC55BtImpzsotGLTooxxGw8VEf8MJAU+SzHwkyOPLDgzadt7c2RRUNvfRqmwXQ7UolwoTEaae/gMDGXUUPfo/Bn4ZPSDwInYUtKMJzG+ITb/tncZ30b93mV4OxjGYXR7FV/3XQx7GMXhh3gPo7gX98N99OvCX30cheN+b/DuNh4O+3Fv9GiFFd0oSOBvVizAyqqySGBVsMCkZTaRlAsk21dl1GCQroIWM4hVl2MTp1Ro8MjvOczel1Rws0RWHyCr7wDyc51DYsa2bW3PFCV4j3AOEAPDXq4ocfx2RYmT043Ufef9Ma2dUQbUGJqkSB6UVaEF/rroQW2q5EZq9plMlGCrhCCbABvQDNZGIrrjsouahx6ZYhMEpnpecCo8wg2mnqyMdTnRhptqCLvrmgSxcNiBXEdbpUhSWuiNiq+qbomfdH4dKAP6N1cKJ3pK9RdVCkaWqiSC3wEximCbywx/pUDWh4lMC5VVUhx3Q7TgGNycwwLYWR1HH9FFVqIlbppcgHEe/ij5ZzKBqSoQF+gcdxLKuXb4zb2Ac6r1Iyh9iPGVG5He4DL88MomSNmcymRPcOQGZLl5DnyKuUuFLoRQWM01CKxMQksNVX8YZ5VanTRr+07pvGq6bWQFiu3mGI/DxBcJspjLEuoCJlQSJcWS0AQ3hbYUmnNVapQ4sjho/a8CdKaEyyrUGQ4bOisYFHXQDg7f/Hh0/NPJ6dtW0//rzy+vv2l0vz1Hglpvbn1ePLme61l9taT/wegbq3rLtquKzDKUbTndffzcr8ntRRL4dsHt3nfVWn6J6y4Kz8cXV2QcRjf9OGrVIcNAESxYkiKbpvbPSh2b4U2M7QjrqI7G4c+1wsC+1JqEMKoFN6yVx7s6WmN3DIzWjoBaIeAOn7kDA7e44BlHVv4vxvOpSfn+yf5PpvO7/o240X6m6QRaJCl29NlY8OK333OW9yVVzD2t7g8bF4bA33k1s28yLnmGdbSn++o+1zk+OsAryM5XjQaibV5zO42/AVBLAwQUAAIACABstNxKOio/TroCAABYCgAAIQAAAHVuaXZlcnNhbC9mbGFzaF9za2luX3NldHRpbmdzLnhtbJVW207jMBB95yuq7nvDXstKphKUroTUXRAg3p1kmlh17MielO3fr+04xG4bmu0IqZ45x3P1FKK3TCwuJhOSSS7VMyAyUWir6XQTll9P0wZRilkmBYLAmZCqony6+PTLfUjikOdYcgdqLGdDM+jdzN1nDMX7+D63MkTIZFVTsV/LQs5Smm0LJRuRnw2t3NegOBNbg7z8OV+uBh1wpvEeoYpiWl1ZGUepFWgNNqQfKytnWZymwDtPl+4zktO7+jj7A9qOaYaOdvPZyhCtpgXERb66sTKMF+b2uCtzKx8TEP6igX79YmUQyukeVHz53TcrgwxZN/X/zEitZGELGnM+buI7h0uam+dno7q0cpZgE7KOznbBl8fleheA/Nfw3RP7XJXkj7auBwvBNj3lsEDVAEm6U2vTpXx7aNC8j84eanrMo4n5kTYaFhvKtYf1yh74BG9M5CHKa3rIq+RNBcs24BAZG3rCcnnrlkWIfdcFMSrYeWWfSqDskX9MYY+QgbJHPnOWw4Pg++MIDk0tqevyLfX9DBrgyVEHjBkENcfch9KdOqt1tbaPVwexekWHqWQOC23jeWEV2NaRxOnamJKjoIigO1ZQZFL8trh077LRJDkw+Gk7PVsEGXI4NXIuRrOow3q588XZgpD2h6FPrj1P0Ozx6ylFpFlZmR8mPZ14nnkopjDT5DTDbkoDB3UvNjLgON9DpIqqLagXKflYN0Ii6LHXy/Z9DcFJEtSAJKerTPwlp8ovmioFtTJdY6C7KsfKFliyouTmD18ZvEF+wBiwtlQszX2Csve5DBR+CICqrOymtj20lqrhyDjsgHtroHApD+VGtJnSoYG7wTVsMBw5rxk1k35Z9LMSL5FAfwL/asKKLj6wjBh7pKl2mUUvv9vEwdXRcu4Wmp2+cJe5sx+m6GZjPy6hUdr/KP8BUEsDBBQAAgAIAGy03EqyfOT/owMAAEIOAAAmAAAAdW5pdmVyc2FsL2h0bWxfcHVibGlzaGluZ19zZXR0aW5ncy54bWzVV1Fz2jgQfudXaNzpY3HSSy8pY8hkEmfClAAFp9fOzU1GWAvWRZZcSYbSp/6a/rD+kq6shISS5Mxd27sbHsDr3W93v119NtHhh1yQOWjDlWwHu82dgIBMFeNy1g4uktNnBwExlkpGhZLQDqQKyGGnERXlRHCTjcFadDUEYaRpFbYdZNYWrTBcLBZNbgrt7ipRWsQ3zVTlYaHBgLSgw0LQJX7ZZQEm6DQahETedK5YKYBwhiVI7qqj4szmIgi914SmVzOtSsmOlVCa6NmkHTw5OHKfGx+PdMJzkK4300GjM9sWZYy7cqgY849AMuCzDOve3wvIgjObtYPnew4FvcNNlArbt0AdyrHCXqS9hs/BUkYt9Zc+n4UP1twYvIktJc15muAd4tpvByfJ5bjXPYkv+4MkHl+eJec9X8MWQUn8NtkiKOkmvXgb/7rwZ++G8ajX7b+6TAaDXtId3kYho2uEROE6YxEyq0qdwoqwyGZlPpGUC9y1b2g0YHFbBdUzSNQpxyFOqTAQkD8LmL0uqeB2iUu9g0t9BVAcmQJSO3JjawdWlxDcwnlALAxnuVqJFy9XK7F/sNZ66LPftnVvlRG1lqYZLg/aqtKi8K7pxm2q5Fpr7ppMlGCrhqbIssBejjSnIiDcYm/p6q51DNhTLpB/F7vbnEq70VyaUW3WOFzx6FY57fzeVxbMH745b3rI9TdVCkaWqiSCXwGxiuDgyhx/ZUDuHg8y1SqvrIIaS4zgDMicwwLYYZ1E7zBFXmIkSkchwPoM70v+kUxgqjTiAp2jyKCdG4/f3Aq4oMbcgtKbGp/6pe/2T+K3T12DlM2pTLcEx2lDXtgfgU+xd6kwhRAK2bwDgcyktDRQzYdxVrnVabN27ozOq6G7QVagOG6O9XhMvJHiFnJZQl3AlEqipFgSmuLZN26F5lyVBi1+WTy0+VsF+lDCZVXqDB8omEwz0HXQdnaf/7L34tf9g5etZvjl0+dnjwZd6+FQUJfNC+Lxg4JbL+ob2f2LoEfEdyP2VOncbSjbSHr/A+Va+DaFJAqd7NyvYJXQ/hwBG8dHo+MzMorHF71k3Koz3r4iSEGa4X5M3QtFnZjBRYIEx3Vch6P4Ta0ykOlaux2Pa8ENavXxqo7XyAv78I6o1yoBVXnmHwGoy4LnHPfsf3HgHtr9f35Wf8p5e/yNwZ/G73XegOo0wxn9sLn++wr1XQn7L3Hgr1bv4Wsv3lF471+cBtrX//d1Gl8BUEsDBBQAAgAIAGy03EqCE8d0lgEAACIGAAAfAAAAdW5pdmVyc2FsL2h0bWxfc2tpbl9zZXR0aW5ncy5qc42Uy27CMBBF93wFcrcVok9od6hQqRKLSmVXdWHCECIc27JNCkX8ezPmFTuTUs8mvjq684g821a7PCxh7ef21n/7+3t49xqg5swKrkNdNOg56syKbAaTLAeRSWARUiAy58LCSd+dEcqZSe863Xygr60YMkXQ+pSgIhoCtBRYEOA3Ba4p8Sds7tDYvqnKqKcr55TsJEo6kK4jlcm5Z9jVqz/VHiNYFWAuoHOeQGDa86eJPDs+9DCqXKJyzeVmrFLVmfJkmRq1krOm/IuNBlP+9OUe6D71XkaBncise3OQx4lHfYxmUhuwFg55H0cYJCz4FETFt+vPH2hgXG8ooovMZu5ID24wqrTmKdSm1B9ghJgsvWrT7GHUOQdrtyfubjECQvANmJrV8B4jAJVe6X/8QG1UihOpofWZn1Ch+CyT6SF1F4PksFi0bZreuVFf/pAFT0hFT2hBPb+8aXnEoCVAd9SCvDbKO6bsBCVKIoeiQE2ABb1IXLxI8P7ZZtw5nizycj+U67GcAzdLMBOlRFn+16VC41yt3S9QSwMEFAACAAgAbLTcShra6juqAAAAHwEAABoAAAB1bml2ZXJzYWwvaTE4bl9wcmVzZXRzLnhtbJ2PMQ/CIBCFd34FuV2wW9MA3UzcHHQ2FVFJ6NFw1PrzhdQYZ4dL7l3e915O9a8x8KdL5CNqaMQWuEMbrx7vGk7H3aYFTnnA6xAiOg0YgfeGKd+0eEiOXCZeIpA0PHKeOimXZRGeplQSKIY5l2ASNo6yzBhRVlJOKwor2/m/6M8NDGOcq8vsQ96jKXtRq4VTshoqc3YoPN4iyGpQ8uuuys6US0URSv48ZtgbUEsDBBQAAgAIAGy03EqewaynaAAAAGwAAAAcAAAAdW5pdmVyc2FsL2xvY2FsX3NldHRpbmdzLnhtbA3KuwrDMAxG4T1PIbT3tmWIk6HQMUvSBxDJTzHIUrGd0r59vZ0D3zB9k9IHuUS3wLfzlQm2+R7tFfi5Pk49U6liu6gbApszTWM3qG+iC2ptsNBb5Ye8IrWomCU1ucR2oLsfuYAvY/cHUEsDBBQAAgAIAHa4w0TOggk37AIAAIgIAAAUAAAAdW5pdmVyc2FsL3BsYXllci54bWytVU1v2zAMPafA/oOhe62kXdc0kFt0BYod1qFA1m23QLUZW4tteZJcN/31o/xtz+lWYAcDNsX3SPGRNLt6TmLnCZQWMvXIwp0TB1JfBiINPfLw9fZ4Sa4u3x2xLOZ7UI4IPJKnwgJ4TJwAtK9EZhB8z03kkZ7BRWbiZEpIJcweuc+Qu4u0JO+OZuiSao9ExmQrSouicIVGRBpqGeeWRLu+TGimQENqQNEqDeI02JX5OxqfRKbU7DPQPWRm3h64Jmk5nrUYkBSnrlQhPZnPF/TH3ee1H0HCj0WqDU99IA5WclaW8pH7uzsZ5DFoa5uxKsk1GGOTKG0zZlZisUwdrXyPVA6bBLTmIWg3TkNCKyydALNtzHVU8+gBreXVO1Hzln4b+71p3ErlaOec5Y+x0BEe9SGddRLI6DAqS8rrlh300HTQrWUijoJfuVAQlJ/f2haZL0gVsO24Mk9XFz4e4Nst941U+xuEYRfVCrqtaG4lmluCWg63jb7uKEhz2y1wkytoSjVjTyIA+YUrxW1bXBqVA6MjY42lQzCj1ZVrkTpBWGSS+OwftLF+I2l+6teUKQH/Q5hPSNTWRKQBPN8K9DGQYE0NYLGtzTVZ7NqYXU46f0x6fT0wVTnWouBFHMNVCDiGATecdnZ6CAqKa3TxczXC9g4OgiMRRjE+ZpJhfHqQJuFqN8nQOzgIjqW/m4C25raMdFzHUTO1HcToxDphfq6NTMRL2Z6DPWNWZR++NnLN0XUm2oPz+R+jOIjRDOaWTKwu+9bbV83hvZ1TozufTVZZBt2K8wAmzyqvZhbybOQTwJbnsbnp59Tswx50lPPUdExzfcd+l8VavIBTiMD+6RantiYR2J7xyIflaY8B9cTtMghfmqYiMlpLUql5SDmGtXkSUFSYalY+ouqhknkajLRxs+7noGPcVdcKuBPDFjNdnGDzycwj7/GlvsvF2UV3lfPFRYMt87qvAle5vGFV1wl3nUHrfm0vwuqZx9ffUEsDBBQAAgAIAGy03Eq5F+75pggAAJUiAAApAAAAdW5pdmVyc2FsL3NraW5fY3VzdG9taXphdGlvbl9zZXR0aW5ncy54bWytWs2O27oV3vcpCAcXaIEi/v+ZwnEhS/SMEFv2tTQzSYvCkC3OWBhJdCXayVx4cYG77abLvkC3fYC+TRdF+xY9pCRbkn+GShpnBhF5vu8cHp4fUk4/enEDdRsx6rs/2cylgUkYc4PnaPArhPor6tFwFpKIMDGQH0KB7ZMPlfuAucwjTgVFzA4cO3Q+VJ5sLyKVGJKCkAsTyy1jNHi/ogEjAXsf0NC3vQra2d4WqEbiT6X6NpDuSFgC9mSvSFFZ7U1ATsl58RX1N3bwOqbP9P3SXr08h3QbODKWrV83JPTc4OUgfNNVcfesrOdGTGfEP2MW7vGPBGoDexYR5431HDCevSSejAcKiKKaKx4oIHdu5LI3DdzYz+Scpy9JB8B8bmMa/HMFw8hXdpBuNvjnvLRnv5KwhEV0s92UDJVNSJ+5W0toSREetR1I54O4VuOf6xi+JK7pDR05D7U0/knl+tVMmRCVpFosJTHRoxs49IsePNEEmJYQlc9GgxqK3YJ6XaWn9eCpNWw1ULeFG7iHNNxWYe6mqd00VZjTGnW1Xy1QxLwhWUHZOM/ar+ZmTwF6EJGQ6YFDvg6aeensVH4FtyF4HuSiQafFP/tU6164qoVa9Xa3jfcNpdlsdpDa1upabd/t3nSVOsK1VrvW3A97PPBQvd2u33T29W6j3YSn0U0HWFr4poNa3Varoe0buAFopChDraHuu82bel0Bbbh3o+5Ho2G3VkP1er3Z0vbtTnM0rCGQbgKH0uxxBza15rDZ2StDpd5ropE6Go5ae6zhjtpGvQbu1Gr71nDYrNWOzj2uLuuu46j0clJ3vkF4dgvOzh6jLR9c/dU2DEHYIj4EOCMihk19MhvjhTq9n5s4jl6Q4+0wFTv0vdzoIR14Cxz8959//c8vf/n33/7Rr4rnXK5kG6pkOxy8iyMlWYcMUhTqErhsQxy8q4k/srBE19ugC81RxsxjdwRFojFekz7THwfv4s4oD0s7l8zKzrXJb8AdVb7tkQvdUkZrsWfKYQqdU8bGTOuU0nHSO6WUFDuoFOhMC5UysdhIB+/iFioFOnRSGVWJ2+JOWhBMHou1pO+DFtjcbHFJhgTlbAilbTJTjM+L8fR2uhjqt5WBGmcl4mn560an97Xe7vymX01wkkzmRBmP81xIkLVrclyGNZ+OF0CIxwsDf7IqA/67NHR6b411A1cGyT9KE8zm+KEy4L9loPfzOTashTnWNbzQzYUxtYRfxtjCWmXwmW7R2t4RxCjaueQLYmuCoDy7IUGR5zpigpdsN9gSCX3adKLoxmKOTWuuq5Y+NSoDk4bh628Fs71lawietR0hx43sJVzChFoIETHPywtoF/c6BH/Z2gVJ6ttu8F5G+1x51I3bhTWdjs0FNrR0pDLAgYO00OaayhPNFRPPgSO0oWt/G3whok8wIMXzSpPc6bd3Y/ixuCF37vPagx/2DdbMMGzJjAQSQAgcPIeoM83H6VzjPgSFyEYbO4q+0NDJBU126yS4dUOdQmiqVobf4jQpN2y8G6wgdMiKSfBNsGkqt3gxnH6CGIfcnJYETT9CSn4sCfqMTcghbErADOVBv1V4RvA0TBMkzcGVzePde0X2agU47s2dS7cRjHAPQ5qIbIxKKzLxj/ewj7oyPpPsMSf4Wezgs7sjYEXoSEUVFCAVazyufrzX/7AYKfoYawsING36uLBEfeT6bCgkAWXI9jzKlwGqbWdnByuClmRlbyEdXkHMcR0hxrdfGPPnrfsTsllShH5I6peh4U8/vC9vXa7qnRrpw1EZlMFZZcPe0p5ZwTcawgP+ohUyDihvghmn8lCHzBi6tBQIQ0XnpQuKsFcKqBsjUDeL6wIUDn6vKUVgTBMOg6LvoHkAz+UMeQCPlqN4xENTt6BpP5IlP8VKgMV2x7t2fqf5XcMjcK077PaSPFFIF4/Yu7ghQg0U2y+zy5mWmytRlm6NwXADOJ/jvgqsnuvzs7gc7f0Ep66Iy0puPY906zkihz33RZQW8PPWJ6f9/Cmkvhj17CiN67i4/f47DYmXOI/1zso1IhMrc/VuoSqGivn5kGeVJ4+DGOWWjS1zMVaGnAGC1bfZag2F9Ymf2uW54vOdhkcK8CXuNYkdrtb/+vnv8jQFe+JRlIz+riwPpCCvWvjA90eDMhL9SYLHUoZ5qHiQBCbH4xQqf1q2dAiT/8sB1I6bgU99/sJCSjUEYrKNimUp6t0EYtUUoUm34Uqqf2dJJsr8I5QfcXKrDCZ2+ALly6LUK0skPM9jk5W24Xhh2TLPDUhJ+Hf3A754S58tFE0TNznIUc9dvcRN0IHjaPLSBnlwpSvBp94pBtTIAiVxXFaeU7SYtBxBSYifjwVhd7bjHAaO12O4ftMty922AxZSb8bfU5y+mAMB/loFwnjAQn5BS5+yEtGafkn2biC+5upXs0NF0RnYMOMHs4QyP1aUnvPccbK8yUhR8IF6UJ3VeDkZ6vx4EaWqQ/EeL6vgMHZiORyak6mM6cfBorxBvrIT+cxgUd7kLWsKp/RTm4pTWWj6cmVoh9lxmb0DGRKIKpUqSx/zQtyEMX/LFmVWkgzkJX3qkIHovZbrkySf+VjW4uoFk/vB4RQx4Zjlq5ncSgoTx/itXg/gvvgm9nJ0i3VADmZ9LZ7PpUAicy4H4rfBRWfEo4i9bsiHCpz/7dWal/qoghKODxXuzuOXSedwm7Sg8XpWCumLei7KeSlcwKt4BhF/d30VQuNkvw7qV0/c1K9e26B+Qnt5/4KtvyQhhhBwSRqb+bGs9Dp9r/EgjoV52IXJLJ6tgTqAe0qKyQzkokocqtJUiR+y8/7WY65HdiQtVJmBjGuur74fQWpcj2yFjckTy8Z2MlI6BZJKdwzErHR+4iJMXIvylTM7UTLjmL2MxOrPlCq5bpRWaR7tWdF4IBe3Z5SB7CX/96vZNgsl6uSbsuIYQIHv4v88+R9QSwMEFAACAAgAbLTcSv4TaIA2CQAAHhcAABcAAAB1bml2ZXJzYWwvdW5pdmVyc2FsLnBuZ+2YfVTSWRrHr1NNb1M5k+VmqdVs2dSWu5Xly4BHE60pNVLTMYGKtXyJ1AxfQLTN2TJNnJ12s8h0lQINxQgVBYF2Kz1WxhgCJQqzaqIgOA4gKv5gwV7+33P2T/74nd/nvjz3ee7v3uf7nPO7djQibMUyt2UAgBWHDoYcA2ABAoDP6pd8buv5mrf2sO3llHksLBgwX20YszUWng0KDwKAVbZ87tQiW3tp+sHvMwFY+cT+OHWm1f4ZgLXsQyFB0Tlo7QCsbINk7RWkNTU4+Mbtl5uDQ24e/PHgBmdnZ9+gC6eXfnlp9ePbd9e9vDryaCdOV910dhbb8aRVgb+3hcNjPI+irx/7Nmqgm1+S2J4PzQ7Sq/K505OdnkrC1Pg6AB4TG9fTCXTuWXdrSI+3cG637gsAHu6XBMIUoT0vyr07VzgBMPXAfxTnws/Vn+m3xXpy4sFVnYSopi22DzEJowqTsiAQvsRmly05YKItts05VrQZgI2UbZ8BUHPNgQ50oAMd6EAHOtCBDnSgAx34/8c+PqYAMtqaG//xPy9wdw2iEc3n5sxNTz57cnWVt04pLJj812LP9MsUNoVHeUJ5kUx2Aq2V+G7/hi6Fq1Ff7i2YHrzXjMWdMBssYpbS1iV80azvQhoGn5WUrAqcS5875YfqTuwe2ysDoEI1o1fx5t6RGtw1/bRMtGQfMYEtyyS8nKlSD28jGEZ7phdcEFDEyUwn4IuC/p0rmjgzaxBHduptU8UC4lGRNhwT7etXnLCFm+tDFycsAOkUAlFSuHhVh4+s8ohKQJl6e4NATvut4aJXWI/hQAbp/ZzZ/q4mad+dsf5YMZwYJTJe1KmcEdlP7TFtaISn7m5gTyX5WyVNIsUG88wDbFFNwGlKKgDkqLT7fXpVUQvNLy7cPI7kl573t0Zd+zjKVnmvvXUk86HNKWO2bzJ5ZcSmYl3RfPDjXTe8hmZTRLRcu+FbMT2yM9dXWvAVoirvt65nsRiSUVqOyc+d7AnzhDSTXKteFGiVkfiRuBME6yEY2mzSGn0bPBvlpHYR3Dz+GicVRkqhV3/q9gEg9jBUkBSRybJ5ZRNWJKhSuWk+xXDL9FBJVYFl5rTbGhgfVeqZP/0fjPl4Tm+t9nkM1aMRMk8RKqRlMi1coZE1Wo2eEm73rCnZsE9FGXEDlxgolYbDEQ7v0nh3cYRFjZgRGZclbbpKjlK7qknXuXxdlDrO+CZRI2EcsXv2u5d/07/TKLCsMwc/qS5Z6FOAJxJZ1eQTJlk8ceCspqItSTaT19MQigxDQN+vjvdCFUjjCu+F4ti6EzeisQFIUgHUplBapYmr5bag+midHGV+wPk9ELQ1PHMFePxOzf69mKuOKy9dWYgvbXUXVcICcirQIqk/p2Oq+DjmD63jd8Njb49gfbSZB8vwUDuq0ETIcTPmLMKW4nGYv0RTVUMPWChxlbpf5DoQ74Lzwhq79yvbSfXLuR1ZPHlxjZvci9Snos17G+dNCNbLoum1LKbfjitSM6G0lblnx0m0IG9mykK+7abJaFGX63ykjD82p5Uuo+Ll2PDMR/aPEHYXo+SgCj3ZHjqSun3Hdf9lnEmZnijpv0tFrxdXJLyT1ow+yvlG7ppQqh0+V/WjFpIPTa1uGcg35wzoCoSYh9BgP3wMMmnfWOpVt+wH8TY8T97fRNYw9uOJvFActBxCn5W2psDexEZKgRrcURzPvp4ccVwMv1pPFeXyPlcyy7zF+jfyNNVDw5ziaTwhprE0OYK5udgi4FvMpHZCNVNeb+6tYsyuonL8ZPYL/5Jm7K1L6R3kSy/fx9KZ53qH+KH1RnTjao7ckEFjMSPN6mMFHnXUU+ab3I8bDb2bCp3D5+MT6bIOPo3ZSUeaGjvVzvUsdG58gz4Alu/+fre1qTnQywiNaA0kS6vSYA3LqzH1Yvh+nD1dzogJ6ujyUstPl9BfZ/3cW+tzmlSZRNoRp8SkPpMQ1tRiH1jGOa/CNYOfnEL9JAW+shzRQ6hMJP7tJEmeABPApbPKtvFJza2R4e2ctQhoWBYnZFG31mOSUM9hUu1sAw76oSn7SwRk8vjk2DSh9Jw/XvQ3fcz1nNSn6OzzC/7ZUf1XEsav7uhoySJ5WlLAs71ejOSqAymGXEMfkUeDZ8ESgmKoshmNqi5eNFHdFhDD30fza3vegECOBTORXhjuRplrrPCXlK+IPLdmLaEdL89ntSjo6FHS9dfWiEA0h+M9/dr7BzcSZoLt0djglE22K8MtEmSUDVHULnzmHY8dYjeW8lATNNXGIIulOyLwxL6ROHFFPY20sq5HxUKP1WV852LkPSaUJlDJzShvIWPbA1nHXq/YNsm27THXNAtlt56zsPQwPuAo45Apr1M3y17cuD9I1ynV29SdmixYEJ4IC+U7E6oEE4+wa5ELQTrPA57ny2SQY6jSDDE2sbjGOBDpvswnhcRDeZ4vG4gtSjFQDAnivPkYWJaXkLbHpwXZVIllGNO7I7sRY83EquwGlfnNO1QIkr+VNuM7LKUWvbVfrASdhBFrzZsb3ND8O+H2CBqmojx+WAa5H8abd2vy1ywlWQ0vLFFH9O/1g6nN6+XR1RYBSB/dHNR9aECBNowO1aetG5/hn9/YQtjZm3qaUnYgpMf9verxrlkxPeYkSoldpWGk2YsVJZ90eiXRVrBaBX3sZA9bahCnRnuoGR7kLR/F+NV8fZCiwz9IdUtbpnKf7OPKnbmTg8+a4RiD4PbISR8tO1ZUFeip+sWlZpQ8n5JDkrPf0fBSj3CV0GZN9YqsvK4q2I68GHbErh3JavYWcXxqGi0TYxP6bnxgWJO/X/FPuw4rbn6oYwN4qxWRjSJdOeM/EYPbo+W5qizWol2ZF1zu95pw3K7ni8BBjknk6s7O6tdT+JVyApmuh8u6kH+f2tSSrUV9WwfAmPqJyVYqPXhZ/RoK/9XYVkHcKc3wtu3GwnHo0TCu1i/PNXI7AOYT7Epu1pFAa1TFGgQAgLipGIBLSTVLACjaOo+mfLOWM+lkQz7Dg2syTwjLVtkK/zjK+DNfaJlNzXP+8HcXNQdL2GkbeR29WJKzHuFjqy9lGQfsdnWWsclIF8m0rWR5K9pz9+gWAvCrgKGo081YW1unPW/Gqn7Ff8G+bPMPDiEiQpjBJy//F1BLAwQUAAIACABstNxKbVEZO0oAAABqAAAAGwAAAHVuaXZlcnNhbC91bml2ZXJzYWwucG5nLnhtbLOxr8jNUShLLSrOzM+zVTLUM1Cyt+PlsikoSi3LTC1XqACKGekZQICSQiUqtzwzpSTDVsnC0BghlpGamZ5RYqtkZmgAF9QHGgkAUEsBAgAAFAACAAgAQ5RXRw3AMR7AAQAA2gMAAA8AAAAAAAAAAQAAAAAAAAAAAG5vbmUvcGxheWVyLnhtbFBLAQIAABQAAgAIAGy03Epaf7mZOgQAAOEOAAAdAAAAAAAAAAEAAAAAAO0BAAB1bml2ZXJzYWwvY29tbW9uX21lc3NhZ2VzLmxuZ1BLAQIAABQAAgAIAGy03EqZ3snazgMAADEPAAAnAAAAAAAAAAEAAAAAAGIGAAB1bml2ZXJzYWwvZmxhc2hfcHVibGlzaGluZ19zZXR0aW5ncy54bWxQSwECAAAUAAIACABstNxKOio/TroCAABYCgAAIQAAAAAAAAABAAAAAAB1CgAAdW5pdmVyc2FsL2ZsYXNoX3NraW5fc2V0dGluZ3MueG1sUEsBAgAAFAACAAgAbLTcSrJ85P+jAwAAQg4AACYAAAAAAAAAAQAAAAAAbg0AAHVuaXZlcnNhbC9odG1sX3B1Ymxpc2hpbmdfc2V0dGluZ3MueG1sUEsBAgAAFAACAAgAbLTcSoITx3SWAQAAIgYAAB8AAAAAAAAAAQAAAAAAVREAAHVuaXZlcnNhbC9odG1sX3NraW5fc2V0dGluZ3MuanNQSwECAAAUAAIACABstNxKGtrqO6oAAAAfAQAAGgAAAAAAAAABAAAAAAAoEwAAdW5pdmVyc2FsL2kxOG5fcHJlc2V0cy54bWxQSwECAAAUAAIACABstNxKnsGsp2gAAABsAAAAHAAAAAAAAAABAAAAAAAKFAAAdW5pdmVyc2FsL2xvY2FsX3NldHRpbmdzLnhtbFBLAQIAABQAAgAIAHa4w0TOggk37AIAAIgIAAAUAAAAAAAAAAEAAAAAAKwUAAB1bml2ZXJzYWwvcGxheWVyLnhtbFBLAQIAABQAAgAIAGy03Eq5F+75pggAAJUiAAApAAAAAAAAAAEAAAAAAMoXAAB1bml2ZXJzYWwvc2tpbl9jdXN0b21pemF0aW9uX3NldHRpbmdzLnhtbFBLAQIAABQAAgAIAGy03Er+E2iANgkAAB4XAAAXAAAAAAAAAAAAAAAAALcgAAB1bml2ZXJzYWwvdW5pdmVyc2FsLnBuZ1BLAQIAABQAAgAIAGy03EptURk7SgAAAGoAAAAbAAAAAAAAAAEAAAAAACIqAAB1bml2ZXJzYWwvdW5pdmVyc2FsLnBuZy54bWxQSwUGAAAAAAwADACGAwAApSoAAAAA"/>
  <p:tag name="ISPRING_SCORM_ENDPOINT" val="&lt;endpoint&gt;&lt;enable&gt;0&lt;/enable&gt;&lt;lrs&gt;http://&lt;/lrs&gt;&lt;auth&gt;0&lt;/auth&gt;&lt;login&gt;&lt;/login&gt;&lt;password&gt;&lt;/password&gt;&lt;key&gt;&lt;/key&gt;&lt;name&gt;&lt;/name&gt;&lt;email&gt;&lt;/email&gt;&lt;/endpoint&gt;&#10;"/>
</p:tagLst>
</file>

<file path=ppt/theme/theme1.xml><?xml version="1.0" encoding="utf-8"?>
<a:theme xmlns:a="http://schemas.openxmlformats.org/drawingml/2006/main" name="Office 主题">
  <a:themeElements>
    <a:clrScheme name="自定义 1399">
      <a:dk1>
        <a:sysClr val="windowText" lastClr="000000"/>
      </a:dk1>
      <a:lt1>
        <a:sysClr val="window" lastClr="FFFFFF"/>
      </a:lt1>
      <a:dk2>
        <a:srgbClr val="FFC000"/>
      </a:dk2>
      <a:lt2>
        <a:srgbClr val="2AADDA"/>
      </a:lt2>
      <a:accent1>
        <a:srgbClr val="2AADDA"/>
      </a:accent1>
      <a:accent2>
        <a:srgbClr val="F3706D"/>
      </a:accent2>
      <a:accent3>
        <a:srgbClr val="2AADDA"/>
      </a:accent3>
      <a:accent4>
        <a:srgbClr val="FFC000"/>
      </a:accent4>
      <a:accent5>
        <a:srgbClr val="2AADDA"/>
      </a:accent5>
      <a:accent6>
        <a:srgbClr val="F3706D"/>
      </a:accent6>
      <a:hlink>
        <a:srgbClr val="0563C1"/>
      </a:hlink>
      <a:folHlink>
        <a:srgbClr val="954F72"/>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1564</TotalTime>
  <Words>2765</Words>
  <Application>Microsoft Office PowerPoint</Application>
  <PresentationFormat>Widescreen</PresentationFormat>
  <Paragraphs>157</Paragraphs>
  <Slides>39</Slides>
  <Notes>26</Notes>
  <HiddenSlides>0</HiddenSlides>
  <MMClips>2</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39</vt:i4>
      </vt:variant>
    </vt:vector>
  </HeadingPairs>
  <TitlesOfParts>
    <vt:vector size="54" baseType="lpstr">
      <vt:lpstr>等线</vt:lpstr>
      <vt:lpstr>微软雅黑</vt:lpstr>
      <vt:lpstr>Arial</vt:lpstr>
      <vt:lpstr>Arial Black</vt:lpstr>
      <vt:lpstr>Arial-Rounded</vt:lpstr>
      <vt:lpstr>Calibri</vt:lpstr>
      <vt:lpstr>Helvetica Neue</vt:lpstr>
      <vt:lpstr>HP001 4 hàng</vt:lpstr>
      <vt:lpstr>OpenSans</vt:lpstr>
      <vt:lpstr>Times New Roman</vt:lpstr>
      <vt:lpstr>UTM Avo</vt:lpstr>
      <vt:lpstr>UTM Charlotte</vt:lpstr>
      <vt:lpstr>UTM Cookies</vt:lpstr>
      <vt:lpstr>Office 主题</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Nội dung bài</vt:lpstr>
      <vt:lpstr>PowerPoint Presentation</vt:lpstr>
      <vt:lpstr>PowerPoint Presentation</vt:lpstr>
      <vt:lpstr>PowerPoint Presentation</vt:lpstr>
      <vt:lpstr>PowerPoint Presentation</vt:lpstr>
      <vt:lpstr>Bài 1. Tìm đọc sách dạy nấu ăn hoặc những công việc làm bếp. Viết phiếu đọc sách theo mẫu.</vt:lpstr>
      <vt:lpstr>PowerPoint Presentation</vt:lpstr>
      <vt:lpstr>PowerPoint Presentation</vt:lpstr>
      <vt:lpstr>Các quyển sách hay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2018小学生自我介绍模板</dc:title>
  <dc:creator>hzd</dc:creator>
  <cp:lastModifiedBy>Administrator</cp:lastModifiedBy>
  <cp:revision>92</cp:revision>
  <dcterms:created xsi:type="dcterms:W3CDTF">2015-05-05T08:02:14Z</dcterms:created>
  <dcterms:modified xsi:type="dcterms:W3CDTF">2024-06-19T06:01:10Z</dcterms:modified>
</cp:coreProperties>
</file>