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3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4.xml" ContentType="application/vnd.openxmlformats-officedocument.presentationml.notesSlide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notesSlides/notesSlide5.xml" ContentType="application/vnd.openxmlformats-officedocument.presentationml.notesSlide+xml"/>
  <Override PartName="/ppt/tags/tag37.xml" ContentType="application/vnd.openxmlformats-officedocument.presentationml.tags+xml"/>
  <Override PartName="/ppt/notesSlides/notesSlide6.xml" ContentType="application/vnd.openxmlformats-officedocument.presentationml.notesSlid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  <p:sldMasterId id="2147483674" r:id="rId3"/>
  </p:sldMasterIdLst>
  <p:notesMasterIdLst>
    <p:notesMasterId r:id="rId39"/>
  </p:notesMasterIdLst>
  <p:sldIdLst>
    <p:sldId id="260" r:id="rId4"/>
    <p:sldId id="263" r:id="rId5"/>
    <p:sldId id="301" r:id="rId6"/>
    <p:sldId id="289" r:id="rId7"/>
    <p:sldId id="302" r:id="rId8"/>
    <p:sldId id="295" r:id="rId9"/>
    <p:sldId id="288" r:id="rId10"/>
    <p:sldId id="303" r:id="rId11"/>
    <p:sldId id="286" r:id="rId12"/>
    <p:sldId id="304" r:id="rId13"/>
    <p:sldId id="306" r:id="rId14"/>
    <p:sldId id="305" r:id="rId15"/>
    <p:sldId id="307" r:id="rId16"/>
    <p:sldId id="298" r:id="rId17"/>
    <p:sldId id="310" r:id="rId18"/>
    <p:sldId id="309" r:id="rId19"/>
    <p:sldId id="312" r:id="rId20"/>
    <p:sldId id="290" r:id="rId21"/>
    <p:sldId id="308" r:id="rId22"/>
    <p:sldId id="291" r:id="rId23"/>
    <p:sldId id="311" r:id="rId24"/>
    <p:sldId id="313" r:id="rId25"/>
    <p:sldId id="292" r:id="rId26"/>
    <p:sldId id="404" r:id="rId27"/>
    <p:sldId id="293" r:id="rId28"/>
    <p:sldId id="405" r:id="rId29"/>
    <p:sldId id="406" r:id="rId30"/>
    <p:sldId id="407" r:id="rId31"/>
    <p:sldId id="408" r:id="rId32"/>
    <p:sldId id="409" r:id="rId33"/>
    <p:sldId id="413" r:id="rId34"/>
    <p:sldId id="410" r:id="rId35"/>
    <p:sldId id="411" r:id="rId36"/>
    <p:sldId id="412" r:id="rId37"/>
    <p:sldId id="261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BF60D3-97DD-431C-A702-2CFF2E88F5E8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8C3221-3C5D-4873-B6E5-B40D97A1F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683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74577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09163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0" name="Google Shape;100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US" dirty="0"/>
              <a:t>Slide</a:t>
            </a:r>
            <a:r>
              <a:rPr lang="en-US" baseline="0" dirty="0"/>
              <a:t> HS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bày</a:t>
            </a:r>
            <a:r>
              <a:rPr lang="en-US" baseline="0" dirty="0"/>
              <a:t>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759701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29423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0" name="Google Shape;100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US" dirty="0"/>
              <a:t>Slide</a:t>
            </a:r>
            <a:r>
              <a:rPr lang="en-US" baseline="0" dirty="0"/>
              <a:t> HS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bày</a:t>
            </a:r>
            <a:r>
              <a:rPr lang="en-US" baseline="0" dirty="0"/>
              <a:t>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133549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7495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44731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77276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81570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59341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43"/>
          <p:cNvSpPr txBox="1">
            <a:spLocks noGrp="1"/>
          </p:cNvSpPr>
          <p:nvPr>
            <p:ph type="title"/>
          </p:nvPr>
        </p:nvSpPr>
        <p:spPr>
          <a:xfrm>
            <a:off x="415601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2" name="Google Shape;362;p43"/>
          <p:cNvSpPr txBox="1">
            <a:spLocks noGrp="1"/>
          </p:cNvSpPr>
          <p:nvPr>
            <p:ph type="body" idx="1"/>
          </p:nvPr>
        </p:nvSpPr>
        <p:spPr>
          <a:xfrm>
            <a:off x="415601" y="1536634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63" lvl="0" indent="-34279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126" lvl="1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189" lvl="2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251" lvl="3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5314" lvl="4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2377" lvl="5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199440" lvl="6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6503" lvl="7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3566" lvl="8" indent="-317405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63" name="Google Shape;363;p4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37755302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124"/>
          <p:cNvSpPr txBox="1">
            <a:spLocks noGrp="1"/>
          </p:cNvSpPr>
          <p:nvPr>
            <p:ph type="ctrTitle"/>
          </p:nvPr>
        </p:nvSpPr>
        <p:spPr>
          <a:xfrm>
            <a:off x="415612" y="992767"/>
            <a:ext cx="113608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9pPr>
          </a:lstStyle>
          <a:p>
            <a:endParaRPr/>
          </a:p>
        </p:txBody>
      </p:sp>
      <p:sp>
        <p:nvSpPr>
          <p:cNvPr id="366" name="Google Shape;366;p124"/>
          <p:cNvSpPr txBox="1">
            <a:spLocks noGrp="1"/>
          </p:cNvSpPr>
          <p:nvPr>
            <p:ph type="subTitle" idx="1"/>
          </p:nvPr>
        </p:nvSpPr>
        <p:spPr>
          <a:xfrm>
            <a:off x="415601" y="3778834"/>
            <a:ext cx="113608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9pPr>
          </a:lstStyle>
          <a:p>
            <a:endParaRPr/>
          </a:p>
        </p:txBody>
      </p:sp>
      <p:sp>
        <p:nvSpPr>
          <p:cNvPr id="367" name="Google Shape;367;p12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5755625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25"/>
          <p:cNvSpPr txBox="1">
            <a:spLocks noGrp="1"/>
          </p:cNvSpPr>
          <p:nvPr>
            <p:ph type="title"/>
          </p:nvPr>
        </p:nvSpPr>
        <p:spPr>
          <a:xfrm>
            <a:off x="415601" y="2867800"/>
            <a:ext cx="113608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9pPr>
          </a:lstStyle>
          <a:p>
            <a:endParaRPr/>
          </a:p>
        </p:txBody>
      </p:sp>
      <p:sp>
        <p:nvSpPr>
          <p:cNvPr id="370" name="Google Shape;370;p12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9200689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1_Title and body"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26"/>
          <p:cNvSpPr txBox="1">
            <a:spLocks noGrp="1"/>
          </p:cNvSpPr>
          <p:nvPr>
            <p:ph type="title"/>
          </p:nvPr>
        </p:nvSpPr>
        <p:spPr>
          <a:xfrm>
            <a:off x="415601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3" name="Google Shape;373;p126"/>
          <p:cNvSpPr txBox="1">
            <a:spLocks noGrp="1"/>
          </p:cNvSpPr>
          <p:nvPr>
            <p:ph type="body" idx="1"/>
          </p:nvPr>
        </p:nvSpPr>
        <p:spPr>
          <a:xfrm>
            <a:off x="415601" y="1536634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63" lvl="0" indent="-34279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126" lvl="1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189" lvl="2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251" lvl="3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5314" lvl="4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2377" lvl="5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199440" lvl="6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6503" lvl="7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3566" lvl="8" indent="-317405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74" name="Google Shape;374;p12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23478700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27"/>
          <p:cNvSpPr txBox="1">
            <a:spLocks noGrp="1"/>
          </p:cNvSpPr>
          <p:nvPr>
            <p:ph type="title"/>
          </p:nvPr>
        </p:nvSpPr>
        <p:spPr>
          <a:xfrm>
            <a:off x="415601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7" name="Google Shape;377;p127"/>
          <p:cNvSpPr txBox="1">
            <a:spLocks noGrp="1"/>
          </p:cNvSpPr>
          <p:nvPr>
            <p:ph type="body" idx="1"/>
          </p:nvPr>
        </p:nvSpPr>
        <p:spPr>
          <a:xfrm>
            <a:off x="415600" y="1536634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63" lvl="0" indent="-31740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914126" lvl="1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189" lvl="2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251" lvl="3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5314" lvl="4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2377" lvl="5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199440" lvl="6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6503" lvl="7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3566" lvl="8" indent="-304709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78" name="Google Shape;378;p127"/>
          <p:cNvSpPr txBox="1">
            <a:spLocks noGrp="1"/>
          </p:cNvSpPr>
          <p:nvPr>
            <p:ph type="body" idx="2"/>
          </p:nvPr>
        </p:nvSpPr>
        <p:spPr>
          <a:xfrm>
            <a:off x="6443200" y="1536634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63" lvl="0" indent="-31740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914126" lvl="1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189" lvl="2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251" lvl="3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5314" lvl="4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2377" lvl="5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199440" lvl="6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6503" lvl="7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3566" lvl="8" indent="-304709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79" name="Google Shape;379;p12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21012960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28"/>
          <p:cNvSpPr txBox="1">
            <a:spLocks noGrp="1"/>
          </p:cNvSpPr>
          <p:nvPr>
            <p:ph type="title"/>
          </p:nvPr>
        </p:nvSpPr>
        <p:spPr>
          <a:xfrm>
            <a:off x="415601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82" name="Google Shape;382;p12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39108970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129"/>
          <p:cNvSpPr txBox="1">
            <a:spLocks noGrp="1"/>
          </p:cNvSpPr>
          <p:nvPr>
            <p:ph type="title"/>
          </p:nvPr>
        </p:nvSpPr>
        <p:spPr>
          <a:xfrm>
            <a:off x="415601" y="740801"/>
            <a:ext cx="3744000" cy="1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9pPr>
          </a:lstStyle>
          <a:p>
            <a:endParaRPr/>
          </a:p>
        </p:txBody>
      </p:sp>
      <p:sp>
        <p:nvSpPr>
          <p:cNvPr id="385" name="Google Shape;385;p129"/>
          <p:cNvSpPr txBox="1">
            <a:spLocks noGrp="1"/>
          </p:cNvSpPr>
          <p:nvPr>
            <p:ph type="body" idx="1"/>
          </p:nvPr>
        </p:nvSpPr>
        <p:spPr>
          <a:xfrm>
            <a:off x="415601" y="1852800"/>
            <a:ext cx="3744000" cy="42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63" lvl="0" indent="-30470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914126" lvl="1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189" lvl="2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251" lvl="3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5314" lvl="4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2377" lvl="5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199440" lvl="6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6503" lvl="7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3566" lvl="8" indent="-304709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86" name="Google Shape;386;p12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3156205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35167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30"/>
          <p:cNvSpPr txBox="1">
            <a:spLocks noGrp="1"/>
          </p:cNvSpPr>
          <p:nvPr>
            <p:ph type="title"/>
          </p:nvPr>
        </p:nvSpPr>
        <p:spPr>
          <a:xfrm>
            <a:off x="653668" y="600201"/>
            <a:ext cx="84904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9pPr>
          </a:lstStyle>
          <a:p>
            <a:endParaRPr/>
          </a:p>
        </p:txBody>
      </p:sp>
      <p:sp>
        <p:nvSpPr>
          <p:cNvPr id="389" name="Google Shape;389;p13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28227752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31"/>
          <p:cNvSpPr/>
          <p:nvPr/>
        </p:nvSpPr>
        <p:spPr>
          <a:xfrm>
            <a:off x="6096000" y="-167"/>
            <a:ext cx="6096001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856" tIns="121856" rIns="121856" bIns="121856" anchor="ctr" anchorCtr="0">
            <a:no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131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9pPr>
          </a:lstStyle>
          <a:p>
            <a:endParaRPr/>
          </a:p>
        </p:txBody>
      </p:sp>
      <p:sp>
        <p:nvSpPr>
          <p:cNvPr id="393" name="Google Shape;393;p131"/>
          <p:cNvSpPr txBox="1">
            <a:spLocks noGrp="1"/>
          </p:cNvSpPr>
          <p:nvPr>
            <p:ph type="subTitle" idx="1"/>
          </p:nvPr>
        </p:nvSpPr>
        <p:spPr>
          <a:xfrm>
            <a:off x="354000" y="3737434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9pPr>
          </a:lstStyle>
          <a:p>
            <a:endParaRPr/>
          </a:p>
        </p:txBody>
      </p:sp>
      <p:sp>
        <p:nvSpPr>
          <p:cNvPr id="394" name="Google Shape;394;p131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063" lvl="0" indent="-34279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126" lvl="1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189" lvl="2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251" lvl="3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5314" lvl="4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2377" lvl="5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199440" lvl="6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6503" lvl="7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3566" lvl="8" indent="-317405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95" name="Google Shape;395;p13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27108396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132"/>
          <p:cNvSpPr txBox="1">
            <a:spLocks noGrp="1"/>
          </p:cNvSpPr>
          <p:nvPr>
            <p:ph type="body" idx="1"/>
          </p:nvPr>
        </p:nvSpPr>
        <p:spPr>
          <a:xfrm>
            <a:off x="415601" y="5640767"/>
            <a:ext cx="7998400" cy="8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063" lvl="0" indent="-22853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126" lvl="1" indent="-31740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189" lvl="2" indent="-31740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251" lvl="3" indent="-31740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5314" lvl="4" indent="-31740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2377" lvl="5" indent="-31740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199440" lvl="6" indent="-31740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6503" lvl="7" indent="-31740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3566" lvl="8" indent="-317405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98" name="Google Shape;398;p13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10743588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133"/>
          <p:cNvSpPr txBox="1">
            <a:spLocks noGrp="1"/>
          </p:cNvSpPr>
          <p:nvPr>
            <p:ph type="title"/>
          </p:nvPr>
        </p:nvSpPr>
        <p:spPr>
          <a:xfrm>
            <a:off x="415601" y="1474833"/>
            <a:ext cx="11360800" cy="2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9pPr>
          </a:lstStyle>
          <a:p>
            <a:endParaRPr/>
          </a:p>
        </p:txBody>
      </p:sp>
      <p:sp>
        <p:nvSpPr>
          <p:cNvPr id="401" name="Google Shape;401;p133"/>
          <p:cNvSpPr txBox="1">
            <a:spLocks noGrp="1"/>
          </p:cNvSpPr>
          <p:nvPr>
            <p:ph type="body" idx="1"/>
          </p:nvPr>
        </p:nvSpPr>
        <p:spPr>
          <a:xfrm>
            <a:off x="415601" y="4202967"/>
            <a:ext cx="11360800" cy="1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63" lvl="0" indent="-34279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126" lvl="1" indent="-317405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189" lvl="2" indent="-317405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251" lvl="3" indent="-317405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5314" lvl="4" indent="-317405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2377" lvl="5" indent="-317405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199440" lvl="6" indent="-317405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6503" lvl="7" indent="-317405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3566" lvl="8" indent="-317405" algn="ctr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2" name="Google Shape;402;p13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11210101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3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2524782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96192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31171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93221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46833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3DE8D2-B29D-49BB-AA12-29E0A1E323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9517" y="-471924"/>
            <a:ext cx="1674098" cy="167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9813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18011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60609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6DC100E5-725A-4BEC-B104-6DD8E4C120DE}"/>
              </a:ext>
            </a:extLst>
          </p:cNvPr>
          <p:cNvGrpSpPr/>
          <p:nvPr userDrawn="1"/>
        </p:nvGrpSpPr>
        <p:grpSpPr>
          <a:xfrm>
            <a:off x="-678979" y="-345127"/>
            <a:ext cx="13787557" cy="7213173"/>
            <a:chOff x="-678979" y="-345127"/>
            <a:chExt cx="13787557" cy="7213173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C211FBDD-4A3C-469B-A4F9-F04C80BDFF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19D29A8B-2118-4884-976E-2B3BEEB5E4CF}"/>
                </a:ext>
              </a:extLst>
            </p:cNvPr>
            <p:cNvGrpSpPr/>
            <p:nvPr/>
          </p:nvGrpSpPr>
          <p:grpSpPr>
            <a:xfrm>
              <a:off x="-24568" y="6405779"/>
              <a:ext cx="10082716" cy="462267"/>
              <a:chOff x="-24568" y="6405779"/>
              <a:chExt cx="10082716" cy="462267"/>
            </a:xfrm>
          </p:grpSpPr>
          <p:grpSp>
            <p:nvGrpSpPr>
              <p:cNvPr id="14" name="组合 13">
                <a:extLst>
                  <a:ext uri="{FF2B5EF4-FFF2-40B4-BE49-F238E27FC236}">
                    <a16:creationId xmlns:a16="http://schemas.microsoft.com/office/drawing/2014/main" id="{E803D0EA-DF3E-473D-82A7-B9E80C59F85B}"/>
                  </a:ext>
                </a:extLst>
              </p:cNvPr>
              <p:cNvGrpSpPr/>
              <p:nvPr/>
            </p:nvGrpSpPr>
            <p:grpSpPr>
              <a:xfrm>
                <a:off x="-24568" y="6409359"/>
                <a:ext cx="7860878" cy="458687"/>
                <a:chOff x="-24568" y="6155203"/>
                <a:chExt cx="12216568" cy="712844"/>
              </a:xfrm>
            </p:grpSpPr>
            <p:grpSp>
              <p:nvGrpSpPr>
                <p:cNvPr id="16" name="组合 15">
                  <a:extLst>
                    <a:ext uri="{FF2B5EF4-FFF2-40B4-BE49-F238E27FC236}">
                      <a16:creationId xmlns:a16="http://schemas.microsoft.com/office/drawing/2014/main" id="{982FF40D-8BA0-4B8A-83B2-B67A23DB3165}"/>
                    </a:ext>
                  </a:extLst>
                </p:cNvPr>
                <p:cNvGrpSpPr/>
                <p:nvPr/>
              </p:nvGrpSpPr>
              <p:grpSpPr>
                <a:xfrm>
                  <a:off x="3259014" y="6155203"/>
                  <a:ext cx="8932986" cy="702797"/>
                  <a:chOff x="-1" y="5898802"/>
                  <a:chExt cx="12192000" cy="959198"/>
                </a:xfrm>
              </p:grpSpPr>
              <p:pic>
                <p:nvPicPr>
                  <p:cNvPr id="18" name="图片 17">
                    <a:extLst>
                      <a:ext uri="{FF2B5EF4-FFF2-40B4-BE49-F238E27FC236}">
                        <a16:creationId xmlns:a16="http://schemas.microsoft.com/office/drawing/2014/main" id="{A9C16A1B-7C40-4751-BE3F-52C138A761E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7676940" y="5898803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19" name="图片 18">
                    <a:extLst>
                      <a:ext uri="{FF2B5EF4-FFF2-40B4-BE49-F238E27FC236}">
                        <a16:creationId xmlns:a16="http://schemas.microsoft.com/office/drawing/2014/main" id="{00DA50D2-43D6-480D-9EA1-6224D647A8D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3161880" y="5898802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20" name="图片 19">
                    <a:extLst>
                      <a:ext uri="{FF2B5EF4-FFF2-40B4-BE49-F238E27FC236}">
                        <a16:creationId xmlns:a16="http://schemas.microsoft.com/office/drawing/2014/main" id="{026BAFAB-4939-46F1-A586-6B5B9B1742D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24335" t="86185" r="69" b="-3"/>
                  <a:stretch/>
                </p:blipFill>
                <p:spPr>
                  <a:xfrm>
                    <a:off x="-1" y="5898804"/>
                    <a:ext cx="3428162" cy="959196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7" name="图片 16">
                  <a:extLst>
                    <a:ext uri="{FF2B5EF4-FFF2-40B4-BE49-F238E27FC236}">
                      <a16:creationId xmlns:a16="http://schemas.microsoft.com/office/drawing/2014/main" id="{99D0975A-25FD-449D-A5CD-D9CA8879689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-24568" y="6165251"/>
                  <a:ext cx="3308150" cy="702796"/>
                </a:xfrm>
                <a:prstGeom prst="rect">
                  <a:avLst/>
                </a:prstGeom>
              </p:spPr>
            </p:pic>
          </p:grpSp>
          <p:pic>
            <p:nvPicPr>
              <p:cNvPr id="15" name="图片 14">
                <a:extLst>
                  <a:ext uri="{FF2B5EF4-FFF2-40B4-BE49-F238E27FC236}">
                    <a16:creationId xmlns:a16="http://schemas.microsoft.com/office/drawing/2014/main" id="{2E8B375C-C43A-41FB-B699-0008FF83719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69" b="-3"/>
              <a:stretch/>
            </p:blipFill>
            <p:spPr>
              <a:xfrm>
                <a:off x="7929485" y="6405779"/>
                <a:ext cx="2128663" cy="452221"/>
              </a:xfrm>
              <a:prstGeom prst="rect">
                <a:avLst/>
              </a:prstGeom>
            </p:spPr>
          </p:pic>
        </p:grpSp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1E5414FC-69D0-447D-8B9D-2AB1829D12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10070431" y="6398142"/>
              <a:ext cx="2128663" cy="452221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0B4E7502-5EFC-433F-B309-5E179F96AC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667" t="59748" r="6680" b="14788"/>
            <a:stretch/>
          </p:blipFill>
          <p:spPr>
            <a:xfrm rot="3502829">
              <a:off x="-245282" y="-117583"/>
              <a:ext cx="725196" cy="1592589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63CB61D1-D4FC-47CA-9A86-BA5ECEA015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153" t="33604" r="27866" b="58072"/>
            <a:stretch/>
          </p:blipFill>
          <p:spPr>
            <a:xfrm rot="13336057" flipV="1">
              <a:off x="9933773" y="-345127"/>
              <a:ext cx="3174805" cy="1803055"/>
            </a:xfrm>
            <a:prstGeom prst="rect">
              <a:avLst/>
            </a:prstGeom>
          </p:spPr>
        </p:pic>
      </p:grpSp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36BB080C-052D-41B8-B464-8D56F0E05B1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6516" y="265044"/>
            <a:ext cx="1271082" cy="1271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383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2E745574-B69C-4AAB-ADCE-47D96257003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6516" y="265044"/>
            <a:ext cx="1271082" cy="1271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322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42"/>
          <p:cNvSpPr txBox="1">
            <a:spLocks noGrp="1"/>
          </p:cNvSpPr>
          <p:nvPr>
            <p:ph type="title"/>
          </p:nvPr>
        </p:nvSpPr>
        <p:spPr>
          <a:xfrm>
            <a:off x="415601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8" name="Google Shape;358;p42"/>
          <p:cNvSpPr txBox="1">
            <a:spLocks noGrp="1"/>
          </p:cNvSpPr>
          <p:nvPr>
            <p:ph type="body" idx="1"/>
          </p:nvPr>
        </p:nvSpPr>
        <p:spPr>
          <a:xfrm>
            <a:off x="415601" y="1536634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9" name="Google Shape;359;p4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id="{0BF5EC8F-8082-4C8C-BCBB-5B73D8B1ABB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6516" y="265044"/>
            <a:ext cx="1271082" cy="1271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38758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7.jpe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22.png"/><Relationship Id="rId5" Type="http://schemas.openxmlformats.org/officeDocument/2006/relationships/image" Target="../media/image17.pn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23.png"/><Relationship Id="rId5" Type="http://schemas.openxmlformats.org/officeDocument/2006/relationships/image" Target="../media/image17.png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image" Target="../media/image24.png"/><Relationship Id="rId5" Type="http://schemas.openxmlformats.org/officeDocument/2006/relationships/image" Target="../media/image17.pn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6.xml"/><Relationship Id="rId5" Type="http://schemas.microsoft.com/office/2007/relationships/hdphoto" Target="../media/hdphoto3.wdp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7" Type="http://schemas.openxmlformats.org/officeDocument/2006/relationships/image" Target="../media/image17.png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7.jpeg"/><Relationship Id="rId5" Type="http://schemas.openxmlformats.org/officeDocument/2006/relationships/slideLayout" Target="../slideLayouts/slideLayout8.xml"/><Relationship Id="rId4" Type="http://schemas.openxmlformats.org/officeDocument/2006/relationships/tags" Target="../tags/tag2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1.xml"/><Relationship Id="rId6" Type="http://schemas.openxmlformats.org/officeDocument/2006/relationships/image" Target="../media/image25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image" Target="../media/image17.pn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7.jpeg"/><Relationship Id="rId5" Type="http://schemas.openxmlformats.org/officeDocument/2006/relationships/slideLayout" Target="../slideLayouts/slideLayout8.xml"/><Relationship Id="rId4" Type="http://schemas.openxmlformats.org/officeDocument/2006/relationships/tags" Target="../tags/tag2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6.xml"/><Relationship Id="rId5" Type="http://schemas.microsoft.com/office/2007/relationships/hdphoto" Target="../media/hdphoto3.wdp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8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20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1.xml"/><Relationship Id="rId5" Type="http://schemas.microsoft.com/office/2007/relationships/hdphoto" Target="../media/hdphoto3.wdp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7.jpeg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3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4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5.xml"/><Relationship Id="rId5" Type="http://schemas.microsoft.com/office/2007/relationships/hdphoto" Target="../media/hdphoto3.wdp"/><Relationship Id="rId4" Type="http://schemas.openxmlformats.org/officeDocument/2006/relationships/image" Target="../media/image1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6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jpg"/><Relationship Id="rId14" Type="http://schemas.openxmlformats.org/officeDocument/2006/relationships/image" Target="../media/image4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7.jpe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8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9.xml"/><Relationship Id="rId5" Type="http://schemas.openxmlformats.org/officeDocument/2006/relationships/image" Target="../media/image51.svg"/><Relationship Id="rId4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tags" Target="../tags/tag4.xml"/><Relationship Id="rId7" Type="http://schemas.openxmlformats.org/officeDocument/2006/relationships/image" Target="../media/image16.sv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5.png"/><Relationship Id="rId5" Type="http://schemas.openxmlformats.org/officeDocument/2006/relationships/image" Target="../media/image7.jpeg"/><Relationship Id="rId4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5.xml"/><Relationship Id="rId5" Type="http://schemas.microsoft.com/office/2007/relationships/hdphoto" Target="../media/hdphoto3.wdp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6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7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20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17.png"/><Relationship Id="rId5" Type="http://schemas.openxmlformats.org/officeDocument/2006/relationships/image" Target="../media/image21.pn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EF8CF07-18C2-444F-BC21-83E31D5D69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94564" y="1479385"/>
            <a:ext cx="7966807" cy="469934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03E92656-C40E-4A6F-B001-FFDBC18E4FCB}"/>
              </a:ext>
            </a:extLst>
          </p:cNvPr>
          <p:cNvSpPr txBox="1"/>
          <p:nvPr/>
        </p:nvSpPr>
        <p:spPr>
          <a:xfrm>
            <a:off x="4355053" y="1662166"/>
            <a:ext cx="7445828" cy="3431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Thứ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…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ngày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…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tháng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… </a:t>
            </a:r>
            <a:r>
              <a:rPr kumimoji="0" lang="en-US" sz="3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năm</a:t>
            </a:r>
            <a:r>
              <a:rPr kumimoji="0" lang="en-US" sz="3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vi-VN" sz="3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2024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400" dirty="0" err="1">
                <a:solidFill>
                  <a:prstClr val="black"/>
                </a:solidFill>
                <a:latin typeface="Coiny" panose="02000903060500060000" pitchFamily="2" charset="0"/>
              </a:rPr>
              <a:t>Tự</a:t>
            </a:r>
            <a:r>
              <a:rPr lang="en-US" sz="3400" dirty="0">
                <a:solidFill>
                  <a:prstClr val="black"/>
                </a:solidFill>
                <a:latin typeface="Coiny" panose="02000903060500060000" pitchFamily="2" charset="0"/>
              </a:rPr>
              <a:t> </a:t>
            </a:r>
            <a:r>
              <a:rPr lang="en-US" sz="3400" dirty="0" err="1">
                <a:solidFill>
                  <a:prstClr val="black"/>
                </a:solidFill>
                <a:latin typeface="Coiny" panose="02000903060500060000" pitchFamily="2" charset="0"/>
              </a:rPr>
              <a:t>nhiên</a:t>
            </a:r>
            <a:r>
              <a:rPr lang="en-US" sz="3400" dirty="0">
                <a:solidFill>
                  <a:prstClr val="black"/>
                </a:solidFill>
                <a:latin typeface="Coiny" panose="02000903060500060000" pitchFamily="2" charset="0"/>
              </a:rPr>
              <a:t> </a:t>
            </a:r>
            <a:r>
              <a:rPr lang="en-US" sz="3400" dirty="0" err="1">
                <a:solidFill>
                  <a:prstClr val="black"/>
                </a:solidFill>
                <a:latin typeface="Coiny" panose="02000903060500060000" pitchFamily="2" charset="0"/>
              </a:rPr>
              <a:t>xã</a:t>
            </a:r>
            <a:r>
              <a:rPr lang="en-US" sz="3400" dirty="0">
                <a:solidFill>
                  <a:prstClr val="black"/>
                </a:solidFill>
                <a:latin typeface="Coiny" panose="02000903060500060000" pitchFamily="2" charset="0"/>
              </a:rPr>
              <a:t> </a:t>
            </a:r>
            <a:r>
              <a:rPr lang="en-US" sz="3400" dirty="0" err="1">
                <a:solidFill>
                  <a:prstClr val="black"/>
                </a:solidFill>
                <a:latin typeface="Coiny" panose="02000903060500060000" pitchFamily="2" charset="0"/>
              </a:rPr>
              <a:t>hội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lvl="0" algn="ctr">
              <a:lnSpc>
                <a:spcPct val="150000"/>
              </a:lnSpc>
            </a:pPr>
            <a:r>
              <a:rPr lang="en-US" sz="4000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61C749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Coiny" panose="02000903060500060000" pitchFamily="2" charset="0"/>
              </a:rPr>
              <a:t>Bài</a:t>
            </a:r>
            <a:r>
              <a:rPr lang="en-US" sz="4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61C749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Coiny" panose="02000903060500060000" pitchFamily="2" charset="0"/>
              </a:rPr>
              <a:t> 02: PHÒNG TRÁNH HỎA HOẠN KHI Ở NHÀ (T1)</a:t>
            </a:r>
            <a:endParaRPr kumimoji="0" lang="en-US" sz="40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61C749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  <p:pic>
        <p:nvPicPr>
          <p:cNvPr id="13" name="图片 2">
            <a:extLst>
              <a:ext uri="{FF2B5EF4-FFF2-40B4-BE49-F238E27FC236}">
                <a16:creationId xmlns:a16="http://schemas.microsoft.com/office/drawing/2014/main" id="{6E816148-96ED-45C9-81B5-3D31959106A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9771" y="5093875"/>
            <a:ext cx="3595022" cy="1836710"/>
          </a:xfrm>
          <a:prstGeom prst="rect">
            <a:avLst/>
          </a:prstGeom>
        </p:spPr>
      </p:pic>
      <p:pic>
        <p:nvPicPr>
          <p:cNvPr id="14" name="Picture 4" descr="C:\Users\HP\Desktop\38376747.jpg">
            <a:extLst>
              <a:ext uri="{FF2B5EF4-FFF2-40B4-BE49-F238E27FC236}">
                <a16:creationId xmlns:a16="http://schemas.microsoft.com/office/drawing/2014/main" id="{76F56EE1-EFCA-443B-BBF0-B8EE81461F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26" b="90000" l="82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6723" y="4162320"/>
            <a:ext cx="2854793" cy="308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2143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" presetClass="exit" presetSubtype="2" accel="4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1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3"/>
            <a:ext cx="11220995" cy="6126480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9113963-7582-4E28-A958-684F68419132}"/>
              </a:ext>
            </a:extLst>
          </p:cNvPr>
          <p:cNvGrpSpPr/>
          <p:nvPr/>
        </p:nvGrpSpPr>
        <p:grpSpPr>
          <a:xfrm>
            <a:off x="1804124" y="4384516"/>
            <a:ext cx="8605520" cy="1456697"/>
            <a:chOff x="674462" y="1335180"/>
            <a:chExt cx="6531010" cy="1247817"/>
          </a:xfrm>
        </p:grpSpPr>
        <p:grpSp>
          <p:nvGrpSpPr>
            <p:cNvPr id="19" name="组合 18">
              <a:extLst>
                <a:ext uri="{FF2B5EF4-FFF2-40B4-BE49-F238E27FC236}">
                  <a16:creationId xmlns:a16="http://schemas.microsoft.com/office/drawing/2014/main" id="{14F04295-6F4E-4D99-BCDF-7E7E2E8C78BB}"/>
                </a:ext>
              </a:extLst>
            </p:cNvPr>
            <p:cNvGrpSpPr/>
            <p:nvPr/>
          </p:nvGrpSpPr>
          <p:grpSpPr>
            <a:xfrm>
              <a:off x="1241740" y="1588903"/>
              <a:ext cx="5963732" cy="849453"/>
              <a:chOff x="1317" y="3053"/>
              <a:chExt cx="16681" cy="3965"/>
            </a:xfrm>
          </p:grpSpPr>
          <p:grpSp>
            <p:nvGrpSpPr>
              <p:cNvPr id="21" name="组合 15">
                <a:extLst>
                  <a:ext uri="{FF2B5EF4-FFF2-40B4-BE49-F238E27FC236}">
                    <a16:creationId xmlns:a16="http://schemas.microsoft.com/office/drawing/2014/main" id="{C51129D4-2C3A-4D0C-BF7A-F3A6BFD7006A}"/>
                  </a:ext>
                </a:extLst>
              </p:cNvPr>
              <p:cNvGrpSpPr/>
              <p:nvPr/>
            </p:nvGrpSpPr>
            <p:grpSpPr>
              <a:xfrm>
                <a:off x="1317" y="3053"/>
                <a:ext cx="16681" cy="3965"/>
                <a:chOff x="1020" y="2328"/>
                <a:chExt cx="11012" cy="8169"/>
              </a:xfrm>
            </p:grpSpPr>
            <p:sp>
              <p:nvSpPr>
                <p:cNvPr id="23" name="圆角矩形 14">
                  <a:extLst>
                    <a:ext uri="{FF2B5EF4-FFF2-40B4-BE49-F238E27FC236}">
                      <a16:creationId xmlns:a16="http://schemas.microsoft.com/office/drawing/2014/main" id="{B12A3915-B18D-4186-B7BF-1D034EEB5CA9}"/>
                    </a:ext>
                  </a:extLst>
                </p:cNvPr>
                <p:cNvSpPr/>
                <p:nvPr/>
              </p:nvSpPr>
              <p:spPr>
                <a:xfrm>
                  <a:off x="1220" y="2481"/>
                  <a:ext cx="10812" cy="8016"/>
                </a:xfrm>
                <a:prstGeom prst="roundRect">
                  <a:avLst/>
                </a:prstGeom>
                <a:solidFill>
                  <a:srgbClr val="03C400"/>
                </a:solidFill>
                <a:ln w="25400" cmpd="sng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  <p:sp>
              <p:nvSpPr>
                <p:cNvPr id="25" name="圆角矩形 13">
                  <a:extLst>
                    <a:ext uri="{FF2B5EF4-FFF2-40B4-BE49-F238E27FC236}">
                      <a16:creationId xmlns:a16="http://schemas.microsoft.com/office/drawing/2014/main" id="{F35A65B3-0080-4615-925F-FB7684F7C771}"/>
                    </a:ext>
                  </a:extLst>
                </p:cNvPr>
                <p:cNvSpPr/>
                <p:nvPr/>
              </p:nvSpPr>
              <p:spPr>
                <a:xfrm>
                  <a:off x="1020" y="2328"/>
                  <a:ext cx="10812" cy="7120"/>
                </a:xfrm>
                <a:prstGeom prst="roundRect">
                  <a:avLst/>
                </a:prstGeom>
                <a:solidFill>
                  <a:schemeClr val="bg1"/>
                </a:solidFill>
                <a:ln w="25400" cmpd="sng">
                  <a:solidFill>
                    <a:srgbClr val="5F77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22" name="文本框 17">
                <a:extLst>
                  <a:ext uri="{FF2B5EF4-FFF2-40B4-BE49-F238E27FC236}">
                    <a16:creationId xmlns:a16="http://schemas.microsoft.com/office/drawing/2014/main" id="{00AD8BDB-0515-41A1-8D8A-CDC9BBD6797C}"/>
                  </a:ext>
                </a:extLst>
              </p:cNvPr>
              <p:cNvSpPr txBox="1"/>
              <p:nvPr/>
            </p:nvSpPr>
            <p:spPr>
              <a:xfrm>
                <a:off x="2864" y="3416"/>
                <a:ext cx="14554" cy="25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Chập điện có thể gây ra cháy nhà.</a:t>
                </a:r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20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4FE13F94-D9F4-429A-A571-B730C48942C8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5" cstate="email"/>
            <a:stretch>
              <a:fillRect/>
            </a:stretch>
          </p:blipFill>
          <p:spPr>
            <a:xfrm rot="19945025">
              <a:off x="674462" y="1335180"/>
              <a:ext cx="1247817" cy="1247817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B959933A-9737-4F19-B3D1-E113A1F58B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0410" y="814190"/>
            <a:ext cx="5243830" cy="343504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224256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3"/>
            <a:ext cx="11220995" cy="6126480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9113963-7582-4E28-A958-684F68419132}"/>
              </a:ext>
            </a:extLst>
          </p:cNvPr>
          <p:cNvGrpSpPr/>
          <p:nvPr/>
        </p:nvGrpSpPr>
        <p:grpSpPr>
          <a:xfrm>
            <a:off x="2777136" y="4254848"/>
            <a:ext cx="7504785" cy="2521872"/>
            <a:chOff x="659752" y="1296626"/>
            <a:chExt cx="6545720" cy="1415097"/>
          </a:xfrm>
        </p:grpSpPr>
        <p:grpSp>
          <p:nvGrpSpPr>
            <p:cNvPr id="19" name="组合 18">
              <a:extLst>
                <a:ext uri="{FF2B5EF4-FFF2-40B4-BE49-F238E27FC236}">
                  <a16:creationId xmlns:a16="http://schemas.microsoft.com/office/drawing/2014/main" id="{14F04295-6F4E-4D99-BCDF-7E7E2E8C78BB}"/>
                </a:ext>
              </a:extLst>
            </p:cNvPr>
            <p:cNvGrpSpPr/>
            <p:nvPr/>
          </p:nvGrpSpPr>
          <p:grpSpPr>
            <a:xfrm>
              <a:off x="1241740" y="1588903"/>
              <a:ext cx="5963732" cy="1122820"/>
              <a:chOff x="1317" y="3053"/>
              <a:chExt cx="16681" cy="5241"/>
            </a:xfrm>
          </p:grpSpPr>
          <p:grpSp>
            <p:nvGrpSpPr>
              <p:cNvPr id="21" name="组合 15">
                <a:extLst>
                  <a:ext uri="{FF2B5EF4-FFF2-40B4-BE49-F238E27FC236}">
                    <a16:creationId xmlns:a16="http://schemas.microsoft.com/office/drawing/2014/main" id="{C51129D4-2C3A-4D0C-BF7A-F3A6BFD7006A}"/>
                  </a:ext>
                </a:extLst>
              </p:cNvPr>
              <p:cNvGrpSpPr/>
              <p:nvPr/>
            </p:nvGrpSpPr>
            <p:grpSpPr>
              <a:xfrm>
                <a:off x="1317" y="3053"/>
                <a:ext cx="16681" cy="3965"/>
                <a:chOff x="1020" y="2328"/>
                <a:chExt cx="11012" cy="8169"/>
              </a:xfrm>
            </p:grpSpPr>
            <p:sp>
              <p:nvSpPr>
                <p:cNvPr id="23" name="圆角矩形 14">
                  <a:extLst>
                    <a:ext uri="{FF2B5EF4-FFF2-40B4-BE49-F238E27FC236}">
                      <a16:creationId xmlns:a16="http://schemas.microsoft.com/office/drawing/2014/main" id="{B12A3915-B18D-4186-B7BF-1D034EEB5CA9}"/>
                    </a:ext>
                  </a:extLst>
                </p:cNvPr>
                <p:cNvSpPr/>
                <p:nvPr/>
              </p:nvSpPr>
              <p:spPr>
                <a:xfrm>
                  <a:off x="1220" y="2481"/>
                  <a:ext cx="10812" cy="8016"/>
                </a:xfrm>
                <a:prstGeom prst="roundRect">
                  <a:avLst/>
                </a:prstGeom>
                <a:solidFill>
                  <a:srgbClr val="03C400"/>
                </a:solidFill>
                <a:ln w="25400" cmpd="sng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  <p:sp>
              <p:nvSpPr>
                <p:cNvPr id="25" name="圆角矩形 13">
                  <a:extLst>
                    <a:ext uri="{FF2B5EF4-FFF2-40B4-BE49-F238E27FC236}">
                      <a16:creationId xmlns:a16="http://schemas.microsoft.com/office/drawing/2014/main" id="{F35A65B3-0080-4615-925F-FB7684F7C771}"/>
                    </a:ext>
                  </a:extLst>
                </p:cNvPr>
                <p:cNvSpPr/>
                <p:nvPr/>
              </p:nvSpPr>
              <p:spPr>
                <a:xfrm>
                  <a:off x="1020" y="2328"/>
                  <a:ext cx="10812" cy="7120"/>
                </a:xfrm>
                <a:prstGeom prst="roundRect">
                  <a:avLst/>
                </a:prstGeom>
                <a:solidFill>
                  <a:schemeClr val="bg1"/>
                </a:solidFill>
                <a:ln w="25400" cmpd="sng">
                  <a:solidFill>
                    <a:srgbClr val="5F77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22" name="文本框 17">
                <a:extLst>
                  <a:ext uri="{FF2B5EF4-FFF2-40B4-BE49-F238E27FC236}">
                    <a16:creationId xmlns:a16="http://schemas.microsoft.com/office/drawing/2014/main" id="{00AD8BDB-0515-41A1-8D8A-CDC9BBD6797C}"/>
                  </a:ext>
                </a:extLst>
              </p:cNvPr>
              <p:cNvSpPr txBox="1"/>
              <p:nvPr/>
            </p:nvSpPr>
            <p:spPr>
              <a:xfrm>
                <a:off x="2864" y="3416"/>
                <a:ext cx="14554" cy="48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Vừa sạc điện thoại vừa chơi có thế gây ra cháy nổ, cháy nhà.</a:t>
                </a:r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20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4FE13F94-D9F4-429A-A571-B730C48942C8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5" cstate="email"/>
            <a:stretch>
              <a:fillRect/>
            </a:stretch>
          </p:blipFill>
          <p:spPr>
            <a:xfrm rot="19945025">
              <a:off x="659752" y="1296626"/>
              <a:ext cx="1506661" cy="1247817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3908295E-BD3D-4BAA-A4C7-87951D1787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7332" y="792154"/>
            <a:ext cx="4911496" cy="34103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119032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3"/>
            <a:ext cx="11220995" cy="6126480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9113963-7582-4E28-A958-684F68419132}"/>
              </a:ext>
            </a:extLst>
          </p:cNvPr>
          <p:cNvGrpSpPr/>
          <p:nvPr/>
        </p:nvGrpSpPr>
        <p:grpSpPr>
          <a:xfrm>
            <a:off x="1442720" y="4445476"/>
            <a:ext cx="9794239" cy="1984302"/>
            <a:chOff x="674462" y="1335180"/>
            <a:chExt cx="6531010" cy="1247817"/>
          </a:xfrm>
        </p:grpSpPr>
        <p:grpSp>
          <p:nvGrpSpPr>
            <p:cNvPr id="19" name="组合 18">
              <a:extLst>
                <a:ext uri="{FF2B5EF4-FFF2-40B4-BE49-F238E27FC236}">
                  <a16:creationId xmlns:a16="http://schemas.microsoft.com/office/drawing/2014/main" id="{14F04295-6F4E-4D99-BCDF-7E7E2E8C78BB}"/>
                </a:ext>
              </a:extLst>
            </p:cNvPr>
            <p:cNvGrpSpPr/>
            <p:nvPr/>
          </p:nvGrpSpPr>
          <p:grpSpPr>
            <a:xfrm>
              <a:off x="1241740" y="1571550"/>
              <a:ext cx="5963732" cy="866806"/>
              <a:chOff x="1317" y="2972"/>
              <a:chExt cx="16681" cy="4046"/>
            </a:xfrm>
          </p:grpSpPr>
          <p:grpSp>
            <p:nvGrpSpPr>
              <p:cNvPr id="21" name="组合 15">
                <a:extLst>
                  <a:ext uri="{FF2B5EF4-FFF2-40B4-BE49-F238E27FC236}">
                    <a16:creationId xmlns:a16="http://schemas.microsoft.com/office/drawing/2014/main" id="{C51129D4-2C3A-4D0C-BF7A-F3A6BFD7006A}"/>
                  </a:ext>
                </a:extLst>
              </p:cNvPr>
              <p:cNvGrpSpPr/>
              <p:nvPr/>
            </p:nvGrpSpPr>
            <p:grpSpPr>
              <a:xfrm>
                <a:off x="1317" y="3053"/>
                <a:ext cx="16681" cy="3965"/>
                <a:chOff x="1020" y="2328"/>
                <a:chExt cx="11012" cy="8169"/>
              </a:xfrm>
            </p:grpSpPr>
            <p:sp>
              <p:nvSpPr>
                <p:cNvPr id="23" name="圆角矩形 14">
                  <a:extLst>
                    <a:ext uri="{FF2B5EF4-FFF2-40B4-BE49-F238E27FC236}">
                      <a16:creationId xmlns:a16="http://schemas.microsoft.com/office/drawing/2014/main" id="{B12A3915-B18D-4186-B7BF-1D034EEB5CA9}"/>
                    </a:ext>
                  </a:extLst>
                </p:cNvPr>
                <p:cNvSpPr/>
                <p:nvPr/>
              </p:nvSpPr>
              <p:spPr>
                <a:xfrm>
                  <a:off x="1220" y="2481"/>
                  <a:ext cx="10812" cy="8016"/>
                </a:xfrm>
                <a:prstGeom prst="roundRect">
                  <a:avLst/>
                </a:prstGeom>
                <a:solidFill>
                  <a:srgbClr val="03C400"/>
                </a:solidFill>
                <a:ln w="25400" cmpd="sng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  <p:sp>
              <p:nvSpPr>
                <p:cNvPr id="25" name="圆角矩形 13">
                  <a:extLst>
                    <a:ext uri="{FF2B5EF4-FFF2-40B4-BE49-F238E27FC236}">
                      <a16:creationId xmlns:a16="http://schemas.microsoft.com/office/drawing/2014/main" id="{F35A65B3-0080-4615-925F-FB7684F7C771}"/>
                    </a:ext>
                  </a:extLst>
                </p:cNvPr>
                <p:cNvSpPr/>
                <p:nvPr/>
              </p:nvSpPr>
              <p:spPr>
                <a:xfrm>
                  <a:off x="1020" y="2328"/>
                  <a:ext cx="10812" cy="7120"/>
                </a:xfrm>
                <a:prstGeom prst="roundRect">
                  <a:avLst/>
                </a:prstGeom>
                <a:solidFill>
                  <a:schemeClr val="bg1"/>
                </a:solidFill>
                <a:ln w="25400" cmpd="sng">
                  <a:solidFill>
                    <a:srgbClr val="5F77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22" name="文本框 17">
                <a:extLst>
                  <a:ext uri="{FF2B5EF4-FFF2-40B4-BE49-F238E27FC236}">
                    <a16:creationId xmlns:a16="http://schemas.microsoft.com/office/drawing/2014/main" id="{00AD8BDB-0515-41A1-8D8A-CDC9BBD6797C}"/>
                  </a:ext>
                </a:extLst>
              </p:cNvPr>
              <p:cNvSpPr txBox="1"/>
              <p:nvPr/>
            </p:nvSpPr>
            <p:spPr>
              <a:xfrm>
                <a:off x="2693" y="2972"/>
                <a:ext cx="14554" cy="3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Để những vật dễ bén lửa gần bếp củi đang đun nấu rất nguy hiểm, dễ gây cháy.</a:t>
                </a:r>
                <a:endPara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20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4FE13F94-D9F4-429A-A571-B730C48942C8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5" cstate="email"/>
            <a:stretch>
              <a:fillRect/>
            </a:stretch>
          </p:blipFill>
          <p:spPr>
            <a:xfrm rot="19945025">
              <a:off x="674462" y="1335180"/>
              <a:ext cx="1247817" cy="1247817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6FD00B6A-52F0-42A1-AEEA-5E80228DA5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9510" y="962977"/>
            <a:ext cx="4737576" cy="327405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682852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3"/>
            <a:ext cx="11220995" cy="6126480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3C40E-0244-471E-823F-7EB81463036A}"/>
              </a:ext>
            </a:extLst>
          </p:cNvPr>
          <p:cNvSpPr txBox="1"/>
          <p:nvPr/>
        </p:nvSpPr>
        <p:spPr>
          <a:xfrm>
            <a:off x="3240804" y="1411316"/>
            <a:ext cx="78854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1" i="0" u="none" strike="noStrike" kern="1200" cap="none" spc="0" normalizeH="0" baseline="0" noProof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2. Những nguyên nhân khác gây cháy và cách phòng tránh cháy. </a:t>
            </a:r>
            <a:endParaRPr kumimoji="0" lang="en-US" sz="4800" b="1" i="0" u="none" strike="noStrike" kern="1200" cap="none" spc="0" normalizeH="0" baseline="0" noProof="0" dirty="0">
              <a:ln>
                <a:solidFill>
                  <a:srgbClr val="108539"/>
                </a:solidFill>
              </a:ln>
              <a:solidFill>
                <a:srgbClr val="03C400"/>
              </a:solidFill>
              <a:effectLst/>
              <a:uLnTx/>
              <a:uFillTx/>
              <a:latin typeface="iCiel Cadena" panose="02000503000000020004" pitchFamily="50" charset="0"/>
              <a:ea typeface="+mn-ea"/>
              <a:cs typeface="Baloo 2" panose="03080502040302020200" pitchFamily="66" charset="0"/>
            </a:endParaRPr>
          </a:p>
        </p:txBody>
      </p:sp>
      <p:pic>
        <p:nvPicPr>
          <p:cNvPr id="9" name="Picture 2" descr="Education School Image Transparent Teacher Cute Teacher - Girl Teacher  Cartoon Png, Png Download - 900x900(#2789483) - PngFind">
            <a:extLst>
              <a:ext uri="{FF2B5EF4-FFF2-40B4-BE49-F238E27FC236}">
                <a16:creationId xmlns:a16="http://schemas.microsoft.com/office/drawing/2014/main" id="{D79F7B7E-ED16-430D-8A7B-B017F746DD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273" b="97159" l="10000" r="90000">
                        <a14:foregroundMark x1="35595" y1="31705" x2="41310" y2="33864"/>
                        <a14:foregroundMark x1="41310" y1="31023" x2="45833" y2="34432"/>
                        <a14:foregroundMark x1="38571" y1="34773" x2="50357" y2="37500"/>
                        <a14:foregroundMark x1="72619" y1="49545" x2="83929" y2="20455"/>
                        <a14:backgroundMark x1="71190" y1="54545" x2="70714" y2="55568"/>
                        <a14:backgroundMark x1="64762" y1="49318" x2="65476" y2="521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04" y="1986358"/>
            <a:ext cx="4481872" cy="4695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939881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3"/>
            <a:ext cx="11220995" cy="6126480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3C40E-0244-471E-823F-7EB81463036A}"/>
              </a:ext>
            </a:extLst>
          </p:cNvPr>
          <p:cNvSpPr txBox="1"/>
          <p:nvPr/>
        </p:nvSpPr>
        <p:spPr>
          <a:xfrm>
            <a:off x="2370232" y="629920"/>
            <a:ext cx="9255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Baloo 2" panose="03080502040302020200" pitchFamily="66" charset="0"/>
                <a:ea typeface="+mn-ea"/>
                <a:cs typeface="Baloo 2" panose="03080502040302020200" pitchFamily="66" charset="0"/>
              </a:rPr>
              <a:t>Những nguy cơ dẫn đến cháy nhà: </a:t>
            </a:r>
            <a:endParaRPr kumimoji="0" lang="en-US" sz="4000" b="1" i="0" u="none" strike="noStrike" kern="1200" cap="none" spc="0" normalizeH="0" baseline="0" noProof="0" dirty="0">
              <a:ln>
                <a:solidFill>
                  <a:srgbClr val="108539"/>
                </a:solidFill>
              </a:ln>
              <a:solidFill>
                <a:srgbClr val="03C400"/>
              </a:solidFill>
              <a:effectLst/>
              <a:uLnTx/>
              <a:uFillTx/>
              <a:latin typeface="Baloo 2" panose="03080502040302020200" pitchFamily="66" charset="0"/>
              <a:ea typeface="+mn-ea"/>
              <a:cs typeface="Baloo 2" panose="03080502040302020200" pitchFamily="66" charset="0"/>
            </a:endParaRPr>
          </a:p>
        </p:txBody>
      </p:sp>
      <p:grpSp>
        <p:nvGrpSpPr>
          <p:cNvPr id="8102" name="Group 8101">
            <a:extLst>
              <a:ext uri="{FF2B5EF4-FFF2-40B4-BE49-F238E27FC236}">
                <a16:creationId xmlns:a16="http://schemas.microsoft.com/office/drawing/2014/main" id="{9755D063-668A-4BBA-AA35-85F9157BED96}"/>
              </a:ext>
            </a:extLst>
          </p:cNvPr>
          <p:cNvGrpSpPr/>
          <p:nvPr/>
        </p:nvGrpSpPr>
        <p:grpSpPr>
          <a:xfrm>
            <a:off x="674462" y="1335180"/>
            <a:ext cx="8478948" cy="1408679"/>
            <a:chOff x="674462" y="1335180"/>
            <a:chExt cx="6531010" cy="1408679"/>
          </a:xfrm>
        </p:grpSpPr>
        <p:grpSp>
          <p:nvGrpSpPr>
            <p:cNvPr id="8096" name="组合 18">
              <a:extLst>
                <a:ext uri="{FF2B5EF4-FFF2-40B4-BE49-F238E27FC236}">
                  <a16:creationId xmlns:a16="http://schemas.microsoft.com/office/drawing/2014/main" id="{79127C28-955A-4598-BDA8-C86519468223}"/>
                </a:ext>
              </a:extLst>
            </p:cNvPr>
            <p:cNvGrpSpPr/>
            <p:nvPr/>
          </p:nvGrpSpPr>
          <p:grpSpPr>
            <a:xfrm>
              <a:off x="1241740" y="1588903"/>
              <a:ext cx="5963732" cy="1154956"/>
              <a:chOff x="1317" y="3053"/>
              <a:chExt cx="16681" cy="5391"/>
            </a:xfrm>
          </p:grpSpPr>
          <p:grpSp>
            <p:nvGrpSpPr>
              <p:cNvPr id="8097" name="组合 15">
                <a:extLst>
                  <a:ext uri="{FF2B5EF4-FFF2-40B4-BE49-F238E27FC236}">
                    <a16:creationId xmlns:a16="http://schemas.microsoft.com/office/drawing/2014/main" id="{C4378ACD-73D5-42AD-AA28-5A9753D259DF}"/>
                  </a:ext>
                </a:extLst>
              </p:cNvPr>
              <p:cNvGrpSpPr/>
              <p:nvPr/>
            </p:nvGrpSpPr>
            <p:grpSpPr>
              <a:xfrm>
                <a:off x="1317" y="3053"/>
                <a:ext cx="16681" cy="3965"/>
                <a:chOff x="1020" y="2328"/>
                <a:chExt cx="11012" cy="8169"/>
              </a:xfrm>
            </p:grpSpPr>
            <p:sp>
              <p:nvSpPr>
                <p:cNvPr id="8099" name="圆角矩形 14">
                  <a:extLst>
                    <a:ext uri="{FF2B5EF4-FFF2-40B4-BE49-F238E27FC236}">
                      <a16:creationId xmlns:a16="http://schemas.microsoft.com/office/drawing/2014/main" id="{57D03369-A6E9-475D-ACB0-068351DF1A03}"/>
                    </a:ext>
                  </a:extLst>
                </p:cNvPr>
                <p:cNvSpPr/>
                <p:nvPr/>
              </p:nvSpPr>
              <p:spPr>
                <a:xfrm>
                  <a:off x="1220" y="2481"/>
                  <a:ext cx="10812" cy="8016"/>
                </a:xfrm>
                <a:prstGeom prst="roundRect">
                  <a:avLst/>
                </a:prstGeom>
                <a:solidFill>
                  <a:srgbClr val="03C400"/>
                </a:solidFill>
                <a:ln w="25400" cmpd="sng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100" name="圆角矩形 13">
                  <a:extLst>
                    <a:ext uri="{FF2B5EF4-FFF2-40B4-BE49-F238E27FC236}">
                      <a16:creationId xmlns:a16="http://schemas.microsoft.com/office/drawing/2014/main" id="{9EE33C5C-1657-401F-B719-6CD72A137474}"/>
                    </a:ext>
                  </a:extLst>
                </p:cNvPr>
                <p:cNvSpPr/>
                <p:nvPr/>
              </p:nvSpPr>
              <p:spPr>
                <a:xfrm>
                  <a:off x="1020" y="2328"/>
                  <a:ext cx="10812" cy="7120"/>
                </a:xfrm>
                <a:prstGeom prst="roundRect">
                  <a:avLst/>
                </a:prstGeom>
                <a:solidFill>
                  <a:schemeClr val="bg1"/>
                </a:solidFill>
                <a:ln w="25400" cmpd="sng">
                  <a:solidFill>
                    <a:srgbClr val="5F77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8098" name="文本框 17">
                <a:extLst>
                  <a:ext uri="{FF2B5EF4-FFF2-40B4-BE49-F238E27FC236}">
                    <a16:creationId xmlns:a16="http://schemas.microsoft.com/office/drawing/2014/main" id="{B29E3A72-7534-4477-85F6-53851E56BDD3}"/>
                  </a:ext>
                </a:extLst>
              </p:cNvPr>
              <p:cNvSpPr txBox="1"/>
              <p:nvPr/>
            </p:nvSpPr>
            <p:spPr>
              <a:xfrm>
                <a:off x="2864" y="3416"/>
                <a:ext cx="14554" cy="50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nl-NL" sz="32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Đốt rác, rơm rạ gần đống rơm</a:t>
                </a:r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Palatino Linotype" panose="02040502050505030304" pitchFamily="18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8101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9901C5E8-CA60-43D4-84BD-B6EDE7336414}"/>
                </a:ext>
              </a:extLst>
            </p:cNvPr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7" cstate="email"/>
            <a:stretch>
              <a:fillRect/>
            </a:stretch>
          </p:blipFill>
          <p:spPr>
            <a:xfrm rot="19945025">
              <a:off x="674462" y="1335180"/>
              <a:ext cx="1247817" cy="1247817"/>
            </a:xfrm>
            <a:prstGeom prst="rect">
              <a:avLst/>
            </a:prstGeom>
          </p:spPr>
        </p:pic>
      </p:grpSp>
      <p:grpSp>
        <p:nvGrpSpPr>
          <p:cNvPr id="8103" name="Group 8102">
            <a:extLst>
              <a:ext uri="{FF2B5EF4-FFF2-40B4-BE49-F238E27FC236}">
                <a16:creationId xmlns:a16="http://schemas.microsoft.com/office/drawing/2014/main" id="{14416D47-E0C0-4B5E-B042-1CF953CD9E7A}"/>
              </a:ext>
            </a:extLst>
          </p:cNvPr>
          <p:cNvGrpSpPr/>
          <p:nvPr/>
        </p:nvGrpSpPr>
        <p:grpSpPr>
          <a:xfrm>
            <a:off x="674462" y="2606063"/>
            <a:ext cx="8621938" cy="1408679"/>
            <a:chOff x="674462" y="1335180"/>
            <a:chExt cx="6531010" cy="1408679"/>
          </a:xfrm>
        </p:grpSpPr>
        <p:grpSp>
          <p:nvGrpSpPr>
            <p:cNvPr id="8104" name="组合 18">
              <a:extLst>
                <a:ext uri="{FF2B5EF4-FFF2-40B4-BE49-F238E27FC236}">
                  <a16:creationId xmlns:a16="http://schemas.microsoft.com/office/drawing/2014/main" id="{31AB7CB2-B2F3-4D6C-AFE4-37ADD33167D9}"/>
                </a:ext>
              </a:extLst>
            </p:cNvPr>
            <p:cNvGrpSpPr/>
            <p:nvPr/>
          </p:nvGrpSpPr>
          <p:grpSpPr>
            <a:xfrm>
              <a:off x="1241740" y="1588903"/>
              <a:ext cx="5963732" cy="1154956"/>
              <a:chOff x="1317" y="3053"/>
              <a:chExt cx="16681" cy="5391"/>
            </a:xfrm>
          </p:grpSpPr>
          <p:grpSp>
            <p:nvGrpSpPr>
              <p:cNvPr id="8106" name="组合 15">
                <a:extLst>
                  <a:ext uri="{FF2B5EF4-FFF2-40B4-BE49-F238E27FC236}">
                    <a16:creationId xmlns:a16="http://schemas.microsoft.com/office/drawing/2014/main" id="{FD18086F-D390-4FFB-B309-0FBD6326539D}"/>
                  </a:ext>
                </a:extLst>
              </p:cNvPr>
              <p:cNvGrpSpPr/>
              <p:nvPr/>
            </p:nvGrpSpPr>
            <p:grpSpPr>
              <a:xfrm>
                <a:off x="1317" y="3053"/>
                <a:ext cx="16681" cy="3965"/>
                <a:chOff x="1020" y="2328"/>
                <a:chExt cx="11012" cy="8169"/>
              </a:xfrm>
            </p:grpSpPr>
            <p:sp>
              <p:nvSpPr>
                <p:cNvPr id="8108" name="圆角矩形 14">
                  <a:extLst>
                    <a:ext uri="{FF2B5EF4-FFF2-40B4-BE49-F238E27FC236}">
                      <a16:creationId xmlns:a16="http://schemas.microsoft.com/office/drawing/2014/main" id="{2875A94A-2F45-430B-B579-DF316417FE0E}"/>
                    </a:ext>
                  </a:extLst>
                </p:cNvPr>
                <p:cNvSpPr/>
                <p:nvPr/>
              </p:nvSpPr>
              <p:spPr>
                <a:xfrm>
                  <a:off x="1220" y="2481"/>
                  <a:ext cx="10812" cy="8016"/>
                </a:xfrm>
                <a:prstGeom prst="roundRect">
                  <a:avLst/>
                </a:prstGeom>
                <a:solidFill>
                  <a:srgbClr val="03C400"/>
                </a:solidFill>
                <a:ln w="25400" cmpd="sng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109" name="圆角矩形 13">
                  <a:extLst>
                    <a:ext uri="{FF2B5EF4-FFF2-40B4-BE49-F238E27FC236}">
                      <a16:creationId xmlns:a16="http://schemas.microsoft.com/office/drawing/2014/main" id="{E2D2F92B-CCFD-48BA-A656-AAD4DFB38E1F}"/>
                    </a:ext>
                  </a:extLst>
                </p:cNvPr>
                <p:cNvSpPr/>
                <p:nvPr/>
              </p:nvSpPr>
              <p:spPr>
                <a:xfrm>
                  <a:off x="1020" y="2328"/>
                  <a:ext cx="10812" cy="7120"/>
                </a:xfrm>
                <a:prstGeom prst="roundRect">
                  <a:avLst/>
                </a:prstGeom>
                <a:solidFill>
                  <a:schemeClr val="bg1"/>
                </a:solidFill>
                <a:ln w="25400" cmpd="sng">
                  <a:solidFill>
                    <a:srgbClr val="5F77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8107" name="文本框 17">
                <a:extLst>
                  <a:ext uri="{FF2B5EF4-FFF2-40B4-BE49-F238E27FC236}">
                    <a16:creationId xmlns:a16="http://schemas.microsoft.com/office/drawing/2014/main" id="{9559595A-AE3B-4952-B125-AF263D6F1A25}"/>
                  </a:ext>
                </a:extLst>
              </p:cNvPr>
              <p:cNvSpPr txBox="1"/>
              <p:nvPr/>
            </p:nvSpPr>
            <p:spPr>
              <a:xfrm>
                <a:off x="2864" y="3416"/>
                <a:ext cx="14554" cy="50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nl-NL" sz="3200" i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</a:t>
                </a:r>
                <a:r>
                  <a:rPr lang="nl-NL" sz="32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ừa sạc điện thoại vừa sử dụng</a:t>
                </a:r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Palatino Linotype" panose="02040502050505030304" pitchFamily="18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8105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CC818A0C-DD45-4458-9389-3E436AEED5FC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7" cstate="email"/>
            <a:stretch>
              <a:fillRect/>
            </a:stretch>
          </p:blipFill>
          <p:spPr>
            <a:xfrm rot="19945025">
              <a:off x="674462" y="1335180"/>
              <a:ext cx="1247817" cy="1247817"/>
            </a:xfrm>
            <a:prstGeom prst="rect">
              <a:avLst/>
            </a:prstGeom>
          </p:spPr>
        </p:pic>
      </p:grpSp>
      <p:grpSp>
        <p:nvGrpSpPr>
          <p:cNvPr id="8125" name="Group 8124">
            <a:extLst>
              <a:ext uri="{FF2B5EF4-FFF2-40B4-BE49-F238E27FC236}">
                <a16:creationId xmlns:a16="http://schemas.microsoft.com/office/drawing/2014/main" id="{7E390A80-5497-4DDF-8DA8-6DFD786DF3C2}"/>
              </a:ext>
            </a:extLst>
          </p:cNvPr>
          <p:cNvGrpSpPr/>
          <p:nvPr/>
        </p:nvGrpSpPr>
        <p:grpSpPr>
          <a:xfrm>
            <a:off x="674462" y="3876946"/>
            <a:ext cx="8621938" cy="1431817"/>
            <a:chOff x="674462" y="3697449"/>
            <a:chExt cx="7538790" cy="1431817"/>
          </a:xfrm>
        </p:grpSpPr>
        <p:grpSp>
          <p:nvGrpSpPr>
            <p:cNvPr id="8111" name="组合 18">
              <a:extLst>
                <a:ext uri="{FF2B5EF4-FFF2-40B4-BE49-F238E27FC236}">
                  <a16:creationId xmlns:a16="http://schemas.microsoft.com/office/drawing/2014/main" id="{E3DABB13-C222-4940-BC14-E8D2589696BE}"/>
                </a:ext>
              </a:extLst>
            </p:cNvPr>
            <p:cNvGrpSpPr/>
            <p:nvPr/>
          </p:nvGrpSpPr>
          <p:grpSpPr>
            <a:xfrm>
              <a:off x="1241740" y="3951172"/>
              <a:ext cx="6971512" cy="1178094"/>
              <a:chOff x="1317" y="3053"/>
              <a:chExt cx="16631" cy="5499"/>
            </a:xfrm>
          </p:grpSpPr>
          <p:grpSp>
            <p:nvGrpSpPr>
              <p:cNvPr id="8113" name="组合 15">
                <a:extLst>
                  <a:ext uri="{FF2B5EF4-FFF2-40B4-BE49-F238E27FC236}">
                    <a16:creationId xmlns:a16="http://schemas.microsoft.com/office/drawing/2014/main" id="{C21ABA58-F8A2-484E-90A2-095F9DB17DE9}"/>
                  </a:ext>
                </a:extLst>
              </p:cNvPr>
              <p:cNvGrpSpPr/>
              <p:nvPr/>
            </p:nvGrpSpPr>
            <p:grpSpPr>
              <a:xfrm>
                <a:off x="1317" y="3053"/>
                <a:ext cx="16631" cy="3965"/>
                <a:chOff x="1020" y="2328"/>
                <a:chExt cx="10979" cy="8169"/>
              </a:xfrm>
            </p:grpSpPr>
            <p:sp>
              <p:nvSpPr>
                <p:cNvPr id="8115" name="圆角矩形 14">
                  <a:extLst>
                    <a:ext uri="{FF2B5EF4-FFF2-40B4-BE49-F238E27FC236}">
                      <a16:creationId xmlns:a16="http://schemas.microsoft.com/office/drawing/2014/main" id="{133C166B-1D95-4B32-84C0-2956F5C7D6A2}"/>
                    </a:ext>
                  </a:extLst>
                </p:cNvPr>
                <p:cNvSpPr/>
                <p:nvPr/>
              </p:nvSpPr>
              <p:spPr>
                <a:xfrm>
                  <a:off x="1220" y="2481"/>
                  <a:ext cx="10779" cy="8016"/>
                </a:xfrm>
                <a:prstGeom prst="roundRect">
                  <a:avLst/>
                </a:prstGeom>
                <a:solidFill>
                  <a:srgbClr val="03C400"/>
                </a:solidFill>
                <a:ln w="25400" cmpd="sng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116" name="圆角矩形 13">
                  <a:extLst>
                    <a:ext uri="{FF2B5EF4-FFF2-40B4-BE49-F238E27FC236}">
                      <a16:creationId xmlns:a16="http://schemas.microsoft.com/office/drawing/2014/main" id="{F217F5E8-B492-46F2-A873-8511EFE617CB}"/>
                    </a:ext>
                  </a:extLst>
                </p:cNvPr>
                <p:cNvSpPr/>
                <p:nvPr/>
              </p:nvSpPr>
              <p:spPr>
                <a:xfrm>
                  <a:off x="1020" y="2328"/>
                  <a:ext cx="10812" cy="7120"/>
                </a:xfrm>
                <a:prstGeom prst="roundRect">
                  <a:avLst/>
                </a:prstGeom>
                <a:solidFill>
                  <a:schemeClr val="bg1"/>
                </a:solidFill>
                <a:ln w="25400" cmpd="sng">
                  <a:solidFill>
                    <a:srgbClr val="5F77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8114" name="文本框 17">
                <a:extLst>
                  <a:ext uri="{FF2B5EF4-FFF2-40B4-BE49-F238E27FC236}">
                    <a16:creationId xmlns:a16="http://schemas.microsoft.com/office/drawing/2014/main" id="{E71E4008-3B80-4444-97EB-94C9DFE86CE5}"/>
                  </a:ext>
                </a:extLst>
              </p:cNvPr>
              <p:cNvSpPr txBox="1"/>
              <p:nvPr/>
            </p:nvSpPr>
            <p:spPr>
              <a:xfrm>
                <a:off x="2699" y="3524"/>
                <a:ext cx="14996" cy="50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nl-NL" sz="32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Để vật dễ bén lửa gần bếp đun nấu,...</a:t>
                </a:r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Palatino Linotype" panose="02040502050505030304" pitchFamily="18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8112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7134F38E-9487-4118-8A31-0D9471FF67F5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7" cstate="email"/>
            <a:stretch>
              <a:fillRect/>
            </a:stretch>
          </p:blipFill>
          <p:spPr>
            <a:xfrm rot="19945025">
              <a:off x="674462" y="3697449"/>
              <a:ext cx="1247817" cy="1247817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2262527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8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8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8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8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8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8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8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8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8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8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8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8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3"/>
            <a:ext cx="11220995" cy="6126480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7" name="Picture 3">
            <a:extLst>
              <a:ext uri="{FF2B5EF4-FFF2-40B4-BE49-F238E27FC236}">
                <a16:creationId xmlns:a16="http://schemas.microsoft.com/office/drawing/2014/main" id="{95D6CF85-3E19-474E-8AB9-A8826327E6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781586" y="2022516"/>
            <a:ext cx="5162013" cy="401346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9754EDB4-916A-403A-8C9C-5D999C42AB72}"/>
              </a:ext>
            </a:extLst>
          </p:cNvPr>
          <p:cNvGrpSpPr/>
          <p:nvPr/>
        </p:nvGrpSpPr>
        <p:grpSpPr>
          <a:xfrm>
            <a:off x="3884813" y="352697"/>
            <a:ext cx="5110345" cy="3441051"/>
            <a:chOff x="7080069" y="1954726"/>
            <a:chExt cx="5110345" cy="3441051"/>
          </a:xfrm>
        </p:grpSpPr>
        <p:pic>
          <p:nvPicPr>
            <p:cNvPr id="7" name="图片 5">
              <a:extLst>
                <a:ext uri="{FF2B5EF4-FFF2-40B4-BE49-F238E27FC236}">
                  <a16:creationId xmlns:a16="http://schemas.microsoft.com/office/drawing/2014/main" id="{D3ADD819-7F08-47E8-8E10-17713E45ED7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0069" y="1954726"/>
              <a:ext cx="5096377" cy="3441051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8292CD6-99E8-4944-8A3E-59BAA2F24682}"/>
                </a:ext>
              </a:extLst>
            </p:cNvPr>
            <p:cNvSpPr txBox="1"/>
            <p:nvPr/>
          </p:nvSpPr>
          <p:spPr>
            <a:xfrm>
              <a:off x="7513240" y="2644169"/>
              <a:ext cx="467717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3200" b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Nêu các nguyên nhân khác có thể dẫn đến cháy?</a:t>
              </a:r>
              <a:endPara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9178034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3"/>
            <a:ext cx="11220995" cy="6126480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3C40E-0244-471E-823F-7EB81463036A}"/>
              </a:ext>
            </a:extLst>
          </p:cNvPr>
          <p:cNvSpPr txBox="1"/>
          <p:nvPr/>
        </p:nvSpPr>
        <p:spPr>
          <a:xfrm>
            <a:off x="2370232" y="629920"/>
            <a:ext cx="9255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Baloo 2" panose="03080502040302020200" pitchFamily="66" charset="0"/>
                <a:ea typeface="+mn-ea"/>
                <a:cs typeface="Baloo 2" panose="03080502040302020200" pitchFamily="66" charset="0"/>
              </a:rPr>
              <a:t>Nguyên nhân khác gây cháy: </a:t>
            </a:r>
            <a:endParaRPr kumimoji="0" lang="en-US" sz="4000" b="1" i="0" u="none" strike="noStrike" kern="1200" cap="none" spc="0" normalizeH="0" baseline="0" noProof="0" dirty="0">
              <a:ln>
                <a:solidFill>
                  <a:srgbClr val="108539"/>
                </a:solidFill>
              </a:ln>
              <a:solidFill>
                <a:srgbClr val="03C400"/>
              </a:solidFill>
              <a:effectLst/>
              <a:uLnTx/>
              <a:uFillTx/>
              <a:latin typeface="Baloo 2" panose="03080502040302020200" pitchFamily="66" charset="0"/>
              <a:ea typeface="+mn-ea"/>
              <a:cs typeface="Baloo 2" panose="03080502040302020200" pitchFamily="66" charset="0"/>
            </a:endParaRPr>
          </a:p>
        </p:txBody>
      </p:sp>
      <p:grpSp>
        <p:nvGrpSpPr>
          <p:cNvPr id="8102" name="Group 8101">
            <a:extLst>
              <a:ext uri="{FF2B5EF4-FFF2-40B4-BE49-F238E27FC236}">
                <a16:creationId xmlns:a16="http://schemas.microsoft.com/office/drawing/2014/main" id="{9755D063-668A-4BBA-AA35-85F9157BED96}"/>
              </a:ext>
            </a:extLst>
          </p:cNvPr>
          <p:cNvGrpSpPr/>
          <p:nvPr/>
        </p:nvGrpSpPr>
        <p:grpSpPr>
          <a:xfrm>
            <a:off x="674462" y="1335180"/>
            <a:ext cx="8478948" cy="1247817"/>
            <a:chOff x="674462" y="1335180"/>
            <a:chExt cx="6531010" cy="1247817"/>
          </a:xfrm>
        </p:grpSpPr>
        <p:grpSp>
          <p:nvGrpSpPr>
            <p:cNvPr id="8096" name="组合 18">
              <a:extLst>
                <a:ext uri="{FF2B5EF4-FFF2-40B4-BE49-F238E27FC236}">
                  <a16:creationId xmlns:a16="http://schemas.microsoft.com/office/drawing/2014/main" id="{79127C28-955A-4598-BDA8-C86519468223}"/>
                </a:ext>
              </a:extLst>
            </p:cNvPr>
            <p:cNvGrpSpPr/>
            <p:nvPr/>
          </p:nvGrpSpPr>
          <p:grpSpPr>
            <a:xfrm>
              <a:off x="1241740" y="1588903"/>
              <a:ext cx="5963732" cy="849453"/>
              <a:chOff x="1317" y="3053"/>
              <a:chExt cx="16681" cy="3965"/>
            </a:xfrm>
          </p:grpSpPr>
          <p:grpSp>
            <p:nvGrpSpPr>
              <p:cNvPr id="8097" name="组合 15">
                <a:extLst>
                  <a:ext uri="{FF2B5EF4-FFF2-40B4-BE49-F238E27FC236}">
                    <a16:creationId xmlns:a16="http://schemas.microsoft.com/office/drawing/2014/main" id="{C4378ACD-73D5-42AD-AA28-5A9753D259DF}"/>
                  </a:ext>
                </a:extLst>
              </p:cNvPr>
              <p:cNvGrpSpPr/>
              <p:nvPr/>
            </p:nvGrpSpPr>
            <p:grpSpPr>
              <a:xfrm>
                <a:off x="1317" y="3053"/>
                <a:ext cx="16681" cy="3965"/>
                <a:chOff x="1020" y="2328"/>
                <a:chExt cx="11012" cy="8169"/>
              </a:xfrm>
            </p:grpSpPr>
            <p:sp>
              <p:nvSpPr>
                <p:cNvPr id="8099" name="圆角矩形 14">
                  <a:extLst>
                    <a:ext uri="{FF2B5EF4-FFF2-40B4-BE49-F238E27FC236}">
                      <a16:creationId xmlns:a16="http://schemas.microsoft.com/office/drawing/2014/main" id="{57D03369-A6E9-475D-ACB0-068351DF1A03}"/>
                    </a:ext>
                  </a:extLst>
                </p:cNvPr>
                <p:cNvSpPr/>
                <p:nvPr/>
              </p:nvSpPr>
              <p:spPr>
                <a:xfrm>
                  <a:off x="1220" y="2481"/>
                  <a:ext cx="10812" cy="8016"/>
                </a:xfrm>
                <a:prstGeom prst="roundRect">
                  <a:avLst/>
                </a:prstGeom>
                <a:solidFill>
                  <a:srgbClr val="03C400"/>
                </a:solidFill>
                <a:ln w="25400" cmpd="sng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100" name="圆角矩形 13">
                  <a:extLst>
                    <a:ext uri="{FF2B5EF4-FFF2-40B4-BE49-F238E27FC236}">
                      <a16:creationId xmlns:a16="http://schemas.microsoft.com/office/drawing/2014/main" id="{9EE33C5C-1657-401F-B719-6CD72A137474}"/>
                    </a:ext>
                  </a:extLst>
                </p:cNvPr>
                <p:cNvSpPr/>
                <p:nvPr/>
              </p:nvSpPr>
              <p:spPr>
                <a:xfrm>
                  <a:off x="1020" y="2328"/>
                  <a:ext cx="10812" cy="7120"/>
                </a:xfrm>
                <a:prstGeom prst="roundRect">
                  <a:avLst/>
                </a:prstGeom>
                <a:solidFill>
                  <a:schemeClr val="bg1"/>
                </a:solidFill>
                <a:ln w="25400" cmpd="sng">
                  <a:solidFill>
                    <a:srgbClr val="5F77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8098" name="文本框 17">
                <a:extLst>
                  <a:ext uri="{FF2B5EF4-FFF2-40B4-BE49-F238E27FC236}">
                    <a16:creationId xmlns:a16="http://schemas.microsoft.com/office/drawing/2014/main" id="{B29E3A72-7534-4477-85F6-53851E56BDD3}"/>
                  </a:ext>
                </a:extLst>
              </p:cNvPr>
              <p:cNvSpPr txBox="1"/>
              <p:nvPr/>
            </p:nvSpPr>
            <p:spPr>
              <a:xfrm>
                <a:off x="2864" y="3416"/>
                <a:ext cx="14554" cy="27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32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Palatino Linotype" panose="02040502050505030304" pitchFamily="18" charset="0"/>
                    <a:cs typeface="Arial" panose="020B0604020202020204" pitchFamily="34" charset="0"/>
                  </a:rPr>
                  <a:t>Đốt vàng mã</a:t>
                </a:r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Palatino Linotype" panose="02040502050505030304" pitchFamily="18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8101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9901C5E8-CA60-43D4-84BD-B6EDE7336414}"/>
                </a:ext>
              </a:extLst>
            </p:cNvPr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7" cstate="email"/>
            <a:stretch>
              <a:fillRect/>
            </a:stretch>
          </p:blipFill>
          <p:spPr>
            <a:xfrm rot="19945025">
              <a:off x="674462" y="1335180"/>
              <a:ext cx="1247817" cy="1247817"/>
            </a:xfrm>
            <a:prstGeom prst="rect">
              <a:avLst/>
            </a:prstGeom>
          </p:spPr>
        </p:pic>
      </p:grpSp>
      <p:grpSp>
        <p:nvGrpSpPr>
          <p:cNvPr id="8103" name="Group 8102">
            <a:extLst>
              <a:ext uri="{FF2B5EF4-FFF2-40B4-BE49-F238E27FC236}">
                <a16:creationId xmlns:a16="http://schemas.microsoft.com/office/drawing/2014/main" id="{14416D47-E0C0-4B5E-B042-1CF953CD9E7A}"/>
              </a:ext>
            </a:extLst>
          </p:cNvPr>
          <p:cNvGrpSpPr/>
          <p:nvPr/>
        </p:nvGrpSpPr>
        <p:grpSpPr>
          <a:xfrm>
            <a:off x="674462" y="2606063"/>
            <a:ext cx="8621938" cy="1247817"/>
            <a:chOff x="674462" y="1335180"/>
            <a:chExt cx="6531010" cy="1247817"/>
          </a:xfrm>
        </p:grpSpPr>
        <p:grpSp>
          <p:nvGrpSpPr>
            <p:cNvPr id="8104" name="组合 18">
              <a:extLst>
                <a:ext uri="{FF2B5EF4-FFF2-40B4-BE49-F238E27FC236}">
                  <a16:creationId xmlns:a16="http://schemas.microsoft.com/office/drawing/2014/main" id="{31AB7CB2-B2F3-4D6C-AFE4-37ADD33167D9}"/>
                </a:ext>
              </a:extLst>
            </p:cNvPr>
            <p:cNvGrpSpPr/>
            <p:nvPr/>
          </p:nvGrpSpPr>
          <p:grpSpPr>
            <a:xfrm>
              <a:off x="1241740" y="1588903"/>
              <a:ext cx="5963732" cy="849453"/>
              <a:chOff x="1317" y="3053"/>
              <a:chExt cx="16681" cy="3965"/>
            </a:xfrm>
          </p:grpSpPr>
          <p:grpSp>
            <p:nvGrpSpPr>
              <p:cNvPr id="8106" name="组合 15">
                <a:extLst>
                  <a:ext uri="{FF2B5EF4-FFF2-40B4-BE49-F238E27FC236}">
                    <a16:creationId xmlns:a16="http://schemas.microsoft.com/office/drawing/2014/main" id="{FD18086F-D390-4FFB-B309-0FBD6326539D}"/>
                  </a:ext>
                </a:extLst>
              </p:cNvPr>
              <p:cNvGrpSpPr/>
              <p:nvPr/>
            </p:nvGrpSpPr>
            <p:grpSpPr>
              <a:xfrm>
                <a:off x="1317" y="3053"/>
                <a:ext cx="16681" cy="3965"/>
                <a:chOff x="1020" y="2328"/>
                <a:chExt cx="11012" cy="8169"/>
              </a:xfrm>
            </p:grpSpPr>
            <p:sp>
              <p:nvSpPr>
                <p:cNvPr id="8108" name="圆角矩形 14">
                  <a:extLst>
                    <a:ext uri="{FF2B5EF4-FFF2-40B4-BE49-F238E27FC236}">
                      <a16:creationId xmlns:a16="http://schemas.microsoft.com/office/drawing/2014/main" id="{2875A94A-2F45-430B-B579-DF316417FE0E}"/>
                    </a:ext>
                  </a:extLst>
                </p:cNvPr>
                <p:cNvSpPr/>
                <p:nvPr/>
              </p:nvSpPr>
              <p:spPr>
                <a:xfrm>
                  <a:off x="1220" y="2481"/>
                  <a:ext cx="10812" cy="8016"/>
                </a:xfrm>
                <a:prstGeom prst="roundRect">
                  <a:avLst/>
                </a:prstGeom>
                <a:solidFill>
                  <a:srgbClr val="03C400"/>
                </a:solidFill>
                <a:ln w="25400" cmpd="sng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109" name="圆角矩形 13">
                  <a:extLst>
                    <a:ext uri="{FF2B5EF4-FFF2-40B4-BE49-F238E27FC236}">
                      <a16:creationId xmlns:a16="http://schemas.microsoft.com/office/drawing/2014/main" id="{E2D2F92B-CCFD-48BA-A656-AAD4DFB38E1F}"/>
                    </a:ext>
                  </a:extLst>
                </p:cNvPr>
                <p:cNvSpPr/>
                <p:nvPr/>
              </p:nvSpPr>
              <p:spPr>
                <a:xfrm>
                  <a:off x="1020" y="2328"/>
                  <a:ext cx="10812" cy="7120"/>
                </a:xfrm>
                <a:prstGeom prst="roundRect">
                  <a:avLst/>
                </a:prstGeom>
                <a:solidFill>
                  <a:schemeClr val="bg1"/>
                </a:solidFill>
                <a:ln w="25400" cmpd="sng">
                  <a:solidFill>
                    <a:srgbClr val="5F77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8107" name="文本框 17">
                <a:extLst>
                  <a:ext uri="{FF2B5EF4-FFF2-40B4-BE49-F238E27FC236}">
                    <a16:creationId xmlns:a16="http://schemas.microsoft.com/office/drawing/2014/main" id="{9559595A-AE3B-4952-B125-AF263D6F1A25}"/>
                  </a:ext>
                </a:extLst>
              </p:cNvPr>
              <p:cNvSpPr txBox="1"/>
              <p:nvPr/>
            </p:nvSpPr>
            <p:spPr>
              <a:xfrm>
                <a:off x="2864" y="3416"/>
                <a:ext cx="14554" cy="27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32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Trẻ em đùa nghịch lửa</a:t>
                </a:r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Palatino Linotype" panose="02040502050505030304" pitchFamily="18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8105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CC818A0C-DD45-4458-9389-3E436AEED5FC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7" cstate="email"/>
            <a:stretch>
              <a:fillRect/>
            </a:stretch>
          </p:blipFill>
          <p:spPr>
            <a:xfrm rot="19945025">
              <a:off x="674462" y="1335180"/>
              <a:ext cx="1247817" cy="1247817"/>
            </a:xfrm>
            <a:prstGeom prst="rect">
              <a:avLst/>
            </a:prstGeom>
          </p:spPr>
        </p:pic>
      </p:grpSp>
      <p:grpSp>
        <p:nvGrpSpPr>
          <p:cNvPr id="8125" name="Group 8124">
            <a:extLst>
              <a:ext uri="{FF2B5EF4-FFF2-40B4-BE49-F238E27FC236}">
                <a16:creationId xmlns:a16="http://schemas.microsoft.com/office/drawing/2014/main" id="{7E390A80-5497-4DDF-8DA8-6DFD786DF3C2}"/>
              </a:ext>
            </a:extLst>
          </p:cNvPr>
          <p:cNvGrpSpPr/>
          <p:nvPr/>
        </p:nvGrpSpPr>
        <p:grpSpPr>
          <a:xfrm>
            <a:off x="674462" y="3876946"/>
            <a:ext cx="8621938" cy="1247817"/>
            <a:chOff x="674462" y="3697449"/>
            <a:chExt cx="7538790" cy="1247817"/>
          </a:xfrm>
        </p:grpSpPr>
        <p:grpSp>
          <p:nvGrpSpPr>
            <p:cNvPr id="8111" name="组合 18">
              <a:extLst>
                <a:ext uri="{FF2B5EF4-FFF2-40B4-BE49-F238E27FC236}">
                  <a16:creationId xmlns:a16="http://schemas.microsoft.com/office/drawing/2014/main" id="{E3DABB13-C222-4940-BC14-E8D2589696BE}"/>
                </a:ext>
              </a:extLst>
            </p:cNvPr>
            <p:cNvGrpSpPr/>
            <p:nvPr/>
          </p:nvGrpSpPr>
          <p:grpSpPr>
            <a:xfrm>
              <a:off x="1241740" y="3951172"/>
              <a:ext cx="6971512" cy="849453"/>
              <a:chOff x="1317" y="3053"/>
              <a:chExt cx="16631" cy="3965"/>
            </a:xfrm>
          </p:grpSpPr>
          <p:grpSp>
            <p:nvGrpSpPr>
              <p:cNvPr id="8113" name="组合 15">
                <a:extLst>
                  <a:ext uri="{FF2B5EF4-FFF2-40B4-BE49-F238E27FC236}">
                    <a16:creationId xmlns:a16="http://schemas.microsoft.com/office/drawing/2014/main" id="{C21ABA58-F8A2-484E-90A2-095F9DB17DE9}"/>
                  </a:ext>
                </a:extLst>
              </p:cNvPr>
              <p:cNvGrpSpPr/>
              <p:nvPr/>
            </p:nvGrpSpPr>
            <p:grpSpPr>
              <a:xfrm>
                <a:off x="1317" y="3053"/>
                <a:ext cx="16631" cy="3965"/>
                <a:chOff x="1020" y="2328"/>
                <a:chExt cx="10979" cy="8169"/>
              </a:xfrm>
            </p:grpSpPr>
            <p:sp>
              <p:nvSpPr>
                <p:cNvPr id="8115" name="圆角矩形 14">
                  <a:extLst>
                    <a:ext uri="{FF2B5EF4-FFF2-40B4-BE49-F238E27FC236}">
                      <a16:creationId xmlns:a16="http://schemas.microsoft.com/office/drawing/2014/main" id="{133C166B-1D95-4B32-84C0-2956F5C7D6A2}"/>
                    </a:ext>
                  </a:extLst>
                </p:cNvPr>
                <p:cNvSpPr/>
                <p:nvPr/>
              </p:nvSpPr>
              <p:spPr>
                <a:xfrm>
                  <a:off x="1220" y="2481"/>
                  <a:ext cx="10779" cy="8016"/>
                </a:xfrm>
                <a:prstGeom prst="roundRect">
                  <a:avLst/>
                </a:prstGeom>
                <a:solidFill>
                  <a:srgbClr val="03C400"/>
                </a:solidFill>
                <a:ln w="25400" cmpd="sng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116" name="圆角矩形 13">
                  <a:extLst>
                    <a:ext uri="{FF2B5EF4-FFF2-40B4-BE49-F238E27FC236}">
                      <a16:creationId xmlns:a16="http://schemas.microsoft.com/office/drawing/2014/main" id="{F217F5E8-B492-46F2-A873-8511EFE617CB}"/>
                    </a:ext>
                  </a:extLst>
                </p:cNvPr>
                <p:cNvSpPr/>
                <p:nvPr/>
              </p:nvSpPr>
              <p:spPr>
                <a:xfrm>
                  <a:off x="1020" y="2328"/>
                  <a:ext cx="10812" cy="7120"/>
                </a:xfrm>
                <a:prstGeom prst="roundRect">
                  <a:avLst/>
                </a:prstGeom>
                <a:solidFill>
                  <a:schemeClr val="bg1"/>
                </a:solidFill>
                <a:ln w="25400" cmpd="sng">
                  <a:solidFill>
                    <a:srgbClr val="5F77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8114" name="文本框 17">
                <a:extLst>
                  <a:ext uri="{FF2B5EF4-FFF2-40B4-BE49-F238E27FC236}">
                    <a16:creationId xmlns:a16="http://schemas.microsoft.com/office/drawing/2014/main" id="{E71E4008-3B80-4444-97EB-94C9DFE86CE5}"/>
                  </a:ext>
                </a:extLst>
              </p:cNvPr>
              <p:cNvSpPr txBox="1"/>
              <p:nvPr/>
            </p:nvSpPr>
            <p:spPr>
              <a:xfrm>
                <a:off x="2699" y="3524"/>
                <a:ext cx="14996" cy="27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32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Không chú ý khi châm hương</a:t>
                </a:r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Palatino Linotype" panose="02040502050505030304" pitchFamily="18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8112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7134F38E-9487-4118-8A31-0D9471FF67F5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7" cstate="email"/>
            <a:stretch>
              <a:fillRect/>
            </a:stretch>
          </p:blipFill>
          <p:spPr>
            <a:xfrm rot="19945025">
              <a:off x="674462" y="3697449"/>
              <a:ext cx="1247817" cy="1247817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7739884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8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8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8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8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8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8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8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8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8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8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8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8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3"/>
            <a:ext cx="11220995" cy="6126480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3C40E-0244-471E-823F-7EB81463036A}"/>
              </a:ext>
            </a:extLst>
          </p:cNvPr>
          <p:cNvSpPr txBox="1"/>
          <p:nvPr/>
        </p:nvSpPr>
        <p:spPr>
          <a:xfrm>
            <a:off x="3240804" y="1411316"/>
            <a:ext cx="78854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3. </a:t>
            </a:r>
            <a:r>
              <a:rPr kumimoji="0" lang="vi-VN" sz="4800" b="1" i="0" u="none" strike="noStrike" kern="1200" cap="none" spc="0" normalizeH="0" baseline="0" noProof="0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Những thiệt hại do cháy gây ra và cách phòng tránh cháy.</a:t>
            </a:r>
            <a:endParaRPr kumimoji="0" lang="en-US" sz="4800" b="1" i="0" u="none" strike="noStrike" kern="1200" cap="none" spc="0" normalizeH="0" baseline="0" noProof="0" dirty="0">
              <a:ln>
                <a:solidFill>
                  <a:srgbClr val="108539"/>
                </a:solidFill>
              </a:ln>
              <a:solidFill>
                <a:srgbClr val="03C400"/>
              </a:solidFill>
              <a:effectLst/>
              <a:uLnTx/>
              <a:uFillTx/>
              <a:latin typeface="iCiel Cadena" panose="02000503000000020004" pitchFamily="50" charset="0"/>
              <a:ea typeface="+mn-ea"/>
              <a:cs typeface="Baloo 2" panose="03080502040302020200" pitchFamily="66" charset="0"/>
            </a:endParaRPr>
          </a:p>
        </p:txBody>
      </p:sp>
      <p:pic>
        <p:nvPicPr>
          <p:cNvPr id="9" name="Picture 2" descr="Education School Image Transparent Teacher Cute Teacher - Girl Teacher  Cartoon Png, Png Download - 900x900(#2789483) - PngFind">
            <a:extLst>
              <a:ext uri="{FF2B5EF4-FFF2-40B4-BE49-F238E27FC236}">
                <a16:creationId xmlns:a16="http://schemas.microsoft.com/office/drawing/2014/main" id="{D79F7B7E-ED16-430D-8A7B-B017F746DD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273" b="97159" l="10000" r="90000">
                        <a14:foregroundMark x1="35595" y1="31705" x2="41310" y2="33864"/>
                        <a14:foregroundMark x1="41310" y1="31023" x2="45833" y2="34432"/>
                        <a14:foregroundMark x1="38571" y1="34773" x2="50357" y2="37500"/>
                        <a14:foregroundMark x1="72619" y1="49545" x2="83929" y2="20455"/>
                        <a14:backgroundMark x1="71190" y1="54545" x2="70714" y2="55568"/>
                        <a14:backgroundMark x1="64762" y1="49318" x2="65476" y2="521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04" y="1986358"/>
            <a:ext cx="4481872" cy="4695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990085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2"/>
            <a:ext cx="11220995" cy="6357257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3C40E-0244-471E-823F-7EB81463036A}"/>
              </a:ext>
            </a:extLst>
          </p:cNvPr>
          <p:cNvSpPr txBox="1"/>
          <p:nvPr/>
        </p:nvSpPr>
        <p:spPr>
          <a:xfrm>
            <a:off x="1479004" y="563826"/>
            <a:ext cx="9255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Baloo 2" panose="03080502040302020200" pitchFamily="66" charset="0"/>
                <a:ea typeface="+mn-ea"/>
                <a:cs typeface="Baloo 2" panose="03080502040302020200" pitchFamily="66" charset="0"/>
              </a:rPr>
              <a:t>2. </a:t>
            </a:r>
            <a:r>
              <a:rPr lang="en-US" sz="3600" b="1" dirty="0" err="1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latin typeface="Baloo 2" panose="03080502040302020200" pitchFamily="66" charset="0"/>
                <a:cs typeface="Baloo 2" panose="03080502040302020200" pitchFamily="66" charset="0"/>
              </a:rPr>
              <a:t>Nêu</a:t>
            </a:r>
            <a:r>
              <a:rPr lang="en-US" sz="3600" b="1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latin typeface="Baloo 2" panose="03080502040302020200" pitchFamily="66" charset="0"/>
                <a:cs typeface="Baloo 2" panose="03080502040302020200" pitchFamily="66" charset="0"/>
              </a:rPr>
              <a:t> n</a:t>
            </a:r>
            <a:r>
              <a:rPr kumimoji="0" lang="vi-VN" sz="3600" b="1" i="0" u="none" strike="noStrike" kern="1200" cap="none" spc="0" normalizeH="0" baseline="0" noProof="0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Baloo 2" panose="03080502040302020200" pitchFamily="66" charset="0"/>
                <a:ea typeface="+mn-ea"/>
                <a:cs typeface="Baloo 2" panose="03080502040302020200" pitchFamily="66" charset="0"/>
              </a:rPr>
              <a:t>hững thiệt hại có thể xảy ra về người và tài sản do hỏa hoạn.</a:t>
            </a:r>
            <a:endParaRPr kumimoji="0" lang="en-US" sz="3600" b="1" i="0" u="none" strike="noStrike" kern="1200" cap="none" spc="0" normalizeH="0" baseline="0" noProof="0" dirty="0">
              <a:ln>
                <a:solidFill>
                  <a:srgbClr val="108539"/>
                </a:solidFill>
              </a:ln>
              <a:solidFill>
                <a:srgbClr val="03C400"/>
              </a:solidFill>
              <a:effectLst/>
              <a:uLnTx/>
              <a:uFillTx/>
              <a:latin typeface="Baloo 2" panose="03080502040302020200" pitchFamily="66" charset="0"/>
              <a:ea typeface="+mn-ea"/>
              <a:cs typeface="Baloo 2" panose="03080502040302020200" pitchFamily="66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C5B512-D1CA-4AD2-AC59-49913B8BDF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6331" y="1721785"/>
            <a:ext cx="5379839" cy="31885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ADDF3DB-4E91-473E-BE2E-2CFD62BC81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618" y="1764155"/>
            <a:ext cx="4700502" cy="3816730"/>
          </a:xfrm>
          <a:prstGeom prst="rect">
            <a:avLst/>
          </a:prstGeom>
        </p:spPr>
      </p:pic>
      <p:sp>
        <p:nvSpPr>
          <p:cNvPr id="11" name="圆角矩形 13">
            <a:extLst>
              <a:ext uri="{FF2B5EF4-FFF2-40B4-BE49-F238E27FC236}">
                <a16:creationId xmlns:a16="http://schemas.microsoft.com/office/drawing/2014/main" id="{D9416E84-FA13-4222-9EE7-824AE6306B00}"/>
              </a:ext>
            </a:extLst>
          </p:cNvPr>
          <p:cNvSpPr/>
          <p:nvPr/>
        </p:nvSpPr>
        <p:spPr>
          <a:xfrm>
            <a:off x="3818857" y="5093846"/>
            <a:ext cx="5284504" cy="628221"/>
          </a:xfrm>
          <a:prstGeom prst="roundRect">
            <a:avLst/>
          </a:prstGeom>
          <a:solidFill>
            <a:schemeClr val="bg1"/>
          </a:solidFill>
          <a:ln w="57150" cmpd="sng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Cháy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gây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thiệt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hại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gì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?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5" name="圆角矩形 13">
            <a:extLst>
              <a:ext uri="{FF2B5EF4-FFF2-40B4-BE49-F238E27FC236}">
                <a16:creationId xmlns:a16="http://schemas.microsoft.com/office/drawing/2014/main" id="{7DC79879-89E9-4F33-AA7A-6D173E800B38}"/>
              </a:ext>
            </a:extLst>
          </p:cNvPr>
          <p:cNvSpPr/>
          <p:nvPr/>
        </p:nvSpPr>
        <p:spPr>
          <a:xfrm>
            <a:off x="3818857" y="5905619"/>
            <a:ext cx="5284504" cy="628221"/>
          </a:xfrm>
          <a:prstGeom prst="roundRect">
            <a:avLst/>
          </a:prstGeom>
          <a:solidFill>
            <a:schemeClr val="bg1"/>
          </a:solidFill>
          <a:ln w="57150" cmpd="sng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Cách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phòng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tránh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?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98736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3"/>
            <a:ext cx="11220995" cy="6126480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752296F8-44B0-430B-9438-60553DC71C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0800" y="578069"/>
            <a:ext cx="7010400" cy="943704"/>
          </a:xfrm>
          <a:prstGeom prst="rect">
            <a:avLst/>
          </a:prstGeom>
        </p:spPr>
      </p:pic>
      <p:pic>
        <p:nvPicPr>
          <p:cNvPr id="37" name="Picture 3">
            <a:extLst>
              <a:ext uri="{FF2B5EF4-FFF2-40B4-BE49-F238E27FC236}">
                <a16:creationId xmlns:a16="http://schemas.microsoft.com/office/drawing/2014/main" id="{95D6CF85-3E19-474E-8AB9-A8826327E6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3717826" y="1900596"/>
            <a:ext cx="5162013" cy="401346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551090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A51DB573-EB7E-4459-87EF-929E7ADA1C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7A212962-73C7-4EF7-922E-A7BE7386D443}"/>
              </a:ext>
            </a:extLst>
          </p:cNvPr>
          <p:cNvGrpSpPr/>
          <p:nvPr/>
        </p:nvGrpSpPr>
        <p:grpSpPr>
          <a:xfrm>
            <a:off x="-1" y="5384684"/>
            <a:ext cx="12192001" cy="1473315"/>
            <a:chOff x="-1" y="5285788"/>
            <a:chExt cx="13010397" cy="1572212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6A93A63A-6E2A-49B2-99E8-A98EC5DBED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5609788" y="5285788"/>
              <a:ext cx="7400608" cy="1572212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89383381-92C9-4778-AB8F-60EFDC4AD4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42515B6D-AE9E-4D5E-9BF0-2E0FB17E8C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52369A1B-7AD8-42CB-80FC-A33B83C8B4B6}"/>
              </a:ext>
            </a:extLst>
          </p:cNvPr>
          <p:cNvSpPr/>
          <p:nvPr/>
        </p:nvSpPr>
        <p:spPr>
          <a:xfrm>
            <a:off x="1418568" y="2562358"/>
            <a:ext cx="9762751" cy="2058995"/>
          </a:xfrm>
          <a:prstGeom prst="roundRect">
            <a:avLst>
              <a:gd name="adj" fmla="val 50000"/>
            </a:avLst>
          </a:prstGeom>
          <a:noFill/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2DB60B3B-0B92-41BD-AB89-ABDD9A079A37}"/>
              </a:ext>
            </a:extLst>
          </p:cNvPr>
          <p:cNvGrpSpPr/>
          <p:nvPr/>
        </p:nvGrpSpPr>
        <p:grpSpPr>
          <a:xfrm flipV="1">
            <a:off x="-1" y="0"/>
            <a:ext cx="4988772" cy="1396552"/>
            <a:chOff x="-1" y="5367704"/>
            <a:chExt cx="5323647" cy="1490296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10DC2881-9383-4442-9FB3-EF30039925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05C1393C-0722-4C04-B33A-F149C455DF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4BA66EB5-51E2-47FC-A4D9-3F9657D8FC3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" t="86185" r="59915" b="-3"/>
          <a:stretch/>
        </p:blipFill>
        <p:spPr>
          <a:xfrm flipV="1">
            <a:off x="4988771" y="0"/>
            <a:ext cx="2622346" cy="1396552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4844A8F0-44CC-42CB-B858-6E8F1A695CB4}"/>
              </a:ext>
            </a:extLst>
          </p:cNvPr>
          <p:cNvGrpSpPr/>
          <p:nvPr/>
        </p:nvGrpSpPr>
        <p:grpSpPr>
          <a:xfrm>
            <a:off x="1166191" y="1045783"/>
            <a:ext cx="8048508" cy="3366505"/>
            <a:chOff x="1852946" y="-485322"/>
            <a:chExt cx="8048508" cy="3366505"/>
          </a:xfrm>
        </p:grpSpPr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AC78F17B-22EB-4AD0-A829-33FFEE510EF8}"/>
                </a:ext>
              </a:extLst>
            </p:cNvPr>
            <p:cNvSpPr txBox="1"/>
            <p:nvPr/>
          </p:nvSpPr>
          <p:spPr>
            <a:xfrm>
              <a:off x="4364361" y="1557744"/>
              <a:ext cx="5537093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8000" b="0" i="0" u="none" strike="noStrike" kern="1200" cap="none" spc="0" normalizeH="0" baseline="0" noProof="0" dirty="0" err="1">
                  <a:ln>
                    <a:solidFill>
                      <a:srgbClr val="336600"/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小考拉体" panose="02000503000000000000" pitchFamily="2" charset="-122"/>
                  <a:cs typeface="微软雅黑" panose="020B0503020204020204" pitchFamily="34" charset="-122"/>
                </a:rPr>
                <a:t>Khởi</a:t>
              </a:r>
              <a:r>
                <a:rPr kumimoji="1" lang="en-US" altLang="zh-CN" sz="8000" b="0" i="0" u="none" strike="noStrike" kern="1200" cap="none" spc="0" normalizeH="0" baseline="0" noProof="0" dirty="0">
                  <a:ln>
                    <a:solidFill>
                      <a:srgbClr val="336600"/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小考拉体" panose="02000503000000000000" pitchFamily="2" charset="-122"/>
                  <a:cs typeface="微软雅黑" panose="020B0503020204020204" pitchFamily="34" charset="-122"/>
                </a:rPr>
                <a:t> </a:t>
              </a:r>
              <a:r>
                <a:rPr kumimoji="1" lang="en-US" altLang="zh-CN" sz="8000" b="0" i="0" u="none" strike="noStrike" kern="1200" cap="none" spc="0" normalizeH="0" baseline="0" noProof="0" dirty="0" err="1">
                  <a:ln>
                    <a:solidFill>
                      <a:srgbClr val="336600"/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小考拉体" panose="02000503000000000000" pitchFamily="2" charset="-122"/>
                  <a:cs typeface="微软雅黑" panose="020B0503020204020204" pitchFamily="34" charset="-122"/>
                </a:rPr>
                <a:t>động</a:t>
              </a:r>
              <a:endParaRPr kumimoji="1" lang="en-US" altLang="zh-CN" sz="8000" b="0" i="0" u="none" strike="noStrike" kern="1200" cap="none" spc="0" normalizeH="0" baseline="0" noProof="0" dirty="0">
                <a:ln>
                  <a:solidFill>
                    <a:srgbClr val="3366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ea typeface="小考拉体" panose="02000503000000000000" pitchFamily="2" charset="-122"/>
                <a:cs typeface="微软雅黑" panose="020B0503020204020204" pitchFamily="34" charset="-122"/>
              </a:endParaRPr>
            </a:p>
          </p:txBody>
        </p:sp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C9437DB1-25AA-44F4-9BB2-BBFE8DFA84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91" t="49318" r="61139" b="11023"/>
            <a:stretch/>
          </p:blipFill>
          <p:spPr>
            <a:xfrm>
              <a:off x="1852946" y="-485322"/>
              <a:ext cx="1960873" cy="3261834"/>
            </a:xfrm>
            <a:prstGeom prst="rect">
              <a:avLst/>
            </a:prstGeom>
          </p:spPr>
        </p:pic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B99BF2CD-E444-4A9D-92CA-BC749C0CF40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53" t="16464" r="7803" b="58072"/>
          <a:stretch/>
        </p:blipFill>
        <p:spPr>
          <a:xfrm flipV="1">
            <a:off x="6935854" y="-3131342"/>
            <a:ext cx="6072556" cy="551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8889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3"/>
            <a:ext cx="11220995" cy="6126480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椭圆 9">
            <a:extLst>
              <a:ext uri="{FF2B5EF4-FFF2-40B4-BE49-F238E27FC236}">
                <a16:creationId xmlns:a16="http://schemas.microsoft.com/office/drawing/2014/main" id="{BA8F7D7A-CC97-4781-974E-95837FCE7284}"/>
              </a:ext>
            </a:extLst>
          </p:cNvPr>
          <p:cNvSpPr/>
          <p:nvPr/>
        </p:nvSpPr>
        <p:spPr bwMode="auto">
          <a:xfrm>
            <a:off x="762000" y="1245268"/>
            <a:ext cx="4182977" cy="4367464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7B1AC0-CD64-4180-ACB9-E43D210157DE}"/>
              </a:ext>
            </a:extLst>
          </p:cNvPr>
          <p:cNvSpPr txBox="1"/>
          <p:nvPr/>
        </p:nvSpPr>
        <p:spPr>
          <a:xfrm>
            <a:off x="1206321" y="2610993"/>
            <a:ext cx="31883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nl-NL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Hậu quả của cháy gây ra</a:t>
            </a:r>
            <a:endParaRPr kumimoji="0" lang="en-US" sz="4000" b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等腰三角形 14">
            <a:extLst>
              <a:ext uri="{FF2B5EF4-FFF2-40B4-BE49-F238E27FC236}">
                <a16:creationId xmlns:a16="http://schemas.microsoft.com/office/drawing/2014/main" id="{1EA7D6C1-B1EA-4539-ACCC-D5C496204E85}"/>
              </a:ext>
            </a:extLst>
          </p:cNvPr>
          <p:cNvSpPr/>
          <p:nvPr/>
        </p:nvSpPr>
        <p:spPr>
          <a:xfrm rot="3975024" flipH="1">
            <a:off x="4818562" y="1665468"/>
            <a:ext cx="442229" cy="627451"/>
          </a:xfrm>
          <a:prstGeom prst="triangl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D09B6A-2566-4F7C-96FC-F705B579FFD0}"/>
              </a:ext>
            </a:extLst>
          </p:cNvPr>
          <p:cNvSpPr txBox="1"/>
          <p:nvPr/>
        </p:nvSpPr>
        <p:spPr>
          <a:xfrm>
            <a:off x="5592605" y="1230716"/>
            <a:ext cx="60592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200" dirty="0">
                <a:solidFill>
                  <a:srgbClr val="002060"/>
                </a:solidFill>
                <a:cs typeface="Arial" panose="020B0604020202020204" pitchFamily="34" charset="0"/>
              </a:rPr>
              <a:t>Cháy nhà gây thiệt hại về người (bị bỏng, chết)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B0A5012-ABFD-4F6C-AB55-4E0096D18F2E}"/>
              </a:ext>
            </a:extLst>
          </p:cNvPr>
          <p:cNvSpPr txBox="1"/>
          <p:nvPr/>
        </p:nvSpPr>
        <p:spPr>
          <a:xfrm>
            <a:off x="5592605" y="3071430"/>
            <a:ext cx="59186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3200" dirty="0">
                <a:solidFill>
                  <a:srgbClr val="002060"/>
                </a:solidFill>
                <a:cs typeface="Arial" panose="020B0604020202020204" pitchFamily="34" charset="0"/>
              </a:rPr>
              <a:t>T</a:t>
            </a:r>
            <a:r>
              <a:rPr lang="vi-VN" sz="3200" dirty="0">
                <a:solidFill>
                  <a:srgbClr val="002060"/>
                </a:solidFill>
                <a:cs typeface="Arial" panose="020B0604020202020204" pitchFamily="34" charset="0"/>
              </a:rPr>
              <a:t>hiệt hại về tài sản (hư hỏng đồ dùng, nhà cửa,..).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等腰三角形 14">
            <a:extLst>
              <a:ext uri="{FF2B5EF4-FFF2-40B4-BE49-F238E27FC236}">
                <a16:creationId xmlns:a16="http://schemas.microsoft.com/office/drawing/2014/main" id="{5C019BB7-63FC-4297-B7DF-9BC374BE1AB6}"/>
              </a:ext>
            </a:extLst>
          </p:cNvPr>
          <p:cNvSpPr/>
          <p:nvPr/>
        </p:nvSpPr>
        <p:spPr>
          <a:xfrm rot="6220156" flipH="1">
            <a:off x="4974988" y="3247978"/>
            <a:ext cx="442229" cy="627451"/>
          </a:xfrm>
          <a:prstGeom prst="triangl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593826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 animBg="1"/>
      <p:bldP spid="12" grpId="0"/>
      <p:bldP spid="13" grpId="0"/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3"/>
            <a:ext cx="11220995" cy="6126480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椭圆 9">
            <a:extLst>
              <a:ext uri="{FF2B5EF4-FFF2-40B4-BE49-F238E27FC236}">
                <a16:creationId xmlns:a16="http://schemas.microsoft.com/office/drawing/2014/main" id="{BA8F7D7A-CC97-4781-974E-95837FCE7284}"/>
              </a:ext>
            </a:extLst>
          </p:cNvPr>
          <p:cNvSpPr/>
          <p:nvPr/>
        </p:nvSpPr>
        <p:spPr bwMode="auto">
          <a:xfrm>
            <a:off x="762000" y="1245268"/>
            <a:ext cx="4182977" cy="4367464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7B1AC0-CD64-4180-ACB9-E43D210157DE}"/>
              </a:ext>
            </a:extLst>
          </p:cNvPr>
          <p:cNvSpPr txBox="1"/>
          <p:nvPr/>
        </p:nvSpPr>
        <p:spPr>
          <a:xfrm>
            <a:off x="1206321" y="2610993"/>
            <a:ext cx="31883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nl-NL" sz="40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 phòng tránh cháy: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等腰三角形 14">
            <a:extLst>
              <a:ext uri="{FF2B5EF4-FFF2-40B4-BE49-F238E27FC236}">
                <a16:creationId xmlns:a16="http://schemas.microsoft.com/office/drawing/2014/main" id="{1EA7D6C1-B1EA-4539-ACCC-D5C496204E85}"/>
              </a:ext>
            </a:extLst>
          </p:cNvPr>
          <p:cNvSpPr/>
          <p:nvPr/>
        </p:nvSpPr>
        <p:spPr>
          <a:xfrm rot="3975024" flipH="1">
            <a:off x="4818562" y="1665468"/>
            <a:ext cx="442229" cy="627451"/>
          </a:xfrm>
          <a:prstGeom prst="triangl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D09B6A-2566-4F7C-96FC-F705B579FFD0}"/>
              </a:ext>
            </a:extLst>
          </p:cNvPr>
          <p:cNvSpPr txBox="1"/>
          <p:nvPr/>
        </p:nvSpPr>
        <p:spPr>
          <a:xfrm>
            <a:off x="5592605" y="1230716"/>
            <a:ext cx="60592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200">
                <a:solidFill>
                  <a:srgbClr val="002060"/>
                </a:solidFill>
                <a:cs typeface="Arial" panose="020B0604020202020204" pitchFamily="34" charset="0"/>
              </a:rPr>
              <a:t>Không để vật dễ cháy nơi đun nấu;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B0A5012-ABFD-4F6C-AB55-4E0096D18F2E}"/>
              </a:ext>
            </a:extLst>
          </p:cNvPr>
          <p:cNvSpPr txBox="1"/>
          <p:nvPr/>
        </p:nvSpPr>
        <p:spPr>
          <a:xfrm>
            <a:off x="5592605" y="2790791"/>
            <a:ext cx="59186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3200">
                <a:solidFill>
                  <a:srgbClr val="002060"/>
                </a:solidFill>
                <a:cs typeface="Arial" panose="020B0604020202020204" pitchFamily="34" charset="0"/>
              </a:rPr>
              <a:t>Hệ thống điện phải lắp Aptomat tự ngắt toàn nhà;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等腰三角形 14">
            <a:extLst>
              <a:ext uri="{FF2B5EF4-FFF2-40B4-BE49-F238E27FC236}">
                <a16:creationId xmlns:a16="http://schemas.microsoft.com/office/drawing/2014/main" id="{5C019BB7-63FC-4297-B7DF-9BC374BE1AB6}"/>
              </a:ext>
            </a:extLst>
          </p:cNvPr>
          <p:cNvSpPr/>
          <p:nvPr/>
        </p:nvSpPr>
        <p:spPr>
          <a:xfrm rot="6220156" flipH="1">
            <a:off x="4981266" y="2976847"/>
            <a:ext cx="442229" cy="627451"/>
          </a:xfrm>
          <a:prstGeom prst="triangl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F66D32-2F0A-47C6-9C9E-8518CB498070}"/>
              </a:ext>
            </a:extLst>
          </p:cNvPr>
          <p:cNvSpPr txBox="1"/>
          <p:nvPr/>
        </p:nvSpPr>
        <p:spPr>
          <a:xfrm>
            <a:off x="5388406" y="4135193"/>
            <a:ext cx="59186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3200">
                <a:solidFill>
                  <a:srgbClr val="002060"/>
                </a:solidFill>
                <a:cs typeface="Arial" panose="020B0604020202020204" pitchFamily="34" charset="0"/>
              </a:rPr>
              <a:t>Đun bếp phải trông coi,...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等腰三角形 14">
            <a:extLst>
              <a:ext uri="{FF2B5EF4-FFF2-40B4-BE49-F238E27FC236}">
                <a16:creationId xmlns:a16="http://schemas.microsoft.com/office/drawing/2014/main" id="{5E428716-5826-42C2-8500-071FAA1EC9DC}"/>
              </a:ext>
            </a:extLst>
          </p:cNvPr>
          <p:cNvSpPr/>
          <p:nvPr/>
        </p:nvSpPr>
        <p:spPr>
          <a:xfrm rot="6220156" flipH="1">
            <a:off x="4777067" y="4321249"/>
            <a:ext cx="442229" cy="627451"/>
          </a:xfrm>
          <a:prstGeom prst="triangl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500155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 animBg="1"/>
      <p:bldP spid="12" grpId="0"/>
      <p:bldP spid="13" grpId="0"/>
      <p:bldP spid="14" grpId="0" animBg="1"/>
      <p:bldP spid="15" grpId="0"/>
      <p:bldP spid="1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3"/>
            <a:ext cx="11220995" cy="6126480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3C40E-0244-471E-823F-7EB81463036A}"/>
              </a:ext>
            </a:extLst>
          </p:cNvPr>
          <p:cNvSpPr txBox="1"/>
          <p:nvPr/>
        </p:nvSpPr>
        <p:spPr>
          <a:xfrm>
            <a:off x="3149364" y="2102196"/>
            <a:ext cx="78854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4. Cách xử lí khi có cháy </a:t>
            </a:r>
            <a:endParaRPr kumimoji="0" lang="en-US" sz="4800" b="1" i="0" u="none" strike="noStrike" kern="1200" cap="none" spc="0" normalizeH="0" baseline="0" noProof="0" dirty="0">
              <a:ln>
                <a:solidFill>
                  <a:srgbClr val="108539"/>
                </a:solidFill>
              </a:ln>
              <a:solidFill>
                <a:srgbClr val="03C400"/>
              </a:solidFill>
              <a:effectLst/>
              <a:uLnTx/>
              <a:uFillTx/>
              <a:latin typeface="iCiel Cadena" panose="02000503000000020004" pitchFamily="50" charset="0"/>
              <a:ea typeface="+mn-ea"/>
              <a:cs typeface="Baloo 2" panose="03080502040302020200" pitchFamily="66" charset="0"/>
            </a:endParaRPr>
          </a:p>
        </p:txBody>
      </p:sp>
      <p:pic>
        <p:nvPicPr>
          <p:cNvPr id="9" name="Picture 2" descr="Education School Image Transparent Teacher Cute Teacher - Girl Teacher  Cartoon Png, Png Download - 900x900(#2789483) - PngFind">
            <a:extLst>
              <a:ext uri="{FF2B5EF4-FFF2-40B4-BE49-F238E27FC236}">
                <a16:creationId xmlns:a16="http://schemas.microsoft.com/office/drawing/2014/main" id="{D79F7B7E-ED16-430D-8A7B-B017F746DD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273" b="97159" l="10000" r="90000">
                        <a14:foregroundMark x1="35595" y1="31705" x2="41310" y2="33864"/>
                        <a14:foregroundMark x1="41310" y1="31023" x2="45833" y2="34432"/>
                        <a14:foregroundMark x1="38571" y1="34773" x2="50357" y2="37500"/>
                        <a14:foregroundMark x1="72619" y1="49545" x2="83929" y2="20455"/>
                        <a14:backgroundMark x1="71190" y1="54545" x2="70714" y2="55568"/>
                        <a14:backgroundMark x1="64762" y1="49318" x2="65476" y2="521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04" y="1986358"/>
            <a:ext cx="4481872" cy="4695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68981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3"/>
            <a:ext cx="11220995" cy="6367418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972AB8-7DD0-413D-8100-288BD17219C3}"/>
              </a:ext>
            </a:extLst>
          </p:cNvPr>
          <p:cNvSpPr txBox="1"/>
          <p:nvPr/>
        </p:nvSpPr>
        <p:spPr>
          <a:xfrm>
            <a:off x="1468120" y="452313"/>
            <a:ext cx="92557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ea typeface="+mn-ea"/>
                <a:cs typeface="Baloo 2" panose="03080502040302020200" pitchFamily="66" charset="0"/>
              </a:rPr>
              <a:t>3. Mọi người trong hình đang làm gì? Nêu nhận xét của em về các cách ứng xử đó.</a:t>
            </a:r>
            <a:endParaRPr kumimoji="0" lang="en-US" sz="3000" b="1" i="0" u="none" strike="noStrike" kern="1200" cap="none" spc="0" normalizeH="0" baseline="0" noProof="0" dirty="0">
              <a:ln>
                <a:solidFill>
                  <a:srgbClr val="108539"/>
                </a:solidFill>
              </a:ln>
              <a:solidFill>
                <a:srgbClr val="03C400"/>
              </a:solidFill>
              <a:effectLst/>
              <a:uLnTx/>
              <a:uFillTx/>
              <a:ea typeface="+mn-ea"/>
              <a:cs typeface="Baloo 2" panose="03080502040302020200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6C2067-FF08-47CD-9580-3FA33CAF3D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8427" y="1558031"/>
            <a:ext cx="2928604" cy="24877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0628BEC-902D-463B-AAF8-78564F3802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1649" y="1541466"/>
            <a:ext cx="2928604" cy="25975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0C738DC-F14E-4865-B8EB-ED52837AF6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5299" y="4157529"/>
            <a:ext cx="3044770" cy="25702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87A8B0D-AD4A-4529-9540-6C852A7F3E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21649" y="4194711"/>
            <a:ext cx="3044770" cy="26085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9" name="Google Shape;1023;p13">
            <a:extLst>
              <a:ext uri="{FF2B5EF4-FFF2-40B4-BE49-F238E27FC236}">
                <a16:creationId xmlns:a16="http://schemas.microsoft.com/office/drawing/2014/main" id="{D0A78D7C-38A3-40AD-9CDE-07C0BC2DA618}"/>
              </a:ext>
            </a:extLst>
          </p:cNvPr>
          <p:cNvGrpSpPr/>
          <p:nvPr/>
        </p:nvGrpSpPr>
        <p:grpSpPr>
          <a:xfrm>
            <a:off x="233803" y="3878858"/>
            <a:ext cx="4484624" cy="2528919"/>
            <a:chOff x="5876916" y="975793"/>
            <a:chExt cx="4684259" cy="2641495"/>
          </a:xfrm>
        </p:grpSpPr>
        <p:grpSp>
          <p:nvGrpSpPr>
            <p:cNvPr id="20" name="Google Shape;1024;p13">
              <a:extLst>
                <a:ext uri="{FF2B5EF4-FFF2-40B4-BE49-F238E27FC236}">
                  <a16:creationId xmlns:a16="http://schemas.microsoft.com/office/drawing/2014/main" id="{58758FC8-65D8-4862-8B94-70A06BB65541}"/>
                </a:ext>
              </a:extLst>
            </p:cNvPr>
            <p:cNvGrpSpPr/>
            <p:nvPr/>
          </p:nvGrpSpPr>
          <p:grpSpPr>
            <a:xfrm>
              <a:off x="5876916" y="975793"/>
              <a:ext cx="4684259" cy="2113916"/>
              <a:chOff x="2387762" y="551055"/>
              <a:chExt cx="7051289" cy="3182111"/>
            </a:xfrm>
          </p:grpSpPr>
          <p:pic>
            <p:nvPicPr>
              <p:cNvPr id="22" name="Google Shape;1025;p13" descr="2">
                <a:extLst>
                  <a:ext uri="{FF2B5EF4-FFF2-40B4-BE49-F238E27FC236}">
                    <a16:creationId xmlns:a16="http://schemas.microsoft.com/office/drawing/2014/main" id="{A75CACC5-72D6-4AF8-89F2-E8E947A9ECA0}"/>
                  </a:ext>
                </a:extLst>
              </p:cNvPr>
              <p:cNvPicPr preferRelativeResize="0"/>
              <p:nvPr/>
            </p:nvPicPr>
            <p:blipFill rotWithShape="1">
              <a:blip r:embed="rId8">
                <a:alphaModFix/>
              </a:blip>
              <a:srcRect/>
              <a:stretch/>
            </p:blipFill>
            <p:spPr>
              <a:xfrm>
                <a:off x="4238307" y="551055"/>
                <a:ext cx="3689350" cy="31273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3" name="Google Shape;1026;p13" descr="1">
                <a:extLst>
                  <a:ext uri="{FF2B5EF4-FFF2-40B4-BE49-F238E27FC236}">
                    <a16:creationId xmlns:a16="http://schemas.microsoft.com/office/drawing/2014/main" id="{7CEBF5BF-1712-4963-AB9A-1217DBA99984}"/>
                  </a:ext>
                </a:extLst>
              </p:cNvPr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5999058" y="790165"/>
                <a:ext cx="3439993" cy="291563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5" name="Google Shape;1027;p13" descr="3">
                <a:extLst>
                  <a:ext uri="{FF2B5EF4-FFF2-40B4-BE49-F238E27FC236}">
                    <a16:creationId xmlns:a16="http://schemas.microsoft.com/office/drawing/2014/main" id="{FABA99B1-4EE2-47A9-934A-70B658A564C6}"/>
                  </a:ext>
                </a:extLst>
              </p:cNvPr>
              <p:cNvPicPr preferRelativeResize="0"/>
              <p:nvPr/>
            </p:nvPicPr>
            <p:blipFill rotWithShape="1">
              <a:blip r:embed="rId10">
                <a:alphaModFix/>
              </a:blip>
              <a:srcRect/>
              <a:stretch/>
            </p:blipFill>
            <p:spPr>
              <a:xfrm flipH="1">
                <a:off x="2387762" y="872971"/>
                <a:ext cx="3374585" cy="286019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21" name="Google Shape;1028;p13">
              <a:extLst>
                <a:ext uri="{FF2B5EF4-FFF2-40B4-BE49-F238E27FC236}">
                  <a16:creationId xmlns:a16="http://schemas.microsoft.com/office/drawing/2014/main" id="{BE508EF8-228D-4E0F-B90A-7BA6C7F82EC8}"/>
                </a:ext>
              </a:extLst>
            </p:cNvPr>
            <p:cNvSpPr/>
            <p:nvPr/>
          </p:nvSpPr>
          <p:spPr>
            <a:xfrm>
              <a:off x="6714251" y="2510908"/>
              <a:ext cx="3495263" cy="110638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dirty="0" err="1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Thảo</a:t>
              </a:r>
              <a:r>
                <a:rPr lang="en-US" sz="32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luận</a:t>
              </a:r>
              <a:endParaRPr lang="en-US" sz="32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dirty="0" err="1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nhóm</a:t>
              </a:r>
              <a:r>
                <a:rPr lang="en-US" sz="32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 4</a:t>
              </a:r>
              <a:endParaRPr dirty="0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1510671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2" name="Google Shape;100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74080" y="2642482"/>
            <a:ext cx="893944" cy="1191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3" name="Google Shape;1003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05" y="-72023"/>
            <a:ext cx="12187592" cy="6855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4" name="Google Shape;1004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3526" y="1055944"/>
            <a:ext cx="2116202" cy="2315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5" name="Google Shape;1005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87963" y="1242"/>
            <a:ext cx="2761769" cy="103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6" name="Google Shape;1006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31756" y="1242"/>
            <a:ext cx="2761769" cy="103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7" name="Google Shape;1007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08309" y="1242"/>
            <a:ext cx="2761769" cy="103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8" name="Google Shape;1008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428028" y="1242"/>
            <a:ext cx="2761769" cy="103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9" name="Google Shape;1009;p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84159" y="-98805"/>
            <a:ext cx="1333516" cy="13335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0" name="Google Shape;1010;p1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42738" y="3705867"/>
            <a:ext cx="2329891" cy="2329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1" name="Google Shape;1011;p1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058624" y="1114984"/>
            <a:ext cx="6369404" cy="3789858"/>
          </a:xfrm>
          <a:prstGeom prst="rect">
            <a:avLst/>
          </a:prstGeom>
          <a:noFill/>
          <a:ln>
            <a:noFill/>
          </a:ln>
        </p:spPr>
      </p:pic>
      <p:sp>
        <p:nvSpPr>
          <p:cNvPr id="1012" name="Google Shape;1012;p13"/>
          <p:cNvSpPr txBox="1"/>
          <p:nvPr/>
        </p:nvSpPr>
        <p:spPr>
          <a:xfrm>
            <a:off x="3332565" y="1348689"/>
            <a:ext cx="5854016" cy="323522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856" tIns="121856" rIns="121856" bIns="121856" anchor="t" anchorCtr="0">
            <a:no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67"/>
              <a:buFontTx/>
              <a:buNone/>
              <a:tabLst/>
              <a:defRPr/>
            </a:pPr>
            <a:endParaRPr kumimoji="0" sz="4666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018" name="Google Shape;1018;p1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682363" y="2754404"/>
            <a:ext cx="2224348" cy="2397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9" name="Google Shape;1019;p1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420713">
            <a:off x="8209774" y="2763837"/>
            <a:ext cx="1325665" cy="2971318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pic>
        <p:nvPicPr>
          <p:cNvPr id="1020" name="Google Shape;1020;p13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957665" y="3691449"/>
            <a:ext cx="1857601" cy="2748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383B872-B9A7-4240-AE74-6719200D223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74870" y="2156291"/>
            <a:ext cx="6369404" cy="1449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332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3"/>
            <a:ext cx="11220995" cy="6126480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18E261B-0444-4DAB-BE44-8F3CA23592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3226" y="521223"/>
            <a:ext cx="4313813" cy="36644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圆角矩形 13">
            <a:extLst>
              <a:ext uri="{FF2B5EF4-FFF2-40B4-BE49-F238E27FC236}">
                <a16:creationId xmlns:a16="http://schemas.microsoft.com/office/drawing/2014/main" id="{CD137087-C49F-40CA-9443-CAD44585C2EE}"/>
              </a:ext>
            </a:extLst>
          </p:cNvPr>
          <p:cNvSpPr/>
          <p:nvPr/>
        </p:nvSpPr>
        <p:spPr>
          <a:xfrm>
            <a:off x="679416" y="4504566"/>
            <a:ext cx="4847623" cy="1510154"/>
          </a:xfrm>
          <a:prstGeom prst="roundRect">
            <a:avLst/>
          </a:prstGeom>
          <a:solidFill>
            <a:schemeClr val="bg1"/>
          </a:solidFill>
          <a:ln w="57150" cmpd="sng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altLang="zh-CN" sz="2800" b="1" dirty="0">
                <a:solidFill>
                  <a:srgbClr val="00B050"/>
                </a:solidFill>
                <a:cs typeface="Arial" panose="020B0604020202020204" pitchFamily="34" charset="0"/>
              </a:rPr>
              <a:t>Mọi người thoát khỏi đám cháy bằng cách bò thoát bằng cầu thang bộ.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C25274C-CD51-492D-986A-068AD32FAA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02448" y="698186"/>
            <a:ext cx="3684271" cy="32677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圆角矩形 13">
            <a:extLst>
              <a:ext uri="{FF2B5EF4-FFF2-40B4-BE49-F238E27FC236}">
                <a16:creationId xmlns:a16="http://schemas.microsoft.com/office/drawing/2014/main" id="{AF366453-7B19-4C3D-86E5-7CFC26EBAA29}"/>
              </a:ext>
            </a:extLst>
          </p:cNvPr>
          <p:cNvSpPr/>
          <p:nvPr/>
        </p:nvSpPr>
        <p:spPr>
          <a:xfrm>
            <a:off x="6664961" y="4504566"/>
            <a:ext cx="4847623" cy="1510154"/>
          </a:xfrm>
          <a:prstGeom prst="roundRect">
            <a:avLst/>
          </a:prstGeom>
          <a:solidFill>
            <a:schemeClr val="bg1"/>
          </a:solidFill>
          <a:ln w="57150" cmpd="sng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altLang="zh-CN" sz="2800" b="1">
                <a:solidFill>
                  <a:srgbClr val="00B050"/>
                </a:solidFill>
                <a:cs typeface="Arial" panose="020B0604020202020204" pitchFamily="34" charset="0"/>
              </a:rPr>
              <a:t>Bế em bé chạy ra ngoài đám cháy và kêu cứu.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203671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3"/>
            <a:ext cx="11220995" cy="6126480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圆角矩形 13">
            <a:extLst>
              <a:ext uri="{FF2B5EF4-FFF2-40B4-BE49-F238E27FC236}">
                <a16:creationId xmlns:a16="http://schemas.microsoft.com/office/drawing/2014/main" id="{CD137087-C49F-40CA-9443-CAD44585C2EE}"/>
              </a:ext>
            </a:extLst>
          </p:cNvPr>
          <p:cNvSpPr/>
          <p:nvPr/>
        </p:nvSpPr>
        <p:spPr>
          <a:xfrm>
            <a:off x="679416" y="4504566"/>
            <a:ext cx="4847623" cy="1510154"/>
          </a:xfrm>
          <a:prstGeom prst="roundRect">
            <a:avLst/>
          </a:prstGeom>
          <a:solidFill>
            <a:schemeClr val="bg1"/>
          </a:solidFill>
          <a:ln w="57150" cmpd="sng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Ra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kí</a:t>
            </a:r>
            <a:r>
              <a:rPr kumimoji="0" lang="en-US" altLang="zh-CN" sz="2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hiệu</a:t>
            </a:r>
            <a:r>
              <a:rPr kumimoji="0" lang="en-US" altLang="zh-CN" sz="2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giúp</a:t>
            </a:r>
            <a:r>
              <a:rPr kumimoji="0" lang="en-US" altLang="zh-CN" sz="2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đỡ</a:t>
            </a:r>
            <a:r>
              <a:rPr kumimoji="0" lang="en-US" altLang="zh-CN" sz="2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và</a:t>
            </a:r>
            <a:r>
              <a:rPr kumimoji="0" lang="en-US" altLang="zh-CN" sz="2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gọi</a:t>
            </a:r>
            <a:r>
              <a:rPr kumimoji="0" lang="en-US" altLang="zh-CN" sz="2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cứu</a:t>
            </a:r>
            <a:r>
              <a:rPr kumimoji="0" lang="en-US" altLang="zh-CN" sz="2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hỏa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2" name="圆角矩形 13">
            <a:extLst>
              <a:ext uri="{FF2B5EF4-FFF2-40B4-BE49-F238E27FC236}">
                <a16:creationId xmlns:a16="http://schemas.microsoft.com/office/drawing/2014/main" id="{AF366453-7B19-4C3D-86E5-7CFC26EBAA29}"/>
              </a:ext>
            </a:extLst>
          </p:cNvPr>
          <p:cNvSpPr/>
          <p:nvPr/>
        </p:nvSpPr>
        <p:spPr>
          <a:xfrm>
            <a:off x="6664961" y="4504566"/>
            <a:ext cx="4847623" cy="1510154"/>
          </a:xfrm>
          <a:prstGeom prst="roundRect">
            <a:avLst/>
          </a:prstGeom>
          <a:solidFill>
            <a:schemeClr val="bg1"/>
          </a:solidFill>
          <a:ln w="57150" cmpd="sng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Dùng</a:t>
            </a:r>
            <a:r>
              <a:rPr kumimoji="0" lang="en-US" altLang="zh-CN" sz="2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khăn</a:t>
            </a:r>
            <a:r>
              <a:rPr kumimoji="0" lang="en-US" altLang="zh-CN" sz="2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bịt</a:t>
            </a:r>
            <a:r>
              <a:rPr kumimoji="0" lang="en-US" altLang="zh-CN" sz="2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mũi</a:t>
            </a:r>
            <a:r>
              <a:rPr kumimoji="0" lang="en-US" altLang="zh-CN" sz="2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và</a:t>
            </a:r>
            <a:r>
              <a:rPr kumimoji="0" lang="en-US" altLang="zh-CN" sz="2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chạy</a:t>
            </a:r>
            <a:r>
              <a:rPr kumimoji="0" lang="en-US" altLang="zh-CN" sz="2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ngay</a:t>
            </a:r>
            <a:r>
              <a:rPr kumimoji="0" lang="en-US" altLang="zh-CN" sz="2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ra </a:t>
            </a:r>
            <a:r>
              <a:rPr kumimoji="0" lang="en-US" altLang="zh-CN" sz="2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khỏi</a:t>
            </a:r>
            <a:r>
              <a:rPr kumimoji="0" lang="en-US" altLang="zh-CN" sz="2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đám</a:t>
            </a:r>
            <a:r>
              <a:rPr kumimoji="0" lang="en-US" altLang="zh-CN" sz="2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cháy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A4410E3-E0E4-4849-97B9-3B6C98F85E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0898" y="698186"/>
            <a:ext cx="3928001" cy="3315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269AB25-06B9-4C8A-8EE6-669BBC1B9A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9914" y="670793"/>
            <a:ext cx="3928001" cy="33652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45371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A51DB573-EB7E-4459-87EF-929E7ADA1C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7A212962-73C7-4EF7-922E-A7BE7386D443}"/>
              </a:ext>
            </a:extLst>
          </p:cNvPr>
          <p:cNvGrpSpPr/>
          <p:nvPr/>
        </p:nvGrpSpPr>
        <p:grpSpPr>
          <a:xfrm>
            <a:off x="-1" y="5384684"/>
            <a:ext cx="12192001" cy="1473315"/>
            <a:chOff x="-1" y="5285788"/>
            <a:chExt cx="13010397" cy="1572212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6A93A63A-6E2A-49B2-99E8-A98EC5DBED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5609788" y="5285788"/>
              <a:ext cx="7400608" cy="1572212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89383381-92C9-4778-AB8F-60EFDC4AD4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42515B6D-AE9E-4D5E-9BF0-2E0FB17E8C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52369A1B-7AD8-42CB-80FC-A33B83C8B4B6}"/>
              </a:ext>
            </a:extLst>
          </p:cNvPr>
          <p:cNvSpPr/>
          <p:nvPr/>
        </p:nvSpPr>
        <p:spPr>
          <a:xfrm>
            <a:off x="1418568" y="2562358"/>
            <a:ext cx="9762751" cy="2058995"/>
          </a:xfrm>
          <a:prstGeom prst="roundRect">
            <a:avLst>
              <a:gd name="adj" fmla="val 50000"/>
            </a:avLst>
          </a:prstGeom>
          <a:noFill/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2DB60B3B-0B92-41BD-AB89-ABDD9A079A37}"/>
              </a:ext>
            </a:extLst>
          </p:cNvPr>
          <p:cNvGrpSpPr/>
          <p:nvPr/>
        </p:nvGrpSpPr>
        <p:grpSpPr>
          <a:xfrm flipV="1">
            <a:off x="-1" y="0"/>
            <a:ext cx="4988772" cy="1396552"/>
            <a:chOff x="-1" y="5367704"/>
            <a:chExt cx="5323647" cy="1490296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10DC2881-9383-4442-9FB3-EF30039925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05C1393C-0722-4C04-B33A-F149C455DF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4BA66EB5-51E2-47FC-A4D9-3F9657D8FC3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" t="86185" r="59915" b="-3"/>
          <a:stretch/>
        </p:blipFill>
        <p:spPr>
          <a:xfrm flipV="1">
            <a:off x="4988771" y="0"/>
            <a:ext cx="2622346" cy="1396552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4844A8F0-44CC-42CB-B858-6E8F1A695CB4}"/>
              </a:ext>
            </a:extLst>
          </p:cNvPr>
          <p:cNvGrpSpPr/>
          <p:nvPr/>
        </p:nvGrpSpPr>
        <p:grpSpPr>
          <a:xfrm>
            <a:off x="1166191" y="1045783"/>
            <a:ext cx="7970767" cy="3366505"/>
            <a:chOff x="1852946" y="-485322"/>
            <a:chExt cx="7970767" cy="3366505"/>
          </a:xfrm>
        </p:grpSpPr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AC78F17B-22EB-4AD0-A829-33FFEE510EF8}"/>
                </a:ext>
              </a:extLst>
            </p:cNvPr>
            <p:cNvSpPr txBox="1"/>
            <p:nvPr/>
          </p:nvSpPr>
          <p:spPr>
            <a:xfrm>
              <a:off x="4442112" y="1557744"/>
              <a:ext cx="5381601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8000" b="0" i="0" u="none" strike="noStrike" kern="1200" cap="none" spc="0" normalizeH="0" baseline="0" noProof="0" dirty="0" err="1">
                  <a:ln>
                    <a:solidFill>
                      <a:srgbClr val="336600"/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小考拉体" panose="02000503000000000000" pitchFamily="2" charset="-122"/>
                  <a:cs typeface="微软雅黑" panose="020B0503020204020204" pitchFamily="34" charset="-122"/>
                </a:rPr>
                <a:t>Luyện</a:t>
              </a:r>
              <a:r>
                <a:rPr kumimoji="1" lang="en-US" altLang="zh-CN" sz="8000" b="0" i="0" u="none" strike="noStrike" kern="1200" cap="none" spc="0" normalizeH="0" baseline="0" noProof="0" dirty="0">
                  <a:ln>
                    <a:solidFill>
                      <a:srgbClr val="336600"/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小考拉体" panose="02000503000000000000" pitchFamily="2" charset="-122"/>
                  <a:cs typeface="微软雅黑" panose="020B0503020204020204" pitchFamily="34" charset="-122"/>
                </a:rPr>
                <a:t> </a:t>
              </a:r>
              <a:r>
                <a:rPr kumimoji="1" lang="en-US" altLang="zh-CN" sz="8000" b="0" i="0" u="none" strike="noStrike" kern="1200" cap="none" spc="0" normalizeH="0" baseline="0" noProof="0" dirty="0" err="1">
                  <a:ln>
                    <a:solidFill>
                      <a:srgbClr val="336600"/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小考拉体" panose="02000503000000000000" pitchFamily="2" charset="-122"/>
                  <a:cs typeface="微软雅黑" panose="020B0503020204020204" pitchFamily="34" charset="-122"/>
                </a:rPr>
                <a:t>tập</a:t>
              </a:r>
              <a:endParaRPr kumimoji="1" lang="en-US" altLang="zh-CN" sz="8000" b="0" i="0" u="none" strike="noStrike" kern="1200" cap="none" spc="0" normalizeH="0" baseline="0" noProof="0" dirty="0">
                <a:ln>
                  <a:solidFill>
                    <a:srgbClr val="3366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ea typeface="小考拉体" panose="02000503000000000000" pitchFamily="2" charset="-122"/>
                <a:cs typeface="微软雅黑" panose="020B0503020204020204" pitchFamily="34" charset="-122"/>
              </a:endParaRPr>
            </a:p>
          </p:txBody>
        </p:sp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C9437DB1-25AA-44F4-9BB2-BBFE8DFA84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91" t="49318" r="61139" b="11023"/>
            <a:stretch/>
          </p:blipFill>
          <p:spPr>
            <a:xfrm>
              <a:off x="1852946" y="-485322"/>
              <a:ext cx="1960873" cy="3261834"/>
            </a:xfrm>
            <a:prstGeom prst="rect">
              <a:avLst/>
            </a:prstGeom>
          </p:spPr>
        </p:pic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B99BF2CD-E444-4A9D-92CA-BC749C0CF40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53" t="16464" r="7803" b="58072"/>
          <a:stretch/>
        </p:blipFill>
        <p:spPr>
          <a:xfrm flipV="1">
            <a:off x="6935854" y="-3131342"/>
            <a:ext cx="6072556" cy="551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9104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3"/>
            <a:ext cx="11220995" cy="6126480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3C40E-0244-471E-823F-7EB81463036A}"/>
              </a:ext>
            </a:extLst>
          </p:cNvPr>
          <p:cNvSpPr txBox="1"/>
          <p:nvPr/>
        </p:nvSpPr>
        <p:spPr>
          <a:xfrm>
            <a:off x="3149364" y="2102196"/>
            <a:ext cx="78854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5. </a:t>
            </a:r>
            <a:r>
              <a:rPr kumimoji="0" lang="en-US" sz="4800" b="1" i="0" u="none" strike="noStrike" kern="1200" cap="none" spc="0" normalizeH="0" baseline="0" noProof="0" dirty="0" err="1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Thực</a:t>
            </a:r>
            <a:r>
              <a:rPr kumimoji="0" lang="en-US" sz="4800" b="1" i="0" u="none" strike="noStrike" kern="1200" cap="none" spc="0" normalizeH="0" baseline="0" noProof="0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hành</a:t>
            </a:r>
            <a:r>
              <a:rPr kumimoji="0" lang="en-US" sz="4800" b="1" i="0" u="none" strike="noStrike" kern="1200" cap="none" spc="0" normalizeH="0" baseline="0" noProof="0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điều</a:t>
            </a:r>
            <a:r>
              <a:rPr kumimoji="0" lang="en-US" sz="4800" b="1" i="0" u="none" strike="noStrike" kern="1200" cap="none" spc="0" normalizeH="0" baseline="0" noProof="0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tra</a:t>
            </a:r>
            <a:r>
              <a:rPr kumimoji="0" lang="en-US" sz="4800" b="1" i="0" u="none" strike="noStrike" kern="1200" cap="none" spc="0" normalizeH="0" baseline="0" noProof="0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phát</a:t>
            </a:r>
            <a:r>
              <a:rPr kumimoji="0" lang="en-US" sz="4800" b="1" i="0" u="none" strike="noStrike" kern="1200" cap="none" spc="0" normalizeH="0" baseline="0" noProof="0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hiện</a:t>
            </a:r>
            <a:r>
              <a:rPr kumimoji="0" lang="en-US" sz="4800" b="1" i="0" u="none" strike="noStrike" kern="1200" cap="none" spc="0" normalizeH="0" baseline="0" noProof="0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những</a:t>
            </a:r>
            <a:r>
              <a:rPr kumimoji="0" lang="en-US" sz="4800" b="1" i="0" u="none" strike="noStrike" kern="1200" cap="none" spc="0" normalizeH="0" baseline="0" noProof="0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thứ</a:t>
            </a:r>
            <a:r>
              <a:rPr kumimoji="0" lang="en-US" sz="4800" b="1" i="0" u="none" strike="noStrike" kern="1200" cap="none" spc="0" normalizeH="0" baseline="0" noProof="0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có</a:t>
            </a:r>
            <a:r>
              <a:rPr kumimoji="0" lang="en-US" sz="4800" b="1" i="0" u="none" strike="noStrike" kern="1200" cap="none" spc="0" normalizeH="0" baseline="0" noProof="0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thể</a:t>
            </a:r>
            <a:r>
              <a:rPr kumimoji="0" lang="en-US" sz="4800" b="1" i="0" u="none" strike="noStrike" kern="1200" cap="none" spc="0" normalizeH="0" baseline="0" noProof="0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gây</a:t>
            </a:r>
            <a:r>
              <a:rPr kumimoji="0" lang="en-US" sz="4800" b="1" i="0" u="none" strike="noStrike" kern="1200" cap="none" spc="0" normalizeH="0" baseline="0" noProof="0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cháy</a:t>
            </a:r>
            <a:r>
              <a:rPr kumimoji="0" lang="en-US" sz="4800" b="1" i="0" u="none" strike="noStrike" kern="1200" cap="none" spc="0" normalizeH="0" baseline="0" noProof="0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nhà</a:t>
            </a:r>
            <a:endParaRPr kumimoji="0" lang="en-US" sz="4800" b="1" i="0" u="none" strike="noStrike" kern="1200" cap="none" spc="0" normalizeH="0" baseline="0" noProof="0" dirty="0">
              <a:ln>
                <a:solidFill>
                  <a:srgbClr val="108539"/>
                </a:solidFill>
              </a:ln>
              <a:solidFill>
                <a:srgbClr val="03C400"/>
              </a:solidFill>
              <a:effectLst/>
              <a:uLnTx/>
              <a:uFillTx/>
              <a:latin typeface="iCiel Cadena" panose="02000503000000020004" pitchFamily="50" charset="0"/>
              <a:ea typeface="+mn-ea"/>
              <a:cs typeface="Baloo 2" panose="03080502040302020200" pitchFamily="66" charset="0"/>
            </a:endParaRPr>
          </a:p>
        </p:txBody>
      </p:sp>
      <p:pic>
        <p:nvPicPr>
          <p:cNvPr id="9" name="Picture 2" descr="Education School Image Transparent Teacher Cute Teacher - Girl Teacher  Cartoon Png, Png Download - 900x900(#2789483) - PngFind">
            <a:extLst>
              <a:ext uri="{FF2B5EF4-FFF2-40B4-BE49-F238E27FC236}">
                <a16:creationId xmlns:a16="http://schemas.microsoft.com/office/drawing/2014/main" id="{D79F7B7E-ED16-430D-8A7B-B017F746DD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273" b="97159" l="10000" r="90000">
                        <a14:foregroundMark x1="35595" y1="31705" x2="41310" y2="33864"/>
                        <a14:foregroundMark x1="41310" y1="31023" x2="45833" y2="34432"/>
                        <a14:foregroundMark x1="38571" y1="34773" x2="50357" y2="37500"/>
                        <a14:foregroundMark x1="72619" y1="49545" x2="83929" y2="20455"/>
                        <a14:backgroundMark x1="71190" y1="54545" x2="70714" y2="55568"/>
                        <a14:backgroundMark x1="64762" y1="49318" x2="65476" y2="521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04" y="1986358"/>
            <a:ext cx="4481872" cy="4695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645980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274321" y="378822"/>
            <a:ext cx="11443062" cy="6357257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3C40E-0244-471E-823F-7EB81463036A}"/>
              </a:ext>
            </a:extLst>
          </p:cNvPr>
          <p:cNvSpPr txBox="1"/>
          <p:nvPr/>
        </p:nvSpPr>
        <p:spPr>
          <a:xfrm>
            <a:off x="1479004" y="563826"/>
            <a:ext cx="9255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Baloo 2" panose="03080502040302020200" pitchFamily="66" charset="0"/>
                <a:ea typeface="+mn-ea"/>
                <a:cs typeface="Baloo 2" panose="03080502040302020200" pitchFamily="66" charset="0"/>
              </a:rPr>
              <a:t>Đ</a:t>
            </a:r>
            <a:r>
              <a:rPr kumimoji="0" lang="vi-VN" sz="3600" b="1" i="0" u="none" strike="noStrike" kern="1200" cap="none" spc="0" normalizeH="0" baseline="0" noProof="0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Baloo 2" panose="03080502040302020200" pitchFamily="66" charset="0"/>
                <a:ea typeface="+mn-ea"/>
                <a:cs typeface="Baloo 2" panose="03080502040302020200" pitchFamily="66" charset="0"/>
              </a:rPr>
              <a:t>iều tra, phát hiện những thứ có thể gây cháy nhà em theo gợi ý. </a:t>
            </a:r>
            <a:endParaRPr kumimoji="0" lang="en-US" sz="3600" b="1" i="0" u="none" strike="noStrike" kern="1200" cap="none" spc="0" normalizeH="0" baseline="0" noProof="0" dirty="0">
              <a:ln>
                <a:solidFill>
                  <a:srgbClr val="108539"/>
                </a:solidFill>
              </a:ln>
              <a:solidFill>
                <a:srgbClr val="03C400"/>
              </a:solidFill>
              <a:effectLst/>
              <a:uLnTx/>
              <a:uFillTx/>
              <a:latin typeface="Baloo 2" panose="03080502040302020200" pitchFamily="66" charset="0"/>
              <a:ea typeface="+mn-ea"/>
              <a:cs typeface="Baloo 2" panose="03080502040302020200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8B6A8A-C0FE-4A71-A737-8DFC6F2FDA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3840" y="2316186"/>
            <a:ext cx="7443330" cy="2630623"/>
          </a:xfrm>
          <a:prstGeom prst="rect">
            <a:avLst/>
          </a:prstGeom>
        </p:spPr>
      </p:pic>
      <p:grpSp>
        <p:nvGrpSpPr>
          <p:cNvPr id="12" name="Google Shape;1023;p13">
            <a:extLst>
              <a:ext uri="{FF2B5EF4-FFF2-40B4-BE49-F238E27FC236}">
                <a16:creationId xmlns:a16="http://schemas.microsoft.com/office/drawing/2014/main" id="{B4FB08C7-557C-407D-A6D9-24F211460188}"/>
              </a:ext>
            </a:extLst>
          </p:cNvPr>
          <p:cNvGrpSpPr/>
          <p:nvPr/>
        </p:nvGrpSpPr>
        <p:grpSpPr>
          <a:xfrm>
            <a:off x="-304677" y="3125582"/>
            <a:ext cx="4484624" cy="2528919"/>
            <a:chOff x="5876916" y="975793"/>
            <a:chExt cx="4684259" cy="2641495"/>
          </a:xfrm>
        </p:grpSpPr>
        <p:grpSp>
          <p:nvGrpSpPr>
            <p:cNvPr id="13" name="Google Shape;1024;p13">
              <a:extLst>
                <a:ext uri="{FF2B5EF4-FFF2-40B4-BE49-F238E27FC236}">
                  <a16:creationId xmlns:a16="http://schemas.microsoft.com/office/drawing/2014/main" id="{35ED81C6-78F2-43FE-AFAD-717111DE8724}"/>
                </a:ext>
              </a:extLst>
            </p:cNvPr>
            <p:cNvGrpSpPr/>
            <p:nvPr/>
          </p:nvGrpSpPr>
          <p:grpSpPr>
            <a:xfrm>
              <a:off x="5876916" y="975793"/>
              <a:ext cx="4684259" cy="2113916"/>
              <a:chOff x="2387762" y="551055"/>
              <a:chExt cx="7051289" cy="3182111"/>
            </a:xfrm>
          </p:grpSpPr>
          <p:pic>
            <p:nvPicPr>
              <p:cNvPr id="16" name="Google Shape;1025;p13" descr="2">
                <a:extLst>
                  <a:ext uri="{FF2B5EF4-FFF2-40B4-BE49-F238E27FC236}">
                    <a16:creationId xmlns:a16="http://schemas.microsoft.com/office/drawing/2014/main" id="{2D5ECF40-1DC7-4FE5-BC64-BD46CC9EF805}"/>
                  </a:ext>
                </a:extLst>
              </p:cNvPr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4238307" y="551055"/>
                <a:ext cx="3689350" cy="31273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" name="Google Shape;1026;p13" descr="1">
                <a:extLst>
                  <a:ext uri="{FF2B5EF4-FFF2-40B4-BE49-F238E27FC236}">
                    <a16:creationId xmlns:a16="http://schemas.microsoft.com/office/drawing/2014/main" id="{62E5FDD0-A635-4630-93E9-6C2A00069946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5999058" y="790165"/>
                <a:ext cx="3439993" cy="291563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" name="Google Shape;1027;p13" descr="3">
                <a:extLst>
                  <a:ext uri="{FF2B5EF4-FFF2-40B4-BE49-F238E27FC236}">
                    <a16:creationId xmlns:a16="http://schemas.microsoft.com/office/drawing/2014/main" id="{72E6B10A-B6A2-406E-A039-6C51F361303D}"/>
                  </a:ext>
                </a:extLst>
              </p:cNvPr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 flipH="1">
                <a:off x="2387762" y="872971"/>
                <a:ext cx="3374585" cy="286019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4" name="Google Shape;1028;p13">
              <a:extLst>
                <a:ext uri="{FF2B5EF4-FFF2-40B4-BE49-F238E27FC236}">
                  <a16:creationId xmlns:a16="http://schemas.microsoft.com/office/drawing/2014/main" id="{F9811E84-2478-4211-9C3E-E66C0B26461D}"/>
                </a:ext>
              </a:extLst>
            </p:cNvPr>
            <p:cNvSpPr/>
            <p:nvPr/>
          </p:nvSpPr>
          <p:spPr>
            <a:xfrm>
              <a:off x="6714251" y="2510908"/>
              <a:ext cx="3495263" cy="110638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dirty="0" err="1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Thảo</a:t>
              </a:r>
              <a:r>
                <a:rPr lang="en-US" sz="32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luận</a:t>
              </a:r>
              <a:endParaRPr lang="en-US" sz="32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dirty="0" err="1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nhóm</a:t>
              </a:r>
              <a:r>
                <a:rPr lang="en-US" sz="32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 4</a:t>
              </a:r>
              <a:endParaRPr dirty="0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8871557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ere Comes The Fire Truck">
            <a:hlinkClick r:id="" action="ppaction://media"/>
            <a:extLst>
              <a:ext uri="{FF2B5EF4-FFF2-40B4-BE49-F238E27FC236}">
                <a16:creationId xmlns:a16="http://schemas.microsoft.com/office/drawing/2014/main" id="{7092340E-BE00-4092-9E39-9FEB7C7B316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3355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9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2" name="Google Shape;100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74080" y="2642482"/>
            <a:ext cx="893944" cy="1191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3" name="Google Shape;1003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05" y="-72023"/>
            <a:ext cx="12187592" cy="6855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4" name="Google Shape;1004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3526" y="1055944"/>
            <a:ext cx="2116202" cy="2315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5" name="Google Shape;1005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87963" y="1242"/>
            <a:ext cx="2761769" cy="103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6" name="Google Shape;1006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31756" y="1242"/>
            <a:ext cx="2761769" cy="103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7" name="Google Shape;1007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08309" y="1242"/>
            <a:ext cx="2761769" cy="103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8" name="Google Shape;1008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428028" y="1242"/>
            <a:ext cx="2761769" cy="103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9" name="Google Shape;1009;p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84159" y="-98805"/>
            <a:ext cx="1333516" cy="13335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0" name="Google Shape;1010;p1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42738" y="3705867"/>
            <a:ext cx="2329891" cy="2329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1" name="Google Shape;1011;p1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058624" y="1114984"/>
            <a:ext cx="6369404" cy="3789858"/>
          </a:xfrm>
          <a:prstGeom prst="rect">
            <a:avLst/>
          </a:prstGeom>
          <a:noFill/>
          <a:ln>
            <a:noFill/>
          </a:ln>
        </p:spPr>
      </p:pic>
      <p:sp>
        <p:nvSpPr>
          <p:cNvPr id="1012" name="Google Shape;1012;p13"/>
          <p:cNvSpPr txBox="1"/>
          <p:nvPr/>
        </p:nvSpPr>
        <p:spPr>
          <a:xfrm>
            <a:off x="3332565" y="1348689"/>
            <a:ext cx="5854016" cy="323522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856" tIns="121856" rIns="121856" bIns="121856" anchor="t" anchorCtr="0">
            <a:no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67"/>
              <a:buFontTx/>
              <a:buNone/>
              <a:tabLst/>
              <a:defRPr/>
            </a:pPr>
            <a:endParaRPr kumimoji="0" sz="4666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018" name="Google Shape;1018;p1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682363" y="2754404"/>
            <a:ext cx="2224348" cy="2397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9" name="Google Shape;1019;p1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420713">
            <a:off x="8209774" y="2763837"/>
            <a:ext cx="1325665" cy="2971318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pic>
        <p:nvPicPr>
          <p:cNvPr id="1020" name="Google Shape;1020;p13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957665" y="3691449"/>
            <a:ext cx="1857601" cy="2748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383B872-B9A7-4240-AE74-6719200D223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74870" y="2156291"/>
            <a:ext cx="6369404" cy="1449297"/>
          </a:xfrm>
          <a:prstGeom prst="rect">
            <a:avLst/>
          </a:prstGeom>
        </p:spPr>
      </p:pic>
      <p:pic>
        <p:nvPicPr>
          <p:cNvPr id="23" name="Picture 22" descr="Shape&#10;&#10;Description automatically generated with medium confidence">
            <a:extLst>
              <a:ext uri="{FF2B5EF4-FFF2-40B4-BE49-F238E27FC236}">
                <a16:creationId xmlns:a16="http://schemas.microsoft.com/office/drawing/2014/main" id="{6B4905FA-6E7C-484E-9DCB-CA077387B3F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852" y="-48413"/>
            <a:ext cx="1650945" cy="1650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782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274321" y="378822"/>
            <a:ext cx="11443062" cy="6357257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CD96A38-7F33-4A85-9CA7-961FC9C6D7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5336262"/>
              </p:ext>
            </p:extLst>
          </p:nvPr>
        </p:nvGraphicFramePr>
        <p:xfrm>
          <a:off x="474618" y="1322071"/>
          <a:ext cx="10884263" cy="3975100"/>
        </p:xfrm>
        <a:graphic>
          <a:graphicData uri="http://schemas.openxmlformats.org/drawingml/2006/table">
            <a:tbl>
              <a:tblPr/>
              <a:tblGrid>
                <a:gridCol w="3331917">
                  <a:extLst>
                    <a:ext uri="{9D8B030D-6E8A-4147-A177-3AD203B41FA5}">
                      <a16:colId xmlns:a16="http://schemas.microsoft.com/office/drawing/2014/main" val="2588480953"/>
                    </a:ext>
                  </a:extLst>
                </a:gridCol>
                <a:gridCol w="3776173">
                  <a:extLst>
                    <a:ext uri="{9D8B030D-6E8A-4147-A177-3AD203B41FA5}">
                      <a16:colId xmlns:a16="http://schemas.microsoft.com/office/drawing/2014/main" val="61438325"/>
                    </a:ext>
                  </a:extLst>
                </a:gridCol>
                <a:gridCol w="3776173">
                  <a:extLst>
                    <a:ext uri="{9D8B030D-6E8A-4147-A177-3AD203B41FA5}">
                      <a16:colId xmlns:a16="http://schemas.microsoft.com/office/drawing/2014/main" val="5336389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vi-VN" sz="3000" b="1" dirty="0">
                          <a:effectLst/>
                        </a:rPr>
                        <a:t>Các thứ dễ gây cháy</a:t>
                      </a:r>
                      <a:endParaRPr lang="vi-VN" sz="3000" dirty="0">
                        <a:effectLst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B864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64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64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vi-VN" sz="3000" b="1" dirty="0">
                          <a:effectLst/>
                        </a:rPr>
                        <a:t>Nguy cơ gây cháy</a:t>
                      </a:r>
                      <a:endParaRPr lang="vi-VN" sz="3000" dirty="0">
                        <a:effectLst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B864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64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64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vi-VN" sz="3000" b="1" dirty="0">
                          <a:effectLst/>
                        </a:rPr>
                        <a:t>Đề xuất của em</a:t>
                      </a:r>
                      <a:endParaRPr lang="vi-VN" sz="3000" dirty="0">
                        <a:effectLst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B864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64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64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40142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en-US" sz="3000">
                          <a:effectLst/>
                        </a:rPr>
                        <a:t>Can xăng</a:t>
                      </a: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F0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0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000">
                          <a:effectLst/>
                        </a:rPr>
                        <a:t>Để gần bếp lửa</a:t>
                      </a: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F0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0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000">
                          <a:effectLst/>
                        </a:rPr>
                        <a:t>Không để gần bếp lửa</a:t>
                      </a: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F0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0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72883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en-US" sz="3000" dirty="0" err="1">
                          <a:effectLst/>
                        </a:rPr>
                        <a:t>Giấy</a:t>
                      </a:r>
                      <a:r>
                        <a:rPr lang="en-US" sz="3000" dirty="0">
                          <a:effectLst/>
                        </a:rPr>
                        <a:t> </a:t>
                      </a:r>
                      <a:r>
                        <a:rPr lang="en-US" sz="3000" dirty="0" err="1">
                          <a:effectLst/>
                        </a:rPr>
                        <a:t>báo</a:t>
                      </a:r>
                      <a:endParaRPr lang="en-US" sz="3000" dirty="0">
                        <a:effectLst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A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000">
                          <a:effectLst/>
                        </a:rPr>
                        <a:t>Để gần bếp lửa</a:t>
                      </a: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A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000">
                          <a:effectLst/>
                        </a:rPr>
                        <a:t>Cất gọn vào trong kho</a:t>
                      </a: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A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1059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en-US" sz="3000">
                          <a:effectLst/>
                        </a:rPr>
                        <a:t>Nến, đèn dầu</a:t>
                      </a: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A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000">
                          <a:effectLst/>
                        </a:rPr>
                        <a:t>Để gần vải vóc, giấy báo</a:t>
                      </a: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A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000">
                          <a:effectLst/>
                        </a:rPr>
                        <a:t>Không để gần các vật liệu dễ cháy</a:t>
                      </a: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A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65009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en-US" sz="3000">
                          <a:effectLst/>
                        </a:rPr>
                        <a:t>Bình ga</a:t>
                      </a: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1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000">
                          <a:effectLst/>
                        </a:rPr>
                        <a:t>Rò rỉ khí ga.</a:t>
                      </a: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1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000" dirty="0" err="1">
                          <a:effectLst/>
                        </a:rPr>
                        <a:t>Khóa</a:t>
                      </a:r>
                      <a:r>
                        <a:rPr lang="en-US" sz="3000" dirty="0">
                          <a:effectLst/>
                        </a:rPr>
                        <a:t> van </a:t>
                      </a:r>
                      <a:r>
                        <a:rPr lang="en-US" sz="3000" dirty="0" err="1">
                          <a:effectLst/>
                        </a:rPr>
                        <a:t>bình</a:t>
                      </a:r>
                      <a:r>
                        <a:rPr lang="en-US" sz="3000" dirty="0">
                          <a:effectLst/>
                        </a:rPr>
                        <a:t> ga </a:t>
                      </a:r>
                      <a:r>
                        <a:rPr lang="en-US" sz="3000" dirty="0" err="1">
                          <a:effectLst/>
                        </a:rPr>
                        <a:t>sau</a:t>
                      </a:r>
                      <a:r>
                        <a:rPr lang="en-US" sz="3000" dirty="0">
                          <a:effectLst/>
                        </a:rPr>
                        <a:t> </a:t>
                      </a:r>
                      <a:r>
                        <a:rPr lang="en-US" sz="3000" dirty="0" err="1">
                          <a:effectLst/>
                        </a:rPr>
                        <a:t>khi</a:t>
                      </a:r>
                      <a:r>
                        <a:rPr lang="en-US" sz="3000" dirty="0">
                          <a:effectLst/>
                        </a:rPr>
                        <a:t> </a:t>
                      </a:r>
                      <a:r>
                        <a:rPr lang="en-US" sz="3000" dirty="0" err="1">
                          <a:effectLst/>
                        </a:rPr>
                        <a:t>sử</a:t>
                      </a:r>
                      <a:r>
                        <a:rPr lang="en-US" sz="3000" dirty="0">
                          <a:effectLst/>
                        </a:rPr>
                        <a:t> </a:t>
                      </a:r>
                      <a:r>
                        <a:rPr lang="en-US" sz="3000" dirty="0" err="1">
                          <a:effectLst/>
                        </a:rPr>
                        <a:t>dụng</a:t>
                      </a:r>
                      <a:r>
                        <a:rPr lang="en-US" sz="3000" dirty="0">
                          <a:effectLst/>
                        </a:rPr>
                        <a:t> </a:t>
                      </a:r>
                      <a:r>
                        <a:rPr lang="en-US" sz="3000" dirty="0" err="1">
                          <a:effectLst/>
                        </a:rPr>
                        <a:t>xong</a:t>
                      </a:r>
                      <a:r>
                        <a:rPr lang="en-US" sz="3000" dirty="0">
                          <a:effectLst/>
                        </a:rPr>
                        <a:t>.</a:t>
                      </a: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1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865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3666677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0905166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A51DB573-EB7E-4459-87EF-929E7ADA1C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7A212962-73C7-4EF7-922E-A7BE7386D443}"/>
              </a:ext>
            </a:extLst>
          </p:cNvPr>
          <p:cNvGrpSpPr/>
          <p:nvPr/>
        </p:nvGrpSpPr>
        <p:grpSpPr>
          <a:xfrm>
            <a:off x="-1" y="5384684"/>
            <a:ext cx="12192001" cy="1473315"/>
            <a:chOff x="-1" y="5285788"/>
            <a:chExt cx="13010397" cy="1572212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6A93A63A-6E2A-49B2-99E8-A98EC5DBED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5609788" y="5285788"/>
              <a:ext cx="7400608" cy="1572212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89383381-92C9-4778-AB8F-60EFDC4AD4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42515B6D-AE9E-4D5E-9BF0-2E0FB17E8C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52369A1B-7AD8-42CB-80FC-A33B83C8B4B6}"/>
              </a:ext>
            </a:extLst>
          </p:cNvPr>
          <p:cNvSpPr/>
          <p:nvPr/>
        </p:nvSpPr>
        <p:spPr>
          <a:xfrm>
            <a:off x="1418568" y="2562358"/>
            <a:ext cx="9762751" cy="2058995"/>
          </a:xfrm>
          <a:prstGeom prst="roundRect">
            <a:avLst>
              <a:gd name="adj" fmla="val 50000"/>
            </a:avLst>
          </a:prstGeom>
          <a:noFill/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2DB60B3B-0B92-41BD-AB89-ABDD9A079A37}"/>
              </a:ext>
            </a:extLst>
          </p:cNvPr>
          <p:cNvGrpSpPr/>
          <p:nvPr/>
        </p:nvGrpSpPr>
        <p:grpSpPr>
          <a:xfrm flipV="1">
            <a:off x="-1" y="0"/>
            <a:ext cx="4988772" cy="1396552"/>
            <a:chOff x="-1" y="5367704"/>
            <a:chExt cx="5323647" cy="1490296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10DC2881-9383-4442-9FB3-EF30039925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05C1393C-0722-4C04-B33A-F149C455DF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4BA66EB5-51E2-47FC-A4D9-3F9657D8FC3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" t="86185" r="59915" b="-3"/>
          <a:stretch/>
        </p:blipFill>
        <p:spPr>
          <a:xfrm flipV="1">
            <a:off x="4988771" y="0"/>
            <a:ext cx="2622346" cy="1396552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4844A8F0-44CC-42CB-B858-6E8F1A695CB4}"/>
              </a:ext>
            </a:extLst>
          </p:cNvPr>
          <p:cNvGrpSpPr/>
          <p:nvPr/>
        </p:nvGrpSpPr>
        <p:grpSpPr>
          <a:xfrm>
            <a:off x="1166191" y="1045783"/>
            <a:ext cx="7808866" cy="3366505"/>
            <a:chOff x="1852946" y="-485322"/>
            <a:chExt cx="7808866" cy="3366505"/>
          </a:xfrm>
        </p:grpSpPr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AC78F17B-22EB-4AD0-A829-33FFEE510EF8}"/>
                </a:ext>
              </a:extLst>
            </p:cNvPr>
            <p:cNvSpPr txBox="1"/>
            <p:nvPr/>
          </p:nvSpPr>
          <p:spPr>
            <a:xfrm>
              <a:off x="4604017" y="1557744"/>
              <a:ext cx="5057795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8000" b="0" i="0" u="none" strike="noStrike" kern="1200" cap="none" spc="0" normalizeH="0" baseline="0" noProof="0" dirty="0" err="1">
                  <a:ln>
                    <a:solidFill>
                      <a:srgbClr val="336600"/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小考拉体" panose="02000503000000000000" pitchFamily="2" charset="-122"/>
                  <a:cs typeface="微软雅黑" panose="020B0503020204020204" pitchFamily="34" charset="-122"/>
                </a:rPr>
                <a:t>Vận</a:t>
              </a:r>
              <a:r>
                <a:rPr kumimoji="1" lang="en-US" altLang="zh-CN" sz="8000" b="0" i="0" u="none" strike="noStrike" kern="1200" cap="none" spc="0" normalizeH="0" baseline="0" noProof="0" dirty="0">
                  <a:ln>
                    <a:solidFill>
                      <a:srgbClr val="336600"/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小考拉体" panose="02000503000000000000" pitchFamily="2" charset="-122"/>
                  <a:cs typeface="微软雅黑" panose="020B0503020204020204" pitchFamily="34" charset="-122"/>
                </a:rPr>
                <a:t> </a:t>
              </a:r>
              <a:r>
                <a:rPr kumimoji="1" lang="en-US" altLang="zh-CN" sz="8000" b="0" i="0" u="none" strike="noStrike" kern="1200" cap="none" spc="0" normalizeH="0" baseline="0" noProof="0" dirty="0" err="1">
                  <a:ln>
                    <a:solidFill>
                      <a:srgbClr val="336600"/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小考拉体" panose="02000503000000000000" pitchFamily="2" charset="-122"/>
                  <a:cs typeface="微软雅黑" panose="020B0503020204020204" pitchFamily="34" charset="-122"/>
                </a:rPr>
                <a:t>dụng</a:t>
              </a:r>
              <a:endParaRPr kumimoji="1" lang="en-US" altLang="zh-CN" sz="8000" b="0" i="0" u="none" strike="noStrike" kern="1200" cap="none" spc="0" normalizeH="0" baseline="0" noProof="0" dirty="0">
                <a:ln>
                  <a:solidFill>
                    <a:srgbClr val="3366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ea typeface="小考拉体" panose="02000503000000000000" pitchFamily="2" charset="-122"/>
                <a:cs typeface="微软雅黑" panose="020B0503020204020204" pitchFamily="34" charset="-122"/>
              </a:endParaRPr>
            </a:p>
          </p:txBody>
        </p:sp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C9437DB1-25AA-44F4-9BB2-BBFE8DFA84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91" t="49318" r="61139" b="11023"/>
            <a:stretch/>
          </p:blipFill>
          <p:spPr>
            <a:xfrm>
              <a:off x="1852946" y="-485322"/>
              <a:ext cx="1960873" cy="3261834"/>
            </a:xfrm>
            <a:prstGeom prst="rect">
              <a:avLst/>
            </a:prstGeom>
          </p:spPr>
        </p:pic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B99BF2CD-E444-4A9D-92CA-BC749C0CF40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53" t="16464" r="7803" b="58072"/>
          <a:stretch/>
        </p:blipFill>
        <p:spPr>
          <a:xfrm flipV="1">
            <a:off x="6935854" y="-3131342"/>
            <a:ext cx="6072556" cy="551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3958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EF8CF07-18C2-444F-BC21-83E31D5D69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94564" y="1479385"/>
            <a:ext cx="7966807" cy="469934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03E92656-C40E-4A6F-B001-FFDBC18E4FCB}"/>
              </a:ext>
            </a:extLst>
          </p:cNvPr>
          <p:cNvSpPr txBox="1"/>
          <p:nvPr/>
        </p:nvSpPr>
        <p:spPr>
          <a:xfrm>
            <a:off x="4355053" y="1662166"/>
            <a:ext cx="744582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Trò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chơi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: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Cứu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hỏa</a:t>
            </a:r>
            <a:endParaRPr kumimoji="0" lang="en-US" sz="4000" b="0" i="0" u="none" strike="noStrike" kern="1200" cap="none" spc="0" normalizeH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aseline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Luật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Khi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hô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khẩu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lệnh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VD: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cháy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cháy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lắng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VD: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Cháy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en-US" sz="40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61C749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图片 2">
            <a:extLst>
              <a:ext uri="{FF2B5EF4-FFF2-40B4-BE49-F238E27FC236}">
                <a16:creationId xmlns:a16="http://schemas.microsoft.com/office/drawing/2014/main" id="{6E816148-96ED-45C9-81B5-3D31959106A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9771" y="5093875"/>
            <a:ext cx="3595022" cy="1836710"/>
          </a:xfrm>
          <a:prstGeom prst="rect">
            <a:avLst/>
          </a:prstGeom>
        </p:spPr>
      </p:pic>
      <p:pic>
        <p:nvPicPr>
          <p:cNvPr id="14" name="Picture 4" descr="C:\Users\HP\Desktop\38376747.jpg">
            <a:extLst>
              <a:ext uri="{FF2B5EF4-FFF2-40B4-BE49-F238E27FC236}">
                <a16:creationId xmlns:a16="http://schemas.microsoft.com/office/drawing/2014/main" id="{76F56EE1-EFCA-443B-BBF0-B8EE81461F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26" b="90000" l="82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6723" y="4162320"/>
            <a:ext cx="2854793" cy="308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189361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xit" presetSubtype="2" accel="4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1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uiExpan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30184B-4649-490A-88ED-C4F6E7BEC2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2295" y="0"/>
            <a:ext cx="6453702" cy="6935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198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 descr="Calendar&#10;&#10;Description automatically generated with low confidence">
            <a:extLst>
              <a:ext uri="{FF2B5EF4-FFF2-40B4-BE49-F238E27FC236}">
                <a16:creationId xmlns:a16="http://schemas.microsoft.com/office/drawing/2014/main" id="{6257088F-ED0E-4B7B-AA52-A551E07F8C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31"/>
            <a:ext cx="12192000" cy="6858000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EA56F12B-2C98-4D02-97C0-E236E913C623}"/>
              </a:ext>
            </a:extLst>
          </p:cNvPr>
          <p:cNvSpPr txBox="1"/>
          <p:nvPr/>
        </p:nvSpPr>
        <p:spPr>
          <a:xfrm>
            <a:off x="4101736" y="888274"/>
            <a:ext cx="6871063" cy="4131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50" normalizeH="0" baseline="0" noProof="0" dirty="0">
                <a:ln w="0"/>
                <a:solidFill>
                  <a:srgbClr val="61C749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CHÀO TẠM BIỆT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50" normalizeH="0" baseline="0" noProof="0" dirty="0">
                <a:ln w="0"/>
                <a:solidFill>
                  <a:srgbClr val="61C749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VÀ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50" normalizeH="0" baseline="0" noProof="0" dirty="0">
                <a:ln w="0"/>
                <a:solidFill>
                  <a:srgbClr val="61C749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HẸN GẶP LẠI</a:t>
            </a:r>
          </a:p>
        </p:txBody>
      </p:sp>
      <p:pic>
        <p:nvPicPr>
          <p:cNvPr id="39" name="Graphic 38">
            <a:extLst>
              <a:ext uri="{FF2B5EF4-FFF2-40B4-BE49-F238E27FC236}">
                <a16:creationId xmlns:a16="http://schemas.microsoft.com/office/drawing/2014/main" id="{0A99DA87-D58B-4CEC-9853-3A5758CC61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435910" flipH="1">
            <a:off x="1959428" y="1292113"/>
            <a:ext cx="2630821" cy="4910294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158325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350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350" fill="hold">
                                          <p:stCondLst>
                                            <p:cond delay="7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350" fill="hold">
                                          <p:stCondLst>
                                            <p:cond delay="10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35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350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350" fill="hold">
                                          <p:stCondLst>
                                            <p:cond delay="7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350" fill="hold">
                                          <p:stCondLst>
                                            <p:cond delay="10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35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3"/>
            <a:ext cx="11220995" cy="6126480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7" name="Picture 3">
            <a:extLst>
              <a:ext uri="{FF2B5EF4-FFF2-40B4-BE49-F238E27FC236}">
                <a16:creationId xmlns:a16="http://schemas.microsoft.com/office/drawing/2014/main" id="{95D6CF85-3E19-474E-8AB9-A8826327E6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6209806" y="3174962"/>
            <a:ext cx="4249794" cy="3304215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9CAEC7B-771F-4322-B9F7-6C7B9BF8CE04}"/>
              </a:ext>
            </a:extLst>
          </p:cNvPr>
          <p:cNvGrpSpPr/>
          <p:nvPr/>
        </p:nvGrpSpPr>
        <p:grpSpPr>
          <a:xfrm>
            <a:off x="578349" y="679864"/>
            <a:ext cx="6201182" cy="2402307"/>
            <a:chOff x="486909" y="1848264"/>
            <a:chExt cx="6201182" cy="2402307"/>
          </a:xfrm>
        </p:grpSpPr>
        <p:grpSp>
          <p:nvGrpSpPr>
            <p:cNvPr id="41" name="组合 18">
              <a:extLst>
                <a:ext uri="{FF2B5EF4-FFF2-40B4-BE49-F238E27FC236}">
                  <a16:creationId xmlns:a16="http://schemas.microsoft.com/office/drawing/2014/main" id="{8E5D1B76-A4E5-49A1-A37F-B9044ABC37C3}"/>
                </a:ext>
              </a:extLst>
            </p:cNvPr>
            <p:cNvGrpSpPr/>
            <p:nvPr/>
          </p:nvGrpSpPr>
          <p:grpSpPr>
            <a:xfrm>
              <a:off x="1057479" y="2158210"/>
              <a:ext cx="5630612" cy="2092361"/>
              <a:chOff x="1317" y="3053"/>
              <a:chExt cx="16681" cy="3688"/>
            </a:xfrm>
          </p:grpSpPr>
          <p:grpSp>
            <p:nvGrpSpPr>
              <p:cNvPr id="43" name="组合 15">
                <a:extLst>
                  <a:ext uri="{FF2B5EF4-FFF2-40B4-BE49-F238E27FC236}">
                    <a16:creationId xmlns:a16="http://schemas.microsoft.com/office/drawing/2014/main" id="{77FEBF56-5B5D-4311-BBCB-AFCCC2B78810}"/>
                  </a:ext>
                </a:extLst>
              </p:cNvPr>
              <p:cNvGrpSpPr/>
              <p:nvPr/>
            </p:nvGrpSpPr>
            <p:grpSpPr>
              <a:xfrm>
                <a:off x="1317" y="3053"/>
                <a:ext cx="16681" cy="3688"/>
                <a:chOff x="1020" y="2328"/>
                <a:chExt cx="11012" cy="7599"/>
              </a:xfrm>
            </p:grpSpPr>
            <p:sp>
              <p:nvSpPr>
                <p:cNvPr id="45" name="圆角矩形 14">
                  <a:extLst>
                    <a:ext uri="{FF2B5EF4-FFF2-40B4-BE49-F238E27FC236}">
                      <a16:creationId xmlns:a16="http://schemas.microsoft.com/office/drawing/2014/main" id="{D67382E9-CF04-4B6F-B860-796A6CC53955}"/>
                    </a:ext>
                  </a:extLst>
                </p:cNvPr>
                <p:cNvSpPr/>
                <p:nvPr/>
              </p:nvSpPr>
              <p:spPr>
                <a:xfrm>
                  <a:off x="1220" y="2481"/>
                  <a:ext cx="10812" cy="7446"/>
                </a:xfrm>
                <a:prstGeom prst="roundRect">
                  <a:avLst/>
                </a:prstGeom>
                <a:solidFill>
                  <a:srgbClr val="03C400"/>
                </a:solidFill>
                <a:ln w="25400" cmpd="sng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  <p:sp>
              <p:nvSpPr>
                <p:cNvPr id="46" name="圆角矩形 13">
                  <a:extLst>
                    <a:ext uri="{FF2B5EF4-FFF2-40B4-BE49-F238E27FC236}">
                      <a16:creationId xmlns:a16="http://schemas.microsoft.com/office/drawing/2014/main" id="{6AFC5EAF-45F7-417A-972B-AB14E02C0935}"/>
                    </a:ext>
                  </a:extLst>
                </p:cNvPr>
                <p:cNvSpPr/>
                <p:nvPr/>
              </p:nvSpPr>
              <p:spPr>
                <a:xfrm>
                  <a:off x="1020" y="2328"/>
                  <a:ext cx="10812" cy="7120"/>
                </a:xfrm>
                <a:prstGeom prst="roundRect">
                  <a:avLst/>
                </a:prstGeom>
                <a:solidFill>
                  <a:schemeClr val="bg1"/>
                </a:solidFill>
                <a:ln w="25400" cmpd="sng">
                  <a:solidFill>
                    <a:srgbClr val="5F77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44" name="文本框 17">
                <a:extLst>
                  <a:ext uri="{FF2B5EF4-FFF2-40B4-BE49-F238E27FC236}">
                    <a16:creationId xmlns:a16="http://schemas.microsoft.com/office/drawing/2014/main" id="{DBDFCB9A-2A4D-4751-88D1-DB310BA17C43}"/>
                  </a:ext>
                </a:extLst>
              </p:cNvPr>
              <p:cNvSpPr txBox="1"/>
              <p:nvPr/>
            </p:nvSpPr>
            <p:spPr>
              <a:xfrm>
                <a:off x="2839" y="3249"/>
                <a:ext cx="14856" cy="31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Em đã nhìn thấy cháy nhà trong thực tế hoặc trên truyền hình chưa?</a:t>
                </a:r>
                <a:endPara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42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E0EF4313-4476-40BF-B24F-58A01AAA5F42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8" cstate="email"/>
            <a:stretch>
              <a:fillRect/>
            </a:stretch>
          </p:blipFill>
          <p:spPr>
            <a:xfrm rot="19945025">
              <a:off x="486909" y="1848264"/>
              <a:ext cx="1345666" cy="1345666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B4ABCAB-BFD5-4809-92DA-C192A2F18C06}"/>
              </a:ext>
            </a:extLst>
          </p:cNvPr>
          <p:cNvGrpSpPr/>
          <p:nvPr/>
        </p:nvGrpSpPr>
        <p:grpSpPr>
          <a:xfrm>
            <a:off x="364989" y="3351944"/>
            <a:ext cx="6201182" cy="1960471"/>
            <a:chOff x="486909" y="1848264"/>
            <a:chExt cx="6201182" cy="2402307"/>
          </a:xfrm>
        </p:grpSpPr>
        <p:grpSp>
          <p:nvGrpSpPr>
            <p:cNvPr id="17" name="组合 18">
              <a:extLst>
                <a:ext uri="{FF2B5EF4-FFF2-40B4-BE49-F238E27FC236}">
                  <a16:creationId xmlns:a16="http://schemas.microsoft.com/office/drawing/2014/main" id="{40FCC44C-333B-49A8-870C-8AB88FE759FB}"/>
                </a:ext>
              </a:extLst>
            </p:cNvPr>
            <p:cNvGrpSpPr/>
            <p:nvPr/>
          </p:nvGrpSpPr>
          <p:grpSpPr>
            <a:xfrm>
              <a:off x="1057479" y="2158210"/>
              <a:ext cx="5630612" cy="2092361"/>
              <a:chOff x="1317" y="3053"/>
              <a:chExt cx="16681" cy="3688"/>
            </a:xfrm>
          </p:grpSpPr>
          <p:grpSp>
            <p:nvGrpSpPr>
              <p:cNvPr id="19" name="组合 15">
                <a:extLst>
                  <a:ext uri="{FF2B5EF4-FFF2-40B4-BE49-F238E27FC236}">
                    <a16:creationId xmlns:a16="http://schemas.microsoft.com/office/drawing/2014/main" id="{DAA4CA2B-D6E6-4611-95F7-892527550AED}"/>
                  </a:ext>
                </a:extLst>
              </p:cNvPr>
              <p:cNvGrpSpPr/>
              <p:nvPr/>
            </p:nvGrpSpPr>
            <p:grpSpPr>
              <a:xfrm>
                <a:off x="1317" y="3053"/>
                <a:ext cx="16681" cy="3688"/>
                <a:chOff x="1020" y="2328"/>
                <a:chExt cx="11012" cy="7598"/>
              </a:xfrm>
            </p:grpSpPr>
            <p:sp>
              <p:nvSpPr>
                <p:cNvPr id="21" name="圆角矩形 14">
                  <a:extLst>
                    <a:ext uri="{FF2B5EF4-FFF2-40B4-BE49-F238E27FC236}">
                      <a16:creationId xmlns:a16="http://schemas.microsoft.com/office/drawing/2014/main" id="{FC29E40F-7F7E-499E-B5A6-B797BF31F42F}"/>
                    </a:ext>
                  </a:extLst>
                </p:cNvPr>
                <p:cNvSpPr/>
                <p:nvPr/>
              </p:nvSpPr>
              <p:spPr>
                <a:xfrm>
                  <a:off x="1220" y="2481"/>
                  <a:ext cx="10812" cy="7445"/>
                </a:xfrm>
                <a:prstGeom prst="roundRect">
                  <a:avLst/>
                </a:prstGeom>
                <a:solidFill>
                  <a:srgbClr val="03C400"/>
                </a:solidFill>
                <a:ln w="25400" cmpd="sng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  <p:sp>
              <p:nvSpPr>
                <p:cNvPr id="22" name="圆角矩形 13">
                  <a:extLst>
                    <a:ext uri="{FF2B5EF4-FFF2-40B4-BE49-F238E27FC236}">
                      <a16:creationId xmlns:a16="http://schemas.microsoft.com/office/drawing/2014/main" id="{0076BFA0-1882-4753-AD75-720FF8745B6E}"/>
                    </a:ext>
                  </a:extLst>
                </p:cNvPr>
                <p:cNvSpPr/>
                <p:nvPr/>
              </p:nvSpPr>
              <p:spPr>
                <a:xfrm>
                  <a:off x="1020" y="2328"/>
                  <a:ext cx="10812" cy="7120"/>
                </a:xfrm>
                <a:prstGeom prst="roundRect">
                  <a:avLst/>
                </a:prstGeom>
                <a:solidFill>
                  <a:schemeClr val="bg1"/>
                </a:solidFill>
                <a:ln w="25400" cmpd="sng">
                  <a:solidFill>
                    <a:srgbClr val="5F77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20" name="文本框 17">
                <a:extLst>
                  <a:ext uri="{FF2B5EF4-FFF2-40B4-BE49-F238E27FC236}">
                    <a16:creationId xmlns:a16="http://schemas.microsoft.com/office/drawing/2014/main" id="{055AFA44-8865-4720-9ACD-7F368FF174C9}"/>
                  </a:ext>
                </a:extLst>
              </p:cNvPr>
              <p:cNvSpPr txBox="1"/>
              <p:nvPr/>
            </p:nvSpPr>
            <p:spPr>
              <a:xfrm>
                <a:off x="2839" y="3249"/>
                <a:ext cx="14856" cy="21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Theo em, nguyên nhân nào dẫn đến cháy nhà? </a:t>
                </a:r>
                <a:endPara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18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6910CF66-E4D3-4D0A-8724-90E82CA5ED51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8" cstate="email"/>
            <a:stretch>
              <a:fillRect/>
            </a:stretch>
          </p:blipFill>
          <p:spPr>
            <a:xfrm rot="19945025">
              <a:off x="486909" y="1848264"/>
              <a:ext cx="1345666" cy="1345666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8111603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A51DB573-EB7E-4459-87EF-929E7ADA1C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7A212962-73C7-4EF7-922E-A7BE7386D443}"/>
              </a:ext>
            </a:extLst>
          </p:cNvPr>
          <p:cNvGrpSpPr/>
          <p:nvPr/>
        </p:nvGrpSpPr>
        <p:grpSpPr>
          <a:xfrm>
            <a:off x="-1" y="5384684"/>
            <a:ext cx="12192001" cy="1473315"/>
            <a:chOff x="-1" y="5285788"/>
            <a:chExt cx="13010397" cy="1572212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6A93A63A-6E2A-49B2-99E8-A98EC5DBED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5609788" y="5285788"/>
              <a:ext cx="7400608" cy="1572212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89383381-92C9-4778-AB8F-60EFDC4AD4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42515B6D-AE9E-4D5E-9BF0-2E0FB17E8C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52369A1B-7AD8-42CB-80FC-A33B83C8B4B6}"/>
              </a:ext>
            </a:extLst>
          </p:cNvPr>
          <p:cNvSpPr/>
          <p:nvPr/>
        </p:nvSpPr>
        <p:spPr>
          <a:xfrm>
            <a:off x="1418568" y="2562358"/>
            <a:ext cx="9762751" cy="2058995"/>
          </a:xfrm>
          <a:prstGeom prst="roundRect">
            <a:avLst>
              <a:gd name="adj" fmla="val 50000"/>
            </a:avLst>
          </a:prstGeom>
          <a:noFill/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2DB60B3B-0B92-41BD-AB89-ABDD9A079A37}"/>
              </a:ext>
            </a:extLst>
          </p:cNvPr>
          <p:cNvGrpSpPr/>
          <p:nvPr/>
        </p:nvGrpSpPr>
        <p:grpSpPr>
          <a:xfrm flipV="1">
            <a:off x="-1" y="0"/>
            <a:ext cx="4988772" cy="1396552"/>
            <a:chOff x="-1" y="5367704"/>
            <a:chExt cx="5323647" cy="1490296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10DC2881-9383-4442-9FB3-EF30039925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05C1393C-0722-4C04-B33A-F149C455DF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4BA66EB5-51E2-47FC-A4D9-3F9657D8FC3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" t="86185" r="59915" b="-3"/>
          <a:stretch/>
        </p:blipFill>
        <p:spPr>
          <a:xfrm flipV="1">
            <a:off x="4988771" y="0"/>
            <a:ext cx="2622346" cy="1396552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4844A8F0-44CC-42CB-B858-6E8F1A695CB4}"/>
              </a:ext>
            </a:extLst>
          </p:cNvPr>
          <p:cNvGrpSpPr/>
          <p:nvPr/>
        </p:nvGrpSpPr>
        <p:grpSpPr>
          <a:xfrm>
            <a:off x="1166191" y="1045783"/>
            <a:ext cx="7941911" cy="3366505"/>
            <a:chOff x="1852946" y="-485322"/>
            <a:chExt cx="7941911" cy="3366505"/>
          </a:xfrm>
        </p:grpSpPr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AC78F17B-22EB-4AD0-A829-33FFEE510EF8}"/>
                </a:ext>
              </a:extLst>
            </p:cNvPr>
            <p:cNvSpPr txBox="1"/>
            <p:nvPr/>
          </p:nvSpPr>
          <p:spPr>
            <a:xfrm>
              <a:off x="4470963" y="1557744"/>
              <a:ext cx="5323894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8000" b="0" i="0" u="none" strike="noStrike" kern="1200" cap="none" spc="0" normalizeH="0" baseline="0" noProof="0" dirty="0" err="1">
                  <a:ln>
                    <a:solidFill>
                      <a:srgbClr val="336600"/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小考拉体" panose="02000503000000000000" pitchFamily="2" charset="-122"/>
                  <a:cs typeface="微软雅黑" panose="020B0503020204020204" pitchFamily="34" charset="-122"/>
                </a:rPr>
                <a:t>Khám</a:t>
              </a:r>
              <a:r>
                <a:rPr kumimoji="1" lang="en-US" altLang="zh-CN" sz="8000" b="0" i="0" u="none" strike="noStrike" kern="1200" cap="none" spc="0" normalizeH="0" baseline="0" noProof="0" dirty="0">
                  <a:ln>
                    <a:solidFill>
                      <a:srgbClr val="336600"/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小考拉体" panose="02000503000000000000" pitchFamily="2" charset="-122"/>
                  <a:cs typeface="微软雅黑" panose="020B0503020204020204" pitchFamily="34" charset="-122"/>
                </a:rPr>
                <a:t> </a:t>
              </a:r>
              <a:r>
                <a:rPr kumimoji="1" lang="en-US" altLang="zh-CN" sz="8000" b="0" i="0" u="none" strike="noStrike" kern="1200" cap="none" spc="0" normalizeH="0" baseline="0" noProof="0" dirty="0" err="1">
                  <a:ln>
                    <a:solidFill>
                      <a:srgbClr val="336600"/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小考拉体" panose="02000503000000000000" pitchFamily="2" charset="-122"/>
                  <a:cs typeface="微软雅黑" panose="020B0503020204020204" pitchFamily="34" charset="-122"/>
                </a:rPr>
                <a:t>phá</a:t>
              </a:r>
              <a:endParaRPr kumimoji="1" lang="en-US" altLang="zh-CN" sz="8000" b="0" i="0" u="none" strike="noStrike" kern="1200" cap="none" spc="0" normalizeH="0" baseline="0" noProof="0" dirty="0">
                <a:ln>
                  <a:solidFill>
                    <a:srgbClr val="3366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ea typeface="小考拉体" panose="02000503000000000000" pitchFamily="2" charset="-122"/>
                <a:cs typeface="微软雅黑" panose="020B0503020204020204" pitchFamily="34" charset="-122"/>
              </a:endParaRPr>
            </a:p>
          </p:txBody>
        </p:sp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C9437DB1-25AA-44F4-9BB2-BBFE8DFA84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91" t="49318" r="61139" b="11023"/>
            <a:stretch/>
          </p:blipFill>
          <p:spPr>
            <a:xfrm>
              <a:off x="1852946" y="-485322"/>
              <a:ext cx="1960873" cy="3261834"/>
            </a:xfrm>
            <a:prstGeom prst="rect">
              <a:avLst/>
            </a:prstGeom>
          </p:spPr>
        </p:pic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B99BF2CD-E444-4A9D-92CA-BC749C0CF40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53" t="16464" r="7803" b="58072"/>
          <a:stretch/>
        </p:blipFill>
        <p:spPr>
          <a:xfrm flipV="1">
            <a:off x="6935854" y="-3131342"/>
            <a:ext cx="6072556" cy="551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3452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3"/>
            <a:ext cx="11220995" cy="6126480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3C40E-0244-471E-823F-7EB81463036A}"/>
              </a:ext>
            </a:extLst>
          </p:cNvPr>
          <p:cNvSpPr txBox="1"/>
          <p:nvPr/>
        </p:nvSpPr>
        <p:spPr>
          <a:xfrm>
            <a:off x="3240804" y="1411316"/>
            <a:ext cx="78854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1" i="0" u="none" strike="noStrike" kern="1200" cap="none" spc="0" normalizeH="0" baseline="0" noProof="0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Baloo 2" panose="03080502040302020200" pitchFamily="66" charset="0"/>
              </a:rPr>
              <a:t>1. Tìm hiểu về nguy cơ/ nguyên nhân cháy nhà. </a:t>
            </a:r>
            <a:endParaRPr kumimoji="0" lang="en-US" sz="4800" b="1" i="0" u="none" strike="noStrike" kern="1200" cap="none" spc="0" normalizeH="0" baseline="0" noProof="0" dirty="0">
              <a:ln>
                <a:solidFill>
                  <a:srgbClr val="108539"/>
                </a:solidFill>
              </a:ln>
              <a:solidFill>
                <a:srgbClr val="03C400"/>
              </a:solidFill>
              <a:effectLst/>
              <a:uLnTx/>
              <a:uFillTx/>
              <a:latin typeface="iCiel Cadena" panose="02000503000000020004" pitchFamily="50" charset="0"/>
              <a:ea typeface="+mn-ea"/>
              <a:cs typeface="Baloo 2" panose="03080502040302020200" pitchFamily="66" charset="0"/>
            </a:endParaRPr>
          </a:p>
        </p:txBody>
      </p:sp>
      <p:pic>
        <p:nvPicPr>
          <p:cNvPr id="9" name="Picture 2" descr="Education School Image Transparent Teacher Cute Teacher - Girl Teacher  Cartoon Png, Png Download - 900x900(#2789483) - PngFind">
            <a:extLst>
              <a:ext uri="{FF2B5EF4-FFF2-40B4-BE49-F238E27FC236}">
                <a16:creationId xmlns:a16="http://schemas.microsoft.com/office/drawing/2014/main" id="{D79F7B7E-ED16-430D-8A7B-B017F746DD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273" b="97159" l="10000" r="90000">
                        <a14:foregroundMark x1="35595" y1="31705" x2="41310" y2="33864"/>
                        <a14:foregroundMark x1="41310" y1="31023" x2="45833" y2="34432"/>
                        <a14:foregroundMark x1="38571" y1="34773" x2="50357" y2="37500"/>
                        <a14:foregroundMark x1="72619" y1="49545" x2="83929" y2="20455"/>
                        <a14:backgroundMark x1="71190" y1="54545" x2="70714" y2="55568"/>
                        <a14:backgroundMark x1="64762" y1="49318" x2="65476" y2="521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04" y="1986358"/>
            <a:ext cx="4481872" cy="4695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90281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2"/>
            <a:ext cx="11220995" cy="6336937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3C40E-0244-471E-823F-7EB81463036A}"/>
              </a:ext>
            </a:extLst>
          </p:cNvPr>
          <p:cNvSpPr txBox="1"/>
          <p:nvPr/>
        </p:nvSpPr>
        <p:spPr>
          <a:xfrm>
            <a:off x="1479004" y="629920"/>
            <a:ext cx="9255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effectLst/>
                <a:uLnTx/>
                <a:uFillTx/>
                <a:latin typeface="Baloo 2" panose="03080502040302020200" pitchFamily="66" charset="0"/>
                <a:ea typeface="+mn-ea"/>
                <a:cs typeface="Baloo 2" panose="03080502040302020200" pitchFamily="66" charset="0"/>
              </a:rPr>
              <a:t>1. Quan sát hình và cho biết:</a:t>
            </a:r>
            <a:endParaRPr kumimoji="0" lang="en-US" sz="4000" b="1" i="0" u="none" strike="noStrike" kern="1200" cap="none" spc="0" normalizeH="0" baseline="0" noProof="0" dirty="0">
              <a:ln>
                <a:solidFill>
                  <a:srgbClr val="108539"/>
                </a:solidFill>
              </a:ln>
              <a:solidFill>
                <a:srgbClr val="03C400"/>
              </a:solidFill>
              <a:effectLst/>
              <a:uLnTx/>
              <a:uFillTx/>
              <a:latin typeface="Baloo 2" panose="03080502040302020200" pitchFamily="66" charset="0"/>
              <a:ea typeface="+mn-ea"/>
              <a:cs typeface="Baloo 2" panose="03080502040302020200" pitchFamily="66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311791F-6964-4217-A65F-D47414D5F801}"/>
              </a:ext>
            </a:extLst>
          </p:cNvPr>
          <p:cNvSpPr txBox="1"/>
          <p:nvPr/>
        </p:nvSpPr>
        <p:spPr>
          <a:xfrm>
            <a:off x="692669" y="1293852"/>
            <a:ext cx="10806661" cy="1321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Điều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gì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có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thể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xảy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ra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trong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mỗi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hình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Những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nguyên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nhân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khác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có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thể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gây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cháy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nhà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DAFD69-6D58-4970-90DB-292E8BF41B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1276" y="2705734"/>
            <a:ext cx="6286500" cy="40100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339441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3"/>
            <a:ext cx="11220995" cy="6126480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752296F8-44B0-430B-9438-60553DC71C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0800" y="578069"/>
            <a:ext cx="7010400" cy="943704"/>
          </a:xfrm>
          <a:prstGeom prst="rect">
            <a:avLst/>
          </a:prstGeom>
        </p:spPr>
      </p:pic>
      <p:pic>
        <p:nvPicPr>
          <p:cNvPr id="37" name="Picture 3">
            <a:extLst>
              <a:ext uri="{FF2B5EF4-FFF2-40B4-BE49-F238E27FC236}">
                <a16:creationId xmlns:a16="http://schemas.microsoft.com/office/drawing/2014/main" id="{95D6CF85-3E19-474E-8AB9-A8826327E6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3717826" y="1900596"/>
            <a:ext cx="5162013" cy="401346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321065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ky, green, sunset&#10;&#10;Description automatically generated">
            <a:extLst>
              <a:ext uri="{FF2B5EF4-FFF2-40B4-BE49-F238E27FC236}">
                <a16:creationId xmlns:a16="http://schemas.microsoft.com/office/drawing/2014/main" id="{22427089-97C1-4A41-9C5C-7737D1819D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C39A21-9DDF-4350-88BB-9B2E03B36CDE}"/>
              </a:ext>
            </a:extLst>
          </p:cNvPr>
          <p:cNvSpPr/>
          <p:nvPr/>
        </p:nvSpPr>
        <p:spPr>
          <a:xfrm>
            <a:off x="496387" y="378823"/>
            <a:ext cx="11220995" cy="6126480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442E40-A477-403B-9384-1906A2F85F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4620" y="601470"/>
            <a:ext cx="5164455" cy="3465183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59113963-7582-4E28-A958-684F68419132}"/>
              </a:ext>
            </a:extLst>
          </p:cNvPr>
          <p:cNvGrpSpPr/>
          <p:nvPr/>
        </p:nvGrpSpPr>
        <p:grpSpPr>
          <a:xfrm>
            <a:off x="1442720" y="4445476"/>
            <a:ext cx="10274662" cy="1606971"/>
            <a:chOff x="674462" y="1335180"/>
            <a:chExt cx="6531010" cy="1376543"/>
          </a:xfrm>
        </p:grpSpPr>
        <p:grpSp>
          <p:nvGrpSpPr>
            <p:cNvPr id="19" name="组合 18">
              <a:extLst>
                <a:ext uri="{FF2B5EF4-FFF2-40B4-BE49-F238E27FC236}">
                  <a16:creationId xmlns:a16="http://schemas.microsoft.com/office/drawing/2014/main" id="{14F04295-6F4E-4D99-BCDF-7E7E2E8C78BB}"/>
                </a:ext>
              </a:extLst>
            </p:cNvPr>
            <p:cNvGrpSpPr/>
            <p:nvPr/>
          </p:nvGrpSpPr>
          <p:grpSpPr>
            <a:xfrm>
              <a:off x="1241740" y="1588903"/>
              <a:ext cx="5963732" cy="1122820"/>
              <a:chOff x="1317" y="3053"/>
              <a:chExt cx="16681" cy="5241"/>
            </a:xfrm>
          </p:grpSpPr>
          <p:grpSp>
            <p:nvGrpSpPr>
              <p:cNvPr id="21" name="组合 15">
                <a:extLst>
                  <a:ext uri="{FF2B5EF4-FFF2-40B4-BE49-F238E27FC236}">
                    <a16:creationId xmlns:a16="http://schemas.microsoft.com/office/drawing/2014/main" id="{C51129D4-2C3A-4D0C-BF7A-F3A6BFD7006A}"/>
                  </a:ext>
                </a:extLst>
              </p:cNvPr>
              <p:cNvGrpSpPr/>
              <p:nvPr/>
            </p:nvGrpSpPr>
            <p:grpSpPr>
              <a:xfrm>
                <a:off x="1317" y="3053"/>
                <a:ext cx="16681" cy="3965"/>
                <a:chOff x="1020" y="2328"/>
                <a:chExt cx="11012" cy="8169"/>
              </a:xfrm>
            </p:grpSpPr>
            <p:sp>
              <p:nvSpPr>
                <p:cNvPr id="23" name="圆角矩形 14">
                  <a:extLst>
                    <a:ext uri="{FF2B5EF4-FFF2-40B4-BE49-F238E27FC236}">
                      <a16:creationId xmlns:a16="http://schemas.microsoft.com/office/drawing/2014/main" id="{B12A3915-B18D-4186-B7BF-1D034EEB5CA9}"/>
                    </a:ext>
                  </a:extLst>
                </p:cNvPr>
                <p:cNvSpPr/>
                <p:nvPr/>
              </p:nvSpPr>
              <p:spPr>
                <a:xfrm>
                  <a:off x="1220" y="2481"/>
                  <a:ext cx="10812" cy="8016"/>
                </a:xfrm>
                <a:prstGeom prst="roundRect">
                  <a:avLst/>
                </a:prstGeom>
                <a:solidFill>
                  <a:srgbClr val="03C400"/>
                </a:solidFill>
                <a:ln w="25400" cmpd="sng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  <p:sp>
              <p:nvSpPr>
                <p:cNvPr id="25" name="圆角矩形 13">
                  <a:extLst>
                    <a:ext uri="{FF2B5EF4-FFF2-40B4-BE49-F238E27FC236}">
                      <a16:creationId xmlns:a16="http://schemas.microsoft.com/office/drawing/2014/main" id="{F35A65B3-0080-4615-925F-FB7684F7C771}"/>
                    </a:ext>
                  </a:extLst>
                </p:cNvPr>
                <p:cNvSpPr/>
                <p:nvPr/>
              </p:nvSpPr>
              <p:spPr>
                <a:xfrm>
                  <a:off x="1020" y="2328"/>
                  <a:ext cx="10812" cy="7120"/>
                </a:xfrm>
                <a:prstGeom prst="roundRect">
                  <a:avLst/>
                </a:prstGeom>
                <a:solidFill>
                  <a:schemeClr val="bg1"/>
                </a:solidFill>
                <a:ln w="25400" cmpd="sng">
                  <a:solidFill>
                    <a:srgbClr val="5F77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22" name="文本框 17">
                <a:extLst>
                  <a:ext uri="{FF2B5EF4-FFF2-40B4-BE49-F238E27FC236}">
                    <a16:creationId xmlns:a16="http://schemas.microsoft.com/office/drawing/2014/main" id="{00AD8BDB-0515-41A1-8D8A-CDC9BBD6797C}"/>
                  </a:ext>
                </a:extLst>
              </p:cNvPr>
              <p:cNvSpPr txBox="1"/>
              <p:nvPr/>
            </p:nvSpPr>
            <p:spPr>
              <a:xfrm>
                <a:off x="2864" y="3416"/>
                <a:ext cx="14554" cy="48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Đốt rác bén vào đống rơm dễ gây cháy nhà.</a:t>
                </a:r>
                <a:endPara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20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4FE13F94-D9F4-429A-A571-B730C48942C8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6" cstate="email"/>
            <a:stretch>
              <a:fillRect/>
            </a:stretch>
          </p:blipFill>
          <p:spPr>
            <a:xfrm rot="19945025">
              <a:off x="674462" y="1335180"/>
              <a:ext cx="1247817" cy="1247817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8805087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4|0.4|0.5|0.4|0.5|0.5|0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588</Words>
  <Application>Microsoft Office PowerPoint</Application>
  <PresentationFormat>Màn hình rộng</PresentationFormat>
  <Paragraphs>76</Paragraphs>
  <Slides>35</Slides>
  <Notes>6</Notes>
  <HiddenSlides>0</HiddenSlides>
  <MMClips>1</MMClips>
  <ScaleCrop>false</ScaleCrop>
  <HeadingPairs>
    <vt:vector size="6" baseType="variant">
      <vt:variant>
        <vt:lpstr>Phông được Dùng</vt:lpstr>
      </vt:variant>
      <vt:variant>
        <vt:i4>8</vt:i4>
      </vt:variant>
      <vt:variant>
        <vt:lpstr>Chủ đề</vt:lpstr>
      </vt:variant>
      <vt:variant>
        <vt:i4>3</vt:i4>
      </vt:variant>
      <vt:variant>
        <vt:lpstr>Tiêu đề Bản chiếu</vt:lpstr>
      </vt:variant>
      <vt:variant>
        <vt:i4>35</vt:i4>
      </vt:variant>
    </vt:vector>
  </HeadingPairs>
  <TitlesOfParts>
    <vt:vector size="46" baseType="lpstr">
      <vt:lpstr>等线</vt:lpstr>
      <vt:lpstr>微软雅黑</vt:lpstr>
      <vt:lpstr>Arial</vt:lpstr>
      <vt:lpstr>Baloo 2</vt:lpstr>
      <vt:lpstr>Calibri</vt:lpstr>
      <vt:lpstr>Coiny</vt:lpstr>
      <vt:lpstr>Georgia</vt:lpstr>
      <vt:lpstr>iCiel Cadena</vt:lpstr>
      <vt:lpstr>1_Office Theme</vt:lpstr>
      <vt:lpstr>Office 主题</vt:lpstr>
      <vt:lpstr>1_Simple Light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Thị Huệ Nguyễn</cp:lastModifiedBy>
  <cp:revision>31</cp:revision>
  <dcterms:created xsi:type="dcterms:W3CDTF">2022-07-05T05:48:09Z</dcterms:created>
  <dcterms:modified xsi:type="dcterms:W3CDTF">2024-06-19T11:46:22Z</dcterms:modified>
</cp:coreProperties>
</file>