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9" r:id="rId3"/>
    <p:sldMasterId id="2147483692" r:id="rId4"/>
  </p:sldMasterIdLst>
  <p:notesMasterIdLst>
    <p:notesMasterId r:id="rId19"/>
  </p:notesMasterIdLst>
  <p:handoutMasterIdLst>
    <p:handoutMasterId r:id="rId20"/>
  </p:handoutMasterIdLst>
  <p:sldIdLst>
    <p:sldId id="2007577116" r:id="rId5"/>
    <p:sldId id="2007577117" r:id="rId6"/>
    <p:sldId id="2007577109" r:id="rId7"/>
    <p:sldId id="2007577095" r:id="rId8"/>
    <p:sldId id="2007577096" r:id="rId9"/>
    <p:sldId id="2007577099" r:id="rId10"/>
    <p:sldId id="2007577110" r:id="rId11"/>
    <p:sldId id="2007577112" r:id="rId12"/>
    <p:sldId id="2007577113" r:id="rId13"/>
    <p:sldId id="2007577114" r:id="rId14"/>
    <p:sldId id="2007577118" r:id="rId15"/>
    <p:sldId id="2007577111" r:id="rId16"/>
    <p:sldId id="2007577115" r:id="rId17"/>
    <p:sldId id="200757709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4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65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4" Type="http://schemas.openxmlformats.org/officeDocument/2006/relationships/image" Target="NUL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6.gi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5" Type="http://schemas.openxmlformats.org/officeDocument/2006/relationships/image" Target="NULL"/><Relationship Id="rId4" Type="http://schemas.openxmlformats.org/officeDocument/2006/relationships/image" Target="../media/image2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29231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CC1F2-EC4C-438A-A626-EF38FEB19E6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3/20/2022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525D6-B33C-4B02-B16B-D7EC1E9A098D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29466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89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2022/3/20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45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42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17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0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72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9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ED7D3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1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98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43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2022/3/20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105ECC-05DB-4A25-8E6A-E61FCA6F561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2022/3/20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56C03-FDBE-437B-B3E2-8C9625E2827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104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29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900932" cy="24006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1: </a:t>
            </a:r>
            <a:r>
              <a:rPr lang="vi-VN" sz="3000" dirty="0" smtClean="0">
                <a:solidFill>
                  <a:prstClr val="black"/>
                </a:solidFill>
                <a:latin typeface="Arial"/>
              </a:rPr>
              <a:t>Điền, Khoanh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2: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3: </a:t>
            </a:r>
            <a:r>
              <a:rPr lang="vi-VN" sz="3000" dirty="0" smtClean="0">
                <a:solidFill>
                  <a:prstClr val="black"/>
                </a:solidFill>
                <a:latin typeface="Arial"/>
              </a:rPr>
              <a:t>Đánh máy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4: </a:t>
            </a:r>
            <a:r>
              <a:rPr lang="vi-VN" sz="3000" dirty="0" smtClean="0">
                <a:solidFill>
                  <a:prstClr val="black"/>
                </a:solidFill>
                <a:latin typeface="Arial"/>
              </a:rPr>
              <a:t>Đánh máy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95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61;p20">
            <a:extLst>
              <a:ext uri="{FF2B5EF4-FFF2-40B4-BE49-F238E27FC236}">
                <a16:creationId xmlns:a16="http://schemas.microsoft.com/office/drawing/2014/main" id="{8B9C7E4F-89A1-4CC1-9F2A-78A69E4D52D5}"/>
              </a:ext>
            </a:extLst>
          </p:cNvPr>
          <p:cNvGrpSpPr/>
          <p:nvPr/>
        </p:nvGrpSpPr>
        <p:grpSpPr>
          <a:xfrm>
            <a:off x="1364106" y="299803"/>
            <a:ext cx="2713219" cy="1012383"/>
            <a:chOff x="1183343" y="1493800"/>
            <a:chExt cx="1630997" cy="570588"/>
          </a:xfrm>
        </p:grpSpPr>
        <p:sp>
          <p:nvSpPr>
            <p:cNvPr id="3" name="Google Shape;4562;p20">
              <a:extLst>
                <a:ext uri="{FF2B5EF4-FFF2-40B4-BE49-F238E27FC236}">
                  <a16:creationId xmlns:a16="http://schemas.microsoft.com/office/drawing/2014/main" id="{B314088F-7B2D-46D7-9594-EA05ED9E859F}"/>
                </a:ext>
              </a:extLst>
            </p:cNvPr>
            <p:cNvSpPr/>
            <p:nvPr/>
          </p:nvSpPr>
          <p:spPr>
            <a:xfrm>
              <a:off x="1834335" y="1541167"/>
              <a:ext cx="980005" cy="34543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 sz="3000"/>
            </a:p>
          </p:txBody>
        </p:sp>
        <p:sp>
          <p:nvSpPr>
            <p:cNvPr id="4" name="Google Shape;4563;p20">
              <a:extLst>
                <a:ext uri="{FF2B5EF4-FFF2-40B4-BE49-F238E27FC236}">
                  <a16:creationId xmlns:a16="http://schemas.microsoft.com/office/drawing/2014/main" id="{FF42D62E-A667-4153-A5FD-55F4314B97C4}"/>
                </a:ext>
              </a:extLst>
            </p:cNvPr>
            <p:cNvSpPr/>
            <p:nvPr/>
          </p:nvSpPr>
          <p:spPr>
            <a:xfrm>
              <a:off x="1183343" y="149380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000"/>
            </a:p>
          </p:txBody>
        </p:sp>
      </p:grpSp>
      <p:sp>
        <p:nvSpPr>
          <p:cNvPr id="5" name="Google Shape;4564;p20">
            <a:extLst>
              <a:ext uri="{FF2B5EF4-FFF2-40B4-BE49-F238E27FC236}">
                <a16:creationId xmlns:a16="http://schemas.microsoft.com/office/drawing/2014/main" id="{F5918845-F302-4CD6-BAFA-8527951CDE58}"/>
              </a:ext>
            </a:extLst>
          </p:cNvPr>
          <p:cNvSpPr txBox="1"/>
          <p:nvPr/>
        </p:nvSpPr>
        <p:spPr>
          <a:xfrm>
            <a:off x="1105012" y="2121533"/>
            <a:ext cx="10537386" cy="784790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Mẫu</a:t>
            </a:r>
            <a:r>
              <a:rPr lang="en-US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vi-VN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vi-VN" sz="3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r>
              <a:rPr lang="en-US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km + 3 km = 7 km	      25 km – 10 km = 15 km </a:t>
            </a:r>
            <a:endParaRPr sz="3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Google Shape;4565;p20">
            <a:extLst>
              <a:ext uri="{FF2B5EF4-FFF2-40B4-BE49-F238E27FC236}">
                <a16:creationId xmlns:a16="http://schemas.microsoft.com/office/drawing/2014/main" id="{80CD2C77-C8A3-432A-AFF5-8E2B6A3C4CA2}"/>
              </a:ext>
            </a:extLst>
          </p:cNvPr>
          <p:cNvGrpSpPr/>
          <p:nvPr/>
        </p:nvGrpSpPr>
        <p:grpSpPr>
          <a:xfrm>
            <a:off x="2313299" y="3492531"/>
            <a:ext cx="13099739" cy="1077178"/>
            <a:chOff x="2644903" y="1210500"/>
            <a:chExt cx="10693773" cy="607107"/>
          </a:xfrm>
        </p:grpSpPr>
        <p:sp>
          <p:nvSpPr>
            <p:cNvPr id="7" name="Google Shape;4566;p20">
              <a:extLst>
                <a:ext uri="{FF2B5EF4-FFF2-40B4-BE49-F238E27FC236}">
                  <a16:creationId xmlns:a16="http://schemas.microsoft.com/office/drawing/2014/main" id="{FDEC7EB5-A478-4D58-9CD6-EA56C6E27B69}"/>
                </a:ext>
              </a:extLst>
            </p:cNvPr>
            <p:cNvSpPr txBox="1"/>
            <p:nvPr/>
          </p:nvSpPr>
          <p:spPr>
            <a:xfrm>
              <a:off x="2644903" y="1210500"/>
              <a:ext cx="10693773" cy="607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 km + 9 km = </a:t>
              </a:r>
              <a:r>
                <a:rPr lang="en-US" sz="32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r>
                <a:rPr lang="en-US" sz="30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km</a:t>
              </a:r>
              <a:r>
                <a:rPr lang="en-US" sz="30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r>
                <a:rPr lang="vi-VN" sz="30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r>
                <a:rPr lang="en-US" sz="32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32 </a:t>
              </a:r>
              <a:r>
                <a:rPr lang="en-US"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km – 14 km =        </a:t>
              </a:r>
              <a:r>
                <a:rPr lang="en-US" sz="30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km</a:t>
              </a:r>
              <a:endParaRPr sz="3000" dirty="0"/>
            </a:p>
          </p:txBody>
        </p:sp>
        <p:sp>
          <p:nvSpPr>
            <p:cNvPr id="8" name="Google Shape;4567;p20">
              <a:extLst>
                <a:ext uri="{FF2B5EF4-FFF2-40B4-BE49-F238E27FC236}">
                  <a16:creationId xmlns:a16="http://schemas.microsoft.com/office/drawing/2014/main" id="{BD6EE1E4-E83A-4891-B658-6106FED8B5C5}"/>
                </a:ext>
              </a:extLst>
            </p:cNvPr>
            <p:cNvSpPr/>
            <p:nvPr/>
          </p:nvSpPr>
          <p:spPr>
            <a:xfrm>
              <a:off x="4878963" y="1230723"/>
              <a:ext cx="723362" cy="5161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3000" dirty="0"/>
            </a:p>
          </p:txBody>
        </p:sp>
        <p:sp>
          <p:nvSpPr>
            <p:cNvPr id="9" name="Google Shape;4568;p20">
              <a:extLst>
                <a:ext uri="{FF2B5EF4-FFF2-40B4-BE49-F238E27FC236}">
                  <a16:creationId xmlns:a16="http://schemas.microsoft.com/office/drawing/2014/main" id="{2C976DE0-0C94-4E36-A8E9-15F44C73D7B5}"/>
                </a:ext>
              </a:extLst>
            </p:cNvPr>
            <p:cNvSpPr/>
            <p:nvPr/>
          </p:nvSpPr>
          <p:spPr>
            <a:xfrm>
              <a:off x="9197424" y="1266000"/>
              <a:ext cx="685255" cy="47557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3000"/>
            </a:p>
          </p:txBody>
        </p:sp>
      </p:grpSp>
      <p:sp>
        <p:nvSpPr>
          <p:cNvPr id="10" name="Google Shape;4569;p20">
            <a:extLst>
              <a:ext uri="{FF2B5EF4-FFF2-40B4-BE49-F238E27FC236}">
                <a16:creationId xmlns:a16="http://schemas.microsoft.com/office/drawing/2014/main" id="{EECBFB11-795C-41CA-B9CE-05734E4E9BA7}"/>
              </a:ext>
            </a:extLst>
          </p:cNvPr>
          <p:cNvSpPr txBox="1"/>
          <p:nvPr/>
        </p:nvSpPr>
        <p:spPr>
          <a:xfrm>
            <a:off x="5137370" y="3725916"/>
            <a:ext cx="717129" cy="6462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sz="3600" dirty="0"/>
          </a:p>
        </p:txBody>
      </p:sp>
      <p:sp>
        <p:nvSpPr>
          <p:cNvPr id="11" name="Google Shape;4570;p20">
            <a:extLst>
              <a:ext uri="{FF2B5EF4-FFF2-40B4-BE49-F238E27FC236}">
                <a16:creationId xmlns:a16="http://schemas.microsoft.com/office/drawing/2014/main" id="{E8B2B54A-B2DB-46B8-B843-3F6138A8F418}"/>
              </a:ext>
            </a:extLst>
          </p:cNvPr>
          <p:cNvSpPr txBox="1"/>
          <p:nvPr/>
        </p:nvSpPr>
        <p:spPr>
          <a:xfrm>
            <a:off x="10416194" y="3725916"/>
            <a:ext cx="717129" cy="6462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418559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75A5C1-2CAE-44F1-97BE-EDA933C77348}"/>
              </a:ext>
            </a:extLst>
          </p:cNvPr>
          <p:cNvSpPr txBox="1"/>
          <p:nvPr/>
        </p:nvSpPr>
        <p:spPr>
          <a:xfrm>
            <a:off x="3087756" y="2921168"/>
            <a:ext cx="63080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ahamasBH" panose="020BE200000000000000" pitchFamily="34" charset="0"/>
                <a:cs typeface="+mn-cs"/>
              </a:rPr>
              <a:t>https://www.youtube.com/watch?v=VcXWebskM88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9E180-CFD8-42DB-AC29-7C8F4A73614B}"/>
              </a:ext>
            </a:extLst>
          </p:cNvPr>
          <p:cNvSpPr txBox="1"/>
          <p:nvPr/>
        </p:nvSpPr>
        <p:spPr>
          <a:xfrm>
            <a:off x="3087755" y="2367170"/>
            <a:ext cx="58616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Link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tập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nghĩ giải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giữa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giờ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7435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4571;p20">
            <a:extLst>
              <a:ext uri="{FF2B5EF4-FFF2-40B4-BE49-F238E27FC236}">
                <a16:creationId xmlns:a16="http://schemas.microsoft.com/office/drawing/2014/main" id="{E33C4FD9-77E7-4092-9BC5-FD41D6C1972F}"/>
              </a:ext>
            </a:extLst>
          </p:cNvPr>
          <p:cNvGrpSpPr/>
          <p:nvPr/>
        </p:nvGrpSpPr>
        <p:grpSpPr>
          <a:xfrm>
            <a:off x="745967" y="376399"/>
            <a:ext cx="10700066" cy="570588"/>
            <a:chOff x="1183343" y="1400495"/>
            <a:chExt cx="10700066" cy="570588"/>
          </a:xfrm>
        </p:grpSpPr>
        <p:sp>
          <p:nvSpPr>
            <p:cNvPr id="13" name="Google Shape;4572;p20">
              <a:extLst>
                <a:ext uri="{FF2B5EF4-FFF2-40B4-BE49-F238E27FC236}">
                  <a16:creationId xmlns:a16="http://schemas.microsoft.com/office/drawing/2014/main" id="{2FCFB873-7195-4B71-9448-A59CF3112937}"/>
                </a:ext>
              </a:extLst>
            </p:cNvPr>
            <p:cNvSpPr/>
            <p:nvPr/>
          </p:nvSpPr>
          <p:spPr>
            <a:xfrm>
              <a:off x="1834335" y="1422279"/>
              <a:ext cx="10049074" cy="51073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Biết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chiều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dài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đoạn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đường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bộ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từ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Hà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Nội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đến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một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tỉnh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như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sau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b="1" dirty="0"/>
            </a:p>
          </p:txBody>
        </p:sp>
        <p:sp>
          <p:nvSpPr>
            <p:cNvPr id="14" name="Google Shape;4573;p20">
              <a:extLst>
                <a:ext uri="{FF2B5EF4-FFF2-40B4-BE49-F238E27FC236}">
                  <a16:creationId xmlns:a16="http://schemas.microsoft.com/office/drawing/2014/main" id="{26754881-B061-4A45-9238-0FCCDE895D5F}"/>
                </a:ext>
              </a:extLst>
            </p:cNvPr>
            <p:cNvSpPr/>
            <p:nvPr/>
          </p:nvSpPr>
          <p:spPr>
            <a:xfrm>
              <a:off x="1183343" y="1400495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000"/>
            </a:p>
          </p:txBody>
        </p:sp>
      </p:grpSp>
      <p:graphicFrame>
        <p:nvGraphicFramePr>
          <p:cNvPr id="15" name="Google Shape;4574;p20">
            <a:extLst>
              <a:ext uri="{FF2B5EF4-FFF2-40B4-BE49-F238E27FC236}">
                <a16:creationId xmlns:a16="http://schemas.microsoft.com/office/drawing/2014/main" id="{595D8100-7BD2-4D6B-A070-9EF05F1F62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4501776"/>
              </p:ext>
            </p:extLst>
          </p:nvPr>
        </p:nvGraphicFramePr>
        <p:xfrm>
          <a:off x="745967" y="1976926"/>
          <a:ext cx="5438025" cy="3369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>
                          <a:solidFill>
                            <a:schemeClr val="dk1"/>
                          </a:solidFill>
                        </a:rPr>
                        <a:t>Đoạn</a:t>
                      </a:r>
                      <a:r>
                        <a:rPr lang="en-US" sz="2000" u="none" strike="noStrike" cap="none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2000" u="none" strike="noStrike" cap="none" dirty="0" err="1">
                          <a:solidFill>
                            <a:schemeClr val="dk1"/>
                          </a:solidFill>
                        </a:rPr>
                        <a:t>đường</a:t>
                      </a:r>
                      <a:r>
                        <a:rPr lang="en-US" sz="2000" u="none" strike="noStrike" cap="none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2000" u="none" strike="noStrike" cap="none" dirty="0" err="1">
                          <a:solidFill>
                            <a:schemeClr val="dk1"/>
                          </a:solidFill>
                        </a:rPr>
                        <a:t>bộ</a:t>
                      </a:r>
                      <a:endParaRPr dirty="0"/>
                    </a:p>
                  </a:txBody>
                  <a:tcPr marL="91450" marR="91450" marT="45725" marB="45725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Chiều dài</a:t>
                      </a:r>
                      <a:endParaRPr/>
                    </a:p>
                  </a:txBody>
                  <a:tcPr marL="91450" marR="91450" marT="45725" marB="45725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Hà Nam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54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Thái Bình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106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Cao Bằng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240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Lạng Sơn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155 km</a:t>
                      </a:r>
                      <a:endParaRPr sz="2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Google Shape;4575;p20">
            <a:extLst>
              <a:ext uri="{FF2B5EF4-FFF2-40B4-BE49-F238E27FC236}">
                <a16:creationId xmlns:a16="http://schemas.microsoft.com/office/drawing/2014/main" id="{93FC7E18-DABF-431E-ADDF-7A43303DAF99}"/>
              </a:ext>
            </a:extLst>
          </p:cNvPr>
          <p:cNvSpPr/>
          <p:nvPr/>
        </p:nvSpPr>
        <p:spPr>
          <a:xfrm>
            <a:off x="6217881" y="1165160"/>
            <a:ext cx="5603218" cy="93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xa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gần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 b="1" dirty="0"/>
          </a:p>
        </p:txBody>
      </p:sp>
      <p:sp>
        <p:nvSpPr>
          <p:cNvPr id="17" name="Google Shape;4576;p20">
            <a:extLst>
              <a:ext uri="{FF2B5EF4-FFF2-40B4-BE49-F238E27FC236}">
                <a16:creationId xmlns:a16="http://schemas.microsoft.com/office/drawing/2014/main" id="{887FBAFC-BFF7-4582-B69F-7100CEC82D41}"/>
              </a:ext>
            </a:extLst>
          </p:cNvPr>
          <p:cNvSpPr txBox="1"/>
          <p:nvPr/>
        </p:nvSpPr>
        <p:spPr>
          <a:xfrm>
            <a:off x="6183977" y="2054676"/>
            <a:ext cx="5637122" cy="1074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🡪"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Cao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xa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Nam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gần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4577;p20">
            <a:extLst>
              <a:ext uri="{FF2B5EF4-FFF2-40B4-BE49-F238E27FC236}">
                <a16:creationId xmlns:a16="http://schemas.microsoft.com/office/drawing/2014/main" id="{972ED252-330E-4677-B075-443F180FE7B6}"/>
              </a:ext>
            </a:extLst>
          </p:cNvPr>
          <p:cNvSpPr/>
          <p:nvPr/>
        </p:nvSpPr>
        <p:spPr>
          <a:xfrm>
            <a:off x="6183977" y="3602583"/>
            <a:ext cx="5537970" cy="1355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đường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bộ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dài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100 km? </a:t>
            </a: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4578;p20">
            <a:extLst>
              <a:ext uri="{FF2B5EF4-FFF2-40B4-BE49-F238E27FC236}">
                <a16:creationId xmlns:a16="http://schemas.microsoft.com/office/drawing/2014/main" id="{3B032A7E-3E7C-47F0-89B6-5D896BB6A5AC}"/>
              </a:ext>
            </a:extLst>
          </p:cNvPr>
          <p:cNvSpPr txBox="1"/>
          <p:nvPr/>
        </p:nvSpPr>
        <p:spPr>
          <a:xfrm>
            <a:off x="6217881" y="5033979"/>
            <a:ext cx="427977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🡪"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Thái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Bình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4579;p20">
            <a:extLst>
              <a:ext uri="{FF2B5EF4-FFF2-40B4-BE49-F238E27FC236}">
                <a16:creationId xmlns:a16="http://schemas.microsoft.com/office/drawing/2014/main" id="{62BE41AA-CC56-4842-B349-C1A21622F432}"/>
              </a:ext>
            </a:extLst>
          </p:cNvPr>
          <p:cNvSpPr txBox="1"/>
          <p:nvPr/>
        </p:nvSpPr>
        <p:spPr>
          <a:xfrm>
            <a:off x="6183977" y="5557159"/>
            <a:ext cx="345262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HN – Cao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4580;p20">
            <a:extLst>
              <a:ext uri="{FF2B5EF4-FFF2-40B4-BE49-F238E27FC236}">
                <a16:creationId xmlns:a16="http://schemas.microsoft.com/office/drawing/2014/main" id="{476E3231-35BF-41A1-A6EE-B861E2217380}"/>
              </a:ext>
            </a:extLst>
          </p:cNvPr>
          <p:cNvSpPr txBox="1"/>
          <p:nvPr/>
        </p:nvSpPr>
        <p:spPr>
          <a:xfrm>
            <a:off x="9039604" y="5557159"/>
            <a:ext cx="315239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HN –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Lạng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Sơn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81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86;p21">
            <a:extLst>
              <a:ext uri="{FF2B5EF4-FFF2-40B4-BE49-F238E27FC236}">
                <a16:creationId xmlns:a16="http://schemas.microsoft.com/office/drawing/2014/main" id="{C042B874-70C3-4ECD-93F6-2059A0011E00}"/>
              </a:ext>
            </a:extLst>
          </p:cNvPr>
          <p:cNvGrpSpPr/>
          <p:nvPr/>
        </p:nvGrpSpPr>
        <p:grpSpPr>
          <a:xfrm>
            <a:off x="356691" y="324883"/>
            <a:ext cx="11459086" cy="1804705"/>
            <a:chOff x="1308292" y="1404230"/>
            <a:chExt cx="10146808" cy="1804705"/>
          </a:xfrm>
        </p:grpSpPr>
        <p:sp>
          <p:nvSpPr>
            <p:cNvPr id="3" name="Google Shape;4587;p21">
              <a:extLst>
                <a:ext uri="{FF2B5EF4-FFF2-40B4-BE49-F238E27FC236}">
                  <a16:creationId xmlns:a16="http://schemas.microsoft.com/office/drawing/2014/main" id="{5EE19713-9891-49AB-A76D-125CA2472738}"/>
                </a:ext>
              </a:extLst>
            </p:cNvPr>
            <p:cNvSpPr/>
            <p:nvPr/>
          </p:nvSpPr>
          <p:spPr>
            <a:xfrm>
              <a:off x="1780477" y="1404230"/>
              <a:ext cx="9674623" cy="1804705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Hành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trình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lên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Thiên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Đình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kiện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Trời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làm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mưa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cứu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muôn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lại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cho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như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sz="2000" b="1" dirty="0"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28 km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thêm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36 km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nữa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 sz="2000" b="1" dirty="0"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thêm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46 km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nữa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ong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mật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cáo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sz="2000" b="1" dirty="0"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a)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bao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ki-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lô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mét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b)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từ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chỗ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bao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ki-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lô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mét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ong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mật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cáo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Google Shape;4588;p21">
              <a:extLst>
                <a:ext uri="{FF2B5EF4-FFF2-40B4-BE49-F238E27FC236}">
                  <a16:creationId xmlns:a16="http://schemas.microsoft.com/office/drawing/2014/main" id="{A6CF6098-E367-4C53-92DA-36F582025D73}"/>
                </a:ext>
              </a:extLst>
            </p:cNvPr>
            <p:cNvSpPr/>
            <p:nvPr/>
          </p:nvSpPr>
          <p:spPr>
            <a:xfrm>
              <a:off x="1308292" y="1549351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000" dirty="0"/>
            </a:p>
          </p:txBody>
        </p:sp>
      </p:grpSp>
      <p:pic>
        <p:nvPicPr>
          <p:cNvPr id="5" name="Google Shape;4589;p21">
            <a:extLst>
              <a:ext uri="{FF2B5EF4-FFF2-40B4-BE49-F238E27FC236}">
                <a16:creationId xmlns:a16="http://schemas.microsoft.com/office/drawing/2014/main" id="{2C51B823-D7E2-41C8-9F14-495DABCC4C1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0816"/>
          <a:stretch/>
        </p:blipFill>
        <p:spPr>
          <a:xfrm>
            <a:off x="104931" y="2683240"/>
            <a:ext cx="5876144" cy="39997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590;p21">
            <a:extLst>
              <a:ext uri="{FF2B5EF4-FFF2-40B4-BE49-F238E27FC236}">
                <a16:creationId xmlns:a16="http://schemas.microsoft.com/office/drawing/2014/main" id="{A055D89B-40EB-4053-837C-9593EF790A01}"/>
              </a:ext>
            </a:extLst>
          </p:cNvPr>
          <p:cNvSpPr txBox="1"/>
          <p:nvPr/>
        </p:nvSpPr>
        <p:spPr>
          <a:xfrm>
            <a:off x="5021572" y="2436217"/>
            <a:ext cx="6794205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Cóc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ki-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hổ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gấu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28 + 36 = 64 (km)</a:t>
            </a:r>
            <a:endParaRPr sz="20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chỗ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cóc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ki-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thì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ong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mật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cáo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36 + 46 = 82 (km)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Đáp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a) </a:t>
            </a: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64 km.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	  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b) </a:t>
            </a: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82 km.</a:t>
            </a:r>
            <a:endParaRPr sz="24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651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5178" y="459058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.... ngày 2... tháng 3 năm 2022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84454"/>
            <a:ext cx="222912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4446" y="1824108"/>
            <a:ext cx="654871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5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5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Ki – lô</a:t>
            </a:r>
            <a:r>
              <a:rPr kumimoji="0" lang="vi-VN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– mét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(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iết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1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)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82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2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2891376" y="3235288"/>
            <a:ext cx="6805517" cy="16426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55: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Đề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-xi-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.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. Ki-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lô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-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11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147238" y="1059621"/>
            <a:ext cx="7942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ĐỘ DÀI VÀ ĐƠN VỊ ĐO ĐỘ DÀI.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TIỀN VIỆT NAM</a:t>
            </a:r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3117773" y="2412694"/>
            <a:ext cx="62135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TIẾT 3</a:t>
            </a:r>
          </a:p>
          <a:p>
            <a:pPr algn="ctr"/>
            <a:r>
              <a:rPr lang="en-US" sz="7200" b="1" dirty="0">
                <a:solidFill>
                  <a:schemeClr val="bg1"/>
                </a:solidFill>
              </a:rPr>
              <a:t>KI-LÔ-MÉT</a:t>
            </a:r>
          </a:p>
        </p:txBody>
      </p:sp>
    </p:spTree>
    <p:extLst>
      <p:ext uri="{BB962C8B-B14F-4D97-AF65-F5344CB8AC3E}">
        <p14:creationId xmlns:p14="http://schemas.microsoft.com/office/powerpoint/2010/main" val="33031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31;p17">
            <a:extLst>
              <a:ext uri="{FF2B5EF4-FFF2-40B4-BE49-F238E27FC236}">
                <a16:creationId xmlns:a16="http://schemas.microsoft.com/office/drawing/2014/main" id="{BCD17965-02D2-4E0F-AD8A-5D384CDA885A}"/>
              </a:ext>
            </a:extLst>
          </p:cNvPr>
          <p:cNvSpPr txBox="1"/>
          <p:nvPr/>
        </p:nvSpPr>
        <p:spPr>
          <a:xfrm>
            <a:off x="5184532" y="364806"/>
            <a:ext cx="182293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</a:t>
            </a:r>
            <a:endParaRPr/>
          </a:p>
        </p:txBody>
      </p:sp>
      <p:pic>
        <p:nvPicPr>
          <p:cNvPr id="3" name="Google Shape;4532;p17">
            <a:extLst>
              <a:ext uri="{FF2B5EF4-FFF2-40B4-BE49-F238E27FC236}">
                <a16:creationId xmlns:a16="http://schemas.microsoft.com/office/drawing/2014/main" id="{F2073257-68CB-4BFB-A645-FF2C02E347B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038"/>
          <a:stretch/>
        </p:blipFill>
        <p:spPr>
          <a:xfrm>
            <a:off x="1057982" y="783091"/>
            <a:ext cx="10076033" cy="32737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533;p17">
            <a:extLst>
              <a:ext uri="{FF2B5EF4-FFF2-40B4-BE49-F238E27FC236}">
                <a16:creationId xmlns:a16="http://schemas.microsoft.com/office/drawing/2014/main" id="{E56ADB6A-183D-42FA-AED3-80AEEF89D2EE}"/>
              </a:ext>
            </a:extLst>
          </p:cNvPr>
          <p:cNvSpPr/>
          <p:nvPr/>
        </p:nvSpPr>
        <p:spPr>
          <a:xfrm>
            <a:off x="1296411" y="4173794"/>
            <a:ext cx="9599177" cy="22202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 là một đơn vị đo độ dài.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 viết là km.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km = 1000 m; 1000 m = 1 km 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Từ một cột cây số đến cây cột cây số tiếp theo là dài 1 km.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8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4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542;p19">
            <a:extLst>
              <a:ext uri="{FF2B5EF4-FFF2-40B4-BE49-F238E27FC236}">
                <a16:creationId xmlns:a16="http://schemas.microsoft.com/office/drawing/2014/main" id="{1CF6C78D-8C7D-40B5-AB3D-099AE84735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7604" y="475221"/>
            <a:ext cx="2325467" cy="11627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543;p19">
            <a:extLst>
              <a:ext uri="{FF2B5EF4-FFF2-40B4-BE49-F238E27FC236}">
                <a16:creationId xmlns:a16="http://schemas.microsoft.com/office/drawing/2014/main" id="{2EB3D846-A15C-4B83-AAE7-82B7C7574BCA}"/>
              </a:ext>
            </a:extLst>
          </p:cNvPr>
          <p:cNvSpPr/>
          <p:nvPr/>
        </p:nvSpPr>
        <p:spPr>
          <a:xfrm>
            <a:off x="2398638" y="1663324"/>
            <a:ext cx="1034386" cy="523220"/>
          </a:xfrm>
          <a:prstGeom prst="roundRect">
            <a:avLst>
              <a:gd name="adj" fmla="val 16667"/>
            </a:avLst>
          </a:prstGeom>
          <a:solidFill>
            <a:srgbClr val="FFC00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Google Shape;4544;p19">
            <a:extLst>
              <a:ext uri="{FF2B5EF4-FFF2-40B4-BE49-F238E27FC236}">
                <a16:creationId xmlns:a16="http://schemas.microsoft.com/office/drawing/2014/main" id="{DFE836B8-786D-4CA7-A196-8A02145E24C9}"/>
              </a:ext>
            </a:extLst>
          </p:cNvPr>
          <p:cNvGrpSpPr/>
          <p:nvPr/>
        </p:nvGrpSpPr>
        <p:grpSpPr>
          <a:xfrm>
            <a:off x="1234993" y="1637956"/>
            <a:ext cx="2633886" cy="570588"/>
            <a:chOff x="1183343" y="1493800"/>
            <a:chExt cx="2633886" cy="570588"/>
          </a:xfrm>
        </p:grpSpPr>
        <p:sp>
          <p:nvSpPr>
            <p:cNvPr id="5" name="Google Shape;4545;p19">
              <a:extLst>
                <a:ext uri="{FF2B5EF4-FFF2-40B4-BE49-F238E27FC236}">
                  <a16:creationId xmlns:a16="http://schemas.microsoft.com/office/drawing/2014/main" id="{E7552E67-FCFA-4595-8376-9C962A9AB5A5}"/>
                </a:ext>
              </a:extLst>
            </p:cNvPr>
            <p:cNvSpPr txBox="1"/>
            <p:nvPr/>
          </p:nvSpPr>
          <p:spPr>
            <a:xfrm>
              <a:off x="1834335" y="1541167"/>
              <a:ext cx="198289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a)   Số ?</a:t>
              </a:r>
              <a:endParaRPr/>
            </a:p>
          </p:txBody>
        </p:sp>
        <p:sp>
          <p:nvSpPr>
            <p:cNvPr id="6" name="Google Shape;4546;p19">
              <a:extLst>
                <a:ext uri="{FF2B5EF4-FFF2-40B4-BE49-F238E27FC236}">
                  <a16:creationId xmlns:a16="http://schemas.microsoft.com/office/drawing/2014/main" id="{310AC024-0649-405B-9989-3ED1D67142D5}"/>
                </a:ext>
              </a:extLst>
            </p:cNvPr>
            <p:cNvSpPr/>
            <p:nvPr/>
          </p:nvSpPr>
          <p:spPr>
            <a:xfrm>
              <a:off x="1183343" y="149380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7" name="Google Shape;4547;p19">
            <a:extLst>
              <a:ext uri="{FF2B5EF4-FFF2-40B4-BE49-F238E27FC236}">
                <a16:creationId xmlns:a16="http://schemas.microsoft.com/office/drawing/2014/main" id="{FF292BBB-FFD7-4A14-A6D2-97665CE3101A}"/>
              </a:ext>
            </a:extLst>
          </p:cNvPr>
          <p:cNvGrpSpPr/>
          <p:nvPr/>
        </p:nvGrpSpPr>
        <p:grpSpPr>
          <a:xfrm>
            <a:off x="1885985" y="2373016"/>
            <a:ext cx="9180576" cy="3270684"/>
            <a:chOff x="1822189" y="2043406"/>
            <a:chExt cx="9180576" cy="3270684"/>
          </a:xfrm>
        </p:grpSpPr>
        <p:grpSp>
          <p:nvGrpSpPr>
            <p:cNvPr id="8" name="Google Shape;4548;p19">
              <a:extLst>
                <a:ext uri="{FF2B5EF4-FFF2-40B4-BE49-F238E27FC236}">
                  <a16:creationId xmlns:a16="http://schemas.microsoft.com/office/drawing/2014/main" id="{C6DBF32C-2956-44E5-80AA-526B6CC6466C}"/>
                </a:ext>
              </a:extLst>
            </p:cNvPr>
            <p:cNvGrpSpPr/>
            <p:nvPr/>
          </p:nvGrpSpPr>
          <p:grpSpPr>
            <a:xfrm>
              <a:off x="1822189" y="2043406"/>
              <a:ext cx="9180576" cy="820353"/>
              <a:chOff x="2087589" y="2019849"/>
              <a:chExt cx="9180576" cy="820353"/>
            </a:xfrm>
          </p:grpSpPr>
          <p:sp>
            <p:nvSpPr>
              <p:cNvPr id="11" name="Google Shape;4549;p19">
                <a:extLst>
                  <a:ext uri="{FF2B5EF4-FFF2-40B4-BE49-F238E27FC236}">
                    <a16:creationId xmlns:a16="http://schemas.microsoft.com/office/drawing/2014/main" id="{7A6A0EEA-ADCC-4885-830A-8E2C4AF6E71D}"/>
                  </a:ext>
                </a:extLst>
              </p:cNvPr>
              <p:cNvSpPr txBox="1"/>
              <p:nvPr/>
            </p:nvSpPr>
            <p:spPr>
              <a:xfrm>
                <a:off x="2087589" y="2019849"/>
                <a:ext cx="9180576" cy="8203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 km =               m 	                     m = 1 km.		</a:t>
                </a:r>
                <a:endParaRPr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4550;p19">
                <a:extLst>
                  <a:ext uri="{FF2B5EF4-FFF2-40B4-BE49-F238E27FC236}">
                    <a16:creationId xmlns:a16="http://schemas.microsoft.com/office/drawing/2014/main" id="{5BDC3E5C-A525-44B0-A7BE-88F3C834302E}"/>
                  </a:ext>
                </a:extLst>
              </p:cNvPr>
              <p:cNvSpPr/>
              <p:nvPr/>
            </p:nvSpPr>
            <p:spPr>
              <a:xfrm>
                <a:off x="3441120" y="2231281"/>
                <a:ext cx="1044956" cy="58688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28575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/>
              </a:p>
            </p:txBody>
          </p:sp>
          <p:sp>
            <p:nvSpPr>
              <p:cNvPr id="13" name="Google Shape;4551;p19">
                <a:extLst>
                  <a:ext uri="{FF2B5EF4-FFF2-40B4-BE49-F238E27FC236}">
                    <a16:creationId xmlns:a16="http://schemas.microsoft.com/office/drawing/2014/main" id="{92F9BC9C-8784-4FCA-AE0D-518163B1091F}"/>
                  </a:ext>
                </a:extLst>
              </p:cNvPr>
              <p:cNvSpPr/>
              <p:nvPr/>
            </p:nvSpPr>
            <p:spPr>
              <a:xfrm>
                <a:off x="6691349" y="2231281"/>
                <a:ext cx="1044956" cy="58688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28575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/>
              </a:p>
            </p:txBody>
          </p:sp>
        </p:grpSp>
        <p:sp>
          <p:nvSpPr>
            <p:cNvPr id="9" name="Google Shape;4552;p19">
              <a:extLst>
                <a:ext uri="{FF2B5EF4-FFF2-40B4-BE49-F238E27FC236}">
                  <a16:creationId xmlns:a16="http://schemas.microsoft.com/office/drawing/2014/main" id="{C86222AB-5104-4A9C-A7D4-EA84020256E6}"/>
                </a:ext>
              </a:extLst>
            </p:cNvPr>
            <p:cNvSpPr txBox="1"/>
            <p:nvPr/>
          </p:nvSpPr>
          <p:spPr>
            <a:xfrm>
              <a:off x="1860587" y="3167390"/>
              <a:ext cx="8935231" cy="1305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b)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Chọn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câu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trả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lời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thích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hợp</a:t>
              </a:r>
              <a:endParaRPr dirty="0"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Quãng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đường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từ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nhà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Mai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đến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trường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dài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khoảng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dirty="0"/>
            </a:p>
          </p:txBody>
        </p:sp>
        <p:sp>
          <p:nvSpPr>
            <p:cNvPr id="10" name="Google Shape;4553;p19">
              <a:extLst>
                <a:ext uri="{FF2B5EF4-FFF2-40B4-BE49-F238E27FC236}">
                  <a16:creationId xmlns:a16="http://schemas.microsoft.com/office/drawing/2014/main" id="{21B5175C-F747-4C7B-A1CF-DF94B8AEC13A}"/>
                </a:ext>
              </a:extLst>
            </p:cNvPr>
            <p:cNvSpPr txBox="1"/>
            <p:nvPr/>
          </p:nvSpPr>
          <p:spPr>
            <a:xfrm>
              <a:off x="1860587" y="4790870"/>
              <a:ext cx="706154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A.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dm		</a:t>
              </a: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B.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m		</a:t>
              </a: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C.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km </a:t>
              </a:r>
              <a:endParaRPr/>
            </a:p>
          </p:txBody>
        </p:sp>
      </p:grpSp>
      <p:sp>
        <p:nvSpPr>
          <p:cNvPr id="14" name="Google Shape;4554;p19">
            <a:extLst>
              <a:ext uri="{FF2B5EF4-FFF2-40B4-BE49-F238E27FC236}">
                <a16:creationId xmlns:a16="http://schemas.microsoft.com/office/drawing/2014/main" id="{C686F3DA-5E88-42E8-9C6D-1B459A591925}"/>
              </a:ext>
            </a:extLst>
          </p:cNvPr>
          <p:cNvSpPr txBox="1"/>
          <p:nvPr/>
        </p:nvSpPr>
        <p:spPr>
          <a:xfrm>
            <a:off x="3359284" y="2616280"/>
            <a:ext cx="785793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dirty="0"/>
          </a:p>
        </p:txBody>
      </p:sp>
      <p:sp>
        <p:nvSpPr>
          <p:cNvPr id="15" name="Google Shape;4555;p19">
            <a:extLst>
              <a:ext uri="{FF2B5EF4-FFF2-40B4-BE49-F238E27FC236}">
                <a16:creationId xmlns:a16="http://schemas.microsoft.com/office/drawing/2014/main" id="{0D50A16A-2D10-451E-8140-25DA02C48C75}"/>
              </a:ext>
            </a:extLst>
          </p:cNvPr>
          <p:cNvSpPr txBox="1"/>
          <p:nvPr/>
        </p:nvSpPr>
        <p:spPr>
          <a:xfrm>
            <a:off x="6619326" y="2616280"/>
            <a:ext cx="785793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dirty="0"/>
          </a:p>
        </p:txBody>
      </p:sp>
      <p:sp>
        <p:nvSpPr>
          <p:cNvPr id="16" name="Google Shape;4556;p19">
            <a:extLst>
              <a:ext uri="{FF2B5EF4-FFF2-40B4-BE49-F238E27FC236}">
                <a16:creationId xmlns:a16="http://schemas.microsoft.com/office/drawing/2014/main" id="{E37D2ECE-7DB6-444A-9D7B-0C222DA7A2A8}"/>
              </a:ext>
            </a:extLst>
          </p:cNvPr>
          <p:cNvSpPr/>
          <p:nvPr/>
        </p:nvSpPr>
        <p:spPr>
          <a:xfrm>
            <a:off x="7236089" y="5024486"/>
            <a:ext cx="715207" cy="715207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052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483</Words>
  <Application>Microsoft Office PowerPoint</Application>
  <PresentationFormat>Widescreen</PresentationFormat>
  <Paragraphs>74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微软雅黑</vt:lpstr>
      <vt:lpstr>微软雅黑</vt:lpstr>
      <vt:lpstr>宋体</vt:lpstr>
      <vt:lpstr>.VnBahamasBH</vt:lpstr>
      <vt:lpstr>Arial</vt:lpstr>
      <vt:lpstr>Arial-Rounded</vt:lpstr>
      <vt:lpstr>Calibri</vt:lpstr>
      <vt:lpstr>等线</vt:lpstr>
      <vt:lpstr>HP001 5 hàng</vt:lpstr>
      <vt:lpstr>Noto Sans Symbols</vt:lpstr>
      <vt:lpstr>UTM Avo</vt:lpstr>
      <vt:lpstr>Office Theme</vt:lpstr>
      <vt:lpstr>5_Office Theme</vt:lpstr>
      <vt:lpstr>自定义设计方案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Administrator</cp:lastModifiedBy>
  <cp:revision>32</cp:revision>
  <dcterms:created xsi:type="dcterms:W3CDTF">2021-07-24T01:07:49Z</dcterms:created>
  <dcterms:modified xsi:type="dcterms:W3CDTF">2022-03-19T17:28:59Z</dcterms:modified>
</cp:coreProperties>
</file>