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99" r:id="rId2"/>
    <p:sldId id="278" r:id="rId3"/>
    <p:sldId id="279" r:id="rId4"/>
    <p:sldId id="280" r:id="rId5"/>
    <p:sldId id="281" r:id="rId6"/>
    <p:sldId id="282" r:id="rId7"/>
    <p:sldId id="283" r:id="rId8"/>
    <p:sldId id="284" r:id="rId9"/>
    <p:sldId id="285" r:id="rId10"/>
    <p:sldId id="287" r:id="rId11"/>
    <p:sldId id="300" r:id="rId12"/>
    <p:sldId id="289" r:id="rId13"/>
    <p:sldId id="298" r:id="rId14"/>
    <p:sldId id="290" r:id="rId15"/>
    <p:sldId id="291" r:id="rId16"/>
    <p:sldId id="293" r:id="rId17"/>
    <p:sldId id="292" r:id="rId18"/>
    <p:sldId id="294" r:id="rId19"/>
    <p:sldId id="296" r:id="rId20"/>
    <p:sldId id="297" r:id="rId21"/>
    <p:sldId id="27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A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532" autoAdjust="0"/>
    <p:restoredTop sz="94660"/>
  </p:normalViewPr>
  <p:slideViewPr>
    <p:cSldViewPr snapToGrid="0">
      <p:cViewPr varScale="1">
        <p:scale>
          <a:sx n="74" d="100"/>
          <a:sy n="74" d="100"/>
        </p:scale>
        <p:origin x="-64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10B57C-FEBE-447A-B79F-4874F110207F}" type="datetimeFigureOut">
              <a:rPr lang="en-US" smtClean="0"/>
              <a:t>14/07/2023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D02426-3548-4C13-A320-7506F5052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342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33800-9EF5-458B-9C8B-85636545FB54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1552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33800-9EF5-458B-9C8B-85636545FB54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93297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011C3E-8D59-4B87-B56C-E94D4BA2B6F8}" type="slidenum">
              <a:rPr lang="vi-VN" smtClean="0"/>
              <a:pPr/>
              <a:t>3</a:t>
            </a:fld>
            <a:endParaRPr lang="vi-V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33800-9EF5-458B-9C8B-85636545FB5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93297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33800-9EF5-458B-9C8B-85636545FB54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26578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33800-9EF5-458B-9C8B-85636545FB54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9329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B63ECCC-0296-4594-BA2B-D36ACA421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6F0023F-2DE4-41B4-B8F6-A9C8DBE34A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F65CAB3-D2E4-468E-A039-A4E05BAFE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63078-B8E4-4336-9CAF-476170A3E53F}" type="datetimeFigureOut">
              <a:rPr lang="en-US" smtClean="0"/>
              <a:t>14/07/2023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D457E21-3A75-4858-B3F4-856A6D5D9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56DDD0C-AE5A-4DFE-B98D-F5C88B8F1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43ECC-27F5-4992-AF84-24E7A5DB6E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552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87BA270-C409-4DDC-A2C2-6DAFAA0DD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810E633-54AC-4456-A58E-85B477C16E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6BD107D-9AE9-49F1-9BD3-9E93A1F4F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63078-B8E4-4336-9CAF-476170A3E53F}" type="datetimeFigureOut">
              <a:rPr lang="en-US" smtClean="0"/>
              <a:t>14/07/2023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6DAC717-06FF-4819-9D64-A1CCDB8FF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626A8C4-9EB6-4AC3-AF74-80092F2EE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43ECC-27F5-4992-AF84-24E7A5DB6E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978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27456C37-2749-463D-8E37-003EFDAE4E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A9A3BDF-0FFD-4651-BC63-959C147F58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6B69486-E700-4B54-9252-759E13A46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63078-B8E4-4336-9CAF-476170A3E53F}" type="datetimeFigureOut">
              <a:rPr lang="en-US" smtClean="0"/>
              <a:t>14/07/2023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B4D2AE4-B555-4E49-B2D9-09F08F14B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2A0FE48-1D24-4DDF-94F7-DD08A2B6E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43ECC-27F5-4992-AF84-24E7A5DB6E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823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F0EE86A-DA83-4050-A13B-5453CFB7F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AF18CE6-8ADA-410D-9FA6-4E0A1B2CF5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0DF2C10-FA3C-4FF6-A78B-BE8BBB6AD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63078-B8E4-4336-9CAF-476170A3E53F}" type="datetimeFigureOut">
              <a:rPr lang="en-US" smtClean="0"/>
              <a:t>14/07/2023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A88D0F0-C72C-460E-9EC1-12C0DAE55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83B324D-58C1-430C-94F0-8D70C66AB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43ECC-27F5-4992-AF84-24E7A5DB6E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090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CD32FD-B4BB-477D-A2C4-24A801B63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6DE20EA-F162-4E16-976D-EB7A2A6DD9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352FB49-0F92-4CEF-B854-6DCB3AB59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63078-B8E4-4336-9CAF-476170A3E53F}" type="datetimeFigureOut">
              <a:rPr lang="en-US" smtClean="0"/>
              <a:t>14/07/2023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44D1BC8-6A75-4460-B117-EC8E65733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11CC5D6-C95B-4107-B9CA-9539E50E6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43ECC-27F5-4992-AF84-24E7A5DB6E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105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BCB7556-A5D6-4596-B23E-C46FCA259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432A752-656E-42F4-9ED8-257977AF16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7B7EA88-B17A-485D-9E28-E5BC8EB390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3456417-63DA-4859-A1BD-1A57A941F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63078-B8E4-4336-9CAF-476170A3E53F}" type="datetimeFigureOut">
              <a:rPr lang="en-US" smtClean="0"/>
              <a:t>14/07/2023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F32224F-E022-41C4-9C6A-3BD9AF8BD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73F3108-F308-44C8-91CA-672A6A1F0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43ECC-27F5-4992-AF84-24E7A5DB6E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0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151BD66-DD12-40C6-882F-4D36B4AC0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5AC20F4-7363-414A-AAF7-5C4AB5E5F8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8E52205-C0AC-4C27-B203-B95A1C216E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DE4C826C-8C11-4822-BE38-F725CDFE9A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7A43CFD-7519-4FEC-B601-2049B7BCDC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BAA5A734-A759-4D7A-9DB6-475BF904F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63078-B8E4-4336-9CAF-476170A3E53F}" type="datetimeFigureOut">
              <a:rPr lang="en-US" smtClean="0"/>
              <a:t>14/07/2023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9F0BD2DE-19F3-4D76-98AA-D4FEF30EF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E16A67F2-63C9-4A7B-9BF3-78E65F0CF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43ECC-27F5-4992-AF84-24E7A5DB6E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277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8F28AD4-F1A9-40F2-940D-19D647859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43E78766-02BB-4F1A-8249-968A4F368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63078-B8E4-4336-9CAF-476170A3E53F}" type="datetimeFigureOut">
              <a:rPr lang="en-US" smtClean="0"/>
              <a:t>14/07/2023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B3731E0-C883-4A99-9086-F12BEE8D5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0B34C84-1F4E-44FF-A77F-556D6782D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43ECC-27F5-4992-AF84-24E7A5DB6E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050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6586479F-27A6-4848-949E-606777108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63078-B8E4-4336-9CAF-476170A3E53F}" type="datetimeFigureOut">
              <a:rPr lang="en-US" smtClean="0"/>
              <a:t>14/07/2023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699BDC96-F012-43E5-8641-AB5BAE1A4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0C06FB2-3F56-46B2-8CA3-353CF9AE8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43ECC-27F5-4992-AF84-24E7A5DB6E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901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784BADA-5F98-4AB2-B525-3D400271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0175454-4CB7-4FC6-8DED-93EC08CA9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FE180BB-4A96-4568-9FDF-7030C83750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15D8EC8-4EE9-4022-80BB-971A55DAD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63078-B8E4-4336-9CAF-476170A3E53F}" type="datetimeFigureOut">
              <a:rPr lang="en-US" smtClean="0"/>
              <a:t>14/07/2023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182F3E6-1DD7-4B83-9C99-5B05F211A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D1ABCAE-27D0-49E1-B982-E79154967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43ECC-27F5-4992-AF84-24E7A5DB6E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126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6C7E1F4-C8CE-4368-9ED7-2CA1B93A4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0A614941-DA48-4980-9EB8-A0C1CCDCA1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A3D5022-C563-4052-A1F1-47EC6DC627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B54B4A9-676C-4084-951A-0261FC67D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63078-B8E4-4336-9CAF-476170A3E53F}" type="datetimeFigureOut">
              <a:rPr lang="en-US" smtClean="0"/>
              <a:t>14/07/2023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90301B0-1D12-452A-8D01-724094710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993BE88-77C1-4368-918D-2418DDCE7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43ECC-27F5-4992-AF84-24E7A5DB6E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843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7A2B5C82-01BC-40C3-A4AD-1A88909B6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2FF05C4-7E48-4A7B-A34A-4B67E7E170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E2B33DE-7462-43E4-A5AB-0E6C135BED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063078-B8E4-4336-9CAF-476170A3E53F}" type="datetimeFigureOut">
              <a:rPr lang="en-US" smtClean="0"/>
              <a:t>14/07/2023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B2880DB-D362-469C-9B60-1B65DB69DA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5B980AF-6AA6-4B7C-8882-EA26176256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43ECC-27F5-4992-AF84-24E7A5DB6E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348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5.jpeg"/><Relationship Id="rId7" Type="http://schemas.openxmlformats.org/officeDocument/2006/relationships/image" Target="../media/image49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6.png"/><Relationship Id="rId7" Type="http://schemas.openxmlformats.org/officeDocument/2006/relationships/image" Target="../media/image50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jpeg"/><Relationship Id="rId4" Type="http://schemas.openxmlformats.org/officeDocument/2006/relationships/image" Target="../media/image47.jpeg"/><Relationship Id="rId9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.png"/><Relationship Id="rId7" Type="http://schemas.openxmlformats.org/officeDocument/2006/relationships/image" Target="../media/image56.png"/><Relationship Id="rId12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jpe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12" Type="http://schemas.openxmlformats.org/officeDocument/2006/relationships/image" Target="../media/image2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Relationship Id="rId14" Type="http://schemas.openxmlformats.org/officeDocument/2006/relationships/image" Target="../media/image2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slide" Target="slide4.xml"/><Relationship Id="rId4" Type="http://schemas.openxmlformats.org/officeDocument/2006/relationships/image" Target="../media/image2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2.wav"/><Relationship Id="rId7" Type="http://schemas.openxmlformats.org/officeDocument/2006/relationships/image" Target="../media/image2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1.jpeg"/><Relationship Id="rId5" Type="http://schemas.openxmlformats.org/officeDocument/2006/relationships/image" Target="../media/image26.png"/><Relationship Id="rId10" Type="http://schemas.openxmlformats.org/officeDocument/2006/relationships/image" Target="../media/image30.jpeg"/><Relationship Id="rId4" Type="http://schemas.openxmlformats.org/officeDocument/2006/relationships/image" Target="../media/image23.jpeg"/><Relationship Id="rId9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3.jpeg"/><Relationship Id="rId7" Type="http://schemas.openxmlformats.org/officeDocument/2006/relationships/image" Target="../media/image2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1.jpeg"/><Relationship Id="rId4" Type="http://schemas.openxmlformats.org/officeDocument/2006/relationships/image" Target="../media/image26.png"/><Relationship Id="rId9" Type="http://schemas.openxmlformats.org/officeDocument/2006/relationships/image" Target="../media/image3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3.jpeg"/><Relationship Id="rId7" Type="http://schemas.openxmlformats.org/officeDocument/2006/relationships/image" Target="../media/image2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1.jpeg"/><Relationship Id="rId4" Type="http://schemas.openxmlformats.org/officeDocument/2006/relationships/image" Target="../media/image26.png"/><Relationship Id="rId9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3.jpeg"/><Relationship Id="rId7" Type="http://schemas.openxmlformats.org/officeDocument/2006/relationships/image" Target="../media/image2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1.jpeg"/><Relationship Id="rId4" Type="http://schemas.openxmlformats.org/officeDocument/2006/relationships/image" Target="../media/image26.png"/><Relationship Id="rId9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3" cstate="screen"/>
          <a:srcRect r="1773"/>
          <a:stretch>
            <a:fillRect/>
          </a:stretch>
        </p:blipFill>
        <p:spPr>
          <a:xfrm>
            <a:off x="3600" y="3926105"/>
            <a:ext cx="12173320" cy="299701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 cstate="screen"/>
          <a:srcRect l="1020" b="5828"/>
          <a:stretch>
            <a:fillRect/>
          </a:stretch>
        </p:blipFill>
        <p:spPr>
          <a:xfrm>
            <a:off x="43253" y="4779279"/>
            <a:ext cx="12158672" cy="214384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3680" y="4259428"/>
            <a:ext cx="12238482" cy="2663569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43254" y="2846368"/>
            <a:ext cx="808404" cy="95455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-249493" y="816367"/>
            <a:ext cx="121733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4400" b="1" u="sng" dirty="0" smtClean="0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Toán</a:t>
            </a:r>
            <a:endParaRPr lang="en-US" sz="4400" b="1" u="sng" dirty="0">
              <a:effectLst>
                <a:reflection blurRad="6350" stA="55000" endA="300" endPos="45500" dir="5400000" sy="-100000" algn="bl" rotWithShape="0"/>
              </a:effectLst>
              <a:latin typeface="HP001 4 hàng" panose="020B06030503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24471" y="2121048"/>
            <a:ext cx="96443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u="sng" dirty="0" err="1">
                <a:latin typeface="HP001 4 hàng" panose="020B0603050302020204" pitchFamily="34" charset="0"/>
                <a:cs typeface="UTM Avo" panose="02040603050506020204" charset="0"/>
              </a:rPr>
              <a:t>Tiết</a:t>
            </a:r>
            <a:r>
              <a:rPr lang="en-US" sz="4000" b="1" u="sng" dirty="0"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vi-VN" sz="4000" b="1" u="sng" dirty="0">
                <a:latin typeface="HP001 4 hàng" panose="020B0603050302020204" pitchFamily="34" charset="0"/>
                <a:cs typeface="UTM Avo" panose="02040603050506020204" charset="0"/>
              </a:rPr>
              <a:t>23</a:t>
            </a:r>
            <a:r>
              <a:rPr lang="vi-VN" sz="4000" b="1" dirty="0">
                <a:latin typeface="HP001 4 hàng" panose="020B0603050302020204" pitchFamily="34" charset="0"/>
                <a:cs typeface="UTM Avo" panose="02040603050506020204" charset="0"/>
              </a:rPr>
              <a:t>:  </a:t>
            </a:r>
            <a:r>
              <a:rPr lang="vi-VN" sz="4000" b="1" dirty="0">
                <a:solidFill>
                  <a:schemeClr val="accent2"/>
                </a:solidFill>
                <a:latin typeface="HP001 4 hàng" panose="020B0603050302020204" pitchFamily="34" charset="0"/>
                <a:cs typeface="UTM Avo" panose="02040603050506020204" charset="0"/>
              </a:rPr>
              <a:t>Bài toán về thêm,bớt một số đơn vị</a:t>
            </a:r>
          </a:p>
          <a:p>
            <a:pPr algn="ctr"/>
            <a:r>
              <a:rPr lang="vi-VN" sz="4000" b="1" dirty="0">
                <a:solidFill>
                  <a:schemeClr val="accent2"/>
                </a:solidFill>
                <a:latin typeface="HP001 4 hàng" panose="020B0603050302020204" pitchFamily="34" charset="0"/>
                <a:cs typeface="UTM Avo" panose="02040603050506020204" charset="0"/>
              </a:rPr>
              <a:t>                                (Trang 36)</a:t>
            </a:r>
          </a:p>
        </p:txBody>
      </p:sp>
    </p:spTree>
    <p:extLst>
      <p:ext uri="{BB962C8B-B14F-4D97-AF65-F5344CB8AC3E}">
        <p14:creationId xmlns:p14="http://schemas.microsoft.com/office/powerpoint/2010/main" val="2381746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41" y="2844921"/>
            <a:ext cx="810409" cy="95692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650" y="295458"/>
            <a:ext cx="1525010" cy="272976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35F6F12-CCEE-452A-A579-1E14567FB943}"/>
              </a:ext>
            </a:extLst>
          </p:cNvPr>
          <p:cNvSpPr txBox="1"/>
          <p:nvPr/>
        </p:nvSpPr>
        <p:spPr>
          <a:xfrm>
            <a:off x="2023710" y="1553712"/>
            <a:ext cx="94815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 u="sng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Bài</a:t>
            </a:r>
            <a:r>
              <a:rPr lang="en-US" sz="5400" b="1" u="sng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9</a:t>
            </a:r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: BÀI TOÁN VỀ THÊM,            BỚT MỘT SỐ ĐƠN VỊ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085392" y="3801845"/>
            <a:ext cx="858853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 err="1">
                <a:latin typeface="Book Antiqua" panose="02040602050305030304" pitchFamily="18" charset="0"/>
              </a:rPr>
              <a:t>Tiết</a:t>
            </a:r>
            <a:r>
              <a:rPr lang="en-US" sz="4400" b="1" u="sng" dirty="0">
                <a:latin typeface="Book Antiqua" panose="02040602050305030304" pitchFamily="18" charset="0"/>
              </a:rPr>
              <a:t> 23</a:t>
            </a:r>
            <a:r>
              <a:rPr lang="en-US" sz="4400" b="1" dirty="0">
                <a:latin typeface="Book Antiqua" panose="02040602050305030304" pitchFamily="18" charset="0"/>
              </a:rPr>
              <a:t>: </a:t>
            </a:r>
            <a:r>
              <a:rPr lang="en-US" sz="4400" b="1" dirty="0">
                <a:solidFill>
                  <a:srgbClr val="FF0000"/>
                </a:solidFill>
                <a:latin typeface="Book Antiqua" panose="02040602050305030304" pitchFamily="18" charset="0"/>
              </a:rPr>
              <a:t>Giải bài toán về thêm</a:t>
            </a:r>
          </a:p>
          <a:p>
            <a:pPr algn="ctr"/>
            <a:r>
              <a:rPr lang="en-US" sz="4400" b="1" dirty="0">
                <a:solidFill>
                  <a:srgbClr val="FF0000"/>
                </a:solidFill>
                <a:latin typeface="Book Antiqua" panose="02040602050305030304" pitchFamily="18" charset="0"/>
              </a:rPr>
              <a:t> một số đơn vị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35F6F12-CCEE-452A-A579-1E14567FB943}"/>
              </a:ext>
            </a:extLst>
          </p:cNvPr>
          <p:cNvSpPr txBox="1"/>
          <p:nvPr/>
        </p:nvSpPr>
        <p:spPr>
          <a:xfrm>
            <a:off x="1896506" y="587845"/>
            <a:ext cx="98230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u="sng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reflection blurRad="12700" stA="28000" endPos="45000" dist="1000" dir="5400000" sy="-100000" algn="bl" rotWithShape="0"/>
                </a:effectLst>
                <a:latin typeface="iCiel Mijas" panose="02000506000000020004" pitchFamily="50" charset="0"/>
              </a:rPr>
              <a:t>Chủ đề 2</a:t>
            </a:r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reflection blurRad="12700" stA="28000" endPos="45000" dist="1000" dir="5400000" sy="-100000" algn="bl" rotWithShape="0"/>
                </a:effectLst>
                <a:latin typeface="iCiel Mijas" panose="02000506000000020004" pitchFamily="50" charset="0"/>
              </a:rPr>
              <a:t>: Phép cộng, phép trừ trong phạm vi 20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33DB01ED-B3C7-4765-A3D6-9C92EB0FA33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113" y="415857"/>
            <a:ext cx="1477010" cy="1017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601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41" y="2844921"/>
            <a:ext cx="810409" cy="95692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98419" y="1178978"/>
            <a:ext cx="901307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Book Antiqua" panose="02040602050305030304" pitchFamily="18" charset="0"/>
              </a:rPr>
              <a:t>Thư</a:t>
            </a:r>
            <a:r>
              <a:rPr lang="en-US" sz="4400" b="1" dirty="0">
                <a:latin typeface="Book Antiqua" panose="02040602050305030304" pitchFamily="18" charset="0"/>
              </a:rPr>
              <a:t> </a:t>
            </a:r>
            <a:r>
              <a:rPr lang="en-US" sz="4400" b="1" dirty="0" err="1">
                <a:latin typeface="Book Antiqua" panose="02040602050305030304" pitchFamily="18" charset="0"/>
              </a:rPr>
              <a:t>Tư</a:t>
            </a:r>
            <a:r>
              <a:rPr lang="en-US" sz="4400" b="1" dirty="0">
                <a:latin typeface="Book Antiqua" panose="02040602050305030304" pitchFamily="18" charset="0"/>
              </a:rPr>
              <a:t>, </a:t>
            </a:r>
            <a:r>
              <a:rPr lang="en-US" sz="4400" b="1" dirty="0" err="1">
                <a:latin typeface="Book Antiqua" panose="02040602050305030304" pitchFamily="18" charset="0"/>
              </a:rPr>
              <a:t>ngày</a:t>
            </a:r>
            <a:r>
              <a:rPr lang="en-US" sz="4400" b="1" dirty="0">
                <a:latin typeface="Book Antiqua" panose="02040602050305030304" pitchFamily="18" charset="0"/>
              </a:rPr>
              <a:t> 6 </a:t>
            </a:r>
            <a:r>
              <a:rPr lang="en-US" sz="4400" b="1" dirty="0" err="1">
                <a:latin typeface="Book Antiqua" panose="02040602050305030304" pitchFamily="18" charset="0"/>
              </a:rPr>
              <a:t>tháng</a:t>
            </a:r>
            <a:r>
              <a:rPr lang="en-US" sz="4400" b="1" dirty="0">
                <a:latin typeface="Book Antiqua" panose="02040602050305030304" pitchFamily="18" charset="0"/>
              </a:rPr>
              <a:t> 10 </a:t>
            </a:r>
            <a:r>
              <a:rPr lang="en-US" sz="4400" b="1" dirty="0" err="1">
                <a:latin typeface="Book Antiqua" panose="02040602050305030304" pitchFamily="18" charset="0"/>
              </a:rPr>
              <a:t>năm</a:t>
            </a:r>
            <a:r>
              <a:rPr lang="en-US" sz="4400" b="1" dirty="0">
                <a:latin typeface="Book Antiqua" panose="02040602050305030304" pitchFamily="18" charset="0"/>
              </a:rPr>
              <a:t> 2021</a:t>
            </a:r>
          </a:p>
          <a:p>
            <a:pPr algn="ctr"/>
            <a:r>
              <a:rPr lang="en-US" sz="4400" b="1" u="sng" dirty="0" err="1">
                <a:latin typeface="Book Antiqua" panose="02040602050305030304" pitchFamily="18" charset="0"/>
              </a:rPr>
              <a:t>Toán</a:t>
            </a:r>
            <a:endParaRPr lang="en-US" sz="4400" b="1" u="sng" dirty="0">
              <a:latin typeface="Book Antiqua" panose="02040602050305030304" pitchFamily="18" charset="0"/>
            </a:endParaRPr>
          </a:p>
          <a:p>
            <a:pPr algn="ctr"/>
            <a:r>
              <a:rPr lang="en-US" sz="4400" b="1" u="sng" dirty="0" err="1">
                <a:latin typeface="Book Antiqua" panose="02040602050305030304" pitchFamily="18" charset="0"/>
              </a:rPr>
              <a:t>Tiết</a:t>
            </a:r>
            <a:r>
              <a:rPr lang="en-US" sz="4400" b="1" u="sng" dirty="0">
                <a:latin typeface="Book Antiqua" panose="02040602050305030304" pitchFamily="18" charset="0"/>
              </a:rPr>
              <a:t> 23</a:t>
            </a:r>
            <a:r>
              <a:rPr lang="en-US" sz="4400" b="1" dirty="0">
                <a:latin typeface="Book Antiqua" panose="02040602050305030304" pitchFamily="18" charset="0"/>
              </a:rPr>
              <a:t>: </a:t>
            </a:r>
            <a:r>
              <a:rPr lang="en-US" sz="4400" b="1" dirty="0">
                <a:solidFill>
                  <a:srgbClr val="FF0000"/>
                </a:solidFill>
                <a:latin typeface="Book Antiqua" panose="02040602050305030304" pitchFamily="18" charset="0"/>
              </a:rPr>
              <a:t>Giải bài toán về thêm</a:t>
            </a:r>
          </a:p>
          <a:p>
            <a:pPr algn="ctr"/>
            <a:r>
              <a:rPr lang="en-US" sz="4400" b="1" dirty="0">
                <a:solidFill>
                  <a:srgbClr val="FF0000"/>
                </a:solidFill>
                <a:latin typeface="Book Antiqua" panose="02040602050305030304" pitchFamily="18" charset="0"/>
              </a:rPr>
              <a:t> một số </a:t>
            </a:r>
            <a:r>
              <a:rPr lang="en-US" sz="440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đơn</a:t>
            </a:r>
            <a:r>
              <a:rPr lang="en-US" sz="4400" b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vị</a:t>
            </a:r>
            <a:r>
              <a:rPr lang="en-US" sz="4400" b="1" dirty="0">
                <a:solidFill>
                  <a:srgbClr val="FF0000"/>
                </a:solidFill>
                <a:latin typeface="Book Antiqua" panose="0204060205030503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1817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656" y="559453"/>
            <a:ext cx="2804667" cy="113344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76631" y="1936750"/>
            <a:ext cx="68826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itchFamily="34" charset="0"/>
                <a:cs typeface="Arial" pitchFamily="34" charset="0"/>
              </a:rPr>
              <a:t>Bài toán: Trên khay có 8 quả trứng, Mai cho thêm 2 quả trứng. Hỏi có tất cả bao nhiêu </a:t>
            </a:r>
            <a:r>
              <a:rPr lang="en-US" sz="3200">
                <a:latin typeface="Arial" pitchFamily="34" charset="0"/>
                <a:cs typeface="Arial" pitchFamily="34" charset="0"/>
              </a:rPr>
              <a:t>quả trứng?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089" b="51823" l="66397" r="89412">
                        <a14:foregroundMark x1="83750" y1="37630" x2="83750" y2="37630"/>
                        <a14:foregroundMark x1="82941" y1="37630" x2="82941" y2="37630"/>
                        <a14:foregroundMark x1="84926" y1="37240" x2="84926" y2="37240"/>
                        <a14:foregroundMark x1="84632" y1="36198" x2="84632" y2="36198"/>
                        <a14:foregroundMark x1="84412" y1="36068" x2="84412" y2="36068"/>
                        <a14:foregroundMark x1="83162" y1="35026" x2="83162" y2="35026"/>
                        <a14:foregroundMark x1="83088" y1="34896" x2="83088" y2="34896"/>
                        <a14:foregroundMark x1="82794" y1="34896" x2="82794" y2="34896"/>
                        <a14:foregroundMark x1="82353" y1="30469" x2="82353" y2="30469"/>
                        <a14:foregroundMark x1="80882" y1="29167" x2="80882" y2="29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361" t="28894" r="10454" b="45553"/>
          <a:stretch/>
        </p:blipFill>
        <p:spPr bwMode="auto">
          <a:xfrm>
            <a:off x="9031856" y="1126178"/>
            <a:ext cx="2426848" cy="1635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4" t="45817" r="53837" b="27091"/>
          <a:stretch/>
        </p:blipFill>
        <p:spPr bwMode="auto">
          <a:xfrm>
            <a:off x="1070200" y="3583625"/>
            <a:ext cx="3478695" cy="1906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6680967" y="3416037"/>
            <a:ext cx="4747845" cy="3063217"/>
            <a:chOff x="6471139" y="691099"/>
            <a:chExt cx="4747845" cy="3063217"/>
          </a:xfrm>
        </p:grpSpPr>
        <p:pic>
          <p:nvPicPr>
            <p:cNvPr id="16" name="Picture 2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457" t="48654" r="23873" b="25673"/>
            <a:stretch/>
          </p:blipFill>
          <p:spPr bwMode="auto">
            <a:xfrm>
              <a:off x="6471139" y="691099"/>
              <a:ext cx="3713870" cy="18780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8" name="Picture 4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050" t="69664" r="15285" b="9374"/>
            <a:stretch/>
          </p:blipFill>
          <p:spPr bwMode="auto">
            <a:xfrm>
              <a:off x="9966960" y="2220938"/>
              <a:ext cx="1252024" cy="15333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cxnSp>
        <p:nvCxnSpPr>
          <p:cNvPr id="20" name="Straight Connector 19"/>
          <p:cNvCxnSpPr/>
          <p:nvPr/>
        </p:nvCxnSpPr>
        <p:spPr>
          <a:xfrm flipV="1">
            <a:off x="5710485" y="2467525"/>
            <a:ext cx="2294484" cy="176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955543" y="2928245"/>
            <a:ext cx="390218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2301480" y="3444479"/>
            <a:ext cx="382102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7832035" y="2857050"/>
            <a:ext cx="78810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/>
          <p:cNvGrpSpPr/>
          <p:nvPr/>
        </p:nvGrpSpPr>
        <p:grpSpPr>
          <a:xfrm>
            <a:off x="3268635" y="4536662"/>
            <a:ext cx="4233231" cy="1316044"/>
            <a:chOff x="3111852" y="4648640"/>
            <a:chExt cx="4233231" cy="1316044"/>
          </a:xfrm>
        </p:grpSpPr>
        <p:sp>
          <p:nvSpPr>
            <p:cNvPr id="2" name="TextBox 1"/>
            <p:cNvSpPr txBox="1"/>
            <p:nvPr/>
          </p:nvSpPr>
          <p:spPr>
            <a:xfrm>
              <a:off x="3425420" y="4902296"/>
              <a:ext cx="391966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latin typeface="Arial" pitchFamily="34" charset="0"/>
                  <a:cs typeface="Arial" pitchFamily="34" charset="0"/>
                </a:rPr>
                <a:t>Bài toán cho biết gì?</a:t>
              </a:r>
            </a:p>
          </p:txBody>
        </p:sp>
        <p:sp>
          <p:nvSpPr>
            <p:cNvPr id="3" name="Cloud 2"/>
            <p:cNvSpPr/>
            <p:nvPr/>
          </p:nvSpPr>
          <p:spPr>
            <a:xfrm>
              <a:off x="3111852" y="4648640"/>
              <a:ext cx="4233231" cy="1316044"/>
            </a:xfrm>
            <a:prstGeom prst="cloud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088798" y="4775326"/>
            <a:ext cx="4233231" cy="1316044"/>
            <a:chOff x="2824862" y="4602414"/>
            <a:chExt cx="4233231" cy="1316044"/>
          </a:xfrm>
        </p:grpSpPr>
        <p:sp>
          <p:nvSpPr>
            <p:cNvPr id="23" name="TextBox 22"/>
            <p:cNvSpPr txBox="1"/>
            <p:nvPr/>
          </p:nvSpPr>
          <p:spPr>
            <a:xfrm>
              <a:off x="3425420" y="4902296"/>
              <a:ext cx="303159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latin typeface="Arial" pitchFamily="34" charset="0"/>
                  <a:cs typeface="Arial" pitchFamily="34" charset="0"/>
                </a:rPr>
                <a:t>Bài toán hỏi gì?</a:t>
              </a:r>
            </a:p>
          </p:txBody>
        </p:sp>
        <p:sp>
          <p:nvSpPr>
            <p:cNvPr id="24" name="Cloud 23"/>
            <p:cNvSpPr/>
            <p:nvPr/>
          </p:nvSpPr>
          <p:spPr>
            <a:xfrm>
              <a:off x="2824862" y="4602414"/>
              <a:ext cx="4233231" cy="1316044"/>
            </a:xfrm>
            <a:prstGeom prst="cloud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ounded Rectangle 25"/>
          <p:cNvSpPr/>
          <p:nvPr/>
        </p:nvSpPr>
        <p:spPr>
          <a:xfrm>
            <a:off x="1951326" y="1943968"/>
            <a:ext cx="7007961" cy="1562441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317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230" y="590938"/>
            <a:ext cx="2297217" cy="9283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53230" y="1519312"/>
            <a:ext cx="73942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itchFamily="34" charset="0"/>
                <a:cs typeface="Arial" pitchFamily="34" charset="0"/>
              </a:rPr>
              <a:t>Bài toán: Có 10 con chim đậu trên cành, sau đó 3 con bay đi. Hỏi trên cành còn lại bao nhiêu con chim?</a:t>
            </a: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34" t="38246" r="12244" b="32836"/>
          <a:stretch/>
        </p:blipFill>
        <p:spPr bwMode="auto">
          <a:xfrm>
            <a:off x="7573618" y="880541"/>
            <a:ext cx="3490174" cy="2509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15608" y="3164699"/>
            <a:ext cx="447940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         </a:t>
            </a:r>
            <a:r>
              <a:rPr lang="en-US" sz="3200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Tóm</a:t>
            </a:r>
            <a:r>
              <a:rPr lang="en-US" sz="32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tắt</a:t>
            </a:r>
            <a:r>
              <a:rPr lang="en-US" sz="32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320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Có       : </a:t>
            </a:r>
            <a:r>
              <a:rPr lang="en-US" sz="32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10 con chim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Bay </a:t>
            </a:r>
            <a:r>
              <a:rPr lang="en-US" sz="320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đi  : 3 con chim</a:t>
            </a:r>
            <a:endParaRPr lang="en-US" sz="320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Còn lại : </a:t>
            </a:r>
            <a:r>
              <a:rPr lang="en-US" sz="32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..... con chim?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53929" y="3169003"/>
            <a:ext cx="6082114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Bài giải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Số con chim còn lại là:</a:t>
            </a:r>
          </a:p>
          <a:p>
            <a:pPr algn="ctr">
              <a:lnSpc>
                <a:spcPct val="150000"/>
              </a:lnSpc>
            </a:pPr>
            <a:r>
              <a:rPr lang="en-US" sz="32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10 – 3 = 7 (con chim)</a:t>
            </a:r>
          </a:p>
          <a:p>
            <a:pPr algn="ctr">
              <a:lnSpc>
                <a:spcPct val="150000"/>
              </a:lnSpc>
            </a:pPr>
            <a:r>
              <a:rPr lang="en-US" sz="320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     Đáp </a:t>
            </a:r>
            <a:r>
              <a:rPr lang="en-US" sz="32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số: 7 </a:t>
            </a:r>
            <a:r>
              <a:rPr lang="en-US" sz="320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con chim.</a:t>
            </a:r>
            <a:endParaRPr lang="en-US" sz="32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20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32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772833" y="1993944"/>
            <a:ext cx="1831474" cy="176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558476" y="2512542"/>
            <a:ext cx="213009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201838" y="2980327"/>
            <a:ext cx="479036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1002419" y="1519311"/>
            <a:ext cx="6571199" cy="1569661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20"/>
          <p:cNvSpPr/>
          <p:nvPr/>
        </p:nvSpPr>
        <p:spPr>
          <a:xfrm>
            <a:off x="5476139" y="4987027"/>
            <a:ext cx="533400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13" name="Rectangle: Rounded Corners 20"/>
          <p:cNvSpPr/>
          <p:nvPr/>
        </p:nvSpPr>
        <p:spPr>
          <a:xfrm>
            <a:off x="6725501" y="4987027"/>
            <a:ext cx="533400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14" name="Rectangle: Rounded Corners 20"/>
          <p:cNvSpPr/>
          <p:nvPr/>
        </p:nvSpPr>
        <p:spPr>
          <a:xfrm>
            <a:off x="8078051" y="5006077"/>
            <a:ext cx="533400" cy="46196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15" name="Rectangle: Rounded Corners 20"/>
          <p:cNvSpPr/>
          <p:nvPr/>
        </p:nvSpPr>
        <p:spPr>
          <a:xfrm>
            <a:off x="6103201" y="4987027"/>
            <a:ext cx="534988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</a:rPr>
              <a:t>+</a:t>
            </a:r>
          </a:p>
        </p:txBody>
      </p:sp>
      <p:sp>
        <p:nvSpPr>
          <p:cNvPr id="16" name="Rectangle: Rounded Corners 20"/>
          <p:cNvSpPr/>
          <p:nvPr/>
        </p:nvSpPr>
        <p:spPr>
          <a:xfrm>
            <a:off x="7392251" y="4983852"/>
            <a:ext cx="533400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3182150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  <p:bldP spid="11" grpId="0" animBg="1"/>
      <p:bldP spid="11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4089" b="51823" l="66397" r="89412">
                        <a14:foregroundMark x1="83750" y1="37630" x2="83750" y2="37630"/>
                        <a14:foregroundMark x1="82941" y1="37630" x2="82941" y2="37630"/>
                        <a14:foregroundMark x1="84926" y1="37240" x2="84926" y2="37240"/>
                        <a14:foregroundMark x1="84632" y1="36198" x2="84632" y2="36198"/>
                        <a14:foregroundMark x1="84412" y1="36068" x2="84412" y2="36068"/>
                        <a14:foregroundMark x1="83162" y1="35026" x2="83162" y2="35026"/>
                        <a14:foregroundMark x1="83088" y1="34896" x2="83088" y2="34896"/>
                        <a14:foregroundMark x1="82794" y1="34896" x2="82794" y2="34896"/>
                        <a14:foregroundMark x1="82353" y1="30469" x2="82353" y2="30469"/>
                        <a14:foregroundMark x1="80882" y1="29167" x2="80882" y2="29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361" t="28894" r="10454" b="45553"/>
          <a:stretch/>
        </p:blipFill>
        <p:spPr bwMode="auto">
          <a:xfrm>
            <a:off x="8554273" y="1042564"/>
            <a:ext cx="2917993" cy="1635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1372904" y="1340407"/>
            <a:ext cx="6937514" cy="1760601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933147" y="2851233"/>
            <a:ext cx="447940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         </a:t>
            </a:r>
            <a:r>
              <a:rPr lang="en-US" sz="3200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Tóm</a:t>
            </a:r>
            <a:r>
              <a:rPr lang="en-US" sz="32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tắt</a:t>
            </a:r>
            <a:r>
              <a:rPr lang="en-US" sz="32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lnSpc>
                <a:spcPct val="150000"/>
              </a:lnSpc>
              <a:tabLst>
                <a:tab pos="1379538" algn="l"/>
                <a:tab pos="2119313" algn="l"/>
              </a:tabLst>
            </a:pPr>
            <a:r>
              <a:rPr lang="en-US" sz="320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Có	  : </a:t>
            </a:r>
            <a:r>
              <a:rPr lang="en-US" sz="32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8 quả trứng</a:t>
            </a:r>
          </a:p>
          <a:p>
            <a:pPr>
              <a:lnSpc>
                <a:spcPct val="150000"/>
              </a:lnSpc>
              <a:tabLst>
                <a:tab pos="1379538" algn="l"/>
              </a:tabLst>
            </a:pPr>
            <a:r>
              <a:rPr lang="en-US" sz="320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Thêm	  : </a:t>
            </a:r>
            <a:r>
              <a:rPr lang="en-US" sz="32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 quả trứng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Có </a:t>
            </a:r>
            <a:r>
              <a:rPr lang="en-US" sz="320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tất cả: </a:t>
            </a:r>
            <a:r>
              <a:rPr lang="en-US" sz="32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... quả trứng?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12301" y="2863220"/>
            <a:ext cx="621364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Bài giải</a:t>
            </a:r>
          </a:p>
          <a:p>
            <a:pPr>
              <a:lnSpc>
                <a:spcPct val="150000"/>
              </a:lnSpc>
            </a:pPr>
            <a:r>
              <a:rPr lang="en-US" sz="320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Có </a:t>
            </a:r>
            <a:r>
              <a:rPr lang="en-US" sz="32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tất </a:t>
            </a:r>
            <a:r>
              <a:rPr lang="en-US" sz="320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cả số quả trứng là</a:t>
            </a:r>
            <a:r>
              <a:rPr lang="en-US" sz="32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8 + 2 = 10 ( quả)</a:t>
            </a:r>
          </a:p>
          <a:p>
            <a:pPr algn="ctr">
              <a:lnSpc>
                <a:spcPct val="150000"/>
              </a:lnSpc>
            </a:pPr>
            <a:r>
              <a:rPr lang="en-US" sz="320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Đáp </a:t>
            </a:r>
            <a:r>
              <a:rPr lang="en-US" sz="32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số: 10 </a:t>
            </a:r>
            <a:r>
              <a:rPr lang="en-US" sz="320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quả trứng.</a:t>
            </a:r>
            <a:endParaRPr lang="en-US" sz="32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endParaRPr lang="en-US" sz="32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311964" y="1340408"/>
            <a:ext cx="789416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Arial" pitchFamily="34" charset="0"/>
                <a:cs typeface="Arial" pitchFamily="34" charset="0"/>
              </a:rPr>
              <a:t>Bài toán: Trên khay có 8 quả trứng, </a:t>
            </a:r>
          </a:p>
          <a:p>
            <a:r>
              <a:rPr lang="en-US" sz="3200" dirty="0">
                <a:latin typeface="Arial" pitchFamily="34" charset="0"/>
                <a:cs typeface="Arial" pitchFamily="34" charset="0"/>
              </a:rPr>
              <a:t>Mai cho thêm 2 quả trứng. Hỏi có tất </a:t>
            </a:r>
          </a:p>
          <a:p>
            <a:r>
              <a:rPr lang="en-US" sz="3200" dirty="0">
                <a:latin typeface="Arial" pitchFamily="34" charset="0"/>
                <a:cs typeface="Arial" pitchFamily="34" charset="0"/>
              </a:rPr>
              <a:t>cả bao nhiêu quả trứng?</a:t>
            </a:r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5412550" y="1860355"/>
            <a:ext cx="2294484" cy="176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172848" y="2319315"/>
            <a:ext cx="287014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495400" y="2851233"/>
            <a:ext cx="391715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942043" y="2319315"/>
            <a:ext cx="92974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: Rounded Corners 20"/>
          <p:cNvSpPr/>
          <p:nvPr/>
        </p:nvSpPr>
        <p:spPr>
          <a:xfrm>
            <a:off x="6337517" y="4506014"/>
            <a:ext cx="533400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19" name="Rectangle: Rounded Corners 20"/>
          <p:cNvSpPr/>
          <p:nvPr/>
        </p:nvSpPr>
        <p:spPr>
          <a:xfrm>
            <a:off x="7586879" y="4506014"/>
            <a:ext cx="533400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20" name="Rectangle: Rounded Corners 20"/>
          <p:cNvSpPr/>
          <p:nvPr/>
        </p:nvSpPr>
        <p:spPr>
          <a:xfrm>
            <a:off x="8939429" y="4525064"/>
            <a:ext cx="533400" cy="46196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21" name="Rectangle: Rounded Corners 20"/>
          <p:cNvSpPr/>
          <p:nvPr/>
        </p:nvSpPr>
        <p:spPr>
          <a:xfrm>
            <a:off x="6964579" y="4506014"/>
            <a:ext cx="534988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</a:rPr>
              <a:t>+</a:t>
            </a:r>
          </a:p>
        </p:txBody>
      </p:sp>
      <p:sp>
        <p:nvSpPr>
          <p:cNvPr id="22" name="Rectangle: Rounded Corners 20"/>
          <p:cNvSpPr/>
          <p:nvPr/>
        </p:nvSpPr>
        <p:spPr>
          <a:xfrm>
            <a:off x="8253629" y="4502839"/>
            <a:ext cx="533400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</a:rPr>
              <a:t>=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0865" y="420464"/>
            <a:ext cx="2276355" cy="919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198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8269" y="355997"/>
            <a:ext cx="3122571" cy="1159114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363579" y="1515111"/>
            <a:ext cx="70984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itchFamily="34" charset="0"/>
                <a:cs typeface="Arial" pitchFamily="34" charset="0"/>
              </a:rPr>
              <a:t>Lọ hoa có 9 bông hoa, Việt cắm thêm 6 bông hoa. Hỏi lọ hoa có tất cả bao nhiêu bông hoa?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07344" y="2880823"/>
            <a:ext cx="472343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         </a:t>
            </a:r>
            <a:r>
              <a:rPr lang="en-US" sz="3200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Tóm</a:t>
            </a:r>
            <a:r>
              <a:rPr lang="en-US" sz="32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tắt</a:t>
            </a:r>
            <a:r>
              <a:rPr lang="en-US" sz="32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lnSpc>
                <a:spcPct val="150000"/>
              </a:lnSpc>
              <a:tabLst>
                <a:tab pos="1712913" algn="l"/>
              </a:tabLst>
            </a:pPr>
            <a:r>
              <a:rPr lang="en-US" sz="320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Có	:       </a:t>
            </a:r>
            <a:r>
              <a:rPr lang="en-US" sz="32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bông hoa</a:t>
            </a:r>
          </a:p>
          <a:p>
            <a:pPr>
              <a:lnSpc>
                <a:spcPct val="150000"/>
              </a:lnSpc>
              <a:tabLst>
                <a:tab pos="1712913" algn="l"/>
              </a:tabLst>
            </a:pPr>
            <a:r>
              <a:rPr lang="en-US" sz="320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Thêm	:    </a:t>
            </a:r>
            <a:r>
              <a:rPr lang="vi-VN" sz="320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bông hoa</a:t>
            </a:r>
          </a:p>
          <a:p>
            <a:pPr>
              <a:lnSpc>
                <a:spcPct val="150000"/>
              </a:lnSpc>
              <a:tabLst>
                <a:tab pos="1712913" algn="l"/>
              </a:tabLst>
            </a:pPr>
            <a:r>
              <a:rPr lang="en-US" sz="32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Có </a:t>
            </a:r>
            <a:r>
              <a:rPr lang="en-US" sz="320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tất cả	:  </a:t>
            </a:r>
            <a:r>
              <a:rPr lang="en-US" sz="32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... bông hoa? </a:t>
            </a:r>
          </a:p>
        </p:txBody>
      </p:sp>
      <p:sp>
        <p:nvSpPr>
          <p:cNvPr id="20" name="Rectangle: Rounded Corners 20">
            <a:extLst>
              <a:ext uri="{FF2B5EF4-FFF2-40B4-BE49-F238E27FC236}">
                <a16:creationId xmlns:a16="http://schemas.microsoft.com/office/drawing/2014/main" xmlns="" id="{B7B8CFEC-3777-4BD6-AC7D-503A510A0B8F}"/>
              </a:ext>
            </a:extLst>
          </p:cNvPr>
          <p:cNvSpPr/>
          <p:nvPr/>
        </p:nvSpPr>
        <p:spPr>
          <a:xfrm>
            <a:off x="2950394" y="3768545"/>
            <a:ext cx="533562" cy="48466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: Rounded Corners 20">
            <a:extLst>
              <a:ext uri="{FF2B5EF4-FFF2-40B4-BE49-F238E27FC236}">
                <a16:creationId xmlns:a16="http://schemas.microsoft.com/office/drawing/2014/main" xmlns="" id="{B7B8CFEC-3777-4BD6-AC7D-503A510A0B8F}"/>
              </a:ext>
            </a:extLst>
          </p:cNvPr>
          <p:cNvSpPr/>
          <p:nvPr/>
        </p:nvSpPr>
        <p:spPr>
          <a:xfrm>
            <a:off x="2950395" y="4543305"/>
            <a:ext cx="533562" cy="48466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386498" y="2936352"/>
            <a:ext cx="6370073" cy="332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Bài giải</a:t>
            </a:r>
          </a:p>
          <a:p>
            <a:pPr>
              <a:lnSpc>
                <a:spcPct val="150000"/>
              </a:lnSpc>
            </a:pPr>
            <a:r>
              <a:rPr lang="en-US" sz="280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Có tất cả số bông hoa là:</a:t>
            </a:r>
          </a:p>
          <a:p>
            <a:pPr algn="ctr">
              <a:lnSpc>
                <a:spcPct val="150000"/>
              </a:lnSpc>
            </a:pPr>
            <a:r>
              <a:rPr lang="vi-VN" sz="280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                (bông)</a:t>
            </a:r>
          </a:p>
          <a:p>
            <a:pPr algn="ctr">
              <a:lnSpc>
                <a:spcPct val="150000"/>
              </a:lnSpc>
            </a:pPr>
            <a:r>
              <a:rPr lang="vi-VN" sz="280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             </a:t>
            </a:r>
            <a:r>
              <a:rPr lang="en-US" sz="280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Đáp số: </a:t>
            </a:r>
            <a:r>
              <a:rPr lang="vi-VN" sz="280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280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bông hoa.</a:t>
            </a:r>
            <a:endParaRPr lang="en-US" sz="28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endParaRPr lang="en-US" sz="32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1363579" y="1542132"/>
            <a:ext cx="7234989" cy="1502727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0"/>
          <p:cNvSpPr/>
          <p:nvPr/>
        </p:nvSpPr>
        <p:spPr>
          <a:xfrm>
            <a:off x="6317275" y="4390905"/>
            <a:ext cx="533400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25" name="Rectangle: Rounded Corners 20"/>
          <p:cNvSpPr/>
          <p:nvPr/>
        </p:nvSpPr>
        <p:spPr>
          <a:xfrm>
            <a:off x="7566637" y="4390905"/>
            <a:ext cx="533400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26" name="Rectangle: Rounded Corners 20"/>
          <p:cNvSpPr/>
          <p:nvPr/>
        </p:nvSpPr>
        <p:spPr>
          <a:xfrm>
            <a:off x="8919187" y="4409955"/>
            <a:ext cx="533400" cy="46196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27" name="Rectangle: Rounded Corners 20"/>
          <p:cNvSpPr/>
          <p:nvPr/>
        </p:nvSpPr>
        <p:spPr>
          <a:xfrm>
            <a:off x="6944337" y="4390905"/>
            <a:ext cx="534988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</a:rPr>
              <a:t>+</a:t>
            </a:r>
          </a:p>
        </p:txBody>
      </p:sp>
      <p:sp>
        <p:nvSpPr>
          <p:cNvPr id="28" name="Rectangle: Rounded Corners 20"/>
          <p:cNvSpPr/>
          <p:nvPr/>
        </p:nvSpPr>
        <p:spPr>
          <a:xfrm>
            <a:off x="8233387" y="4387730"/>
            <a:ext cx="533400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</a:rPr>
              <a:t>=</a:t>
            </a:r>
          </a:p>
        </p:txBody>
      </p:sp>
      <p:pic>
        <p:nvPicPr>
          <p:cNvPr id="21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94" t="23281" r="13547" b="59183"/>
          <a:stretch/>
        </p:blipFill>
        <p:spPr bwMode="auto">
          <a:xfrm>
            <a:off x="8728687" y="1542132"/>
            <a:ext cx="2679542" cy="1634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MH_Other_2">
            <a:extLst>
              <a:ext uri="{FF2B5EF4-FFF2-40B4-BE49-F238E27FC236}">
                <a16:creationId xmlns:a16="http://schemas.microsoft.com/office/drawing/2014/main" xmlns="" id="{6C38B6A4-EF08-49E1-B809-9812D148BB2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08134" y="1522388"/>
            <a:ext cx="614754" cy="61482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Autofit/>
          </a:bodyPr>
          <a:lstStyle/>
          <a:p>
            <a:pPr algn="ctr">
              <a:defRPr/>
            </a:pPr>
            <a:r>
              <a:rPr lang="en-US" altLang="zh-CN" sz="3200" b="1" dirty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1</a:t>
            </a:r>
            <a:endParaRPr lang="zh-CN" altLang="en-US" sz="3200" b="1" dirty="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4" name="Rectangle: Rounded Corners 20">
            <a:extLst>
              <a:ext uri="{FF2B5EF4-FFF2-40B4-BE49-F238E27FC236}">
                <a16:creationId xmlns:a16="http://schemas.microsoft.com/office/drawing/2014/main" xmlns="" id="{B8BD1023-56BB-43FB-A6DD-7DE945993BC7}"/>
              </a:ext>
            </a:extLst>
          </p:cNvPr>
          <p:cNvSpPr/>
          <p:nvPr/>
        </p:nvSpPr>
        <p:spPr>
          <a:xfrm>
            <a:off x="9509737" y="5067300"/>
            <a:ext cx="533400" cy="43326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473989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8269" y="355997"/>
            <a:ext cx="3122571" cy="1159114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363579" y="1515111"/>
            <a:ext cx="70984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itchFamily="34" charset="0"/>
                <a:cs typeface="Arial" pitchFamily="34" charset="0"/>
              </a:rPr>
              <a:t>Lọ hoa có 9 bông hoa, Việt cắm thêm 6 bông hoa. Hỏi lọ hoa có tất cả bao nhiêu bông hoa?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07344" y="2880823"/>
            <a:ext cx="472343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         </a:t>
            </a:r>
            <a:r>
              <a:rPr lang="en-US" sz="3200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Tóm</a:t>
            </a:r>
            <a:r>
              <a:rPr lang="en-US" sz="32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tắt</a:t>
            </a:r>
            <a:r>
              <a:rPr lang="en-US" sz="32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lnSpc>
                <a:spcPct val="150000"/>
              </a:lnSpc>
              <a:tabLst>
                <a:tab pos="1712913" algn="l"/>
              </a:tabLst>
            </a:pPr>
            <a:r>
              <a:rPr lang="en-US" sz="320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Có	:       </a:t>
            </a:r>
            <a:r>
              <a:rPr lang="en-US" sz="32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bông hoa</a:t>
            </a:r>
          </a:p>
          <a:p>
            <a:pPr>
              <a:lnSpc>
                <a:spcPct val="150000"/>
              </a:lnSpc>
              <a:tabLst>
                <a:tab pos="1712913" algn="l"/>
              </a:tabLst>
            </a:pPr>
            <a:r>
              <a:rPr lang="en-US" sz="320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Thêm	:       </a:t>
            </a:r>
            <a:r>
              <a:rPr lang="en-US" sz="32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bông hoa</a:t>
            </a:r>
          </a:p>
          <a:p>
            <a:pPr>
              <a:lnSpc>
                <a:spcPct val="150000"/>
              </a:lnSpc>
              <a:tabLst>
                <a:tab pos="1712913" algn="l"/>
              </a:tabLst>
            </a:pPr>
            <a:r>
              <a:rPr lang="en-US" sz="32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Có </a:t>
            </a:r>
            <a:r>
              <a:rPr lang="en-US" sz="320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tất cả	:  </a:t>
            </a:r>
            <a:r>
              <a:rPr lang="en-US" sz="32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... bông hoa? </a:t>
            </a:r>
          </a:p>
        </p:txBody>
      </p:sp>
      <p:sp>
        <p:nvSpPr>
          <p:cNvPr id="20" name="Rectangle: Rounded Corners 20">
            <a:extLst>
              <a:ext uri="{FF2B5EF4-FFF2-40B4-BE49-F238E27FC236}">
                <a16:creationId xmlns:a16="http://schemas.microsoft.com/office/drawing/2014/main" xmlns="" id="{B7B8CFEC-3777-4BD6-AC7D-503A510A0B8F}"/>
              </a:ext>
            </a:extLst>
          </p:cNvPr>
          <p:cNvSpPr/>
          <p:nvPr/>
        </p:nvSpPr>
        <p:spPr>
          <a:xfrm>
            <a:off x="2950394" y="3768545"/>
            <a:ext cx="533562" cy="48466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7" name="Rectangle: Rounded Corners 20">
            <a:extLst>
              <a:ext uri="{FF2B5EF4-FFF2-40B4-BE49-F238E27FC236}">
                <a16:creationId xmlns:a16="http://schemas.microsoft.com/office/drawing/2014/main" xmlns="" id="{B7B8CFEC-3777-4BD6-AC7D-503A510A0B8F}"/>
              </a:ext>
            </a:extLst>
          </p:cNvPr>
          <p:cNvSpPr/>
          <p:nvPr/>
        </p:nvSpPr>
        <p:spPr>
          <a:xfrm>
            <a:off x="2950395" y="4543305"/>
            <a:ext cx="533562" cy="48466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386498" y="2936352"/>
            <a:ext cx="637007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Bài giải</a:t>
            </a:r>
          </a:p>
          <a:p>
            <a:pPr>
              <a:lnSpc>
                <a:spcPct val="150000"/>
              </a:lnSpc>
            </a:pPr>
            <a:r>
              <a:rPr lang="en-US" sz="280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Có tất cả số bông hoa là:</a:t>
            </a:r>
          </a:p>
          <a:p>
            <a:pPr algn="ctr">
              <a:lnSpc>
                <a:spcPct val="150000"/>
              </a:lnSpc>
            </a:pPr>
            <a:r>
              <a:rPr lang="en-US" sz="280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9 + 6 = 15 (bông)</a:t>
            </a:r>
          </a:p>
          <a:p>
            <a:pPr algn="ctr">
              <a:lnSpc>
                <a:spcPct val="150000"/>
              </a:lnSpc>
            </a:pPr>
            <a:r>
              <a:rPr lang="en-US" sz="280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          Đáp số: 15 bông hoa.</a:t>
            </a:r>
            <a:endParaRPr lang="en-US" sz="28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endParaRPr lang="en-US" sz="32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Rectangle: Rounded Corners 25">
            <a:extLst>
              <a:ext uri="{FF2B5EF4-FFF2-40B4-BE49-F238E27FC236}">
                <a16:creationId xmlns:a16="http://schemas.microsoft.com/office/drawing/2014/main" xmlns="" id="{69F5DCBE-3AA9-4E4D-B048-EE3844F748DA}"/>
              </a:ext>
            </a:extLst>
          </p:cNvPr>
          <p:cNvSpPr/>
          <p:nvPr/>
        </p:nvSpPr>
        <p:spPr>
          <a:xfrm>
            <a:off x="2837438" y="4430484"/>
            <a:ext cx="759475" cy="67251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51" name="Rectangle: Rounded Corners 25">
            <a:extLst>
              <a:ext uri="{FF2B5EF4-FFF2-40B4-BE49-F238E27FC236}">
                <a16:creationId xmlns:a16="http://schemas.microsoft.com/office/drawing/2014/main" xmlns="" id="{69F5DCBE-3AA9-4E4D-B048-EE3844F748DA}"/>
              </a:ext>
            </a:extLst>
          </p:cNvPr>
          <p:cNvSpPr/>
          <p:nvPr/>
        </p:nvSpPr>
        <p:spPr>
          <a:xfrm>
            <a:off x="2837437" y="3674618"/>
            <a:ext cx="759475" cy="67251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1363579" y="1542132"/>
            <a:ext cx="7234989" cy="1502727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0"/>
          <p:cNvSpPr/>
          <p:nvPr/>
        </p:nvSpPr>
        <p:spPr>
          <a:xfrm>
            <a:off x="6279175" y="4543305"/>
            <a:ext cx="533400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25" name="Rectangle: Rounded Corners 20"/>
          <p:cNvSpPr/>
          <p:nvPr/>
        </p:nvSpPr>
        <p:spPr>
          <a:xfrm>
            <a:off x="7528537" y="4543305"/>
            <a:ext cx="533400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26" name="Rectangle: Rounded Corners 20"/>
          <p:cNvSpPr/>
          <p:nvPr/>
        </p:nvSpPr>
        <p:spPr>
          <a:xfrm>
            <a:off x="8881087" y="4562355"/>
            <a:ext cx="533400" cy="46196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27" name="Rectangle: Rounded Corners 20"/>
          <p:cNvSpPr/>
          <p:nvPr/>
        </p:nvSpPr>
        <p:spPr>
          <a:xfrm>
            <a:off x="6906237" y="4543305"/>
            <a:ext cx="534988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</a:rPr>
              <a:t>+</a:t>
            </a:r>
          </a:p>
        </p:txBody>
      </p:sp>
      <p:sp>
        <p:nvSpPr>
          <p:cNvPr id="28" name="Rectangle: Rounded Corners 20"/>
          <p:cNvSpPr/>
          <p:nvPr/>
        </p:nvSpPr>
        <p:spPr>
          <a:xfrm>
            <a:off x="8195287" y="4540130"/>
            <a:ext cx="533400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</a:rPr>
              <a:t>=</a:t>
            </a:r>
          </a:p>
        </p:txBody>
      </p:sp>
      <p:pic>
        <p:nvPicPr>
          <p:cNvPr id="21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94" t="23281" r="13547" b="59183"/>
          <a:stretch/>
        </p:blipFill>
        <p:spPr bwMode="auto">
          <a:xfrm>
            <a:off x="8728687" y="1542132"/>
            <a:ext cx="2679542" cy="1634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2" name="Straight Connector 21"/>
          <p:cNvCxnSpPr/>
          <p:nvPr/>
        </p:nvCxnSpPr>
        <p:spPr>
          <a:xfrm>
            <a:off x="2950394" y="1966389"/>
            <a:ext cx="221516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1515676" y="2511820"/>
            <a:ext cx="19682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7356784" y="1966389"/>
            <a:ext cx="83850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775327" y="2511820"/>
            <a:ext cx="201991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1577002" y="2918104"/>
            <a:ext cx="2529777" cy="155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MH_Other_2">
            <a:extLst>
              <a:ext uri="{FF2B5EF4-FFF2-40B4-BE49-F238E27FC236}">
                <a16:creationId xmlns:a16="http://schemas.microsoft.com/office/drawing/2014/main" xmlns="" id="{6C38B6A4-EF08-49E1-B809-9812D148BB2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08134" y="1522388"/>
            <a:ext cx="614754" cy="61482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Autofit/>
          </a:bodyPr>
          <a:lstStyle/>
          <a:p>
            <a:pPr algn="ctr">
              <a:defRPr/>
            </a:pPr>
            <a:r>
              <a:rPr lang="en-US" altLang="zh-CN" sz="3200" b="1" dirty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1</a:t>
            </a:r>
            <a:endParaRPr lang="zh-CN" altLang="en-US" sz="3200" b="1" dirty="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60103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 animBg="1"/>
      <p:bldP spid="20" grpId="1" animBg="1"/>
      <p:bldP spid="37" grpId="0" animBg="1"/>
      <p:bldP spid="37" grpId="1" animBg="1"/>
      <p:bldP spid="50" grpId="0"/>
      <p:bldP spid="51" grpId="0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8269" y="355997"/>
            <a:ext cx="3122571" cy="1159114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668379" y="1515111"/>
            <a:ext cx="944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itchFamily="34" charset="0"/>
                <a:cs typeface="Arial" pitchFamily="34" charset="0"/>
              </a:rPr>
              <a:t>Có 8 bạn đang chơi kéo co, có thêm 4 bạn chạy đến cùng chơi. Hỏi lúc đó có tất cả bao nhiêu bạn chơi kéo co?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07344" y="2880823"/>
            <a:ext cx="472343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         </a:t>
            </a:r>
            <a:r>
              <a:rPr lang="en-US" sz="3200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Tóm</a:t>
            </a:r>
            <a:r>
              <a:rPr lang="en-US" sz="32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tắt</a:t>
            </a:r>
            <a:r>
              <a:rPr lang="en-US" sz="32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lnSpc>
                <a:spcPct val="150000"/>
              </a:lnSpc>
              <a:tabLst>
                <a:tab pos="1712913" algn="l"/>
              </a:tabLst>
            </a:pPr>
            <a:r>
              <a:rPr lang="en-US" sz="320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Có	:       </a:t>
            </a:r>
            <a:r>
              <a:rPr lang="en-US" sz="32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bạn</a:t>
            </a:r>
          </a:p>
          <a:p>
            <a:pPr>
              <a:lnSpc>
                <a:spcPct val="150000"/>
              </a:lnSpc>
              <a:tabLst>
                <a:tab pos="1712913" algn="l"/>
              </a:tabLst>
            </a:pPr>
            <a:r>
              <a:rPr lang="en-US" sz="320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Thêm	:       </a:t>
            </a:r>
            <a:r>
              <a:rPr lang="en-US" sz="32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bạn</a:t>
            </a:r>
          </a:p>
          <a:p>
            <a:pPr>
              <a:lnSpc>
                <a:spcPct val="150000"/>
              </a:lnSpc>
              <a:tabLst>
                <a:tab pos="1712913" algn="l"/>
              </a:tabLst>
            </a:pPr>
            <a:r>
              <a:rPr lang="en-US" sz="32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Có </a:t>
            </a:r>
            <a:r>
              <a:rPr lang="en-US" sz="320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tất cả	:  </a:t>
            </a:r>
            <a:r>
              <a:rPr lang="en-US" sz="32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... bạn? </a:t>
            </a:r>
          </a:p>
        </p:txBody>
      </p:sp>
      <p:sp>
        <p:nvSpPr>
          <p:cNvPr id="20" name="Rectangle: Rounded Corners 20">
            <a:extLst>
              <a:ext uri="{FF2B5EF4-FFF2-40B4-BE49-F238E27FC236}">
                <a16:creationId xmlns:a16="http://schemas.microsoft.com/office/drawing/2014/main" xmlns="" id="{B7B8CFEC-3777-4BD6-AC7D-503A510A0B8F}"/>
              </a:ext>
            </a:extLst>
          </p:cNvPr>
          <p:cNvSpPr/>
          <p:nvPr/>
        </p:nvSpPr>
        <p:spPr>
          <a:xfrm>
            <a:off x="2950394" y="3816671"/>
            <a:ext cx="533562" cy="48466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: Rounded Corners 20">
            <a:extLst>
              <a:ext uri="{FF2B5EF4-FFF2-40B4-BE49-F238E27FC236}">
                <a16:creationId xmlns:a16="http://schemas.microsoft.com/office/drawing/2014/main" xmlns="" id="{B7B8CFEC-3777-4BD6-AC7D-503A510A0B8F}"/>
              </a:ext>
            </a:extLst>
          </p:cNvPr>
          <p:cNvSpPr/>
          <p:nvPr/>
        </p:nvSpPr>
        <p:spPr>
          <a:xfrm>
            <a:off x="2950395" y="4543305"/>
            <a:ext cx="533562" cy="48466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117432" y="2892810"/>
            <a:ext cx="6304547" cy="3694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Bài giải</a:t>
            </a:r>
          </a:p>
          <a:p>
            <a:pPr>
              <a:lnSpc>
                <a:spcPct val="150000"/>
              </a:lnSpc>
            </a:pPr>
            <a:r>
              <a:rPr lang="en-US" sz="320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Có tất cả số bạn chơi kéo co là:</a:t>
            </a:r>
            <a:endParaRPr lang="vi-VN" sz="320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vi-VN" sz="320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                        </a:t>
            </a:r>
            <a:r>
              <a:rPr lang="en-US" sz="320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( </a:t>
            </a:r>
            <a:r>
              <a:rPr lang="en-US" sz="32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bạn)</a:t>
            </a:r>
          </a:p>
          <a:p>
            <a:pPr algn="ctr">
              <a:lnSpc>
                <a:spcPct val="150000"/>
              </a:lnSpc>
            </a:pPr>
            <a:r>
              <a:rPr lang="en-US" sz="320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 </a:t>
            </a:r>
            <a:r>
              <a:rPr lang="vi-VN" sz="320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</a:t>
            </a:r>
            <a:r>
              <a:rPr lang="en-US" sz="320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Đáp </a:t>
            </a:r>
            <a:r>
              <a:rPr lang="en-US" sz="32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20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vi-VN" sz="320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en-US" sz="320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bạn.</a:t>
            </a:r>
            <a:endParaRPr lang="en-US" sz="32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endParaRPr lang="en-US" sz="32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1668379" y="1542132"/>
            <a:ext cx="9288379" cy="1502727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0"/>
          <p:cNvSpPr/>
          <p:nvPr/>
        </p:nvSpPr>
        <p:spPr>
          <a:xfrm>
            <a:off x="6279175" y="4543305"/>
            <a:ext cx="533400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25" name="Rectangle: Rounded Corners 20"/>
          <p:cNvSpPr/>
          <p:nvPr/>
        </p:nvSpPr>
        <p:spPr>
          <a:xfrm>
            <a:off x="7528537" y="4543305"/>
            <a:ext cx="533400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26" name="Rectangle: Rounded Corners 20"/>
          <p:cNvSpPr/>
          <p:nvPr/>
        </p:nvSpPr>
        <p:spPr>
          <a:xfrm>
            <a:off x="8881087" y="4562355"/>
            <a:ext cx="533400" cy="46196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27" name="Rectangle: Rounded Corners 20"/>
          <p:cNvSpPr/>
          <p:nvPr/>
        </p:nvSpPr>
        <p:spPr>
          <a:xfrm>
            <a:off x="6906237" y="4543305"/>
            <a:ext cx="534988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</a:rPr>
              <a:t>+</a:t>
            </a:r>
          </a:p>
        </p:txBody>
      </p:sp>
      <p:sp>
        <p:nvSpPr>
          <p:cNvPr id="28" name="Rectangle: Rounded Corners 20"/>
          <p:cNvSpPr/>
          <p:nvPr/>
        </p:nvSpPr>
        <p:spPr>
          <a:xfrm>
            <a:off x="8195287" y="4540130"/>
            <a:ext cx="533400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</a:rPr>
              <a:t>=</a:t>
            </a:r>
          </a:p>
        </p:txBody>
      </p:sp>
      <p:sp>
        <p:nvSpPr>
          <p:cNvPr id="33" name="MH_Other_2">
            <a:extLst>
              <a:ext uri="{FF2B5EF4-FFF2-40B4-BE49-F238E27FC236}">
                <a16:creationId xmlns:a16="http://schemas.microsoft.com/office/drawing/2014/main" xmlns="" id="{6C38B6A4-EF08-49E1-B809-9812D148BB2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932722" y="1538430"/>
            <a:ext cx="614754" cy="61482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Autofit/>
          </a:bodyPr>
          <a:lstStyle/>
          <a:p>
            <a:pPr algn="ctr">
              <a:defRPr/>
            </a:pPr>
            <a:r>
              <a:rPr lang="en-US" altLang="zh-CN" sz="3200" b="1" dirty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2</a:t>
            </a:r>
            <a:endParaRPr lang="zh-CN" altLang="en-US" sz="3200" b="1" dirty="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543B4C4C-F043-42B0-AFBF-63620A801C23}"/>
              </a:ext>
            </a:extLst>
          </p:cNvPr>
          <p:cNvSpPr/>
          <p:nvPr/>
        </p:nvSpPr>
        <p:spPr>
          <a:xfrm>
            <a:off x="9776437" y="5286255"/>
            <a:ext cx="533400" cy="46196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3561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8269" y="355997"/>
            <a:ext cx="3122571" cy="1159114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668379" y="1515111"/>
            <a:ext cx="944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itchFamily="34" charset="0"/>
                <a:cs typeface="Arial" pitchFamily="34" charset="0"/>
              </a:rPr>
              <a:t>Có 8 bạn đang chơi kéo co, có thêm 4 bạn chạy đến cùng chơi. Hỏi lúc đó có tất cả bao nhiêu bạn chơi kéo co?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07344" y="2880823"/>
            <a:ext cx="472343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         </a:t>
            </a:r>
            <a:r>
              <a:rPr lang="en-US" sz="3200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Tóm</a:t>
            </a:r>
            <a:r>
              <a:rPr lang="en-US" sz="32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tắt</a:t>
            </a:r>
            <a:r>
              <a:rPr lang="en-US" sz="32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lnSpc>
                <a:spcPct val="150000"/>
              </a:lnSpc>
              <a:tabLst>
                <a:tab pos="1712913" algn="l"/>
              </a:tabLst>
            </a:pPr>
            <a:r>
              <a:rPr lang="en-US" sz="320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Có	:       </a:t>
            </a:r>
            <a:r>
              <a:rPr lang="en-US" sz="32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bạn</a:t>
            </a:r>
          </a:p>
          <a:p>
            <a:pPr>
              <a:lnSpc>
                <a:spcPct val="150000"/>
              </a:lnSpc>
              <a:tabLst>
                <a:tab pos="1712913" algn="l"/>
              </a:tabLst>
            </a:pPr>
            <a:r>
              <a:rPr lang="en-US" sz="320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Thêm	:       </a:t>
            </a:r>
            <a:r>
              <a:rPr lang="en-US" sz="32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bạn</a:t>
            </a:r>
          </a:p>
          <a:p>
            <a:pPr>
              <a:lnSpc>
                <a:spcPct val="150000"/>
              </a:lnSpc>
              <a:tabLst>
                <a:tab pos="1712913" algn="l"/>
              </a:tabLst>
            </a:pPr>
            <a:r>
              <a:rPr lang="en-US" sz="32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Có </a:t>
            </a:r>
            <a:r>
              <a:rPr lang="en-US" sz="320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tất cả	:  </a:t>
            </a:r>
            <a:r>
              <a:rPr lang="en-US" sz="32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... bạn? </a:t>
            </a:r>
          </a:p>
        </p:txBody>
      </p:sp>
      <p:sp>
        <p:nvSpPr>
          <p:cNvPr id="20" name="Rectangle: Rounded Corners 20">
            <a:extLst>
              <a:ext uri="{FF2B5EF4-FFF2-40B4-BE49-F238E27FC236}">
                <a16:creationId xmlns:a16="http://schemas.microsoft.com/office/drawing/2014/main" xmlns="" id="{B7B8CFEC-3777-4BD6-AC7D-503A510A0B8F}"/>
              </a:ext>
            </a:extLst>
          </p:cNvPr>
          <p:cNvSpPr/>
          <p:nvPr/>
        </p:nvSpPr>
        <p:spPr>
          <a:xfrm>
            <a:off x="2950394" y="3816671"/>
            <a:ext cx="533562" cy="48466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7" name="Rectangle: Rounded Corners 20">
            <a:extLst>
              <a:ext uri="{FF2B5EF4-FFF2-40B4-BE49-F238E27FC236}">
                <a16:creationId xmlns:a16="http://schemas.microsoft.com/office/drawing/2014/main" xmlns="" id="{B7B8CFEC-3777-4BD6-AC7D-503A510A0B8F}"/>
              </a:ext>
            </a:extLst>
          </p:cNvPr>
          <p:cNvSpPr/>
          <p:nvPr/>
        </p:nvSpPr>
        <p:spPr>
          <a:xfrm>
            <a:off x="2950395" y="4543305"/>
            <a:ext cx="533562" cy="48466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117432" y="2892810"/>
            <a:ext cx="630454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Bài giải</a:t>
            </a:r>
          </a:p>
          <a:p>
            <a:pPr>
              <a:lnSpc>
                <a:spcPct val="150000"/>
              </a:lnSpc>
            </a:pPr>
            <a:r>
              <a:rPr lang="en-US" sz="320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Có tất cả số bạn chơi kéo co </a:t>
            </a:r>
            <a:r>
              <a:rPr lang="en-US" sz="32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là:</a:t>
            </a:r>
          </a:p>
          <a:p>
            <a:pPr algn="ctr">
              <a:lnSpc>
                <a:spcPct val="150000"/>
              </a:lnSpc>
            </a:pPr>
            <a:r>
              <a:rPr lang="en-US" sz="32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8 + 4 = 12 ( bạn)</a:t>
            </a:r>
          </a:p>
          <a:p>
            <a:pPr algn="ctr">
              <a:lnSpc>
                <a:spcPct val="150000"/>
              </a:lnSpc>
            </a:pPr>
            <a:r>
              <a:rPr lang="en-US" sz="320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  Đáp </a:t>
            </a:r>
            <a:r>
              <a:rPr lang="en-US" sz="32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số: </a:t>
            </a:r>
            <a:r>
              <a:rPr lang="en-US" sz="320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12 bạn.</a:t>
            </a:r>
            <a:endParaRPr lang="en-US" sz="32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endParaRPr lang="en-US" sz="32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Rectangle: Rounded Corners 25">
            <a:extLst>
              <a:ext uri="{FF2B5EF4-FFF2-40B4-BE49-F238E27FC236}">
                <a16:creationId xmlns:a16="http://schemas.microsoft.com/office/drawing/2014/main" xmlns="" id="{69F5DCBE-3AA9-4E4D-B048-EE3844F748DA}"/>
              </a:ext>
            </a:extLst>
          </p:cNvPr>
          <p:cNvSpPr/>
          <p:nvPr/>
        </p:nvSpPr>
        <p:spPr>
          <a:xfrm>
            <a:off x="2837438" y="4430484"/>
            <a:ext cx="759475" cy="67251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1" name="Rectangle: Rounded Corners 25">
            <a:extLst>
              <a:ext uri="{FF2B5EF4-FFF2-40B4-BE49-F238E27FC236}">
                <a16:creationId xmlns:a16="http://schemas.microsoft.com/office/drawing/2014/main" xmlns="" id="{69F5DCBE-3AA9-4E4D-B048-EE3844F748DA}"/>
              </a:ext>
            </a:extLst>
          </p:cNvPr>
          <p:cNvSpPr/>
          <p:nvPr/>
        </p:nvSpPr>
        <p:spPr>
          <a:xfrm>
            <a:off x="2837437" y="3674618"/>
            <a:ext cx="759475" cy="67251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1668379" y="1542132"/>
            <a:ext cx="9288379" cy="1502727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0"/>
          <p:cNvSpPr/>
          <p:nvPr/>
        </p:nvSpPr>
        <p:spPr>
          <a:xfrm>
            <a:off x="6279175" y="4543305"/>
            <a:ext cx="533400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25" name="Rectangle: Rounded Corners 20"/>
          <p:cNvSpPr/>
          <p:nvPr/>
        </p:nvSpPr>
        <p:spPr>
          <a:xfrm>
            <a:off x="7528537" y="4543305"/>
            <a:ext cx="533400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26" name="Rectangle: Rounded Corners 20"/>
          <p:cNvSpPr/>
          <p:nvPr/>
        </p:nvSpPr>
        <p:spPr>
          <a:xfrm>
            <a:off x="8881087" y="4562355"/>
            <a:ext cx="533400" cy="46196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27" name="Rectangle: Rounded Corners 20"/>
          <p:cNvSpPr/>
          <p:nvPr/>
        </p:nvSpPr>
        <p:spPr>
          <a:xfrm>
            <a:off x="6906237" y="4543305"/>
            <a:ext cx="534988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</a:rPr>
              <a:t>+</a:t>
            </a:r>
          </a:p>
        </p:txBody>
      </p:sp>
      <p:sp>
        <p:nvSpPr>
          <p:cNvPr id="28" name="Rectangle: Rounded Corners 20"/>
          <p:cNvSpPr/>
          <p:nvPr/>
        </p:nvSpPr>
        <p:spPr>
          <a:xfrm>
            <a:off x="8195287" y="4540130"/>
            <a:ext cx="533400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</a:rPr>
              <a:t>=</a:t>
            </a:r>
          </a:p>
        </p:txBody>
      </p:sp>
      <p:sp>
        <p:nvSpPr>
          <p:cNvPr id="33" name="MH_Other_2">
            <a:extLst>
              <a:ext uri="{FF2B5EF4-FFF2-40B4-BE49-F238E27FC236}">
                <a16:creationId xmlns:a16="http://schemas.microsoft.com/office/drawing/2014/main" xmlns="" id="{6C38B6A4-EF08-49E1-B809-9812D148BB2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932722" y="1538430"/>
            <a:ext cx="614754" cy="61482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Autofit/>
          </a:bodyPr>
          <a:lstStyle/>
          <a:p>
            <a:pPr algn="ctr">
              <a:defRPr/>
            </a:pPr>
            <a:r>
              <a:rPr lang="en-US" altLang="zh-CN" sz="3200" b="1" dirty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2</a:t>
            </a:r>
            <a:endParaRPr lang="zh-CN" altLang="en-US" sz="3200" b="1" dirty="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>
            <a:off x="1828800" y="2017043"/>
            <a:ext cx="147234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7459114" y="2012781"/>
            <a:ext cx="195537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6506614" y="2494045"/>
            <a:ext cx="393679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625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 animBg="1"/>
      <p:bldP spid="20" grpId="1" animBg="1"/>
      <p:bldP spid="37" grpId="0" animBg="1"/>
      <p:bldP spid="37" grpId="1" animBg="1"/>
      <p:bldP spid="50" grpId="0"/>
      <p:bldP spid="51" grpId="0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3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09FEC2-CAC2-42FF-9345-E69221F43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vi-VN" sz="3200" b="1">
                <a:solidFill>
                  <a:srgbClr val="00B050"/>
                </a:solidFill>
              </a:rPr>
              <a:t>Bài tập bổ sung</a:t>
            </a:r>
            <a:endParaRPr lang="en-US" sz="3200" b="1">
              <a:solidFill>
                <a:srgbClr val="00B05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BD0852B-6955-41DE-8F3F-5BC8E9D5B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91436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vi-VN" b="1">
                <a:solidFill>
                  <a:srgbClr val="FF0000"/>
                </a:solidFill>
                <a:latin typeface="+mj-lt"/>
              </a:rPr>
              <a:t>Tìm cà rốt cho thỏ.</a:t>
            </a:r>
            <a:endParaRPr lang="en-US" b="1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1026" name="Picture 2" descr="Pin on Bunnies, Rabbits &amp;amp; Hares***">
            <a:extLst>
              <a:ext uri="{FF2B5EF4-FFF2-40B4-BE49-F238E27FC236}">
                <a16:creationId xmlns:a16="http://schemas.microsoft.com/office/drawing/2014/main" xmlns="" id="{AD361D13-CE26-419B-875F-726108CA48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511" y="1595395"/>
            <a:ext cx="751538" cy="915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ộ sưu tập tranh tô màu con thỏ ngộ nghĩnh đáng yêu">
            <a:extLst>
              <a:ext uri="{FF2B5EF4-FFF2-40B4-BE49-F238E27FC236}">
                <a16:creationId xmlns:a16="http://schemas.microsoft.com/office/drawing/2014/main" xmlns="" id="{C20E778A-4C32-4E7C-A2E4-849AC67F89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64510" y="2912676"/>
            <a:ext cx="751538" cy="1032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on Thỏ">
            <a:extLst>
              <a:ext uri="{FF2B5EF4-FFF2-40B4-BE49-F238E27FC236}">
                <a16:creationId xmlns:a16="http://schemas.microsoft.com/office/drawing/2014/main" xmlns="" id="{3E36F24D-77EB-46C6-906B-C16E2A721F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8089" y="4347232"/>
            <a:ext cx="787959" cy="915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appy Bunny Cartoon White Wall Decal – WallMonkeys.com">
            <a:extLst>
              <a:ext uri="{FF2B5EF4-FFF2-40B4-BE49-F238E27FC236}">
                <a16:creationId xmlns:a16="http://schemas.microsoft.com/office/drawing/2014/main" xmlns="" id="{3204BFC4-3B05-45E0-8567-2A5DE407F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2922" y="5441186"/>
            <a:ext cx="1021545" cy="117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ình ảnh Phim Hoạt Hình Cà Rốt Sau Nó, Ghi Chú Cà Rốt, Bản Ghi, Dán miễn  phí tải tập tin PNG PSDComment và Vector">
            <a:extLst>
              <a:ext uri="{FF2B5EF4-FFF2-40B4-BE49-F238E27FC236}">
                <a16:creationId xmlns:a16="http://schemas.microsoft.com/office/drawing/2014/main" xmlns="" id="{8370B601-3BC8-4A7A-9DCF-88A58AAD66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4385" y="1669991"/>
            <a:ext cx="915373" cy="915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ình ảnh Cà Rốt Hoạt Hình Dễ Thương Ban đầu, Hoạt Hình, đáng Yêu, Vẽ Tay  miễn phí tải tập tin PNG PSDComment và Vector">
            <a:extLst>
              <a:ext uri="{FF2B5EF4-FFF2-40B4-BE49-F238E27FC236}">
                <a16:creationId xmlns:a16="http://schemas.microsoft.com/office/drawing/2014/main" xmlns="" id="{D720203A-A107-42E4-8D08-2B6D60330F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4384" y="3076178"/>
            <a:ext cx="915373" cy="915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ình ảnh Cà Rốt Dễ Thương, Clip Nghệ Thuật, Cà Rốt, Clip Nghệ Thuật Cà Rốt  miễn phí tải tập tin PNG PSDComment và Vector">
            <a:extLst>
              <a:ext uri="{FF2B5EF4-FFF2-40B4-BE49-F238E27FC236}">
                <a16:creationId xmlns:a16="http://schemas.microsoft.com/office/drawing/2014/main" xmlns="" id="{121DEB13-1A26-46A5-BCC1-5F3C978C7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4384" y="4525813"/>
            <a:ext cx="915373" cy="915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CF2AB00-E8D0-4F87-965D-48A90C1FF5F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24384" y="5806105"/>
            <a:ext cx="915373" cy="85908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8B33513-70CC-47FC-BEA4-A52272656B63}"/>
              </a:ext>
            </a:extLst>
          </p:cNvPr>
          <p:cNvSpPr txBox="1"/>
          <p:nvPr/>
        </p:nvSpPr>
        <p:spPr>
          <a:xfrm>
            <a:off x="723031" y="1635332"/>
            <a:ext cx="3889889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vi-VN"/>
              <a:t>An có 7 cái kẹo, Bình cho An thêm </a:t>
            </a:r>
          </a:p>
          <a:p>
            <a:r>
              <a:rPr lang="vi-VN"/>
              <a:t>8 cái kẹo. Hỏi An có tất cả bao nhiêu cái kẹo?</a:t>
            </a:r>
            <a:endParaRPr lang="en-US">
              <a:latin typeface="UTM Avo" panose="020406030505060202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CE56517-D0F9-4A64-93BA-24E867479D0E}"/>
              </a:ext>
            </a:extLst>
          </p:cNvPr>
          <p:cNvSpPr txBox="1"/>
          <p:nvPr/>
        </p:nvSpPr>
        <p:spPr>
          <a:xfrm>
            <a:off x="723033" y="2912809"/>
            <a:ext cx="3889889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vi-VN"/>
              <a:t>Chi có 5 cái kẹo, Hà cho Chi thêm </a:t>
            </a:r>
          </a:p>
          <a:p>
            <a:r>
              <a:rPr lang="vi-VN"/>
              <a:t>9 cái kẹo. Hỏi Chi có tất cả bao nhiêu cái kẹo?</a:t>
            </a:r>
            <a:endParaRPr lang="en-US">
              <a:latin typeface="UTM Avo" panose="020406030505060202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EBD504CE-01F3-43E1-9E2C-046B434E737B}"/>
              </a:ext>
            </a:extLst>
          </p:cNvPr>
          <p:cNvSpPr txBox="1"/>
          <p:nvPr/>
        </p:nvSpPr>
        <p:spPr>
          <a:xfrm>
            <a:off x="723033" y="4156160"/>
            <a:ext cx="3889889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vi-VN"/>
              <a:t>Lớp học cờ vua có 8 bạn. Hôm nay, có thêm 8 bạn tham gia. Hỏi hôm nay lớp học cờ vua có tất cả bao nhiêu bạn?</a:t>
            </a:r>
            <a:endParaRPr lang="en-US">
              <a:latin typeface="UTM Avo" panose="020406030505060202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9525773E-984D-4AAB-BF0D-39DFBAC29DC4}"/>
              </a:ext>
            </a:extLst>
          </p:cNvPr>
          <p:cNvSpPr txBox="1"/>
          <p:nvPr/>
        </p:nvSpPr>
        <p:spPr>
          <a:xfrm>
            <a:off x="586854" y="5629240"/>
            <a:ext cx="4026067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vi-VN"/>
              <a:t>Có 6 bạn đang chơi bịt mắt bắt dê ngoài sân trường. Có thêm 5 bạn chạy đến chơi cùng. Hỏi lúc đó có tất cả bao nhiêu bạn chơi bịt mắt bắt dê?</a:t>
            </a:r>
            <a:endParaRPr lang="en-US">
              <a:latin typeface="UTM Avo" panose="0204060305050602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DA55788-AA45-4657-A949-1313539EAE31}"/>
              </a:ext>
            </a:extLst>
          </p:cNvPr>
          <p:cNvSpPr txBox="1"/>
          <p:nvPr/>
        </p:nvSpPr>
        <p:spPr>
          <a:xfrm>
            <a:off x="8719027" y="3021993"/>
            <a:ext cx="1446662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vi-VN"/>
          </a:p>
          <a:p>
            <a:r>
              <a:rPr lang="vi-VN"/>
              <a:t>15 cái kẹo</a:t>
            </a:r>
          </a:p>
          <a:p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BBECC8B8-564A-474F-B733-E17AFE8F9254}"/>
              </a:ext>
            </a:extLst>
          </p:cNvPr>
          <p:cNvSpPr txBox="1"/>
          <p:nvPr/>
        </p:nvSpPr>
        <p:spPr>
          <a:xfrm>
            <a:off x="8719027" y="5773980"/>
            <a:ext cx="1446662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vi-VN"/>
          </a:p>
          <a:p>
            <a:r>
              <a:rPr lang="vi-VN"/>
              <a:t>14 cái kẹo</a:t>
            </a:r>
          </a:p>
          <a:p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EEDA9286-0556-4D73-8CEE-1D7C9EEE6C48}"/>
              </a:ext>
            </a:extLst>
          </p:cNvPr>
          <p:cNvSpPr txBox="1"/>
          <p:nvPr/>
        </p:nvSpPr>
        <p:spPr>
          <a:xfrm>
            <a:off x="8719027" y="1685574"/>
            <a:ext cx="1446662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vi-VN"/>
          </a:p>
          <a:p>
            <a:r>
              <a:rPr lang="vi-VN"/>
              <a:t>16 bạn</a:t>
            </a:r>
          </a:p>
          <a:p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145C6BF4-F823-4C3A-9169-FA2507A3DA9C}"/>
              </a:ext>
            </a:extLst>
          </p:cNvPr>
          <p:cNvSpPr txBox="1"/>
          <p:nvPr/>
        </p:nvSpPr>
        <p:spPr>
          <a:xfrm>
            <a:off x="8719027" y="4433159"/>
            <a:ext cx="1446662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vi-VN"/>
          </a:p>
          <a:p>
            <a:r>
              <a:rPr lang="vi-VN"/>
              <a:t>11 bạn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083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41" y="2844921"/>
            <a:ext cx="810409" cy="95692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35F6F12-CCEE-452A-A579-1E14567FB943}"/>
              </a:ext>
            </a:extLst>
          </p:cNvPr>
          <p:cNvSpPr txBox="1"/>
          <p:nvPr/>
        </p:nvSpPr>
        <p:spPr>
          <a:xfrm>
            <a:off x="1375167" y="1521482"/>
            <a:ext cx="94815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80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Khởi động</a:t>
            </a:r>
          </a:p>
        </p:txBody>
      </p:sp>
      <p:pic>
        <p:nvPicPr>
          <p:cNvPr id="10" name="图片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00" t="4741"/>
          <a:stretch/>
        </p:blipFill>
        <p:spPr>
          <a:xfrm>
            <a:off x="7117001" y="3081377"/>
            <a:ext cx="3929641" cy="3352918"/>
          </a:xfrm>
          <a:prstGeom prst="rect">
            <a:avLst/>
          </a:prstGeom>
        </p:spPr>
      </p:pic>
      <p:pic>
        <p:nvPicPr>
          <p:cNvPr id="11" name="图片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00" t="2371" b="22251"/>
          <a:stretch/>
        </p:blipFill>
        <p:spPr>
          <a:xfrm>
            <a:off x="8403789" y="3191926"/>
            <a:ext cx="2452897" cy="2653133"/>
          </a:xfrm>
          <a:prstGeom prst="rect">
            <a:avLst/>
          </a:prstGeom>
        </p:spPr>
      </p:pic>
      <p:pic>
        <p:nvPicPr>
          <p:cNvPr id="12" name="图片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12" t="2133" r="10000" b="53305"/>
          <a:stretch/>
        </p:blipFill>
        <p:spPr>
          <a:xfrm>
            <a:off x="9504749" y="789281"/>
            <a:ext cx="2001416" cy="2292096"/>
          </a:xfrm>
          <a:prstGeom prst="rect">
            <a:avLst/>
          </a:prstGeom>
        </p:spPr>
      </p:pic>
      <p:pic>
        <p:nvPicPr>
          <p:cNvPr id="13" name="图片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" t="53333" r="77067" b="2104"/>
          <a:stretch/>
        </p:blipFill>
        <p:spPr>
          <a:xfrm>
            <a:off x="1708995" y="1698873"/>
            <a:ext cx="1962912" cy="229209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45" y="446723"/>
            <a:ext cx="1555012" cy="1116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197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09FEC2-CAC2-42FF-9345-E69221F43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vi-VN" sz="3200" b="1">
                <a:solidFill>
                  <a:srgbClr val="00B050"/>
                </a:solidFill>
              </a:rPr>
              <a:t>Bài tập bổ sung</a:t>
            </a:r>
            <a:endParaRPr lang="en-US" sz="3200" b="1">
              <a:solidFill>
                <a:srgbClr val="00B05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BD0852B-6955-41DE-8F3F-5BC8E9D5B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91436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vi-VN" b="1">
                <a:solidFill>
                  <a:srgbClr val="FF0000"/>
                </a:solidFill>
                <a:latin typeface="+mj-lt"/>
              </a:rPr>
              <a:t>Tìm cà rốt cho thỏ.</a:t>
            </a:r>
            <a:endParaRPr lang="en-US" b="1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1026" name="Picture 2" descr="Pin on Bunnies, Rabbits &amp;amp; Hares***">
            <a:extLst>
              <a:ext uri="{FF2B5EF4-FFF2-40B4-BE49-F238E27FC236}">
                <a16:creationId xmlns:a16="http://schemas.microsoft.com/office/drawing/2014/main" xmlns="" id="{AD361D13-CE26-419B-875F-726108CA48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511" y="1595395"/>
            <a:ext cx="751538" cy="915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ộ sưu tập tranh tô màu con thỏ ngộ nghĩnh đáng yêu">
            <a:extLst>
              <a:ext uri="{FF2B5EF4-FFF2-40B4-BE49-F238E27FC236}">
                <a16:creationId xmlns:a16="http://schemas.microsoft.com/office/drawing/2014/main" xmlns="" id="{C20E778A-4C32-4E7C-A2E4-849AC67F89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64510" y="2912676"/>
            <a:ext cx="751538" cy="1032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on Thỏ">
            <a:extLst>
              <a:ext uri="{FF2B5EF4-FFF2-40B4-BE49-F238E27FC236}">
                <a16:creationId xmlns:a16="http://schemas.microsoft.com/office/drawing/2014/main" xmlns="" id="{3E36F24D-77EB-46C6-906B-C16E2A721F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8089" y="4347232"/>
            <a:ext cx="787959" cy="915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appy Bunny Cartoon White Wall Decal – WallMonkeys.com">
            <a:extLst>
              <a:ext uri="{FF2B5EF4-FFF2-40B4-BE49-F238E27FC236}">
                <a16:creationId xmlns:a16="http://schemas.microsoft.com/office/drawing/2014/main" xmlns="" id="{3204BFC4-3B05-45E0-8567-2A5DE407F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2922" y="5441186"/>
            <a:ext cx="1021545" cy="117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ình ảnh Phim Hoạt Hình Cà Rốt Sau Nó, Ghi Chú Cà Rốt, Bản Ghi, Dán miễn  phí tải tập tin PNG PSDComment và Vector">
            <a:extLst>
              <a:ext uri="{FF2B5EF4-FFF2-40B4-BE49-F238E27FC236}">
                <a16:creationId xmlns:a16="http://schemas.microsoft.com/office/drawing/2014/main" xmlns="" id="{8370B601-3BC8-4A7A-9DCF-88A58AAD66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4385" y="1669991"/>
            <a:ext cx="915373" cy="915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ình ảnh Cà Rốt Hoạt Hình Dễ Thương Ban đầu, Hoạt Hình, đáng Yêu, Vẽ Tay  miễn phí tải tập tin PNG PSDComment và Vector">
            <a:extLst>
              <a:ext uri="{FF2B5EF4-FFF2-40B4-BE49-F238E27FC236}">
                <a16:creationId xmlns:a16="http://schemas.microsoft.com/office/drawing/2014/main" xmlns="" id="{D720203A-A107-42E4-8D08-2B6D60330F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4384" y="3076178"/>
            <a:ext cx="915373" cy="915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ình ảnh Cà Rốt Dễ Thương, Clip Nghệ Thuật, Cà Rốt, Clip Nghệ Thuật Cà Rốt  miễn phí tải tập tin PNG PSDComment và Vector">
            <a:extLst>
              <a:ext uri="{FF2B5EF4-FFF2-40B4-BE49-F238E27FC236}">
                <a16:creationId xmlns:a16="http://schemas.microsoft.com/office/drawing/2014/main" xmlns="" id="{121DEB13-1A26-46A5-BCC1-5F3C978C7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4384" y="4525813"/>
            <a:ext cx="915373" cy="915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CF2AB00-E8D0-4F87-965D-48A90C1FF5F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24384" y="5806105"/>
            <a:ext cx="915373" cy="85908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8B33513-70CC-47FC-BEA4-A52272656B63}"/>
              </a:ext>
            </a:extLst>
          </p:cNvPr>
          <p:cNvSpPr txBox="1"/>
          <p:nvPr/>
        </p:nvSpPr>
        <p:spPr>
          <a:xfrm>
            <a:off x="723031" y="1635332"/>
            <a:ext cx="3889889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vi-VN"/>
              <a:t>An có 7 cái kẹo, Bình cho An thêm </a:t>
            </a:r>
          </a:p>
          <a:p>
            <a:r>
              <a:rPr lang="vi-VN"/>
              <a:t>8 cái kẹo. Hỏi An có tất cả bao nhiêu cái kẹo?</a:t>
            </a:r>
            <a:endParaRPr lang="en-US">
              <a:latin typeface="UTM Avo" panose="020406030505060202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CE56517-D0F9-4A64-93BA-24E867479D0E}"/>
              </a:ext>
            </a:extLst>
          </p:cNvPr>
          <p:cNvSpPr txBox="1"/>
          <p:nvPr/>
        </p:nvSpPr>
        <p:spPr>
          <a:xfrm>
            <a:off x="723033" y="2912809"/>
            <a:ext cx="3889889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vi-VN"/>
              <a:t>Chi có 5 cái kẹo, Hà cho Chi thêm </a:t>
            </a:r>
          </a:p>
          <a:p>
            <a:r>
              <a:rPr lang="vi-VN"/>
              <a:t>9 cái kẹo. Hỏi Chi có tất cả bao nhiêu cái kẹo?</a:t>
            </a:r>
            <a:endParaRPr lang="en-US">
              <a:latin typeface="UTM Avo" panose="020406030505060202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EBD504CE-01F3-43E1-9E2C-046B434E737B}"/>
              </a:ext>
            </a:extLst>
          </p:cNvPr>
          <p:cNvSpPr txBox="1"/>
          <p:nvPr/>
        </p:nvSpPr>
        <p:spPr>
          <a:xfrm>
            <a:off x="723033" y="4156160"/>
            <a:ext cx="3889889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vi-VN"/>
              <a:t>Lớp học cờ vua có 8 bạn. Hôm nay, có thêm 8 bạn tham gia. Hỏi hôm nay lớp học cờ vua có tất cả bao nhiêu bạn?</a:t>
            </a:r>
            <a:endParaRPr lang="en-US">
              <a:latin typeface="UTM Avo" panose="020406030505060202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9525773E-984D-4AAB-BF0D-39DFBAC29DC4}"/>
              </a:ext>
            </a:extLst>
          </p:cNvPr>
          <p:cNvSpPr txBox="1"/>
          <p:nvPr/>
        </p:nvSpPr>
        <p:spPr>
          <a:xfrm>
            <a:off x="586854" y="5629240"/>
            <a:ext cx="4026067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vi-VN"/>
              <a:t>Có 6 bạn đang chơi bịt mắt bắt dê ngoài sân trường. Có thêm 5 bạn chạy đến chơi cùng. Hỏi lúc đó có tất cả bao nhiêu bạn chơi bịt mắt bắt dê?</a:t>
            </a:r>
            <a:endParaRPr lang="en-US">
              <a:latin typeface="UTM Avo" panose="0204060305050602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DA55788-AA45-4657-A949-1313539EAE31}"/>
              </a:ext>
            </a:extLst>
          </p:cNvPr>
          <p:cNvSpPr txBox="1"/>
          <p:nvPr/>
        </p:nvSpPr>
        <p:spPr>
          <a:xfrm>
            <a:off x="8719027" y="3021993"/>
            <a:ext cx="1446662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vi-VN"/>
          </a:p>
          <a:p>
            <a:r>
              <a:rPr lang="vi-VN"/>
              <a:t>15 cái kẹo</a:t>
            </a:r>
          </a:p>
          <a:p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BBECC8B8-564A-474F-B733-E17AFE8F9254}"/>
              </a:ext>
            </a:extLst>
          </p:cNvPr>
          <p:cNvSpPr txBox="1"/>
          <p:nvPr/>
        </p:nvSpPr>
        <p:spPr>
          <a:xfrm>
            <a:off x="8719027" y="5773980"/>
            <a:ext cx="1446662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vi-VN"/>
          </a:p>
          <a:p>
            <a:r>
              <a:rPr lang="vi-VN"/>
              <a:t>14 cái kẹo</a:t>
            </a:r>
          </a:p>
          <a:p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EEDA9286-0556-4D73-8CEE-1D7C9EEE6C48}"/>
              </a:ext>
            </a:extLst>
          </p:cNvPr>
          <p:cNvSpPr txBox="1"/>
          <p:nvPr/>
        </p:nvSpPr>
        <p:spPr>
          <a:xfrm>
            <a:off x="8719027" y="1685574"/>
            <a:ext cx="1446662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vi-VN"/>
          </a:p>
          <a:p>
            <a:r>
              <a:rPr lang="vi-VN"/>
              <a:t>16 bạn</a:t>
            </a:r>
          </a:p>
          <a:p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145C6BF4-F823-4C3A-9169-FA2507A3DA9C}"/>
              </a:ext>
            </a:extLst>
          </p:cNvPr>
          <p:cNvSpPr txBox="1"/>
          <p:nvPr/>
        </p:nvSpPr>
        <p:spPr>
          <a:xfrm>
            <a:off x="8719027" y="4433159"/>
            <a:ext cx="1446662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vi-VN"/>
          </a:p>
          <a:p>
            <a:r>
              <a:rPr lang="vi-VN"/>
              <a:t>11 bạn</a:t>
            </a:r>
          </a:p>
          <a:p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27813982-1C60-4BE9-BA16-0840A9812CA3}"/>
              </a:ext>
            </a:extLst>
          </p:cNvPr>
          <p:cNvCxnSpPr>
            <a:stCxn id="1026" idx="3"/>
            <a:endCxn id="1038" idx="1"/>
          </p:cNvCxnSpPr>
          <p:nvPr/>
        </p:nvCxnSpPr>
        <p:spPr>
          <a:xfrm>
            <a:off x="5516049" y="2053082"/>
            <a:ext cx="1708335" cy="14807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51F9D8D6-4A7C-40BD-8BB0-5B87D9BB3F85}"/>
              </a:ext>
            </a:extLst>
          </p:cNvPr>
          <p:cNvCxnSpPr>
            <a:stCxn id="1028" idx="1"/>
            <a:endCxn id="7" idx="1"/>
          </p:cNvCxnSpPr>
          <p:nvPr/>
        </p:nvCxnSpPr>
        <p:spPr>
          <a:xfrm>
            <a:off x="5516048" y="3429000"/>
            <a:ext cx="1708336" cy="28066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07827753-832D-4D8B-872A-137C2FC4A1FA}"/>
              </a:ext>
            </a:extLst>
          </p:cNvPr>
          <p:cNvCxnSpPr>
            <a:stCxn id="1032" idx="3"/>
            <a:endCxn id="1036" idx="1"/>
          </p:cNvCxnSpPr>
          <p:nvPr/>
        </p:nvCxnSpPr>
        <p:spPr>
          <a:xfrm flipV="1">
            <a:off x="5516048" y="2127678"/>
            <a:ext cx="1708337" cy="26772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7974E7C2-E5A0-49C4-AFC9-D7846940EC94}"/>
              </a:ext>
            </a:extLst>
          </p:cNvPr>
          <p:cNvCxnSpPr>
            <a:stCxn id="1034" idx="3"/>
            <a:endCxn id="1040" idx="1"/>
          </p:cNvCxnSpPr>
          <p:nvPr/>
        </p:nvCxnSpPr>
        <p:spPr>
          <a:xfrm flipV="1">
            <a:off x="5634467" y="4983500"/>
            <a:ext cx="1589917" cy="10436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3045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41" y="2844921"/>
            <a:ext cx="810409" cy="95692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38117" y="1952121"/>
            <a:ext cx="85812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CHÀO TẠM BIỆT CÁC CON!</a:t>
            </a:r>
          </a:p>
        </p:txBody>
      </p:sp>
      <p:pic>
        <p:nvPicPr>
          <p:cNvPr id="17" name="图片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67" t="31526" r="6533" b="22726"/>
          <a:stretch/>
        </p:blipFill>
        <p:spPr>
          <a:xfrm>
            <a:off x="10559735" y="2336842"/>
            <a:ext cx="1592036" cy="1862200"/>
          </a:xfrm>
          <a:prstGeom prst="rect">
            <a:avLst/>
          </a:prstGeom>
        </p:spPr>
      </p:pic>
      <p:pic>
        <p:nvPicPr>
          <p:cNvPr id="19" name="图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00" t="31289" r="22801" b="23674"/>
          <a:stretch/>
        </p:blipFill>
        <p:spPr>
          <a:xfrm>
            <a:off x="10012412" y="3413595"/>
            <a:ext cx="1575618" cy="1919151"/>
          </a:xfrm>
          <a:prstGeom prst="rect">
            <a:avLst/>
          </a:prstGeom>
        </p:spPr>
      </p:pic>
      <p:pic>
        <p:nvPicPr>
          <p:cNvPr id="22" name="图片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18" t="33778" r="36813" b="24385"/>
          <a:stretch/>
        </p:blipFill>
        <p:spPr>
          <a:xfrm>
            <a:off x="9370565" y="4261507"/>
            <a:ext cx="1429656" cy="1811788"/>
          </a:xfrm>
          <a:prstGeom prst="rect">
            <a:avLst/>
          </a:prstGeom>
        </p:spPr>
      </p:pic>
      <p:pic>
        <p:nvPicPr>
          <p:cNvPr id="23" name="图片 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67" t="33778" r="52133" b="24148"/>
          <a:stretch/>
        </p:blipFill>
        <p:spPr>
          <a:xfrm>
            <a:off x="8059807" y="4726762"/>
            <a:ext cx="1721423" cy="1886127"/>
          </a:xfrm>
          <a:prstGeom prst="rect">
            <a:avLst/>
          </a:prstGeom>
        </p:spPr>
      </p:pic>
      <p:grpSp>
        <p:nvGrpSpPr>
          <p:cNvPr id="11" name="组合 8"/>
          <p:cNvGrpSpPr/>
          <p:nvPr/>
        </p:nvGrpSpPr>
        <p:grpSpPr>
          <a:xfrm>
            <a:off x="1738117" y="2627024"/>
            <a:ext cx="5588000" cy="3446271"/>
            <a:chOff x="2178756" y="1295062"/>
            <a:chExt cx="5588000" cy="3446271"/>
          </a:xfrm>
        </p:grpSpPr>
        <p:pic>
          <p:nvPicPr>
            <p:cNvPr id="12" name="图片 4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827" t="34897" r="15062" b="7820"/>
            <a:stretch/>
          </p:blipFill>
          <p:spPr>
            <a:xfrm>
              <a:off x="2178756" y="1794932"/>
              <a:ext cx="5588000" cy="2946401"/>
            </a:xfrm>
            <a:prstGeom prst="rect">
              <a:avLst/>
            </a:prstGeom>
          </p:spPr>
        </p:pic>
        <p:pic>
          <p:nvPicPr>
            <p:cNvPr id="13" name="图片 5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9912" y="1295062"/>
              <a:ext cx="1973070" cy="1973070"/>
            </a:xfrm>
            <a:prstGeom prst="rect">
              <a:avLst/>
            </a:prstGeom>
          </p:spPr>
        </p:pic>
        <p:pic>
          <p:nvPicPr>
            <p:cNvPr id="14" name="图片 6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478" t="38478" r="37870" b="37870"/>
            <a:stretch/>
          </p:blipFill>
          <p:spPr>
            <a:xfrm>
              <a:off x="4634088" y="2126684"/>
              <a:ext cx="329891" cy="329891"/>
            </a:xfrm>
            <a:prstGeom prst="rect">
              <a:avLst/>
            </a:prstGeom>
          </p:spPr>
        </p:pic>
      </p:grpSp>
      <p:pic>
        <p:nvPicPr>
          <p:cNvPr id="18" name="图片 3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6" t="71770" r="8149"/>
          <a:stretch/>
        </p:blipFill>
        <p:spPr>
          <a:xfrm>
            <a:off x="433445" y="5160856"/>
            <a:ext cx="7529689" cy="145203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16" y="446723"/>
            <a:ext cx="1555012" cy="1116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292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 descr="18323720-tác-giả-của-một-con-gà-để-ấp-trứng-trong-một-hòn-đảo-trên-một-nền-trắng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7321"/>
          <a:stretch>
            <a:fillRect/>
          </a:stretch>
        </p:blipFill>
        <p:spPr>
          <a:xfrm>
            <a:off x="0" y="1071546"/>
            <a:ext cx="3714776" cy="2032000"/>
          </a:xfrm>
          <a:prstGeom prst="rect">
            <a:avLst/>
          </a:prstGeom>
        </p:spPr>
      </p:pic>
      <p:pic>
        <p:nvPicPr>
          <p:cNvPr id="40" name="Picture 39" descr="18323720-tác-giả-của-một-con-gà-để-ấp-trứng-trong-một-hòn-đảo-trên-một-nền-trắng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8749"/>
          <a:stretch>
            <a:fillRect/>
          </a:stretch>
        </p:blipFill>
        <p:spPr>
          <a:xfrm>
            <a:off x="7334259" y="-500090"/>
            <a:ext cx="3630131" cy="2032000"/>
          </a:xfrm>
          <a:prstGeom prst="rect">
            <a:avLst/>
          </a:prstGeom>
        </p:spPr>
      </p:pic>
      <p:pic>
        <p:nvPicPr>
          <p:cNvPr id="19" name="Picture 18" descr="2157d7f980cb831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49254" y="571492"/>
            <a:ext cx="11361185" cy="7072338"/>
          </a:xfrm>
          <a:prstGeom prst="rect">
            <a:avLst/>
          </a:prstGeom>
        </p:spPr>
      </p:pic>
      <p:pic>
        <p:nvPicPr>
          <p:cNvPr id="25" name="Picture 24" descr="1c98244e0147f1e783b3d16720741e69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6182" t="55208" r="53035" b="22917"/>
          <a:stretch>
            <a:fillRect/>
          </a:stretch>
        </p:blipFill>
        <p:spPr>
          <a:xfrm>
            <a:off x="3584040" y="3944233"/>
            <a:ext cx="1849347" cy="745115"/>
          </a:xfrm>
          <a:prstGeom prst="rect">
            <a:avLst/>
          </a:prstGeom>
        </p:spPr>
      </p:pic>
      <p:pic>
        <p:nvPicPr>
          <p:cNvPr id="23" name="Picture 22" descr="18053136-tác-giả-của-một-con-gà-mái-và-bảy-quả-trứng-của-cô-trên-một-nền-trắng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77002" y="4857760"/>
            <a:ext cx="1333483" cy="935660"/>
          </a:xfrm>
          <a:prstGeom prst="rect">
            <a:avLst/>
          </a:prstGeom>
        </p:spPr>
      </p:pic>
      <p:pic>
        <p:nvPicPr>
          <p:cNvPr id="28" name="Picture 27" descr="1c98244e0147f1e783b3d16720741e69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36438" t="37500" r="40610" b="42708"/>
          <a:stretch>
            <a:fillRect/>
          </a:stretch>
        </p:blipFill>
        <p:spPr>
          <a:xfrm>
            <a:off x="4095737" y="4357694"/>
            <a:ext cx="992612" cy="642942"/>
          </a:xfrm>
          <a:prstGeom prst="rect">
            <a:avLst/>
          </a:prstGeom>
        </p:spPr>
      </p:pic>
      <p:pic>
        <p:nvPicPr>
          <p:cNvPr id="29" name="Picture 28" descr="kuik1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906027" y="3714752"/>
            <a:ext cx="1094907" cy="785818"/>
          </a:xfrm>
          <a:prstGeom prst="rect">
            <a:avLst/>
          </a:prstGeom>
        </p:spPr>
      </p:pic>
      <p:pic>
        <p:nvPicPr>
          <p:cNvPr id="30" name="Picture 29" descr="18013219-tác-giả-của-một-con-gà-gần-bảng-mũi-tên-trên-một-nền-trắng 2.jpg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8836584" y="4143381"/>
            <a:ext cx="3524232" cy="2543103"/>
          </a:xfrm>
          <a:prstGeom prst="rect">
            <a:avLst/>
          </a:prstGeom>
        </p:spPr>
      </p:pic>
      <p:pic>
        <p:nvPicPr>
          <p:cNvPr id="31" name="Picture 30" descr="349de0c82228b446ebd18bb653781d4e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t="45833" r="22500"/>
          <a:stretch>
            <a:fillRect/>
          </a:stretch>
        </p:blipFill>
        <p:spPr>
          <a:xfrm>
            <a:off x="11745294" y="6615550"/>
            <a:ext cx="371677" cy="214314"/>
          </a:xfrm>
          <a:prstGeom prst="rect">
            <a:avLst/>
          </a:prstGeom>
        </p:spPr>
      </p:pic>
      <p:pic>
        <p:nvPicPr>
          <p:cNvPr id="32" name="Picture 31" descr="Untitled.jpg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3695700"/>
            <a:ext cx="5207000" cy="3162300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 rot="21135566">
            <a:off x="916390" y="1116411"/>
            <a:ext cx="768277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THU HOẠCH TRỨNG GÀ</a:t>
            </a:r>
          </a:p>
        </p:txBody>
      </p:sp>
      <p:grpSp>
        <p:nvGrpSpPr>
          <p:cNvPr id="41" name="Group 40"/>
          <p:cNvGrpSpPr/>
          <p:nvPr/>
        </p:nvGrpSpPr>
        <p:grpSpPr>
          <a:xfrm>
            <a:off x="-406392" y="-14066"/>
            <a:ext cx="3165634" cy="1361603"/>
            <a:chOff x="-304794" y="1"/>
            <a:chExt cx="2214546" cy="1152510"/>
          </a:xfrm>
        </p:grpSpPr>
        <p:pic>
          <p:nvPicPr>
            <p:cNvPr id="37" name="Picture 36" descr="34302354-illustration-of-a-chicken-and-a-banner.jpg"/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0" y="1"/>
              <a:ext cx="1571604" cy="1152510"/>
            </a:xfrm>
            <a:prstGeom prst="rect">
              <a:avLst/>
            </a:prstGeom>
          </p:spPr>
        </p:pic>
        <p:sp>
          <p:nvSpPr>
            <p:cNvPr id="33" name="Rectangle 32"/>
            <p:cNvSpPr/>
            <p:nvPr/>
          </p:nvSpPr>
          <p:spPr>
            <a:xfrm>
              <a:off x="-304794" y="628404"/>
              <a:ext cx="2214546" cy="41970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b="1" dirty="0" err="1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Trò</a:t>
              </a:r>
              <a:r>
                <a:rPr lang="en-US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 </a:t>
              </a:r>
              <a:r>
                <a:rPr lang="en-US" b="1" dirty="0" err="1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Chơi</a:t>
              </a:r>
              <a:endParaRPr lang="en-U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ahoma" pitchFamily="34" charset="0"/>
                <a:cs typeface="Tahoma" pitchFamily="34" charset="0"/>
              </a:endParaRPr>
            </a:p>
          </p:txBody>
        </p:sp>
      </p:grpSp>
      <p:pic>
        <p:nvPicPr>
          <p:cNvPr id="43" name="Picture 42" descr="18789247-tác-giả-của-những-con-vịt-màu-nâu-và-bốn-con-vịt-con-màu-vàng-của-cô-trên-một-nền-trắng.jpg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19747" y="5715016"/>
            <a:ext cx="1252203" cy="964882"/>
          </a:xfrm>
          <a:prstGeom prst="rect">
            <a:avLst/>
          </a:prstGeom>
        </p:spPr>
      </p:pic>
      <p:pic>
        <p:nvPicPr>
          <p:cNvPr id="18" name="Picture 17" descr="9a12101c4398f4729d1cb617915a20f0.jpg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96264" y="6072206"/>
            <a:ext cx="1047725" cy="785794"/>
          </a:xfrm>
          <a:prstGeom prst="rect">
            <a:avLst/>
          </a:prstGeom>
        </p:spPr>
      </p:pic>
      <p:pic>
        <p:nvPicPr>
          <p:cNvPr id="20" name="Picture 19" descr="coleta-de-passaros-coloridos_1096-119.jpg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6630" t="74921" r="67012" b="5910"/>
          <a:stretch>
            <a:fillRect/>
          </a:stretch>
        </p:blipFill>
        <p:spPr>
          <a:xfrm>
            <a:off x="4095736" y="4714885"/>
            <a:ext cx="381003" cy="207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266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ame-hung-trung-ga.jpg"/>
          <p:cNvPicPr>
            <a:picLocks noChangeAspect="1"/>
          </p:cNvPicPr>
          <p:nvPr/>
        </p:nvPicPr>
        <p:blipFill>
          <a:blip r:embed="rId2"/>
          <a:srcRect l="2320" t="3180" r="1020" b="17314"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Untitled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48243" y="3695700"/>
            <a:ext cx="5207000" cy="31623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2571725" y="-1"/>
            <a:ext cx="7143800" cy="2342147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 err="1"/>
              <a:t>Hiện</a:t>
            </a:r>
            <a:r>
              <a:rPr lang="en-US" sz="2800" b="1" dirty="0"/>
              <a:t> nay</a:t>
            </a:r>
            <a:r>
              <a:rPr lang="en-US" sz="2800" b="1"/>
              <a:t>, </a:t>
            </a:r>
            <a:r>
              <a:rPr lang="en-US" sz="2800" b="1" dirty="0" err="1"/>
              <a:t>g</a:t>
            </a:r>
            <a:r>
              <a:rPr lang="en-US" sz="2800" b="1"/>
              <a:t>à </a:t>
            </a:r>
            <a:r>
              <a:rPr lang="en-US" sz="2800" b="1" dirty="0"/>
              <a:t>ở </a:t>
            </a:r>
            <a:r>
              <a:rPr lang="en-US" sz="2800" b="1" dirty="0" err="1"/>
              <a:t>trang</a:t>
            </a:r>
            <a:r>
              <a:rPr lang="en-US" sz="2800" b="1" dirty="0"/>
              <a:t> </a:t>
            </a:r>
            <a:r>
              <a:rPr lang="en-US" sz="2800" b="1" dirty="0" err="1"/>
              <a:t>trại</a:t>
            </a:r>
            <a:r>
              <a:rPr lang="en-US" sz="2800" b="1" dirty="0"/>
              <a:t> </a:t>
            </a:r>
            <a:r>
              <a:rPr lang="en-US" sz="2800" b="1" dirty="0" err="1"/>
              <a:t>đã</a:t>
            </a:r>
            <a:r>
              <a:rPr lang="en-US" sz="2800" b="1" dirty="0"/>
              <a:t> </a:t>
            </a:r>
            <a:r>
              <a:rPr lang="en-US" sz="2800" b="1" dirty="0" err="1"/>
              <a:t>đẻ</a:t>
            </a:r>
            <a:r>
              <a:rPr lang="en-US" sz="2800" b="1" dirty="0"/>
              <a:t> </a:t>
            </a:r>
            <a:r>
              <a:rPr lang="en-US" sz="2800" b="1" dirty="0" err="1"/>
              <a:t>rất</a:t>
            </a:r>
            <a:r>
              <a:rPr lang="en-US" sz="2800" b="1" dirty="0"/>
              <a:t> </a:t>
            </a:r>
            <a:r>
              <a:rPr lang="en-US" sz="2800" b="1" dirty="0" err="1"/>
              <a:t>nhiều</a:t>
            </a:r>
            <a:r>
              <a:rPr lang="en-US" sz="2800" b="1" dirty="0"/>
              <a:t> </a:t>
            </a:r>
            <a:r>
              <a:rPr lang="en-US" sz="2800" b="1" dirty="0" err="1"/>
              <a:t>trứng</a:t>
            </a:r>
            <a:r>
              <a:rPr lang="en-US" sz="2800" b="1" dirty="0"/>
              <a:t>. </a:t>
            </a:r>
            <a:r>
              <a:rPr lang="en-US" sz="2800" b="1" dirty="0" err="1"/>
              <a:t>Bạn</a:t>
            </a:r>
            <a:r>
              <a:rPr lang="en-US" sz="2800" b="1" dirty="0"/>
              <a:t> </a:t>
            </a:r>
            <a:r>
              <a:rPr lang="en-US" sz="2800" b="1" dirty="0" err="1"/>
              <a:t>hãy</a:t>
            </a:r>
            <a:r>
              <a:rPr lang="en-US" sz="2800" b="1" dirty="0"/>
              <a:t> </a:t>
            </a:r>
            <a:r>
              <a:rPr lang="en-US" sz="2800" b="1" dirty="0" err="1"/>
              <a:t>giúp</a:t>
            </a:r>
            <a:r>
              <a:rPr lang="en-US" sz="2800" b="1" dirty="0"/>
              <a:t> </a:t>
            </a:r>
            <a:r>
              <a:rPr lang="en-US" sz="2800" b="1" dirty="0" err="1"/>
              <a:t>mình</a:t>
            </a:r>
            <a:r>
              <a:rPr lang="en-US" sz="2800" b="1" dirty="0"/>
              <a:t> </a:t>
            </a:r>
            <a:r>
              <a:rPr lang="en-US" sz="2800" b="1" dirty="0" err="1"/>
              <a:t>thu</a:t>
            </a:r>
            <a:r>
              <a:rPr lang="en-US" sz="2800" b="1" dirty="0"/>
              <a:t> </a:t>
            </a:r>
            <a:r>
              <a:rPr lang="en-US" sz="2800" b="1" dirty="0" err="1"/>
              <a:t>hoạch</a:t>
            </a:r>
            <a:r>
              <a:rPr lang="en-US" sz="2800" b="1" dirty="0"/>
              <a:t> </a:t>
            </a:r>
            <a:r>
              <a:rPr lang="en-US" sz="2800" b="1" dirty="0" err="1"/>
              <a:t>số</a:t>
            </a:r>
            <a:r>
              <a:rPr lang="en-US" sz="2800" b="1" dirty="0"/>
              <a:t> </a:t>
            </a:r>
            <a:r>
              <a:rPr lang="en-US" sz="2800" b="1" dirty="0" err="1"/>
              <a:t>trứng</a:t>
            </a:r>
            <a:r>
              <a:rPr lang="en-US" sz="2800" b="1" dirty="0"/>
              <a:t> </a:t>
            </a:r>
            <a:r>
              <a:rPr lang="en-US" sz="2800" b="1" dirty="0" err="1"/>
              <a:t>đó</a:t>
            </a:r>
            <a:r>
              <a:rPr lang="en-US" sz="2800" b="1" dirty="0"/>
              <a:t> </a:t>
            </a:r>
            <a:r>
              <a:rPr lang="en-US" sz="2800" b="1" dirty="0" err="1"/>
              <a:t>bằng</a:t>
            </a:r>
            <a:r>
              <a:rPr lang="en-US" sz="2800" b="1" dirty="0"/>
              <a:t> </a:t>
            </a:r>
            <a:r>
              <a:rPr lang="en-US" sz="2800" b="1" dirty="0" err="1"/>
              <a:t>cách</a:t>
            </a:r>
            <a:r>
              <a:rPr lang="en-US" sz="2800" b="1" dirty="0"/>
              <a:t> </a:t>
            </a:r>
            <a:r>
              <a:rPr lang="en-US" sz="2800" b="1" dirty="0" err="1"/>
              <a:t>trả</a:t>
            </a:r>
            <a:r>
              <a:rPr lang="en-US" sz="2800" b="1" dirty="0"/>
              <a:t> </a:t>
            </a:r>
            <a:r>
              <a:rPr lang="en-US" sz="2800" b="1" dirty="0" err="1"/>
              <a:t>lời</a:t>
            </a:r>
            <a:r>
              <a:rPr lang="en-US" sz="2800" b="1" dirty="0"/>
              <a:t> </a:t>
            </a:r>
            <a:r>
              <a:rPr lang="en-US" sz="2800" b="1" dirty="0" err="1"/>
              <a:t>các</a:t>
            </a:r>
            <a:r>
              <a:rPr lang="en-US" sz="2800" b="1" dirty="0"/>
              <a:t> </a:t>
            </a:r>
            <a:r>
              <a:rPr lang="en-US" sz="2800" b="1" dirty="0" err="1"/>
              <a:t>câu</a:t>
            </a:r>
            <a:r>
              <a:rPr lang="en-US" sz="2800" b="1" dirty="0"/>
              <a:t> </a:t>
            </a:r>
            <a:r>
              <a:rPr lang="en-US" sz="2800" b="1" dirty="0" err="1"/>
              <a:t>hỏi</a:t>
            </a:r>
            <a:r>
              <a:rPr lang="en-US" sz="2800" b="1" dirty="0"/>
              <a:t> </a:t>
            </a:r>
            <a:r>
              <a:rPr lang="en-US" sz="2800" b="1" dirty="0" err="1"/>
              <a:t>nhé</a:t>
            </a:r>
            <a:r>
              <a:rPr lang="en-US" sz="2800" b="1" dirty="0"/>
              <a:t>. </a:t>
            </a:r>
            <a:r>
              <a:rPr lang="en-US" sz="2800" b="1" dirty="0" err="1"/>
              <a:t>Khi</a:t>
            </a:r>
            <a:r>
              <a:rPr lang="en-US" sz="2800" b="1" dirty="0"/>
              <a:t> </a:t>
            </a:r>
            <a:r>
              <a:rPr lang="en-US" sz="2800" b="1" dirty="0" err="1"/>
              <a:t>bạn</a:t>
            </a:r>
            <a:r>
              <a:rPr lang="en-US" sz="2800" b="1" dirty="0"/>
              <a:t> </a:t>
            </a:r>
            <a:r>
              <a:rPr lang="en-US" sz="2800" b="1" dirty="0" err="1"/>
              <a:t>trả</a:t>
            </a:r>
            <a:r>
              <a:rPr lang="en-US" sz="2800" b="1" dirty="0"/>
              <a:t> </a:t>
            </a:r>
            <a:r>
              <a:rPr lang="en-US" sz="2800" b="1" dirty="0" err="1"/>
              <a:t>lời</a:t>
            </a:r>
            <a:r>
              <a:rPr lang="en-US" sz="2800" b="1" dirty="0"/>
              <a:t> </a:t>
            </a:r>
            <a:r>
              <a:rPr lang="en-US" sz="2800" b="1" dirty="0" err="1"/>
              <a:t>đúng</a:t>
            </a:r>
            <a:r>
              <a:rPr lang="en-US" sz="2800" b="1" dirty="0"/>
              <a:t> </a:t>
            </a:r>
            <a:r>
              <a:rPr lang="en-US" sz="2800" b="1" dirty="0" err="1"/>
              <a:t>là</a:t>
            </a:r>
            <a:r>
              <a:rPr lang="en-US" sz="2800" b="1" dirty="0"/>
              <a:t> </a:t>
            </a:r>
            <a:r>
              <a:rPr lang="en-US" sz="2800" b="1" dirty="0" err="1"/>
              <a:t>trứng</a:t>
            </a:r>
            <a:r>
              <a:rPr lang="en-US" sz="2800" b="1" dirty="0"/>
              <a:t> </a:t>
            </a:r>
            <a:r>
              <a:rPr lang="en-US" sz="2800" b="1" dirty="0" err="1"/>
              <a:t>đã</a:t>
            </a:r>
            <a:r>
              <a:rPr lang="en-US" sz="2800" b="1" dirty="0"/>
              <a:t> </a:t>
            </a:r>
            <a:r>
              <a:rPr lang="en-US" sz="2800" b="1" dirty="0" err="1"/>
              <a:t>vào</a:t>
            </a:r>
            <a:r>
              <a:rPr lang="en-US" sz="2800" b="1" dirty="0"/>
              <a:t> </a:t>
            </a:r>
            <a:r>
              <a:rPr lang="en-US" sz="2800" b="1" dirty="0" err="1"/>
              <a:t>giỏ</a:t>
            </a:r>
            <a:r>
              <a:rPr lang="en-US" sz="2800" b="1" dirty="0"/>
              <a:t> </a:t>
            </a:r>
            <a:r>
              <a:rPr lang="en-US" sz="2800" b="1" dirty="0" err="1"/>
              <a:t>của</a:t>
            </a:r>
            <a:r>
              <a:rPr lang="en-US" sz="2800" b="1" dirty="0"/>
              <a:t> </a:t>
            </a:r>
            <a:r>
              <a:rPr lang="en-US" sz="2800" b="1" dirty="0" err="1"/>
              <a:t>mình</a:t>
            </a:r>
            <a:r>
              <a:rPr lang="en-US" sz="2800" b="1" dirty="0"/>
              <a:t> </a:t>
            </a:r>
            <a:r>
              <a:rPr lang="en-US" sz="2800" b="1" dirty="0" err="1"/>
              <a:t>rồi</a:t>
            </a:r>
            <a:r>
              <a:rPr lang="en-US" sz="2800" b="1" dirty="0"/>
              <a:t> </a:t>
            </a:r>
            <a:r>
              <a:rPr lang="en-US" sz="2800" b="1" dirty="0" err="1"/>
              <a:t>đấy</a:t>
            </a:r>
            <a:r>
              <a:rPr lang="en-US" sz="2800" b="1" dirty="0"/>
              <a:t>. </a:t>
            </a:r>
            <a:r>
              <a:rPr lang="en-US" sz="2800" b="1" dirty="0" err="1"/>
              <a:t>Nào</a:t>
            </a:r>
            <a:r>
              <a:rPr lang="en-US" sz="2800" b="1" dirty="0"/>
              <a:t> </a:t>
            </a:r>
            <a:r>
              <a:rPr lang="en-US" sz="2800" b="1" dirty="0" err="1"/>
              <a:t>bắt</a:t>
            </a:r>
            <a:r>
              <a:rPr lang="en-US" sz="2800" b="1" dirty="0"/>
              <a:t> </a:t>
            </a:r>
            <a:r>
              <a:rPr lang="en-US" sz="2800" b="1" dirty="0" err="1"/>
              <a:t>đầu</a:t>
            </a:r>
            <a:r>
              <a:rPr lang="en-US" sz="2800" b="1" dirty="0"/>
              <a:t> </a:t>
            </a:r>
            <a:r>
              <a:rPr lang="en-US" sz="2800" b="1" dirty="0" err="1"/>
              <a:t>thôi</a:t>
            </a:r>
            <a:r>
              <a:rPr lang="en-US" sz="2800" b="1" dirty="0"/>
              <a:t>!</a:t>
            </a:r>
            <a:endParaRPr lang="vi-VN" sz="2800" b="1" dirty="0"/>
          </a:p>
        </p:txBody>
      </p:sp>
      <p:grpSp>
        <p:nvGrpSpPr>
          <p:cNvPr id="13" name="Group 12"/>
          <p:cNvGrpSpPr/>
          <p:nvPr/>
        </p:nvGrpSpPr>
        <p:grpSpPr>
          <a:xfrm>
            <a:off x="4517181" y="1857365"/>
            <a:ext cx="3429024" cy="1489035"/>
            <a:chOff x="3387886" y="1857364"/>
            <a:chExt cx="2571768" cy="1489035"/>
          </a:xfrm>
        </p:grpSpPr>
        <p:pic>
          <p:nvPicPr>
            <p:cNvPr id="11" name="Picture 10" descr="15057373-dấu-hiệu-bằng-gỗ-treo-trên-dây-chuyền-vector-minh-họa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3750" t="17000" r="6250" b="14000"/>
            <a:stretch>
              <a:fillRect/>
            </a:stretch>
          </p:blipFill>
          <p:spPr>
            <a:xfrm>
              <a:off x="3387886" y="1857364"/>
              <a:ext cx="2571768" cy="1489035"/>
            </a:xfrm>
            <a:prstGeom prst="rect">
              <a:avLst/>
            </a:prstGeom>
          </p:spPr>
        </p:pic>
        <p:sp>
          <p:nvSpPr>
            <p:cNvPr id="12" name="TextBox 11">
              <a:hlinkClick r:id="rId5" action="ppaction://hlinksldjump"/>
            </p:cNvPr>
            <p:cNvSpPr txBox="1"/>
            <p:nvPr/>
          </p:nvSpPr>
          <p:spPr>
            <a:xfrm>
              <a:off x="3945322" y="2541412"/>
              <a:ext cx="126962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b="1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Bắt</a:t>
              </a:r>
              <a:r>
                <a:rPr lang="en-US" sz="26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600" b="1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đầu</a:t>
              </a:r>
              <a:endParaRPr lang="vi-VN" sz="2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9" name="Picture 8" descr="ee376867b6edb2b7f8a1c93f2ceb4b12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7232" y="5956340"/>
            <a:ext cx="1296000" cy="972000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4514253" y="3172482"/>
            <a:ext cx="3429024" cy="1489035"/>
            <a:chOff x="3387886" y="1857364"/>
            <a:chExt cx="2571768" cy="1489035"/>
          </a:xfrm>
        </p:grpSpPr>
        <p:pic>
          <p:nvPicPr>
            <p:cNvPr id="15" name="Picture 14" descr="15057373-dấu-hiệu-bằng-gỗ-treo-trên-dây-chuyền-vector-minh-họa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3750" t="17000" r="6250" b="14000"/>
            <a:stretch>
              <a:fillRect/>
            </a:stretch>
          </p:blipFill>
          <p:spPr>
            <a:xfrm>
              <a:off x="3387886" y="1857364"/>
              <a:ext cx="2571768" cy="1489035"/>
            </a:xfrm>
            <a:prstGeom prst="rect">
              <a:avLst/>
            </a:prstGeom>
          </p:spPr>
        </p:pic>
        <p:sp>
          <p:nvSpPr>
            <p:cNvPr id="16" name="TextBox 15">
              <a:hlinkClick r:id="" action="ppaction://hlinkshowjump?jump=nextslide"/>
            </p:cNvPr>
            <p:cNvSpPr txBox="1"/>
            <p:nvPr/>
          </p:nvSpPr>
          <p:spPr>
            <a:xfrm>
              <a:off x="3574064" y="2541412"/>
              <a:ext cx="2069506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b="1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Hướng</a:t>
              </a:r>
              <a:r>
                <a:rPr lang="en-US" sz="26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600" b="1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dẫn</a:t>
              </a:r>
              <a:endParaRPr lang="vi-VN" sz="2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59962966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ame-hung-trung-ga.jpg"/>
          <p:cNvPicPr>
            <a:picLocks noChangeAspect="1"/>
          </p:cNvPicPr>
          <p:nvPr/>
        </p:nvPicPr>
        <p:blipFill>
          <a:blip r:embed="rId4"/>
          <a:srcRect l="23869" t="14147" r="24076" b="27428"/>
          <a:stretch>
            <a:fillRect/>
          </a:stretch>
        </p:blipFill>
        <p:spPr>
          <a:xfrm>
            <a:off x="-1" y="19464"/>
            <a:ext cx="12192001" cy="6838537"/>
          </a:xfrm>
          <a:prstGeom prst="rect">
            <a:avLst/>
          </a:prstGeom>
        </p:spPr>
      </p:pic>
      <p:sp>
        <p:nvSpPr>
          <p:cNvPr id="10" name="Cloud Callout 9"/>
          <p:cNvSpPr/>
          <p:nvPr/>
        </p:nvSpPr>
        <p:spPr>
          <a:xfrm>
            <a:off x="0" y="5466"/>
            <a:ext cx="12192000" cy="1714512"/>
          </a:xfrm>
          <a:prstGeom prst="cloudCallout">
            <a:avLst>
              <a:gd name="adj1" fmla="val 31321"/>
              <a:gd name="adj2" fmla="val 110910"/>
            </a:avLst>
          </a:prstGeom>
          <a:solidFill>
            <a:srgbClr val="CC706E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latin typeface="Arial" pitchFamily="34" charset="0"/>
                <a:cs typeface="Arial" pitchFamily="34" charset="0"/>
              </a:rPr>
              <a:t>Câu 1</a:t>
            </a:r>
            <a:r>
              <a:rPr lang="vi-VN" sz="3200" b="1">
                <a:latin typeface="Arial" pitchFamily="34" charset="0"/>
                <a:cs typeface="Arial" pitchFamily="34" charset="0"/>
              </a:rPr>
              <a:t>.</a:t>
            </a:r>
            <a:r>
              <a:rPr lang="en-US" sz="3200" b="1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Kết quả của phép tính: 9 + 7 là: </a:t>
            </a:r>
            <a:endParaRPr lang="vi-VN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0" descr="ga cau hoi 1.pn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758" y="1643051"/>
            <a:ext cx="4235852" cy="2680949"/>
          </a:xfrm>
          <a:prstGeom prst="rect">
            <a:avLst/>
          </a:prstGeom>
        </p:spPr>
      </p:pic>
      <p:sp>
        <p:nvSpPr>
          <p:cNvPr id="13" name="Hexagon 12"/>
          <p:cNvSpPr/>
          <p:nvPr/>
        </p:nvSpPr>
        <p:spPr>
          <a:xfrm>
            <a:off x="1428717" y="3305487"/>
            <a:ext cx="5238787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A. 16</a:t>
            </a:r>
            <a:endParaRPr lang="vi-VN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13" descr="ga cau hoi.pn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7973" y="4008887"/>
            <a:ext cx="1283699" cy="928694"/>
          </a:xfrm>
          <a:prstGeom prst="rect">
            <a:avLst/>
          </a:prstGeom>
        </p:spPr>
      </p:pic>
      <p:sp>
        <p:nvSpPr>
          <p:cNvPr id="15" name="Hexagon 14"/>
          <p:cNvSpPr/>
          <p:nvPr/>
        </p:nvSpPr>
        <p:spPr>
          <a:xfrm>
            <a:off x="1384963" y="4223201"/>
            <a:ext cx="5238787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B. 13</a:t>
            </a:r>
            <a:endParaRPr lang="vi-VN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15" descr="ga cau hoi.pn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3160" y="4890069"/>
            <a:ext cx="1283699" cy="928694"/>
          </a:xfrm>
          <a:prstGeom prst="rect">
            <a:avLst/>
          </a:prstGeom>
        </p:spPr>
      </p:pic>
      <p:sp>
        <p:nvSpPr>
          <p:cNvPr id="17" name="Hexagon 16"/>
          <p:cNvSpPr/>
          <p:nvPr/>
        </p:nvSpPr>
        <p:spPr>
          <a:xfrm>
            <a:off x="1380149" y="5104383"/>
            <a:ext cx="5238787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C. 15</a:t>
            </a:r>
            <a:endParaRPr lang="vi-VN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Picture 17" descr="ga cau hoi.pn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9405" y="5779647"/>
            <a:ext cx="1283699" cy="928694"/>
          </a:xfrm>
          <a:prstGeom prst="rect">
            <a:avLst/>
          </a:prstGeom>
        </p:spPr>
      </p:pic>
      <p:sp>
        <p:nvSpPr>
          <p:cNvPr id="19" name="Hexagon 18"/>
          <p:cNvSpPr/>
          <p:nvPr/>
        </p:nvSpPr>
        <p:spPr>
          <a:xfrm>
            <a:off x="1336395" y="5993961"/>
            <a:ext cx="5238787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D. 12</a:t>
            </a:r>
          </a:p>
          <a:p>
            <a:pPr algn="ctr"/>
            <a:endParaRPr 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D. 12</a:t>
            </a:r>
          </a:p>
          <a:p>
            <a:pPr algn="ctr"/>
            <a:endParaRPr 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vi-VN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 rot="19938490">
            <a:off x="2232010" y="1945717"/>
            <a:ext cx="21213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Yeah, </a:t>
            </a:r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Đúng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rồi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bạn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giỏi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quá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!</a:t>
            </a:r>
            <a:endParaRPr lang="vi-VN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5" name="Picture 24" descr="ga cau hoi.pn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8195" y="3107231"/>
            <a:ext cx="1283699" cy="92869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905763" y="4857760"/>
            <a:ext cx="36195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Ồ, </a:t>
            </a:r>
            <a:r>
              <a:rPr lang="en-US" sz="2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tiếc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quá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sai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mất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rồi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!</a:t>
            </a:r>
            <a:endParaRPr lang="vi-VN" sz="2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3" name="Picture 32" descr="egg-2151891_960_720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714733" y="2376402"/>
            <a:ext cx="888000" cy="666000"/>
          </a:xfrm>
          <a:prstGeom prst="rect">
            <a:avLst/>
          </a:prstGeom>
        </p:spPr>
      </p:pic>
      <p:pic>
        <p:nvPicPr>
          <p:cNvPr id="34" name="Picture 33" descr="egg-2151896__340.pn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48507" y="4572008"/>
            <a:ext cx="888976" cy="666732"/>
          </a:xfrm>
          <a:prstGeom prst="rect">
            <a:avLst/>
          </a:prstGeom>
        </p:spPr>
      </p:pic>
      <p:pic>
        <p:nvPicPr>
          <p:cNvPr id="20" name="Picture 19" descr="ee376867b6edb2b7f8a1c93f2ceb4b12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13435" y="6215082"/>
            <a:ext cx="1008035" cy="756026"/>
          </a:xfrm>
          <a:prstGeom prst="rect">
            <a:avLst/>
          </a:prstGeom>
        </p:spPr>
      </p:pic>
      <p:pic>
        <p:nvPicPr>
          <p:cNvPr id="21" name="Picture 20" descr="images (3)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000" r="-1" b="46667"/>
          <a:stretch>
            <a:fillRect/>
          </a:stretch>
        </p:blipFill>
        <p:spPr>
          <a:xfrm>
            <a:off x="11504465" y="6381126"/>
            <a:ext cx="642623" cy="514098"/>
          </a:xfrm>
          <a:prstGeom prst="rect">
            <a:avLst/>
          </a:prstGeom>
        </p:spPr>
      </p:pic>
      <p:pic>
        <p:nvPicPr>
          <p:cNvPr id="23" name="Picture 22" descr="images (7).jpg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20739" y="6373921"/>
            <a:ext cx="887071" cy="665303"/>
          </a:xfrm>
          <a:prstGeom prst="rect">
            <a:avLst/>
          </a:prstGeom>
        </p:spPr>
      </p:pic>
      <p:pic>
        <p:nvPicPr>
          <p:cNvPr id="28" name="Picture 27" descr="images (3)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999" b="50000"/>
          <a:stretch>
            <a:fillRect/>
          </a:stretch>
        </p:blipFill>
        <p:spPr>
          <a:xfrm>
            <a:off x="9765176" y="6357970"/>
            <a:ext cx="685464" cy="51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263702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0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7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5" grpId="0" animBg="1"/>
      <p:bldP spid="15" grpId="1" animBg="1"/>
      <p:bldP spid="17" grpId="0" animBg="1"/>
      <p:bldP spid="17" grpId="1" animBg="1"/>
      <p:bldP spid="19" grpId="0" animBg="1"/>
      <p:bldP spid="19" grpId="1" animBg="1"/>
      <p:bldP spid="32" grpId="0"/>
      <p:bldP spid="32" grpId="1"/>
      <p:bldP spid="22" grpId="0"/>
      <p:bldP spid="22" grpId="1"/>
      <p:bldP spid="22" grpId="2"/>
      <p:bldP spid="22" grpId="3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ame-hung-trung-ga.jpg"/>
          <p:cNvPicPr>
            <a:picLocks noChangeAspect="1"/>
          </p:cNvPicPr>
          <p:nvPr/>
        </p:nvPicPr>
        <p:blipFill>
          <a:blip r:embed="rId3"/>
          <a:srcRect l="23869" t="14147" r="24076" b="27428"/>
          <a:stretch>
            <a:fillRect/>
          </a:stretch>
        </p:blipFill>
        <p:spPr>
          <a:xfrm>
            <a:off x="-27006" y="33532"/>
            <a:ext cx="12192001" cy="6838537"/>
          </a:xfrm>
          <a:prstGeom prst="rect">
            <a:avLst/>
          </a:prstGeom>
        </p:spPr>
      </p:pic>
      <p:sp>
        <p:nvSpPr>
          <p:cNvPr id="10" name="Cloud Callout 9"/>
          <p:cNvSpPr/>
          <p:nvPr/>
        </p:nvSpPr>
        <p:spPr>
          <a:xfrm>
            <a:off x="0" y="5466"/>
            <a:ext cx="12192000" cy="1637584"/>
          </a:xfrm>
          <a:prstGeom prst="cloudCallout">
            <a:avLst>
              <a:gd name="adj1" fmla="val 31321"/>
              <a:gd name="adj2" fmla="val 110910"/>
            </a:avLst>
          </a:prstGeom>
          <a:solidFill>
            <a:srgbClr val="CC706E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latin typeface="Arial" pitchFamily="34" charset="0"/>
                <a:cs typeface="Arial" pitchFamily="34" charset="0"/>
              </a:rPr>
              <a:t>Câu 2</a:t>
            </a:r>
            <a:r>
              <a:rPr lang="vi-VN" sz="3200" b="1">
                <a:latin typeface="Arial" pitchFamily="34" charset="0"/>
                <a:cs typeface="Arial" pitchFamily="34" charset="0"/>
              </a:rPr>
              <a:t>.</a:t>
            </a:r>
            <a:r>
              <a:rPr lang="en-US" sz="3200" b="1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Trong các phép tính sau, </a:t>
            </a:r>
          </a:p>
          <a:p>
            <a:pPr algn="ctr"/>
            <a:r>
              <a:rPr lang="en-US" sz="3200" b="1" dirty="0">
                <a:latin typeface="Arial" pitchFamily="34" charset="0"/>
                <a:cs typeface="Arial" pitchFamily="34" charset="0"/>
              </a:rPr>
              <a:t>            phép tính nào </a:t>
            </a:r>
            <a:r>
              <a:rPr lang="vi-VN" sz="3200" b="1" dirty="0">
                <a:latin typeface="Arial" pitchFamily="34" charset="0"/>
                <a:cs typeface="Arial" pitchFamily="34" charset="0"/>
              </a:rPr>
              <a:t>đúng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?</a:t>
            </a:r>
            <a:endParaRPr lang="vi-VN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0" descr="ga cau hoi 1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758" y="1643051"/>
            <a:ext cx="4235852" cy="2680949"/>
          </a:xfrm>
          <a:prstGeom prst="rect">
            <a:avLst/>
          </a:prstGeom>
        </p:spPr>
      </p:pic>
      <p:sp>
        <p:nvSpPr>
          <p:cNvPr id="13" name="Hexagon 12"/>
          <p:cNvSpPr/>
          <p:nvPr/>
        </p:nvSpPr>
        <p:spPr>
          <a:xfrm>
            <a:off x="1425928" y="5018787"/>
            <a:ext cx="5238787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C. 7 + 3 + 5 = 15</a:t>
            </a:r>
            <a:endParaRPr lang="vi-VN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13" descr="ga cau hoi.pn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2698" y="3893347"/>
            <a:ext cx="1283699" cy="928694"/>
          </a:xfrm>
          <a:prstGeom prst="rect">
            <a:avLst/>
          </a:prstGeom>
        </p:spPr>
      </p:pic>
      <p:sp>
        <p:nvSpPr>
          <p:cNvPr id="15" name="Hexagon 14"/>
          <p:cNvSpPr/>
          <p:nvPr/>
        </p:nvSpPr>
        <p:spPr>
          <a:xfrm>
            <a:off x="1419688" y="4107661"/>
            <a:ext cx="5238787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B. 7 + 5 + 3 = 13</a:t>
            </a:r>
            <a:endParaRPr lang="vi-VN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15" descr="ga cau hoi.pn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7005" y="3069305"/>
            <a:ext cx="1283699" cy="928694"/>
          </a:xfrm>
          <a:prstGeom prst="rect">
            <a:avLst/>
          </a:prstGeom>
        </p:spPr>
      </p:pic>
      <p:sp>
        <p:nvSpPr>
          <p:cNvPr id="17" name="Hexagon 16"/>
          <p:cNvSpPr/>
          <p:nvPr/>
        </p:nvSpPr>
        <p:spPr>
          <a:xfrm>
            <a:off x="1393995" y="3283619"/>
            <a:ext cx="5238787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A. 7 + 3 + 5 = 14</a:t>
            </a:r>
            <a:endParaRPr lang="vi-VN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Picture 17" descr="ga cau hoi.pn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131" y="5664107"/>
            <a:ext cx="1283699" cy="928694"/>
          </a:xfrm>
          <a:prstGeom prst="rect">
            <a:avLst/>
          </a:prstGeom>
        </p:spPr>
      </p:pic>
      <p:sp>
        <p:nvSpPr>
          <p:cNvPr id="19" name="Hexagon 18"/>
          <p:cNvSpPr/>
          <p:nvPr/>
        </p:nvSpPr>
        <p:spPr>
          <a:xfrm>
            <a:off x="1371120" y="5878421"/>
            <a:ext cx="5238787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D. 7 + 5 + 3 = 14</a:t>
            </a:r>
            <a:endParaRPr lang="vi-VN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 rot="19938490">
            <a:off x="2474823" y="1924692"/>
            <a:ext cx="21213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Yeah, </a:t>
            </a:r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Đúng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rồi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bạn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giỏi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quá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!</a:t>
            </a:r>
            <a:endParaRPr lang="vi-VN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5" name="Picture 24" descr="ga cau hoi.pn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5405" y="4820531"/>
            <a:ext cx="1283699" cy="92869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905763" y="4857760"/>
            <a:ext cx="36195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Ồ, </a:t>
            </a:r>
            <a:r>
              <a:rPr lang="en-US" sz="2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tiếc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quá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sai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mất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rồi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!</a:t>
            </a:r>
            <a:endParaRPr lang="vi-VN" sz="2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3" name="Picture 32" descr="egg-2151891_960_720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49459" y="2536025"/>
            <a:ext cx="888000" cy="666000"/>
          </a:xfrm>
          <a:prstGeom prst="rect">
            <a:avLst/>
          </a:prstGeom>
        </p:spPr>
      </p:pic>
      <p:pic>
        <p:nvPicPr>
          <p:cNvPr id="34" name="Picture 33" descr="egg-2151896__340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48507" y="4572008"/>
            <a:ext cx="888976" cy="666732"/>
          </a:xfrm>
          <a:prstGeom prst="rect">
            <a:avLst/>
          </a:prstGeom>
        </p:spPr>
      </p:pic>
      <p:pic>
        <p:nvPicPr>
          <p:cNvPr id="20" name="Picture 19" descr="ee376867b6edb2b7f8a1c93f2ceb4b12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13435" y="6215082"/>
            <a:ext cx="1008035" cy="756026"/>
          </a:xfrm>
          <a:prstGeom prst="rect">
            <a:avLst/>
          </a:prstGeom>
        </p:spPr>
      </p:pic>
      <p:pic>
        <p:nvPicPr>
          <p:cNvPr id="21" name="Picture 20" descr="images (3)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000" r="-1" b="46667"/>
          <a:stretch>
            <a:fillRect/>
          </a:stretch>
        </p:blipFill>
        <p:spPr>
          <a:xfrm>
            <a:off x="11504465" y="6381126"/>
            <a:ext cx="642623" cy="514098"/>
          </a:xfrm>
          <a:prstGeom prst="rect">
            <a:avLst/>
          </a:prstGeom>
        </p:spPr>
      </p:pic>
      <p:pic>
        <p:nvPicPr>
          <p:cNvPr id="23" name="Picture 22" descr="images (7).jpg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20739" y="6373921"/>
            <a:ext cx="887071" cy="665303"/>
          </a:xfrm>
          <a:prstGeom prst="rect">
            <a:avLst/>
          </a:prstGeom>
        </p:spPr>
      </p:pic>
      <p:pic>
        <p:nvPicPr>
          <p:cNvPr id="28" name="Picture 27" descr="images (3)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999" b="50000"/>
          <a:stretch>
            <a:fillRect/>
          </a:stretch>
        </p:blipFill>
        <p:spPr>
          <a:xfrm>
            <a:off x="9765176" y="6357970"/>
            <a:ext cx="685464" cy="51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361519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6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7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8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9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9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0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5" grpId="0" animBg="1"/>
      <p:bldP spid="15" grpId="1" animBg="1"/>
      <p:bldP spid="17" grpId="0" animBg="1"/>
      <p:bldP spid="17" grpId="1" animBg="1"/>
      <p:bldP spid="19" grpId="0" animBg="1"/>
      <p:bldP spid="19" grpId="1" animBg="1"/>
      <p:bldP spid="32" grpId="0"/>
      <p:bldP spid="32" grpId="1"/>
      <p:bldP spid="22" grpId="0"/>
      <p:bldP spid="22" grpId="1"/>
      <p:bldP spid="22" grpId="2"/>
      <p:bldP spid="22" grpId="3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ame-hung-trung-ga.jpg"/>
          <p:cNvPicPr>
            <a:picLocks noChangeAspect="1"/>
          </p:cNvPicPr>
          <p:nvPr/>
        </p:nvPicPr>
        <p:blipFill>
          <a:blip r:embed="rId3"/>
          <a:srcRect l="23869" t="14147" r="24076" b="27428"/>
          <a:stretch>
            <a:fillRect/>
          </a:stretch>
        </p:blipFill>
        <p:spPr>
          <a:xfrm>
            <a:off x="-1" y="19464"/>
            <a:ext cx="12192001" cy="6838537"/>
          </a:xfrm>
          <a:prstGeom prst="rect">
            <a:avLst/>
          </a:prstGeom>
        </p:spPr>
      </p:pic>
      <p:sp>
        <p:nvSpPr>
          <p:cNvPr id="10" name="Cloud Callout 9"/>
          <p:cNvSpPr/>
          <p:nvPr/>
        </p:nvSpPr>
        <p:spPr>
          <a:xfrm>
            <a:off x="98474" y="-62874"/>
            <a:ext cx="12192000" cy="1881737"/>
          </a:xfrm>
          <a:prstGeom prst="cloudCallout">
            <a:avLst>
              <a:gd name="adj1" fmla="val 31321"/>
              <a:gd name="adj2" fmla="val 110910"/>
            </a:avLst>
          </a:prstGeom>
          <a:solidFill>
            <a:srgbClr val="CC706E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latin typeface="Arial" pitchFamily="34" charset="0"/>
                <a:cs typeface="Arial" pitchFamily="34" charset="0"/>
              </a:rPr>
              <a:t>Câu 3</a:t>
            </a:r>
            <a:r>
              <a:rPr lang="vi-VN" sz="3200" b="1">
                <a:latin typeface="Arial" pitchFamily="34" charset="0"/>
                <a:cs typeface="Arial" pitchFamily="34" charset="0"/>
              </a:rPr>
              <a:t>.</a:t>
            </a:r>
            <a:r>
              <a:rPr lang="en-US" sz="3200" b="1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Tiến có 7 cái bút, Ngọc có 8 cái bút. Hỏi cả hai bạn có tất cả bao nhiêu cái bút?</a:t>
            </a:r>
            <a:endParaRPr lang="vi-VN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0" descr="ga cau hoi 1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758" y="1643051"/>
            <a:ext cx="4235852" cy="2680949"/>
          </a:xfrm>
          <a:prstGeom prst="rect">
            <a:avLst/>
          </a:prstGeom>
        </p:spPr>
      </p:pic>
      <p:sp>
        <p:nvSpPr>
          <p:cNvPr id="13" name="Hexagon 12"/>
          <p:cNvSpPr/>
          <p:nvPr/>
        </p:nvSpPr>
        <p:spPr>
          <a:xfrm>
            <a:off x="1418744" y="5886028"/>
            <a:ext cx="5918925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D. 15 cái bút</a:t>
            </a:r>
            <a:endParaRPr lang="vi-VN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13" descr="ga cau hoi.pn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5515" y="3929066"/>
            <a:ext cx="1283699" cy="928694"/>
          </a:xfrm>
          <a:prstGeom prst="rect">
            <a:avLst/>
          </a:prstGeom>
        </p:spPr>
      </p:pic>
      <p:sp>
        <p:nvSpPr>
          <p:cNvPr id="15" name="Hexagon 14"/>
          <p:cNvSpPr/>
          <p:nvPr/>
        </p:nvSpPr>
        <p:spPr>
          <a:xfrm>
            <a:off x="1412504" y="4143380"/>
            <a:ext cx="5959176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B. 14 cái bút</a:t>
            </a:r>
            <a:endParaRPr lang="vi-VN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15" descr="ga cau hoi.pn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0701" y="4810248"/>
            <a:ext cx="1283699" cy="928694"/>
          </a:xfrm>
          <a:prstGeom prst="rect">
            <a:avLst/>
          </a:prstGeom>
        </p:spPr>
      </p:pic>
      <p:sp>
        <p:nvSpPr>
          <p:cNvPr id="17" name="Hexagon 16"/>
          <p:cNvSpPr/>
          <p:nvPr/>
        </p:nvSpPr>
        <p:spPr>
          <a:xfrm>
            <a:off x="1407691" y="5024562"/>
            <a:ext cx="5963989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C. 16 cái bút</a:t>
            </a:r>
            <a:endParaRPr lang="vi-VN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Picture 17" descr="ga cau hoi.pn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4213" y="3099054"/>
            <a:ext cx="1283699" cy="928694"/>
          </a:xfrm>
          <a:prstGeom prst="rect">
            <a:avLst/>
          </a:prstGeom>
        </p:spPr>
      </p:pic>
      <p:sp>
        <p:nvSpPr>
          <p:cNvPr id="19" name="Hexagon 18"/>
          <p:cNvSpPr/>
          <p:nvPr/>
        </p:nvSpPr>
        <p:spPr>
          <a:xfrm>
            <a:off x="1391203" y="3313368"/>
            <a:ext cx="5980477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A. 1 cái bút</a:t>
            </a:r>
            <a:endParaRPr lang="vi-VN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 rot="19938490">
            <a:off x="2467639" y="1960411"/>
            <a:ext cx="21213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Yeah, </a:t>
            </a:r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Đúng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rồi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bạn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giỏi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quá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!</a:t>
            </a:r>
            <a:endParaRPr lang="vi-VN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5" name="Picture 24" descr="ga cau hoi.pn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8221" y="5687772"/>
            <a:ext cx="1283699" cy="92869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905763" y="4857760"/>
            <a:ext cx="36195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Ồ, </a:t>
            </a:r>
            <a:r>
              <a:rPr lang="en-US" sz="2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tiếc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quá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sai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mất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rồi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!</a:t>
            </a:r>
            <a:endParaRPr lang="vi-VN" sz="2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3" name="Picture 32" descr="egg-2151891_960_720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42275" y="2571744"/>
            <a:ext cx="888000" cy="666000"/>
          </a:xfrm>
          <a:prstGeom prst="rect">
            <a:avLst/>
          </a:prstGeom>
        </p:spPr>
      </p:pic>
      <p:pic>
        <p:nvPicPr>
          <p:cNvPr id="34" name="Picture 33" descr="egg-2151896__340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10128" y="4572008"/>
            <a:ext cx="888976" cy="666732"/>
          </a:xfrm>
          <a:prstGeom prst="rect">
            <a:avLst/>
          </a:prstGeom>
        </p:spPr>
      </p:pic>
      <p:pic>
        <p:nvPicPr>
          <p:cNvPr id="20" name="Picture 19" descr="ee376867b6edb2b7f8a1c93f2ceb4b12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13435" y="6215082"/>
            <a:ext cx="1008035" cy="756026"/>
          </a:xfrm>
          <a:prstGeom prst="rect">
            <a:avLst/>
          </a:prstGeom>
        </p:spPr>
      </p:pic>
      <p:pic>
        <p:nvPicPr>
          <p:cNvPr id="21" name="Picture 20" descr="images (3)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000" r="-1" b="46667"/>
          <a:stretch>
            <a:fillRect/>
          </a:stretch>
        </p:blipFill>
        <p:spPr>
          <a:xfrm>
            <a:off x="11504465" y="6381126"/>
            <a:ext cx="642623" cy="514098"/>
          </a:xfrm>
          <a:prstGeom prst="rect">
            <a:avLst/>
          </a:prstGeom>
        </p:spPr>
      </p:pic>
      <p:pic>
        <p:nvPicPr>
          <p:cNvPr id="23" name="Picture 22" descr="images (7).jpg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20739" y="6373921"/>
            <a:ext cx="887071" cy="665303"/>
          </a:xfrm>
          <a:prstGeom prst="rect">
            <a:avLst/>
          </a:prstGeom>
        </p:spPr>
      </p:pic>
      <p:pic>
        <p:nvPicPr>
          <p:cNvPr id="28" name="Picture 27" descr="images (3)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999" b="50000"/>
          <a:stretch>
            <a:fillRect/>
          </a:stretch>
        </p:blipFill>
        <p:spPr>
          <a:xfrm>
            <a:off x="9765176" y="6357970"/>
            <a:ext cx="685464" cy="51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919382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8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8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0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0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5" grpId="0" animBg="1"/>
      <p:bldP spid="15" grpId="1" animBg="1"/>
      <p:bldP spid="17" grpId="0" animBg="1"/>
      <p:bldP spid="17" grpId="1" animBg="1"/>
      <p:bldP spid="19" grpId="0" animBg="1"/>
      <p:bldP spid="19" grpId="1" animBg="1"/>
      <p:bldP spid="32" grpId="0"/>
      <p:bldP spid="32" grpId="1"/>
      <p:bldP spid="22" grpId="0"/>
      <p:bldP spid="22" grpId="1"/>
      <p:bldP spid="22" grpId="2"/>
      <p:bldP spid="22" grpId="3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ame-hung-trung-ga.jpg"/>
          <p:cNvPicPr>
            <a:picLocks noChangeAspect="1"/>
          </p:cNvPicPr>
          <p:nvPr/>
        </p:nvPicPr>
        <p:blipFill>
          <a:blip r:embed="rId3"/>
          <a:srcRect l="23869" t="14147" r="24076" b="27428"/>
          <a:stretch>
            <a:fillRect/>
          </a:stretch>
        </p:blipFill>
        <p:spPr>
          <a:xfrm>
            <a:off x="-1" y="19464"/>
            <a:ext cx="12192001" cy="6838537"/>
          </a:xfrm>
          <a:prstGeom prst="rect">
            <a:avLst/>
          </a:prstGeom>
        </p:spPr>
      </p:pic>
      <p:sp>
        <p:nvSpPr>
          <p:cNvPr id="10" name="Cloud Callout 9"/>
          <p:cNvSpPr/>
          <p:nvPr/>
        </p:nvSpPr>
        <p:spPr>
          <a:xfrm>
            <a:off x="0" y="5466"/>
            <a:ext cx="12432632" cy="1714512"/>
          </a:xfrm>
          <a:prstGeom prst="cloudCallout">
            <a:avLst>
              <a:gd name="adj1" fmla="val 31321"/>
              <a:gd name="adj2" fmla="val 110910"/>
            </a:avLst>
          </a:prstGeom>
          <a:solidFill>
            <a:srgbClr val="CC706E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latin typeface="Arial" pitchFamily="34" charset="0"/>
                <a:cs typeface="Arial" pitchFamily="34" charset="0"/>
              </a:rPr>
              <a:t>Câu 4</a:t>
            </a:r>
            <a:r>
              <a:rPr lang="vi-VN" sz="3200" b="1">
                <a:latin typeface="Arial" pitchFamily="34" charset="0"/>
                <a:cs typeface="Arial" pitchFamily="34" charset="0"/>
              </a:rPr>
              <a:t>.</a:t>
            </a:r>
            <a:r>
              <a:rPr lang="en-US" sz="3200" b="1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Kết quả của phép tính: 6 + 5 bằng với kết quả phép tính nào dưới đây?</a:t>
            </a:r>
            <a:endParaRPr lang="vi-VN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0" descr="ga cau hoi 1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758" y="1643051"/>
            <a:ext cx="4235852" cy="2680949"/>
          </a:xfrm>
          <a:prstGeom prst="rect">
            <a:avLst/>
          </a:prstGeom>
        </p:spPr>
      </p:pic>
      <p:sp>
        <p:nvSpPr>
          <p:cNvPr id="13" name="Hexagon 12"/>
          <p:cNvSpPr/>
          <p:nvPr/>
        </p:nvSpPr>
        <p:spPr>
          <a:xfrm>
            <a:off x="1403760" y="4175286"/>
            <a:ext cx="5238787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B. 8 + 3</a:t>
            </a:r>
            <a:endParaRPr lang="vi-VN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13" descr="ga cau hoi.pn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2795" y="3048542"/>
            <a:ext cx="1283699" cy="928694"/>
          </a:xfrm>
          <a:prstGeom prst="rect">
            <a:avLst/>
          </a:prstGeom>
        </p:spPr>
      </p:pic>
      <p:sp>
        <p:nvSpPr>
          <p:cNvPr id="15" name="Hexagon 14"/>
          <p:cNvSpPr/>
          <p:nvPr/>
        </p:nvSpPr>
        <p:spPr>
          <a:xfrm>
            <a:off x="1339784" y="3262856"/>
            <a:ext cx="5238787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A. 5 + 7</a:t>
            </a:r>
            <a:endParaRPr lang="vi-VN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15" descr="ga cau hoi.pn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4475" y="4858418"/>
            <a:ext cx="1283699" cy="928694"/>
          </a:xfrm>
          <a:prstGeom prst="rect">
            <a:avLst/>
          </a:prstGeom>
        </p:spPr>
      </p:pic>
      <p:sp>
        <p:nvSpPr>
          <p:cNvPr id="17" name="Hexagon 16"/>
          <p:cNvSpPr/>
          <p:nvPr/>
        </p:nvSpPr>
        <p:spPr>
          <a:xfrm>
            <a:off x="1411464" y="5072732"/>
            <a:ext cx="5238787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C. 9 + 5</a:t>
            </a:r>
            <a:endParaRPr lang="vi-VN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Picture 17" descr="ga cau hoi.pn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0720" y="5747996"/>
            <a:ext cx="1283699" cy="928694"/>
          </a:xfrm>
          <a:prstGeom prst="rect">
            <a:avLst/>
          </a:prstGeom>
        </p:spPr>
      </p:pic>
      <p:sp>
        <p:nvSpPr>
          <p:cNvPr id="19" name="Hexagon 18"/>
          <p:cNvSpPr/>
          <p:nvPr/>
        </p:nvSpPr>
        <p:spPr>
          <a:xfrm>
            <a:off x="1367709" y="5962310"/>
            <a:ext cx="5238787" cy="571504"/>
          </a:xfrm>
          <a:prstGeom prst="hexagon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D. 9 + 3</a:t>
            </a:r>
            <a:endParaRPr lang="vi-VN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 rot="19938490">
            <a:off x="1743969" y="1823915"/>
            <a:ext cx="357623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Yeah,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Đúng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rồi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bạn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giỏi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quá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!</a:t>
            </a:r>
            <a:endParaRPr lang="vi-VN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5" name="Picture 24" descr="ga cau hoi.pn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3237" y="3977030"/>
            <a:ext cx="1283699" cy="92869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905763" y="4857760"/>
            <a:ext cx="36195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Ồ, </a:t>
            </a:r>
            <a:r>
              <a:rPr lang="en-US" sz="32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tiếc</a:t>
            </a:r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quá</a:t>
            </a:r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sai</a:t>
            </a:r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mất</a:t>
            </a:r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rồi</a:t>
            </a:r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!</a:t>
            </a:r>
            <a:endParaRPr lang="vi-VN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3" name="Picture 32" descr="egg-2151891_960_720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46048" y="2619914"/>
            <a:ext cx="888000" cy="666000"/>
          </a:xfrm>
          <a:prstGeom prst="rect">
            <a:avLst/>
          </a:prstGeom>
        </p:spPr>
      </p:pic>
      <p:pic>
        <p:nvPicPr>
          <p:cNvPr id="34" name="Picture 33" descr="egg-2151896__340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48507" y="4572008"/>
            <a:ext cx="888976" cy="666732"/>
          </a:xfrm>
          <a:prstGeom prst="rect">
            <a:avLst/>
          </a:prstGeom>
        </p:spPr>
      </p:pic>
      <p:pic>
        <p:nvPicPr>
          <p:cNvPr id="20" name="Picture 19" descr="ee376867b6edb2b7f8a1c93f2ceb4b12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13435" y="6215082"/>
            <a:ext cx="1008035" cy="756026"/>
          </a:xfrm>
          <a:prstGeom prst="rect">
            <a:avLst/>
          </a:prstGeom>
        </p:spPr>
      </p:pic>
      <p:pic>
        <p:nvPicPr>
          <p:cNvPr id="21" name="Picture 20" descr="images (3)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000" r="-1" b="46667"/>
          <a:stretch>
            <a:fillRect/>
          </a:stretch>
        </p:blipFill>
        <p:spPr>
          <a:xfrm>
            <a:off x="11504465" y="6381126"/>
            <a:ext cx="642623" cy="514098"/>
          </a:xfrm>
          <a:prstGeom prst="rect">
            <a:avLst/>
          </a:prstGeom>
        </p:spPr>
      </p:pic>
      <p:pic>
        <p:nvPicPr>
          <p:cNvPr id="23" name="Picture 22" descr="images (7).jpg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20739" y="6373921"/>
            <a:ext cx="887071" cy="665303"/>
          </a:xfrm>
          <a:prstGeom prst="rect">
            <a:avLst/>
          </a:prstGeom>
        </p:spPr>
      </p:pic>
      <p:pic>
        <p:nvPicPr>
          <p:cNvPr id="28" name="Picture 27" descr="images (3)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999" b="50000"/>
          <a:stretch>
            <a:fillRect/>
          </a:stretch>
        </p:blipFill>
        <p:spPr>
          <a:xfrm>
            <a:off x="9765176" y="6357970"/>
            <a:ext cx="685464" cy="51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281377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  <p:set>
                                      <p:cBhvr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0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1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5" grpId="0" animBg="1"/>
      <p:bldP spid="15" grpId="1" animBg="1"/>
      <p:bldP spid="17" grpId="0" animBg="1"/>
      <p:bldP spid="17" grpId="1" animBg="1"/>
      <p:bldP spid="19" grpId="0" animBg="1"/>
      <p:bldP spid="19" grpId="1" animBg="1"/>
      <p:bldP spid="32" grpId="0"/>
      <p:bldP spid="32" grpId="1"/>
      <p:bldP spid="22" grpId="0"/>
      <p:bldP spid="22" grpId="1"/>
      <p:bldP spid="22" grpId="2"/>
      <p:bldP spid="22" grpId="3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raiga-520x384.png"/>
          <p:cNvPicPr>
            <a:picLocks noChangeAspect="1"/>
          </p:cNvPicPr>
          <p:nvPr/>
        </p:nvPicPr>
        <p:blipFill>
          <a:blip r:embed="rId2"/>
          <a:srcRect l="2343" t="2513" r="1562"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 descr="ee376867b6edb2b7f8a1c93f2ceb4b12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34400" y="6130110"/>
            <a:ext cx="1008035" cy="756026"/>
          </a:xfrm>
          <a:prstGeom prst="rect">
            <a:avLst/>
          </a:prstGeom>
        </p:spPr>
      </p:pic>
      <p:pic>
        <p:nvPicPr>
          <p:cNvPr id="12" name="Picture 11" descr="images (5)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0000"/>
          </a:blip>
          <a:stretch>
            <a:fillRect/>
          </a:stretch>
        </p:blipFill>
        <p:spPr>
          <a:xfrm>
            <a:off x="11118208" y="6186408"/>
            <a:ext cx="816000" cy="6120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990627" y="3143248"/>
            <a:ext cx="696536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Mình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đã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thu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hoạch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xong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trứng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rồi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Cảm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ơn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nhé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!</a:t>
            </a:r>
            <a:endParaRPr lang="vi-VN" sz="32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Picture 16" descr="images (6)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227" b="22498"/>
          <a:stretch>
            <a:fillRect/>
          </a:stretch>
        </p:blipFill>
        <p:spPr>
          <a:xfrm rot="20642372">
            <a:off x="5606953" y="541112"/>
            <a:ext cx="3417867" cy="13287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33DB01ED-B3C7-4765-A3D6-9C92EB0FA339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77010" cy="1017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006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0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autoRev="1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autoRev="1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autoRev="1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02174611"/>
  <p:tag name="MH_LIBRARY" val="GRAPHIC"/>
  <p:tag name="MH_TYPE" val="Other"/>
  <p:tag name="MH_ORDER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02174611"/>
  <p:tag name="MH_LIBRARY" val="GRAPHIC"/>
  <p:tag name="MH_TYPE" val="Other"/>
  <p:tag name="MH_ORDER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02174611"/>
  <p:tag name="MH_LIBRARY" val="GRAPHIC"/>
  <p:tag name="MH_TYPE" val="Other"/>
  <p:tag name="MH_ORDER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02174611"/>
  <p:tag name="MH_LIBRARY" val="GRAPHIC"/>
  <p:tag name="MH_TYPE" val="Other"/>
  <p:tag name="MH_ORDER" val="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515</TotalTime>
  <Words>1120</Words>
  <Application>Microsoft Office PowerPoint</Application>
  <PresentationFormat>Custom</PresentationFormat>
  <Paragraphs>191</Paragraphs>
  <Slides>21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Bài tập bổ sung</vt:lpstr>
      <vt:lpstr>Bài tập bổ sung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83</cp:revision>
  <dcterms:created xsi:type="dcterms:W3CDTF">2021-05-23T15:28:19Z</dcterms:created>
  <dcterms:modified xsi:type="dcterms:W3CDTF">2023-07-14T04:40:32Z</dcterms:modified>
</cp:coreProperties>
</file>