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</p:sldMasterIdLst>
  <p:notesMasterIdLst>
    <p:notesMasterId r:id="rId25"/>
  </p:notesMasterIdLst>
  <p:sldIdLst>
    <p:sldId id="256" r:id="rId3"/>
    <p:sldId id="257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69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jd2C/oWhb7ns7CmvTF2ITYXl6U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5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9535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1484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Dựa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GV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tình</a:t>
            </a:r>
            <a:r>
              <a:rPr lang="en-US" baseline="0" dirty="0"/>
              <a:t> </a:t>
            </a:r>
            <a:r>
              <a:rPr lang="en-US" baseline="0" dirty="0" err="1"/>
              <a:t>huống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dắt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nội</a:t>
            </a:r>
            <a:r>
              <a:rPr lang="en-US" baseline="0" dirty="0"/>
              <a:t> dung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đọc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A38487-C24C-4966-9DA1-EB22F3644958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951142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3295CC-E057-4A62-B462-0FC7E02321B1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rPr>
              <a:pPr>
                <a:defRPr/>
              </a:pPr>
              <a:t>17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5204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167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Dựa vào tranh GV nêu tình huống dẫn dắt vào nội dung bài đọc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0" name="Google Shape;17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945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529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966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981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5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588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3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23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548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99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575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8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56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559C6F32-809B-4A83-821D-D07C0E8E5FD3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10/3/2021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8D247BC8-A6CA-494E-BB60-552F2E01048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6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5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5.xml"/><Relationship Id="rId6" Type="http://schemas.microsoft.com/office/2007/relationships/hdphoto" Target="../media/hdphoto7.wdp"/><Relationship Id="rId5" Type="http://schemas.openxmlformats.org/officeDocument/2006/relationships/image" Target="../media/image42.png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3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1563830" y="818589"/>
            <a:ext cx="6185674" cy="1200711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rgbClr val="833C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8"/>
              <a:buFont typeface="Calibri"/>
              <a:buNone/>
            </a:pPr>
            <a:endParaRPr sz="2948" b="0" i="0" u="none" strike="noStrike" cap="none">
              <a:solidFill>
                <a:srgbClr val="2E75B5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2948"/>
              <a:buFont typeface="Cambria"/>
              <a:buNone/>
            </a:pPr>
            <a:r>
              <a:rPr lang="en-US" sz="2948" b="0" i="0" u="none" strike="noStrike" cap="none">
                <a:solidFill>
                  <a:srgbClr val="2E75B5"/>
                </a:solidFill>
                <a:latin typeface="Cambria"/>
                <a:ea typeface="Cambria"/>
                <a:cs typeface="Cambria"/>
                <a:sym typeface="Cambria"/>
              </a:rPr>
              <a:t>ỨNG DỤNG CNTT TRONG DẠY – HỌC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2461297" y="2657978"/>
            <a:ext cx="7619999" cy="2151088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Sử dụng classkick viết từ kh</a:t>
            </a:r>
            <a:r>
              <a:rPr lang="en-US" sz="400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ó. </a:t>
            </a:r>
            <a:endParaRPr sz="4000">
              <a:solidFill>
                <a:srgbClr val="7F6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Sử dụng Classkick cho ghi âm luyện đọc câu văn dài. </a:t>
            </a:r>
            <a:endParaRPr sz="4000">
              <a:solidFill>
                <a:srgbClr val="7F6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Sử dụng quzzi phần tìm hiểu bài</a:t>
            </a:r>
            <a:r>
              <a:rPr lang="en-US" sz="3200" b="0" i="0" u="none" strike="noStrike" cap="none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10"/>
          <p:cNvPicPr preferRelativeResize="0"/>
          <p:nvPr/>
        </p:nvPicPr>
        <p:blipFill rotWithShape="1">
          <a:blip r:embed="rId3">
            <a:alphaModFix/>
          </a:blip>
          <a:srcRect t="22685" r="1261" b="8677"/>
          <a:stretch/>
        </p:blipFill>
        <p:spPr>
          <a:xfrm>
            <a:off x="840536" y="244465"/>
            <a:ext cx="9513949" cy="661353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0"/>
          <p:cNvSpPr/>
          <p:nvPr/>
        </p:nvSpPr>
        <p:spPr>
          <a:xfrm>
            <a:off x="2346929" y="964484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1. Cô giáo đáp lại lời chào của các bạn học sinh như thế nào?</a:t>
            </a:r>
            <a:endParaRPr/>
          </a:p>
        </p:txBody>
      </p:sp>
      <p:pic>
        <p:nvPicPr>
          <p:cNvPr id="244" name="Google Shape;244;p10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0"/>
          <p:cNvSpPr/>
          <p:nvPr/>
        </p:nvSpPr>
        <p:spPr>
          <a:xfrm>
            <a:off x="2346929" y="2279050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giáo đáp lại lời chào của các bạn nhỏ bằng cách mỉm cười thật tươi.</a:t>
            </a:r>
            <a:endParaRPr/>
          </a:p>
        </p:txBody>
      </p:sp>
      <p:pic>
        <p:nvPicPr>
          <p:cNvPr id="11" name="Picture 10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233"/>
            <a:ext cx="1759527" cy="14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11"/>
          <p:cNvPicPr preferRelativeResize="0"/>
          <p:nvPr/>
        </p:nvPicPr>
        <p:blipFill rotWithShape="1">
          <a:blip r:embed="rId3">
            <a:alphaModFix/>
          </a:blip>
          <a:srcRect t="22685" r="1261" b="8677"/>
          <a:stretch/>
        </p:blipFill>
        <p:spPr>
          <a:xfrm>
            <a:off x="840536" y="244465"/>
            <a:ext cx="9513949" cy="661353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1"/>
          <p:cNvSpPr/>
          <p:nvPr/>
        </p:nvSpPr>
        <p:spPr>
          <a:xfrm>
            <a:off x="2346929" y="964484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2. Tìm những câu thơ tả cảnh vật khi cô giáo dạy em học bài?</a:t>
            </a:r>
            <a:endParaRPr/>
          </a:p>
        </p:txBody>
      </p:sp>
      <p:pic>
        <p:nvPicPr>
          <p:cNvPr id="257" name="Google Shape;257;p11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1"/>
          <p:cNvSpPr/>
          <p:nvPr/>
        </p:nvSpPr>
        <p:spPr>
          <a:xfrm>
            <a:off x="3110786" y="2383524"/>
            <a:ext cx="5809330" cy="199186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Gió đưa thoảng hương nhài</a:t>
            </a:r>
            <a:endParaRPr sz="3200" b="1">
              <a:solidFill>
                <a:srgbClr val="FFFF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Nắng ghé vào cửa lớp</a:t>
            </a:r>
            <a:endParaRPr sz="3200" b="1">
              <a:solidFill>
                <a:srgbClr val="FFFF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Xem chúng em học bài.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2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2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12"/>
          <p:cNvPicPr preferRelativeResize="0"/>
          <p:nvPr/>
        </p:nvPicPr>
        <p:blipFill rotWithShape="1">
          <a:blip r:embed="rId3">
            <a:alphaModFix/>
          </a:blip>
          <a:srcRect t="22685" r="1261" b="8677"/>
          <a:stretch/>
        </p:blipFill>
        <p:spPr>
          <a:xfrm>
            <a:off x="840536" y="244465"/>
            <a:ext cx="9513949" cy="661353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2"/>
          <p:cNvSpPr/>
          <p:nvPr/>
        </p:nvSpPr>
        <p:spPr>
          <a:xfrm>
            <a:off x="2346929" y="964484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3. Bạn nhỏ đã kể những gì về cô giáo lớp mình?</a:t>
            </a:r>
            <a:endParaRPr/>
          </a:p>
        </p:txBody>
      </p:sp>
      <p:pic>
        <p:nvPicPr>
          <p:cNvPr id="270" name="Google Shape;270;p12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2"/>
          <p:cNvSpPr/>
          <p:nvPr/>
        </p:nvSpPr>
        <p:spPr>
          <a:xfrm>
            <a:off x="2346929" y="2493192"/>
            <a:ext cx="6595945" cy="199186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- Cô đến lớp rất sớm, cô vui vẻ, mỉm cười với chúng em.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FFFF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- Cô dạy em tập viết, giảng bài cho chúng em.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3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3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13"/>
          <p:cNvPicPr preferRelativeResize="0"/>
          <p:nvPr/>
        </p:nvPicPr>
        <p:blipFill rotWithShape="1">
          <a:blip r:embed="rId3">
            <a:alphaModFix/>
          </a:blip>
          <a:srcRect t="22685" r="1261" b="8677"/>
          <a:stretch/>
        </p:blipFill>
        <p:spPr>
          <a:xfrm>
            <a:off x="851686" y="306862"/>
            <a:ext cx="9513949" cy="661353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3"/>
          <p:cNvSpPr/>
          <p:nvPr/>
        </p:nvSpPr>
        <p:spPr>
          <a:xfrm>
            <a:off x="2346929" y="1226756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4. Qua bài thơ, em thấy tình cảm bạn nhỏ dành cho cô giáo thế nào?</a:t>
            </a:r>
            <a:endParaRPr/>
          </a:p>
        </p:txBody>
      </p:sp>
      <p:pic>
        <p:nvPicPr>
          <p:cNvPr id="283" name="Google Shape;283;p13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3"/>
          <p:cNvSpPr/>
          <p:nvPr/>
        </p:nvSpPr>
        <p:spPr>
          <a:xfrm>
            <a:off x="2346929" y="2042812"/>
            <a:ext cx="6595945" cy="199186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- Bạn nhỏ luôn yêu thương, biết ơn cô giáo.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 l="7606" t="9720" r="7736" b="54882"/>
          <a:stretch/>
        </p:blipFill>
        <p:spPr>
          <a:xfrm>
            <a:off x="23620" y="5767304"/>
            <a:ext cx="1221105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5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5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0" y="2678268"/>
            <a:ext cx="311467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/>
          <p:nvPr/>
        </p:nvSpPr>
        <p:spPr>
          <a:xfrm>
            <a:off x="3729310" y="1016255"/>
            <a:ext cx="4740165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Sáng nào em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Cũng thấy cô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rồi.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Đáp lời: “Chào cô ạ!”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mỉm c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thật t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dạy em tập viết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Gió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thoảng 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nhài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Nắng ghé vào cửa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Xem chúng em học bài.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lời cô giáo giảng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Ấm trang vở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ơ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 tho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Yêu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em ngắm mãi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iểm m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cô cho.</a:t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3519548" y="505935"/>
            <a:ext cx="3981739" cy="6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GIÁO LỚP EM</a:t>
            </a:r>
            <a:endParaRPr/>
          </a:p>
        </p:txBody>
      </p:sp>
      <p:pic>
        <p:nvPicPr>
          <p:cNvPr id="142" name="Google Shape;14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46585" y="5066850"/>
            <a:ext cx="3315957" cy="180535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5"/>
          <p:cNvSpPr/>
          <p:nvPr/>
        </p:nvSpPr>
        <p:spPr>
          <a:xfrm>
            <a:off x="5760877" y="6149370"/>
            <a:ext cx="274466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Nguyễn Xuân Sanh)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04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0" y="3337009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5124338"/>
            <a:ext cx="1858791" cy="1858791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5" y="-96907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3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632444" y="2438299"/>
            <a:ext cx="71845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buClrTx/>
              <a:buFontTx/>
              <a:buNone/>
              <a:defRPr/>
            </a:pPr>
            <a:r>
              <a:rPr lang="en-US" altLang="zh-CN" sz="4400" b="1" kern="120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Luyện</a:t>
            </a:r>
            <a:r>
              <a:rPr lang="en-US" altLang="zh-CN" sz="4400" b="1" kern="120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4400" b="1" kern="120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đọc</a:t>
            </a:r>
            <a:r>
              <a:rPr lang="en-US" altLang="zh-CN" sz="4400" b="1" kern="120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4400" b="1" kern="120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  <a:cs typeface="+mn-cs"/>
              </a:rPr>
              <a:t>lại</a:t>
            </a:r>
            <a:endParaRPr lang="zh-CN" altLang="en-US" sz="4400" b="1" kern="1200" dirty="0">
              <a:ln w="9525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latin typeface="SVN-Gretoon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89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198" t="33734" r="25212" b="20265"/>
          <a:stretch/>
        </p:blipFill>
        <p:spPr>
          <a:xfrm>
            <a:off x="0" y="1495367"/>
            <a:ext cx="7340343" cy="5362633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  <a:effectLst>
            <a:softEdge rad="112500"/>
          </a:effectLst>
        </p:spPr>
      </p:pic>
      <p:sp>
        <p:nvSpPr>
          <p:cNvPr id="6" name="Rounded Rectangle 5"/>
          <p:cNvSpPr/>
          <p:nvPr/>
        </p:nvSpPr>
        <p:spPr>
          <a:xfrm>
            <a:off x="6813870" y="80930"/>
            <a:ext cx="5171290" cy="6650182"/>
          </a:xfrm>
          <a:prstGeom prst="roundRect">
            <a:avLst/>
          </a:prstGeom>
          <a:solidFill>
            <a:schemeClr val="bg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44995" y="797425"/>
            <a:ext cx="474016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lang="en-US" sz="25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ạ!”</a:t>
            </a: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ười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ươi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ClrTx/>
              <a:buFontTx/>
              <a:buNone/>
              <a:defRPr/>
            </a:pPr>
            <a:endParaRPr lang="en-US" sz="17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dạy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endParaRPr lang="en-US" sz="25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thoảng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nhài</a:t>
            </a:r>
            <a:endParaRPr lang="en-US" sz="25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ghé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lang="en-US" sz="25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ClrTx/>
              <a:buFontTx/>
              <a:buNone/>
              <a:defRPr/>
            </a:pPr>
            <a:endParaRPr lang="en-US" sz="17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giảng</a:t>
            </a:r>
            <a:endParaRPr lang="en-US" sz="25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trang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vở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tho</a:t>
            </a:r>
            <a:endParaRPr lang="en-US" sz="25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ngắm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mãi</a:t>
            </a:r>
            <a:endParaRPr lang="en-US" sz="25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iểm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</a:t>
            </a:r>
            <a:r>
              <a:rPr lang="vi-VN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ười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ClrTx/>
              <a:buFontTx/>
              <a:buNone/>
              <a:defRPr/>
            </a:pPr>
            <a:endParaRPr lang="en-US" sz="1500" kern="1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>
              <a:buClrTx/>
              <a:buFontTx/>
              <a:buNone/>
              <a:defRPr/>
            </a:pP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(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Nguyễn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Sanh</a:t>
            </a:r>
            <a:r>
              <a:rPr lang="en-US" sz="2500" kern="1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44995" y="264553"/>
            <a:ext cx="3886832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3200" b="1" kern="1200" dirty="0">
                <a:solidFill>
                  <a:srgbClr val="FF66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 GIÁO LỚP EM</a:t>
            </a:r>
          </a:p>
        </p:txBody>
      </p:sp>
    </p:spTree>
    <p:extLst>
      <p:ext uri="{BB962C8B-B14F-4D97-AF65-F5344CB8AC3E}">
        <p14:creationId xmlns:p14="http://schemas.microsoft.com/office/powerpoint/2010/main" val="20702131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0668592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926766" y="1599327"/>
            <a:ext cx="6065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altLang="zh-CN" sz="4000" b="1" kern="1200" dirty="0" err="1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Luyện</a:t>
            </a:r>
            <a:r>
              <a:rPr lang="en-US" altLang="zh-CN" sz="4000" b="1" kern="1200" dirty="0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000" b="1" kern="1200" dirty="0" err="1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tập</a:t>
            </a:r>
            <a:r>
              <a:rPr lang="en-US" altLang="zh-CN" sz="4000" b="1" kern="1200" dirty="0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000" b="1" kern="1200" dirty="0" err="1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theo</a:t>
            </a:r>
            <a:r>
              <a:rPr lang="en-US" altLang="zh-CN" sz="4000" b="1" kern="1200" dirty="0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000" b="1" kern="1200" dirty="0" err="1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văn</a:t>
            </a:r>
            <a:r>
              <a:rPr lang="en-US" altLang="zh-CN" sz="4000" b="1" kern="1200" dirty="0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000" b="1" kern="1200" dirty="0" err="1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bản</a:t>
            </a:r>
            <a:r>
              <a:rPr lang="en-US" altLang="zh-CN" sz="4000" b="1" kern="1200" dirty="0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4000" b="1" kern="1200" dirty="0" err="1">
                <a:solidFill>
                  <a:srgbClr val="FF0000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rPr>
              <a:t>đọc</a:t>
            </a:r>
            <a:endParaRPr lang="en-US" sz="40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067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  <a:defRPr/>
              </a:pPr>
              <a:endParaRPr lang="en-US" sz="1800" kern="1200">
                <a:solidFill>
                  <a:prstClr val="white"/>
                </a:solidFill>
              </a:endParaRPr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  <a:defRPr/>
              </a:pPr>
              <a:endParaRPr lang="en-US" sz="1800" kern="1200">
                <a:solidFill>
                  <a:prstClr val="white"/>
                </a:solidFill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882650" y="511633"/>
            <a:ext cx="10426700" cy="6300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6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3454399" y="2375210"/>
            <a:ext cx="4764097" cy="4128884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8151541" y="1141647"/>
            <a:ext cx="4040459" cy="1557779"/>
          </a:xfrm>
          <a:prstGeom prst="cloudCallout">
            <a:avLst>
              <a:gd name="adj1" fmla="val -55768"/>
              <a:gd name="adj2" fmla="val 10196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món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quà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bất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ngờ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Cloud Callout 9"/>
          <p:cNvSpPr/>
          <p:nvPr/>
        </p:nvSpPr>
        <p:spPr>
          <a:xfrm>
            <a:off x="279825" y="1409606"/>
            <a:ext cx="3957637" cy="1570657"/>
          </a:xfrm>
          <a:prstGeom prst="cloudCallout">
            <a:avLst>
              <a:gd name="adj1" fmla="val 43184"/>
              <a:gd name="adj2" fmla="val 919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hay.</a:t>
            </a:r>
          </a:p>
        </p:txBody>
      </p:sp>
    </p:spTree>
    <p:extLst>
      <p:ext uri="{BB962C8B-B14F-4D97-AF65-F5344CB8AC3E}">
        <p14:creationId xmlns:p14="http://schemas.microsoft.com/office/powerpoint/2010/main" val="89181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ảnh Sân Khấu Hình ảnh | Định dạng hình ảnh PSD 401623562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699" y="-144966"/>
            <a:ext cx="12400699" cy="736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00895" y="1934515"/>
            <a:ext cx="5798905" cy="1973766"/>
          </a:xfrm>
          <a:prstGeom prst="rect">
            <a:avLst/>
          </a:prstGeom>
          <a:solidFill>
            <a:srgbClr val="C0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50201" y="2598232"/>
            <a:ext cx="5419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3600" b="1" i="1" kern="1200" dirty="0">
                <a:solidFill>
                  <a:srgbClr val="FFFF00"/>
                </a:solidFill>
                <a:latin typeface="iCiel Cadena" panose="02000503000000020004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GIAO LƯU VĂN NGHỆ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214" y="4434780"/>
            <a:ext cx="2423220" cy="24232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549" y="4114800"/>
            <a:ext cx="1353721" cy="2880418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9239586" y="1274618"/>
            <a:ext cx="3110542" cy="1969945"/>
          </a:xfrm>
          <a:prstGeom prst="cloudCallout">
            <a:avLst>
              <a:gd name="adj1" fmla="val -25537"/>
              <a:gd name="adj2" fmla="val 9598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tuyệt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9091" y1="37461" x2="57955" y2="33127"/>
                        <a14:foregroundMark x1="8864" y1="7121" x2="24545" y2="94118"/>
                        <a14:foregroundMark x1="15227" y1="37461" x2="21818" y2="32508"/>
                        <a14:foregroundMark x1="12955" y1="71827" x2="14545" y2="95666"/>
                        <a14:foregroundMark x1="82045" y1="6811" x2="92045" y2="94737"/>
                        <a14:foregroundMark x1="79773" y1="95666" x2="77500" y2="8669"/>
                        <a14:foregroundMark x1="83182" y1="7740" x2="98636" y2="26935"/>
                        <a14:foregroundMark x1="92955" y1="41796" x2="95000" y2="59752"/>
                        <a14:foregroundMark x1="10682" y1="8359" x2="27500" y2="44892"/>
                        <a14:foregroundMark x1="13409" y1="9598" x2="29091" y2="22601"/>
                        <a14:foregroundMark x1="6818" y1="38390" x2="5455" y2="14861"/>
                        <a14:foregroundMark x1="25000" y1="47368" x2="34091" y2="51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1" y="4623725"/>
            <a:ext cx="3233854" cy="2371493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292264" y="1989593"/>
            <a:ext cx="2868845" cy="2091075"/>
          </a:xfrm>
          <a:prstGeom prst="cloudCallout">
            <a:avLst>
              <a:gd name="adj1" fmla="val -46464"/>
              <a:gd name="adj2" fmla="val 8039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460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t="68889" r="139"/>
          <a:stretch/>
        </p:blipFill>
        <p:spPr>
          <a:xfrm>
            <a:off x="0" y="4724400"/>
            <a:ext cx="12181114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l="-1" t="17191" r="8122" b="22154"/>
          <a:stretch/>
        </p:blipFill>
        <p:spPr>
          <a:xfrm>
            <a:off x="2190307" y="0"/>
            <a:ext cx="7060019" cy="6533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 descr="Premium Vector | Cute happy kid girl read under the tree"/>
          <p:cNvPicPr preferRelativeResize="0"/>
          <p:nvPr/>
        </p:nvPicPr>
        <p:blipFill rotWithShape="1">
          <a:blip r:embed="rId5">
            <a:alphaModFix/>
          </a:blip>
          <a:srcRect l="9584" r="8956"/>
          <a:stretch/>
        </p:blipFill>
        <p:spPr>
          <a:xfrm>
            <a:off x="-129424" y="2609866"/>
            <a:ext cx="3149600" cy="40861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7;p3"/>
          <p:cNvSpPr txBox="1"/>
          <p:nvPr/>
        </p:nvSpPr>
        <p:spPr>
          <a:xfrm>
            <a:off x="8280286" y="147255"/>
            <a:ext cx="4100946" cy="2585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 dirty="0" err="1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Chủ</a:t>
            </a:r>
            <a:r>
              <a:rPr lang="en-US" sz="8000" b="1" i="0" u="none" strike="noStrike" cap="none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8000" b="1" i="0" u="none" strike="noStrike" cap="none" dirty="0" err="1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đề</a:t>
            </a:r>
            <a:r>
              <a:rPr lang="en-US" sz="8000" b="1" i="0" u="none" strike="noStrike" cap="none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2</a:t>
            </a:r>
            <a:endParaRPr dirty="0">
              <a:solidFill>
                <a:srgbClr val="C00000"/>
              </a:solidFill>
            </a:endParaRPr>
          </a:p>
        </p:txBody>
      </p:sp>
      <p:pic>
        <p:nvPicPr>
          <p:cNvPr id="7" name="Picture 6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7" y="125498"/>
            <a:ext cx="1641484" cy="148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Ấm áp Phim Hoạt Hình Sàn Nhà Tường Thiết Kế Nền Cửa Sổ, Ấm áp, Phim Hoạt  Hình, Nền Nhà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0308" y1="1750" x2="12000" y2="98500"/>
                        <a14:foregroundMark x1="12000" y1="17750" x2="29231" y2="20250"/>
                        <a14:foregroundMark x1="25538" y1="35000" x2="24308" y2="41000"/>
                        <a14:foregroundMark x1="8923" y1="40250" x2="8308" y2="49000"/>
                        <a14:foregroundMark x1="31077" y1="39000" x2="43692" y2="66250"/>
                        <a14:foregroundMark x1="58462" y1="26750" x2="74154" y2="9250"/>
                        <a14:foregroundMark x1="29538" y1="37250" x2="19077" y2="59750"/>
                        <a14:foregroundMark x1="74462" y1="10250" x2="89538" y2="20000"/>
                        <a14:foregroundMark x1="64923" y1="98000" x2="70462" y2="93750"/>
                        <a14:foregroundMark x1="74462" y1="94750" x2="81846" y2="98750"/>
                        <a14:foregroundMark x1="24615" y1="62000" x2="31385" y2="9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81" y="1929161"/>
            <a:ext cx="3916595" cy="48204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96" b="79630" l="17000" r="70100">
                        <a14:foregroundMark x1="48500" y1="30093" x2="52500" y2="29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23" r="29570" b="21138"/>
          <a:stretch/>
        </p:blipFill>
        <p:spPr>
          <a:xfrm flipH="1">
            <a:off x="6640397" y="2977377"/>
            <a:ext cx="2234267" cy="36241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080" y="4762268"/>
            <a:ext cx="1813349" cy="1839254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7605131" y="944567"/>
            <a:ext cx="3852900" cy="1776332"/>
          </a:xfrm>
          <a:prstGeom prst="cloudCallout">
            <a:avLst>
              <a:gd name="adj1" fmla="val -25537"/>
              <a:gd name="adj2" fmla="val 9598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1741719" y="209102"/>
            <a:ext cx="3654036" cy="2091075"/>
          </a:xfrm>
          <a:prstGeom prst="cloudCallout">
            <a:avLst>
              <a:gd name="adj1" fmla="val -31512"/>
              <a:gd name="adj2" fmla="val 7986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quà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800" kern="1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2800" kern="1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1693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227884" y="231738"/>
            <a:ext cx="12595215" cy="6300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kern="1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000" b="1" kern="1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69" b="10071"/>
          <a:stretch/>
        </p:blipFill>
        <p:spPr>
          <a:xfrm>
            <a:off x="1907627" y="861752"/>
            <a:ext cx="8324194" cy="59068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900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846" y="367875"/>
            <a:ext cx="10766099" cy="6704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4"/>
          <p:cNvPicPr preferRelativeResize="0"/>
          <p:nvPr/>
        </p:nvPicPr>
        <p:blipFill rotWithShape="1">
          <a:blip r:embed="rId4">
            <a:alphaModFix/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Google Shape;293;p14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94" name="Google Shape;294;p14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4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6" name="Google Shape;2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978140">
            <a:off x="1639556" y="870992"/>
            <a:ext cx="2864392" cy="2423717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4"/>
          <p:cNvSpPr txBox="1"/>
          <p:nvPr/>
        </p:nvSpPr>
        <p:spPr>
          <a:xfrm>
            <a:off x="2695396" y="3325014"/>
            <a:ext cx="763314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Tạm biệt và hẹn gặp lại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các con vào những tiết học sau!</a:t>
            </a:r>
            <a:endParaRPr/>
          </a:p>
        </p:txBody>
      </p:sp>
      <p:pic>
        <p:nvPicPr>
          <p:cNvPr id="298" name="Google Shape;298;p14" descr="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4"/>
          <p:cNvPicPr preferRelativeResize="0"/>
          <p:nvPr/>
        </p:nvPicPr>
        <p:blipFill rotWithShape="1">
          <a:blip r:embed="rId7">
            <a:alphaModFix/>
          </a:blip>
          <a:srcRect l="27294" t="7312" r="32213" b="28913"/>
          <a:stretch/>
        </p:blipFill>
        <p:spPr>
          <a:xfrm rot="-2097298">
            <a:off x="579303" y="1449014"/>
            <a:ext cx="2088829" cy="310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4" descr="Dơi, chim và họ nhà thú | Mầm Non Đô Thị Sài Đồ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81665" y="424494"/>
            <a:ext cx="2823830" cy="1411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3600" y="3926105"/>
            <a:ext cx="12173320" cy="299701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43253" y="4779279"/>
            <a:ext cx="12158672" cy="21438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680" y="4259428"/>
            <a:ext cx="12238482" cy="26635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3254" y="2846368"/>
            <a:ext cx="808404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00" y="766473"/>
            <a:ext cx="12173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Thứ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Hai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, </a:t>
            </a:r>
            <a:r>
              <a:rPr lang="en-US" sz="44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ngày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4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tháng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10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năm</a:t>
            </a:r>
            <a:r>
              <a: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2021</a:t>
            </a:r>
          </a:p>
          <a:p>
            <a:pPr algn="ctr"/>
            <a:r>
              <a:rPr lang="vi-VN" sz="4400" b="1" u="sng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Tiếng Việt</a:t>
            </a:r>
            <a:endParaRPr lang="en-US" sz="4400" b="1" u="sng" dirty="0"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7456" y="2076927"/>
            <a:ext cx="108649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  </a:t>
            </a:r>
            <a:r>
              <a:rPr lang="vi-VN" sz="4000" b="1" u="sng" dirty="0" err="1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Bài</a:t>
            </a:r>
            <a:r>
              <a:rPr lang="vi-VN" sz="4000" b="1" u="sng" dirty="0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 9</a:t>
            </a:r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:           </a:t>
            </a:r>
            <a:r>
              <a:rPr lang="vi-VN" sz="4400" b="1" dirty="0">
                <a:solidFill>
                  <a:srgbClr val="FF0000"/>
                </a:solidFill>
                <a:latin typeface="HP001 4 hàng" pitchFamily="34" charset="0"/>
              </a:rPr>
              <a:t>C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ô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giáo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lớp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em</a:t>
            </a:r>
            <a:endParaRPr lang="en-US" dirty="0">
              <a:solidFill>
                <a:srgbClr val="FF0000"/>
              </a:solidFill>
              <a:latin typeface="HP001 4 hàng" pitchFamily="34" charset="0"/>
            </a:endParaRPr>
          </a:p>
          <a:p>
            <a:pPr lvl="0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  </a:t>
            </a:r>
            <a:r>
              <a:rPr lang="en-US" sz="4000" b="1" u="sng" dirty="0" err="1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4000" b="1" u="sng" dirty="0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vi-VN" sz="4000" b="1" u="sng" dirty="0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41+ 42</a:t>
            </a:r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latin typeface="HP001 4 hàng" panose="020B0603050302020204" pitchFamily="34" charset="0"/>
                <a:cs typeface="UTM Avo" panose="02040603050506020204" charset="0"/>
              </a:rPr>
              <a:t>: </a:t>
            </a:r>
            <a:r>
              <a:rPr lang="vi-VN" sz="4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Đọc: </a:t>
            </a:r>
            <a:r>
              <a:rPr lang="vi-VN" sz="4400" b="1" dirty="0">
                <a:solidFill>
                  <a:srgbClr val="FF0000"/>
                </a:solidFill>
                <a:latin typeface="HP001 4 hàng" pitchFamily="34" charset="0"/>
              </a:rPr>
              <a:t>C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ô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giáo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lớp</a:t>
            </a:r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4 hàng" pitchFamily="34" charset="0"/>
              </a:rPr>
              <a:t>em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  <a:p>
            <a:pPr lvl="0"/>
            <a:r>
              <a:rPr lang="en-US" sz="4400" b="1" dirty="0">
                <a:solidFill>
                  <a:srgbClr val="FF0000"/>
                </a:solidFill>
                <a:latin typeface="HP001 4 hàng" pitchFamily="34" charset="0"/>
              </a:rPr>
              <a:t>                                                   </a:t>
            </a:r>
            <a:r>
              <a:rPr lang="en-US" sz="4400" b="1" dirty="0">
                <a:solidFill>
                  <a:srgbClr val="C00000"/>
                </a:solidFill>
                <a:latin typeface="HP001 4 hàng" pitchFamily="34" charset="0"/>
              </a:rPr>
              <a:t>( Trang 40 + 41)   </a:t>
            </a:r>
            <a:endParaRPr lang="en-US" sz="4400" dirty="0">
              <a:solidFill>
                <a:srgbClr val="C0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84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4"/>
          <p:cNvPicPr preferRelativeResize="0"/>
          <p:nvPr/>
        </p:nvPicPr>
        <p:blipFill rotWithShape="1">
          <a:blip r:embed="rId3">
            <a:alphaModFix/>
          </a:blip>
          <a:srcRect l="30197" t="33734" r="25211" b="20264"/>
          <a:stretch/>
        </p:blipFill>
        <p:spPr>
          <a:xfrm>
            <a:off x="0" y="1495367"/>
            <a:ext cx="7340343" cy="5362633"/>
          </a:xfrm>
          <a:prstGeom prst="rect">
            <a:avLst/>
          </a:prstGeom>
          <a:solidFill>
            <a:schemeClr val="lt1">
              <a:alpha val="56862"/>
            </a:schemeClr>
          </a:solidFill>
          <a:ln>
            <a:noFill/>
          </a:ln>
        </p:spPr>
      </p:pic>
      <p:sp>
        <p:nvSpPr>
          <p:cNvPr id="128" name="Google Shape;128;p4"/>
          <p:cNvSpPr/>
          <p:nvPr/>
        </p:nvSpPr>
        <p:spPr>
          <a:xfrm>
            <a:off x="6813870" y="80930"/>
            <a:ext cx="5171290" cy="6650182"/>
          </a:xfrm>
          <a:prstGeom prst="roundRect">
            <a:avLst>
              <a:gd name="adj" fmla="val 16667"/>
            </a:avLst>
          </a:prstGeom>
          <a:solidFill>
            <a:schemeClr val="lt1">
              <a:alpha val="63921"/>
            </a:scheme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7244995" y="797425"/>
            <a:ext cx="4740165" cy="600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Sáng nào em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Cũng thấy cô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rồi.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Đáp lời: “Chào cô ạ!”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mỉm c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thật t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dạy em tập viết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Gió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thoảng 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nhài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Nắng ghé vào cửa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Xem chúng em học bài.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lời cô giáo giảng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Ấm trang vở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ơ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 tho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Yêu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em ngắm mãi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iểm m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cô cho.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         (Nguyễn Xuân Sanh)</a:t>
            </a:r>
            <a:endParaRPr/>
          </a:p>
        </p:txBody>
      </p:sp>
      <p:sp>
        <p:nvSpPr>
          <p:cNvPr id="130" name="Google Shape;130;p4"/>
          <p:cNvSpPr txBox="1"/>
          <p:nvPr/>
        </p:nvSpPr>
        <p:spPr>
          <a:xfrm>
            <a:off x="7244995" y="264553"/>
            <a:ext cx="3886832" cy="6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CÔ GIÁO LỚP EM</a:t>
            </a:r>
            <a:endParaRPr/>
          </a:p>
        </p:txBody>
      </p:sp>
      <p:pic>
        <p:nvPicPr>
          <p:cNvPr id="6" name="Picture 5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233"/>
            <a:ext cx="1759527" cy="14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 l="7606" t="9720" r="7736" b="54882"/>
          <a:stretch/>
        </p:blipFill>
        <p:spPr>
          <a:xfrm>
            <a:off x="23620" y="5767304"/>
            <a:ext cx="1221105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5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5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0" y="2678268"/>
            <a:ext cx="311467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/>
          <p:nvPr/>
        </p:nvSpPr>
        <p:spPr>
          <a:xfrm>
            <a:off x="3729310" y="1016255"/>
            <a:ext cx="4740165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Sáng nào em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Cũng thấy cô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rồi.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Đáp lời: “Chào cô ạ!”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mỉm c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thật t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dạy em tập viết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Gió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thoảng 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nhài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Nắng ghé vào cửa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Xem chúng em học bài.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lời cô giáo giảng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Ấm trang vở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ơ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 tho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Yêu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em ngắm mãi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iểm m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cô cho.</a:t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3519548" y="505935"/>
            <a:ext cx="3981739" cy="6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GIÁO LỚP EM</a:t>
            </a:r>
            <a:endParaRPr/>
          </a:p>
        </p:txBody>
      </p:sp>
      <p:pic>
        <p:nvPicPr>
          <p:cNvPr id="142" name="Google Shape;14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46585" y="5066850"/>
            <a:ext cx="3315957" cy="180535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5"/>
          <p:cNvSpPr/>
          <p:nvPr/>
        </p:nvSpPr>
        <p:spPr>
          <a:xfrm>
            <a:off x="3456804" y="1121424"/>
            <a:ext cx="290356" cy="319412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/>
          </a:p>
        </p:txBody>
      </p:sp>
      <p:sp>
        <p:nvSpPr>
          <p:cNvPr id="144" name="Google Shape;144;p5"/>
          <p:cNvSpPr/>
          <p:nvPr/>
        </p:nvSpPr>
        <p:spPr>
          <a:xfrm>
            <a:off x="3472324" y="2900936"/>
            <a:ext cx="290356" cy="319412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/>
          </a:p>
        </p:txBody>
      </p:sp>
      <p:sp>
        <p:nvSpPr>
          <p:cNvPr id="145" name="Google Shape;145;p5"/>
          <p:cNvSpPr/>
          <p:nvPr/>
        </p:nvSpPr>
        <p:spPr>
          <a:xfrm>
            <a:off x="3478757" y="4610550"/>
            <a:ext cx="283923" cy="279157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/>
          </a:p>
        </p:txBody>
      </p:sp>
      <p:grpSp>
        <p:nvGrpSpPr>
          <p:cNvPr id="146" name="Google Shape;146;p5"/>
          <p:cNvGrpSpPr/>
          <p:nvPr/>
        </p:nvGrpSpPr>
        <p:grpSpPr>
          <a:xfrm>
            <a:off x="8178035" y="2027568"/>
            <a:ext cx="3338015" cy="1940706"/>
            <a:chOff x="242986" y="532128"/>
            <a:chExt cx="3338015" cy="1940706"/>
          </a:xfrm>
        </p:grpSpPr>
        <p:pic>
          <p:nvPicPr>
            <p:cNvPr id="147" name="Google Shape;147;p5"/>
            <p:cNvPicPr preferRelativeResize="0"/>
            <p:nvPr/>
          </p:nvPicPr>
          <p:blipFill rotWithShape="1">
            <a:blip r:embed="rId6">
              <a:alphaModFix/>
            </a:blip>
            <a:srcRect l="53795" t="8695" r="-430" b="71981"/>
            <a:stretch/>
          </p:blipFill>
          <p:spPr>
            <a:xfrm>
              <a:off x="242986" y="532128"/>
              <a:ext cx="3338015" cy="19407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p5"/>
            <p:cNvSpPr txBox="1"/>
            <p:nvPr/>
          </p:nvSpPr>
          <p:spPr>
            <a:xfrm>
              <a:off x="682168" y="1253397"/>
              <a:ext cx="2527567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0070C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Đọc nối tiếp</a:t>
              </a:r>
              <a:endParaRPr sz="32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endParaRPr>
            </a:p>
          </p:txBody>
        </p:sp>
      </p:grpSp>
      <p:cxnSp>
        <p:nvCxnSpPr>
          <p:cNvPr id="149" name="Google Shape;149;p5"/>
          <p:cNvCxnSpPr/>
          <p:nvPr/>
        </p:nvCxnSpPr>
        <p:spPr>
          <a:xfrm>
            <a:off x="3803552" y="2209005"/>
            <a:ext cx="1133256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" name="Google Shape;150;p5"/>
          <p:cNvCxnSpPr/>
          <p:nvPr/>
        </p:nvCxnSpPr>
        <p:spPr>
          <a:xfrm rot="10800000" flipH="1">
            <a:off x="4342760" y="2576945"/>
            <a:ext cx="1334987" cy="16373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" name="Google Shape;151;p5"/>
          <p:cNvCxnSpPr/>
          <p:nvPr/>
        </p:nvCxnSpPr>
        <p:spPr>
          <a:xfrm rot="10800000" flipH="1">
            <a:off x="5011112" y="3553694"/>
            <a:ext cx="1041441" cy="5874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2" name="Google Shape;152;p5"/>
          <p:cNvCxnSpPr/>
          <p:nvPr/>
        </p:nvCxnSpPr>
        <p:spPr>
          <a:xfrm>
            <a:off x="3804245" y="4313947"/>
            <a:ext cx="663210" cy="867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3" name="Google Shape;153;p5"/>
          <p:cNvCxnSpPr/>
          <p:nvPr/>
        </p:nvCxnSpPr>
        <p:spPr>
          <a:xfrm>
            <a:off x="6388530" y="4938609"/>
            <a:ext cx="877229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4" name="Google Shape;154;p5"/>
          <p:cNvSpPr/>
          <p:nvPr/>
        </p:nvSpPr>
        <p:spPr>
          <a:xfrm>
            <a:off x="5760877" y="6149370"/>
            <a:ext cx="274466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Nguyễn Xuân Sanh)</a:t>
            </a:r>
            <a:endParaRPr/>
          </a:p>
        </p:txBody>
      </p:sp>
      <p:pic>
        <p:nvPicPr>
          <p:cNvPr id="22" name="Picture 21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233"/>
            <a:ext cx="1759527" cy="14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6" descr="图片包含 室内, 物体&#10;&#10;描述已自动生成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1788" y="-381582"/>
            <a:ext cx="10097970" cy="7144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4547" y="2985969"/>
            <a:ext cx="4601708" cy="4601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64745" y="823985"/>
            <a:ext cx="4123385" cy="603401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6"/>
          <p:cNvSpPr/>
          <p:nvPr/>
        </p:nvSpPr>
        <p:spPr>
          <a:xfrm>
            <a:off x="3702786" y="1167571"/>
            <a:ext cx="4679492" cy="70576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Luyện đọc từ khó</a:t>
            </a:r>
            <a:endParaRPr sz="3600" b="1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3" name="Google Shape;163;p6"/>
          <p:cNvSpPr txBox="1"/>
          <p:nvPr/>
        </p:nvSpPr>
        <p:spPr>
          <a:xfrm>
            <a:off x="5103098" y="1873331"/>
            <a:ext cx="24114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đáp lời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5121435" y="2465898"/>
            <a:ext cx="25328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mỉm cười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5069231" y="3100568"/>
            <a:ext cx="297823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thoảng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5139449" y="3772817"/>
            <a:ext cx="324282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nắng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5139449" y="4408935"/>
            <a:ext cx="324282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giảng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1" name="Picture 10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233"/>
            <a:ext cx="1759527" cy="14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7"/>
          <p:cNvPicPr preferRelativeResize="0"/>
          <p:nvPr/>
        </p:nvPicPr>
        <p:blipFill rotWithShape="1">
          <a:blip r:embed="rId3">
            <a:alphaModFix/>
          </a:blip>
          <a:srcRect l="7606" t="9720" r="7736" b="54882"/>
          <a:stretch/>
        </p:blipFill>
        <p:spPr>
          <a:xfrm>
            <a:off x="23620" y="5767304"/>
            <a:ext cx="1221105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7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7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0" y="2678268"/>
            <a:ext cx="311467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7"/>
          <p:cNvSpPr/>
          <p:nvPr/>
        </p:nvSpPr>
        <p:spPr>
          <a:xfrm>
            <a:off x="3759062" y="1292675"/>
            <a:ext cx="4740165" cy="547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Sáng nào em đến lớp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Cũng thấy cô đến rồi.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Đáp lời: “Chào cô ạ!”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mỉm cười thật tươi.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dạy em tập viết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Gió đưa thoảng hương nhài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Nắng ghé vào cửa lớp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Xem chúng em học bài.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Những lời cô giáo giảng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Ấm trang vở thơm tho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Yêu thương em ngắm mãi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Những điểm mười cô cho.</a:t>
            </a:r>
            <a:endParaRPr/>
          </a:p>
        </p:txBody>
      </p:sp>
      <p:sp>
        <p:nvSpPr>
          <p:cNvPr id="178" name="Google Shape;178;p7"/>
          <p:cNvSpPr txBox="1"/>
          <p:nvPr/>
        </p:nvSpPr>
        <p:spPr>
          <a:xfrm>
            <a:off x="3519548" y="505935"/>
            <a:ext cx="3948051" cy="6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GIÁO LỚP EM</a:t>
            </a:r>
            <a:endParaRPr/>
          </a:p>
        </p:txBody>
      </p:sp>
      <p:sp>
        <p:nvSpPr>
          <p:cNvPr id="179" name="Google Shape;179;p7"/>
          <p:cNvSpPr/>
          <p:nvPr/>
        </p:nvSpPr>
        <p:spPr>
          <a:xfrm>
            <a:off x="3488508" y="1386079"/>
            <a:ext cx="290356" cy="319412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/>
          </a:p>
        </p:txBody>
      </p:sp>
      <p:sp>
        <p:nvSpPr>
          <p:cNvPr id="180" name="Google Shape;180;p7"/>
          <p:cNvSpPr/>
          <p:nvPr/>
        </p:nvSpPr>
        <p:spPr>
          <a:xfrm>
            <a:off x="3519549" y="3299984"/>
            <a:ext cx="290356" cy="319412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3488508" y="5180883"/>
            <a:ext cx="328899" cy="329975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/>
          </a:p>
        </p:txBody>
      </p:sp>
      <p:grpSp>
        <p:nvGrpSpPr>
          <p:cNvPr id="182" name="Google Shape;182;p7"/>
          <p:cNvGrpSpPr/>
          <p:nvPr/>
        </p:nvGrpSpPr>
        <p:grpSpPr>
          <a:xfrm>
            <a:off x="8178035" y="2027568"/>
            <a:ext cx="3338015" cy="1940706"/>
            <a:chOff x="242986" y="532128"/>
            <a:chExt cx="3338015" cy="1940706"/>
          </a:xfrm>
        </p:grpSpPr>
        <p:pic>
          <p:nvPicPr>
            <p:cNvPr id="183" name="Google Shape;183;p7"/>
            <p:cNvPicPr preferRelativeResize="0"/>
            <p:nvPr/>
          </p:nvPicPr>
          <p:blipFill rotWithShape="1">
            <a:blip r:embed="rId5">
              <a:alphaModFix/>
            </a:blip>
            <a:srcRect l="53795" t="8695" r="-430" b="71981"/>
            <a:stretch/>
          </p:blipFill>
          <p:spPr>
            <a:xfrm>
              <a:off x="242986" y="532128"/>
              <a:ext cx="3338015" cy="19407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" name="Google Shape;184;p7"/>
            <p:cNvSpPr txBox="1"/>
            <p:nvPr/>
          </p:nvSpPr>
          <p:spPr>
            <a:xfrm>
              <a:off x="803691" y="1242718"/>
              <a:ext cx="2527567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0070C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Đọc nối tiếp</a:t>
              </a:r>
              <a:endParaRPr sz="32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endParaRPr>
            </a:p>
          </p:txBody>
        </p:sp>
      </p:grpSp>
      <p:pic>
        <p:nvPicPr>
          <p:cNvPr id="185" name="Google Shape;185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43614" y="4938022"/>
            <a:ext cx="2821187" cy="19919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7"/>
          <p:cNvCxnSpPr/>
          <p:nvPr/>
        </p:nvCxnSpPr>
        <p:spPr>
          <a:xfrm flipH="1">
            <a:off x="5272902" y="1249518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7" name="Google Shape;187;p7"/>
          <p:cNvCxnSpPr/>
          <p:nvPr/>
        </p:nvCxnSpPr>
        <p:spPr>
          <a:xfrm flipH="1">
            <a:off x="4988933" y="2047922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8" name="Google Shape;188;p7"/>
          <p:cNvCxnSpPr/>
          <p:nvPr/>
        </p:nvCxnSpPr>
        <p:spPr>
          <a:xfrm flipH="1">
            <a:off x="7455027" y="244240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9" name="Google Shape;189;p7"/>
          <p:cNvCxnSpPr/>
          <p:nvPr/>
        </p:nvCxnSpPr>
        <p:spPr>
          <a:xfrm flipH="1">
            <a:off x="7469723" y="4362127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0" name="Google Shape;190;p7"/>
          <p:cNvCxnSpPr/>
          <p:nvPr/>
        </p:nvCxnSpPr>
        <p:spPr>
          <a:xfrm flipH="1">
            <a:off x="5642737" y="5863940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1" name="Google Shape;191;p7"/>
          <p:cNvCxnSpPr/>
          <p:nvPr/>
        </p:nvCxnSpPr>
        <p:spPr>
          <a:xfrm flipH="1">
            <a:off x="7814257" y="6216821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2" name="Google Shape;192;p7"/>
          <p:cNvCxnSpPr/>
          <p:nvPr/>
        </p:nvCxnSpPr>
        <p:spPr>
          <a:xfrm flipH="1">
            <a:off x="7883142" y="6265973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3" name="Google Shape;193;p7"/>
          <p:cNvCxnSpPr/>
          <p:nvPr/>
        </p:nvCxnSpPr>
        <p:spPr>
          <a:xfrm flipH="1">
            <a:off x="7346443" y="2393710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4" name="Google Shape;194;p7"/>
          <p:cNvCxnSpPr/>
          <p:nvPr/>
        </p:nvCxnSpPr>
        <p:spPr>
          <a:xfrm flipH="1">
            <a:off x="7337563" y="4362127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5" name="Google Shape;195;p7"/>
          <p:cNvCxnSpPr/>
          <p:nvPr/>
        </p:nvCxnSpPr>
        <p:spPr>
          <a:xfrm flipH="1">
            <a:off x="7174164" y="1691122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96" name="Google Shape;196;p7"/>
          <p:cNvGrpSpPr/>
          <p:nvPr/>
        </p:nvGrpSpPr>
        <p:grpSpPr>
          <a:xfrm>
            <a:off x="5449960" y="1668496"/>
            <a:ext cx="1793406" cy="1972396"/>
            <a:chOff x="5441347" y="1674990"/>
            <a:chExt cx="1793406" cy="1972396"/>
          </a:xfrm>
        </p:grpSpPr>
        <p:cxnSp>
          <p:nvCxnSpPr>
            <p:cNvPr id="197" name="Google Shape;197;p7"/>
            <p:cNvCxnSpPr/>
            <p:nvPr/>
          </p:nvCxnSpPr>
          <p:spPr>
            <a:xfrm flipH="1">
              <a:off x="5441347" y="3191413"/>
              <a:ext cx="172279" cy="455973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8" name="Google Shape;198;p7"/>
            <p:cNvCxnSpPr/>
            <p:nvPr/>
          </p:nvCxnSpPr>
          <p:spPr>
            <a:xfrm flipH="1">
              <a:off x="7062474" y="1674990"/>
              <a:ext cx="172279" cy="455973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99" name="Google Shape;199;p7"/>
          <p:cNvCxnSpPr/>
          <p:nvPr/>
        </p:nvCxnSpPr>
        <p:spPr>
          <a:xfrm flipH="1">
            <a:off x="6658266" y="318491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0" name="Google Shape;200;p7"/>
          <p:cNvCxnSpPr/>
          <p:nvPr/>
        </p:nvCxnSpPr>
        <p:spPr>
          <a:xfrm flipH="1">
            <a:off x="7205403" y="392349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1" name="Google Shape;201;p7"/>
          <p:cNvCxnSpPr/>
          <p:nvPr/>
        </p:nvCxnSpPr>
        <p:spPr>
          <a:xfrm flipH="1">
            <a:off x="6769262" y="318491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2" name="Google Shape;202;p7"/>
          <p:cNvCxnSpPr/>
          <p:nvPr/>
        </p:nvCxnSpPr>
        <p:spPr>
          <a:xfrm flipH="1">
            <a:off x="8159484" y="3579912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3" name="Google Shape;203;p7"/>
          <p:cNvCxnSpPr/>
          <p:nvPr/>
        </p:nvCxnSpPr>
        <p:spPr>
          <a:xfrm flipH="1">
            <a:off x="8053573" y="3579912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4" name="Google Shape;204;p7"/>
          <p:cNvCxnSpPr/>
          <p:nvPr/>
        </p:nvCxnSpPr>
        <p:spPr>
          <a:xfrm flipH="1">
            <a:off x="7311685" y="3983943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5" name="Google Shape;205;p7"/>
          <p:cNvCxnSpPr/>
          <p:nvPr/>
        </p:nvCxnSpPr>
        <p:spPr>
          <a:xfrm flipH="1">
            <a:off x="5359041" y="5119856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6" name="Google Shape;206;p7"/>
          <p:cNvCxnSpPr/>
          <p:nvPr/>
        </p:nvCxnSpPr>
        <p:spPr>
          <a:xfrm flipH="1">
            <a:off x="7380344" y="5475684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7" name="Google Shape;207;p7"/>
          <p:cNvCxnSpPr/>
          <p:nvPr/>
        </p:nvCxnSpPr>
        <p:spPr>
          <a:xfrm flipH="1">
            <a:off x="7260588" y="5478873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8" name="Google Shape;208;p7"/>
          <p:cNvCxnSpPr/>
          <p:nvPr/>
        </p:nvCxnSpPr>
        <p:spPr>
          <a:xfrm flipH="1">
            <a:off x="7651243" y="5155960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9" name="Google Shape;209;p7"/>
          <p:cNvCxnSpPr/>
          <p:nvPr/>
        </p:nvCxnSpPr>
        <p:spPr>
          <a:xfrm flipH="1">
            <a:off x="7518722" y="5187253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0" name="Google Shape;210;p7"/>
          <p:cNvCxnSpPr/>
          <p:nvPr/>
        </p:nvCxnSpPr>
        <p:spPr>
          <a:xfrm flipH="1">
            <a:off x="7092004" y="2105216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1" name="Google Shape;211;p7"/>
          <p:cNvCxnSpPr/>
          <p:nvPr/>
        </p:nvCxnSpPr>
        <p:spPr>
          <a:xfrm flipH="1">
            <a:off x="6991930" y="2110258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2" name="Google Shape;212;p7"/>
          <p:cNvCxnSpPr/>
          <p:nvPr/>
        </p:nvCxnSpPr>
        <p:spPr>
          <a:xfrm flipH="1">
            <a:off x="7069044" y="1275447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3" name="Google Shape;213;p7"/>
          <p:cNvCxnSpPr/>
          <p:nvPr/>
        </p:nvCxnSpPr>
        <p:spPr>
          <a:xfrm flipH="1">
            <a:off x="7119263" y="130994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4" name="Google Shape;214;p7"/>
          <p:cNvCxnSpPr/>
          <p:nvPr/>
        </p:nvCxnSpPr>
        <p:spPr>
          <a:xfrm flipH="1">
            <a:off x="4940757" y="2051691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5" name="Picture 44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233"/>
            <a:ext cx="1759527" cy="14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"/>
          <p:cNvSpPr/>
          <p:nvPr/>
        </p:nvSpPr>
        <p:spPr>
          <a:xfrm>
            <a:off x="499864" y="425182"/>
            <a:ext cx="10995949" cy="59609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1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8" descr="PPT素材-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864" y="113323"/>
            <a:ext cx="10543131" cy="5969843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8"/>
          <p:cNvSpPr/>
          <p:nvPr/>
        </p:nvSpPr>
        <p:spPr>
          <a:xfrm>
            <a:off x="456366" y="3200682"/>
            <a:ext cx="11203016" cy="1234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Luyện đọc nhóm</a:t>
            </a:r>
            <a:endParaRPr sz="495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8"/>
          <p:cNvPicPr preferRelativeResize="0"/>
          <p:nvPr/>
        </p:nvPicPr>
        <p:blipFill rotWithShape="1">
          <a:blip r:embed="rId4">
            <a:alphaModFix/>
          </a:blip>
          <a:srcRect l="27294" t="7312" r="32213" b="28913"/>
          <a:stretch/>
        </p:blipFill>
        <p:spPr>
          <a:xfrm>
            <a:off x="10637196" y="39447"/>
            <a:ext cx="1285680" cy="190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0814" y="245541"/>
            <a:ext cx="3261485" cy="242437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24" name="Google Shape;224;p8"/>
          <p:cNvPicPr preferRelativeResize="0"/>
          <p:nvPr/>
        </p:nvPicPr>
        <p:blipFill rotWithShape="1">
          <a:blip r:embed="rId6">
            <a:alphaModFix/>
          </a:blip>
          <a:srcRect t="86683" r="63070"/>
          <a:stretch/>
        </p:blipFill>
        <p:spPr>
          <a:xfrm>
            <a:off x="2462529" y="5795015"/>
            <a:ext cx="8396048" cy="946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233"/>
            <a:ext cx="1759527" cy="14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1478" y="-223255"/>
            <a:ext cx="8887145" cy="7311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9"/>
          <p:cNvPicPr preferRelativeResize="0"/>
          <p:nvPr/>
        </p:nvPicPr>
        <p:blipFill rotWithShape="1">
          <a:blip r:embed="rId4">
            <a:alphaModFix/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9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32" name="Google Shape;232;p9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4" name="Google Shape;234;p9"/>
          <p:cNvSpPr/>
          <p:nvPr/>
        </p:nvSpPr>
        <p:spPr>
          <a:xfrm>
            <a:off x="3268569" y="2135733"/>
            <a:ext cx="641860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Tìm hiểu bài</a:t>
            </a:r>
            <a:endParaRPr sz="5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C:\Users\admin\Desktop\Nam hoc2021- 2022\LO_GO_CHU_MINH_-_Copy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233"/>
            <a:ext cx="1759527" cy="14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775</Words>
  <Application>Microsoft Office PowerPoint</Application>
  <PresentationFormat>Màn hình rộng</PresentationFormat>
  <Paragraphs>139</Paragraphs>
  <Slides>22</Slides>
  <Notes>17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11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22</vt:i4>
      </vt:variant>
    </vt:vector>
  </HeadingPairs>
  <TitlesOfParts>
    <vt:vector size="35" baseType="lpstr">
      <vt:lpstr>Arial</vt:lpstr>
      <vt:lpstr>Arial Rounded</vt:lpstr>
      <vt:lpstr>Arial-Rounded</vt:lpstr>
      <vt:lpstr>Calibri</vt:lpstr>
      <vt:lpstr>Calibri Light</vt:lpstr>
      <vt:lpstr>Cambria</vt:lpstr>
      <vt:lpstr>HP001 4 hàng</vt:lpstr>
      <vt:lpstr>iCiel Cadena</vt:lpstr>
      <vt:lpstr>SVN-Gretoon</vt:lpstr>
      <vt:lpstr>Times New Roman</vt:lpstr>
      <vt:lpstr>UTM Avo</vt:lpstr>
      <vt:lpstr>Office Theme</vt:lpstr>
      <vt:lpstr>1_Office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Nguyễn Thị Thu Hà</cp:lastModifiedBy>
  <cp:revision>6</cp:revision>
  <dcterms:created xsi:type="dcterms:W3CDTF">2021-06-17T09:40:01Z</dcterms:created>
  <dcterms:modified xsi:type="dcterms:W3CDTF">2021-10-03T14:45:26Z</dcterms:modified>
</cp:coreProperties>
</file>