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277" r:id="rId3"/>
    <p:sldId id="278" r:id="rId4"/>
    <p:sldId id="258" r:id="rId5"/>
    <p:sldId id="280" r:id="rId6"/>
    <p:sldId id="281" r:id="rId7"/>
    <p:sldId id="259" r:id="rId8"/>
    <p:sldId id="282" r:id="rId9"/>
    <p:sldId id="284" r:id="rId10"/>
    <p:sldId id="286" r:id="rId11"/>
    <p:sldId id="273" r:id="rId12"/>
    <p:sldId id="261" r:id="rId13"/>
    <p:sldId id="268" r:id="rId14"/>
    <p:sldId id="274" r:id="rId15"/>
    <p:sldId id="288" r:id="rId16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8"/>
    <p:restoredTop sz="94660"/>
  </p:normalViewPr>
  <p:slideViewPr>
    <p:cSldViewPr snapToGrid="0" showGuides="1">
      <p:cViewPr>
        <p:scale>
          <a:sx n="81" d="100"/>
          <a:sy n="81" d="100"/>
        </p:scale>
        <p:origin x="-7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C0CC8-A85C-4675-BE5C-59125229AD57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BF14D-5FEB-4EC5-9E15-4D46ECDFF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63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BA46E74F-ADDA-4E80-939F-FAE616225D14}" type="slidenum">
              <a:rPr lang="zh-CN" altLang="en-US" smtClean="0"/>
              <a:pPr eaLnBrk="1" hangingPunct="1"/>
              <a:t>14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/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 indent="-228600"/>
            <a:r>
              <a:rPr lang="en-US" altLang="en-US" dirty="0"/>
              <a:t>Second level</a:t>
            </a:r>
          </a:p>
          <a:p>
            <a:pPr lvl="2" indent="-228600"/>
            <a:r>
              <a:rPr lang="en-US" altLang="en-US" dirty="0"/>
              <a:t>Third level</a:t>
            </a:r>
          </a:p>
          <a:p>
            <a:pPr lvl="3" indent="-228600"/>
            <a:r>
              <a:rPr lang="en-US" altLang="en-US" dirty="0"/>
              <a:t>Fourth level</a:t>
            </a:r>
          </a:p>
          <a:p>
            <a:pPr lvl="4" indent="-228600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33BA47-CD71-48C7-BB79-B2224147B48B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5EA5543-C006-4EB8-92B7-B36F32FBA40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Freeform 11"/>
          <p:cNvSpPr/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Right Triangle 13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9F81B67B-E23B-4666-9592-A28633F8FE3D}" type="datetimeFigureOut">
              <a:rPr lang="en-US" smtClean="0"/>
              <a:t>1/16/2024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-nen-slide-thuyet-trinh-dep-17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555" y="1858439"/>
            <a:ext cx="1076673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 6: Ngôi nhà</a:t>
            </a:r>
            <a:endParaRPr lang="en-US" sz="6000" b="1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93949"/>
            <a:ext cx="4056846" cy="5698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-Point Star 3"/>
          <p:cNvSpPr/>
          <p:nvPr/>
        </p:nvSpPr>
        <p:spPr>
          <a:xfrm>
            <a:off x="4027488" y="2835275"/>
            <a:ext cx="2363788" cy="1958975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chùm</a:t>
            </a:r>
          </a:p>
        </p:txBody>
      </p:sp>
      <p:sp>
        <p:nvSpPr>
          <p:cNvPr id="14" name="7-Point Star 13"/>
          <p:cNvSpPr/>
          <p:nvPr/>
        </p:nvSpPr>
        <p:spPr>
          <a:xfrm>
            <a:off x="4044950" y="2835275"/>
            <a:ext cx="2365375" cy="1958975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x-none" sz="3200" i="0" u="none" strike="noStrike" kern="1200" cap="none" spc="0" normalizeH="0" baseline="0" noProof="1">
                <a:solidFill>
                  <a:srgbClr val="FFFFFF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phơi</a:t>
            </a:r>
          </a:p>
        </p:txBody>
      </p:sp>
      <p:sp>
        <p:nvSpPr>
          <p:cNvPr id="16" name="7-Point Star 15"/>
          <p:cNvSpPr/>
          <p:nvPr/>
        </p:nvSpPr>
        <p:spPr>
          <a:xfrm>
            <a:off x="4033838" y="2835275"/>
            <a:ext cx="2365375" cy="1958975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x-none" sz="3200" i="0" u="none" strike="noStrike" kern="1200" cap="none" spc="0" normalizeH="0" baseline="0" noProof="1">
                <a:solidFill>
                  <a:srgbClr val="FFFFFF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nước</a:t>
            </a:r>
          </a:p>
        </p:txBody>
      </p:sp>
      <p:sp>
        <p:nvSpPr>
          <p:cNvPr id="6146" name="Title 1"/>
          <p:cNvSpPr txBox="1"/>
          <p:nvPr/>
        </p:nvSpPr>
        <p:spPr>
          <a:xfrm>
            <a:off x="719138" y="1563688"/>
            <a:ext cx="10515600" cy="7270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vi-VN" altLang="en-US" sz="3200" dirty="0">
                <a:latin typeface="UTM Avo" panose="02040603050506020204" pitchFamily="18" charset="0"/>
                <a:cs typeface="UTM Avo" panose="02040603050506020204" pitchFamily="18" charset="0"/>
              </a:rPr>
              <a:t>Tìm tiếng cùng vần với mỗi tiếng chùm, phơi, nước</a:t>
            </a:r>
            <a:endParaRPr lang="vi-VN" altLang="en-US" sz="3200" dirty="0">
              <a:solidFill>
                <a:srgbClr val="FF0000"/>
              </a:solidFill>
              <a:latin typeface="UTM Avo" panose="02040603050506020204" pitchFamily="18" charset="0"/>
              <a:ea typeface="Arial" panose="020B0604020202020204" pitchFamily="34" charset="0"/>
              <a:cs typeface="UTM Avo" panose="020406030505060202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74308" y="1430655"/>
            <a:ext cx="657225" cy="66516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3</a:t>
            </a:r>
          </a:p>
        </p:txBody>
      </p:sp>
      <p:sp>
        <p:nvSpPr>
          <p:cNvPr id="13" name="7-Point Star 12"/>
          <p:cNvSpPr/>
          <p:nvPr/>
        </p:nvSpPr>
        <p:spPr>
          <a:xfrm>
            <a:off x="6783388" y="2835275"/>
            <a:ext cx="2365375" cy="1958975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hùm</a:t>
            </a:r>
          </a:p>
        </p:txBody>
      </p:sp>
      <p:sp>
        <p:nvSpPr>
          <p:cNvPr id="15" name="7-Point Star 14"/>
          <p:cNvSpPr/>
          <p:nvPr/>
        </p:nvSpPr>
        <p:spPr>
          <a:xfrm>
            <a:off x="6783388" y="2835275"/>
            <a:ext cx="2365375" cy="1958975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x-none" sz="3200" i="0" u="none" strike="noStrike" kern="1200" cap="none" spc="0" normalizeH="0" baseline="0" noProof="1">
                <a:solidFill>
                  <a:srgbClr val="FFFFFF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dơi</a:t>
            </a:r>
          </a:p>
        </p:txBody>
      </p:sp>
      <p:sp>
        <p:nvSpPr>
          <p:cNvPr id="17" name="7-Point Star 16"/>
          <p:cNvSpPr/>
          <p:nvPr/>
        </p:nvSpPr>
        <p:spPr>
          <a:xfrm>
            <a:off x="6765925" y="2859088"/>
            <a:ext cx="2363788" cy="1957388"/>
          </a:xfrm>
          <a:prstGeom prst="star7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x-none" sz="3200" i="0" u="none" strike="noStrike" kern="1200" cap="none" spc="0" normalizeH="0" baseline="0" noProof="1">
                <a:solidFill>
                  <a:srgbClr val="FFFFFF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bước</a:t>
            </a:r>
          </a:p>
        </p:txBody>
      </p:sp>
      <p:sp>
        <p:nvSpPr>
          <p:cNvPr id="12" name="Left-Right Arrow 11"/>
          <p:cNvSpPr/>
          <p:nvPr/>
        </p:nvSpPr>
        <p:spPr>
          <a:xfrm>
            <a:off x="6410325" y="3509963"/>
            <a:ext cx="452438" cy="227013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  <p:bldP spid="13" grpId="0" animBg="1"/>
      <p:bldP spid="15" grpId="0" animBg="1"/>
      <p:bldP spid="17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0338" y="571749"/>
            <a:ext cx="3362325" cy="5953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28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Trả lời câu hỏi</a:t>
            </a:r>
          </a:p>
        </p:txBody>
      </p:sp>
      <p:sp>
        <p:nvSpPr>
          <p:cNvPr id="8" name="Text Placeholder 4"/>
          <p:cNvSpPr txBox="1"/>
          <p:nvPr/>
        </p:nvSpPr>
        <p:spPr>
          <a:xfrm>
            <a:off x="-52387" y="1782036"/>
            <a:ext cx="614203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a</a:t>
            </a:r>
            <a:r>
              <a:rPr lang="en-US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Trước ngõ nh</a:t>
            </a:r>
            <a:r>
              <a:rPr lang="vi-VN" altLang="en-US" sz="2800" dirty="0"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 của bạn nhỏ có gì</a:t>
            </a:r>
            <a:r>
              <a:rPr lang="en-US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?</a:t>
            </a:r>
            <a:endParaRPr lang="en-US" altLang="en-US" sz="2800" dirty="0"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  <p:sp>
        <p:nvSpPr>
          <p:cNvPr id="9" name="Text Placeholder 4"/>
          <p:cNvSpPr txBox="1"/>
          <p:nvPr/>
        </p:nvSpPr>
        <p:spPr>
          <a:xfrm>
            <a:off x="200025" y="2859703"/>
            <a:ext cx="6108700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b</a:t>
            </a:r>
            <a:r>
              <a:rPr lang="en-US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Tiếng chim hót ở đầu hồi như thế n</a:t>
            </a:r>
            <a:r>
              <a:rPr lang="vi-VN" altLang="en-US" sz="2800" dirty="0"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o?</a:t>
            </a:r>
            <a:endParaRPr lang="en-US" altLang="en-US" sz="2800" dirty="0"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  <p:sp>
        <p:nvSpPr>
          <p:cNvPr id="10" name="Text Placeholder 4"/>
          <p:cNvSpPr txBox="1"/>
          <p:nvPr/>
        </p:nvSpPr>
        <p:spPr>
          <a:xfrm>
            <a:off x="229455" y="3844197"/>
            <a:ext cx="7045325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c</a:t>
            </a:r>
            <a:r>
              <a:rPr lang="en-US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Câu thơ n</a:t>
            </a:r>
            <a:r>
              <a:rPr lang="vi-VN" altLang="en-US" sz="2800" dirty="0"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o nói về hình ảnh mái nh</a:t>
            </a:r>
            <a:r>
              <a:rPr lang="vi-VN" altLang="en-US" sz="2800" dirty="0"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latin typeface="UTM Avo" panose="02040603050506020204" pitchFamily="18" charset="0"/>
                <a:cs typeface="UTM Avo" panose="02040603050506020204" pitchFamily="18" charset="0"/>
              </a:rPr>
              <a:t>?</a:t>
            </a:r>
            <a:endParaRPr lang="en-US" altLang="en-US" sz="2800" dirty="0"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11925" y="114300"/>
            <a:ext cx="5680075" cy="6743700"/>
            <a:chOff x="5082139" y="1252330"/>
            <a:chExt cx="4466122" cy="5758070"/>
          </a:xfrm>
        </p:grpSpPr>
        <p:pic>
          <p:nvPicPr>
            <p:cNvPr id="7174" name="Picture 13"/>
            <p:cNvPicPr>
              <a:picLocks noChangeAspect="1"/>
            </p:cNvPicPr>
            <p:nvPr/>
          </p:nvPicPr>
          <p:blipFill>
            <a:blip r:embed="rId2"/>
            <a:srcRect l="43330" t="16039"/>
            <a:stretch>
              <a:fillRect/>
            </a:stretch>
          </p:blipFill>
          <p:spPr>
            <a:xfrm>
              <a:off x="5082139" y="1252330"/>
              <a:ext cx="2769059" cy="57580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75" name="Picture 14"/>
            <p:cNvPicPr>
              <a:picLocks noChangeAspect="1"/>
            </p:cNvPicPr>
            <p:nvPr/>
          </p:nvPicPr>
          <p:blipFill>
            <a:blip r:embed="rId3"/>
            <a:srcRect t="15797" r="57513"/>
            <a:stretch>
              <a:fillRect/>
            </a:stretch>
          </p:blipFill>
          <p:spPr>
            <a:xfrm>
              <a:off x="7851198" y="1252330"/>
              <a:ext cx="1697063" cy="57000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5082139" y="1540042"/>
              <a:ext cx="1126156" cy="28009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UTM Avo" panose="02040603050506020204" pitchFamily="18" charset="0"/>
              </a:endParaRPr>
            </a:p>
          </p:txBody>
        </p:sp>
      </p:grpSp>
      <p:sp>
        <p:nvSpPr>
          <p:cNvPr id="18" name="Text Placeholder 4"/>
          <p:cNvSpPr txBox="1"/>
          <p:nvPr/>
        </p:nvSpPr>
        <p:spPr>
          <a:xfrm>
            <a:off x="-58979" y="1778250"/>
            <a:ext cx="6483350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a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Trước ngõ nh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của bạn nhỏ có h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ng xoan.</a:t>
            </a:r>
            <a:endParaRPr lang="en-US" altLang="en-US" sz="2800" dirty="0">
              <a:solidFill>
                <a:srgbClr val="FF0000"/>
              </a:solidFill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  <p:sp>
        <p:nvSpPr>
          <p:cNvPr id="19" name="Text Placeholder 4"/>
          <p:cNvSpPr txBox="1"/>
          <p:nvPr/>
        </p:nvSpPr>
        <p:spPr>
          <a:xfrm>
            <a:off x="192088" y="2859093"/>
            <a:ext cx="6108700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2F5597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b</a:t>
            </a:r>
            <a:r>
              <a:rPr lang="en-US" altLang="en-US" sz="2800" dirty="0">
                <a:solidFill>
                  <a:srgbClr val="2F5597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solidFill>
                  <a:srgbClr val="2F5597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Tiếng chim hót ở đầu hồi lảnh lót.</a:t>
            </a:r>
            <a:endParaRPr lang="en-US" altLang="en-US" sz="2800" dirty="0">
              <a:solidFill>
                <a:srgbClr val="2F5597"/>
              </a:solidFill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  <p:sp>
        <p:nvSpPr>
          <p:cNvPr id="20" name="Text Placeholder 4"/>
          <p:cNvSpPr txBox="1"/>
          <p:nvPr/>
        </p:nvSpPr>
        <p:spPr>
          <a:xfrm>
            <a:off x="235194" y="3830276"/>
            <a:ext cx="7045325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</a:t>
            </a:r>
            <a:r>
              <a:rPr lang="en-US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. </a:t>
            </a: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Câu thơ : “ Mái v</a:t>
            </a: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ng thơm phức” nói về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hình ảnh mái nh</a:t>
            </a: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UTM Avo" panose="02040603050506020204" pitchFamily="18" charset="0"/>
              </a:rPr>
              <a:t>à</a:t>
            </a:r>
            <a:r>
              <a:rPr lang="vi-VN" altLang="en-US" sz="2800" dirty="0">
                <a:solidFill>
                  <a:srgbClr val="7030A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?</a:t>
            </a:r>
            <a:endParaRPr lang="en-US" altLang="en-US" sz="2800" dirty="0">
              <a:solidFill>
                <a:srgbClr val="7030A0"/>
              </a:solidFill>
              <a:latin typeface="UTM Avo" panose="02040603050506020204" pitchFamily="18" charset="0"/>
              <a:ea typeface="Times New Roman" panose="02020603050405020304" pitchFamily="18" charset="0"/>
              <a:cs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8" grpId="1"/>
      <p:bldP spid="9" grpId="0"/>
      <p:bldP spid="9" grpId="1"/>
      <p:bldP spid="10" grpId="0"/>
      <p:bldP spid="10" grpId="1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3" name="Group 21"/>
          <p:cNvGrpSpPr/>
          <p:nvPr/>
        </p:nvGrpSpPr>
        <p:grpSpPr>
          <a:xfrm>
            <a:off x="7023100" y="114300"/>
            <a:ext cx="5168900" cy="6743700"/>
            <a:chOff x="5082139" y="1252330"/>
            <a:chExt cx="4466122" cy="5758070"/>
          </a:xfrm>
        </p:grpSpPr>
        <p:pic>
          <p:nvPicPr>
            <p:cNvPr id="8194" name="Picture 37"/>
            <p:cNvPicPr>
              <a:picLocks noChangeAspect="1"/>
            </p:cNvPicPr>
            <p:nvPr/>
          </p:nvPicPr>
          <p:blipFill>
            <a:blip r:embed="rId2"/>
            <a:srcRect l="43330" t="16039"/>
            <a:stretch>
              <a:fillRect/>
            </a:stretch>
          </p:blipFill>
          <p:spPr>
            <a:xfrm>
              <a:off x="5082139" y="1252330"/>
              <a:ext cx="2769059" cy="57580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5" name="Picture 38"/>
            <p:cNvPicPr>
              <a:picLocks noChangeAspect="1"/>
            </p:cNvPicPr>
            <p:nvPr/>
          </p:nvPicPr>
          <p:blipFill>
            <a:blip r:embed="rId3"/>
            <a:srcRect t="15797" r="57513"/>
            <a:stretch>
              <a:fillRect/>
            </a:stretch>
          </p:blipFill>
          <p:spPr>
            <a:xfrm>
              <a:off x="7851198" y="1252330"/>
              <a:ext cx="1697063" cy="57000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0" name="Rectangle 39"/>
            <p:cNvSpPr/>
            <p:nvPr/>
          </p:nvSpPr>
          <p:spPr>
            <a:xfrm>
              <a:off x="5082139" y="1540042"/>
              <a:ext cx="1126156" cy="28009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8197" name="Group 40"/>
          <p:cNvGrpSpPr/>
          <p:nvPr/>
        </p:nvGrpSpPr>
        <p:grpSpPr>
          <a:xfrm>
            <a:off x="0" y="1192702"/>
            <a:ext cx="6472238" cy="5430837"/>
            <a:chOff x="1142072" y="1470344"/>
            <a:chExt cx="5330018" cy="4789283"/>
          </a:xfrm>
        </p:grpSpPr>
        <p:pic>
          <p:nvPicPr>
            <p:cNvPr id="8198" name="Picture 41"/>
            <p:cNvPicPr>
              <a:picLocks noChangeAspect="1"/>
            </p:cNvPicPr>
            <p:nvPr/>
          </p:nvPicPr>
          <p:blipFill>
            <a:blip r:embed="rId2"/>
            <a:srcRect l="7967" t="61160" r="55879" b="9171"/>
            <a:stretch>
              <a:fillRect/>
            </a:stretch>
          </p:blipFill>
          <p:spPr>
            <a:xfrm>
              <a:off x="1976288" y="1911351"/>
              <a:ext cx="3730925" cy="434827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9" name="Picture 42"/>
            <p:cNvPicPr>
              <a:picLocks noChangeAspect="1"/>
            </p:cNvPicPr>
            <p:nvPr/>
          </p:nvPicPr>
          <p:blipFill>
            <a:blip r:embed="rId3"/>
            <a:srcRect l="42914" t="72890" r="9674" b="22150"/>
            <a:stretch>
              <a:fillRect/>
            </a:stretch>
          </p:blipFill>
          <p:spPr>
            <a:xfrm>
              <a:off x="1142072" y="1470344"/>
              <a:ext cx="5330018" cy="88201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45" name="Picture 23" descr="1170273ke1o4da4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336925" y="1268413"/>
            <a:ext cx="487363" cy="3328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" name="Picture 7" descr="952829owne182jr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5400000">
            <a:off x="3344863" y="1747838"/>
            <a:ext cx="471487" cy="3328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" name="Picture 7" descr="952829owne182jr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5400000">
            <a:off x="3181350" y="4833938"/>
            <a:ext cx="471488" cy="322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" name="Picture 7" descr="952829owne182jr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5400000">
            <a:off x="3194050" y="3903663"/>
            <a:ext cx="471488" cy="3205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" name="Picture 7" descr="952829owne182jr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5400000">
            <a:off x="3306763" y="2724150"/>
            <a:ext cx="471487" cy="3205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" name="Picture 23" descr="1170273ke1o4da4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392488" y="2255838"/>
            <a:ext cx="488950" cy="321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" name="Picture 23" descr="1170273ke1o4da4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392488" y="3424238"/>
            <a:ext cx="487362" cy="321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" name="Picture 23" descr="1170273ke1o4da45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392488" y="4376738"/>
            <a:ext cx="487362" cy="3213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4"/>
          <p:cNvPicPr>
            <a:picLocks noChangeAspect="1"/>
          </p:cNvPicPr>
          <p:nvPr/>
        </p:nvPicPr>
        <p:blipFill>
          <a:blip r:embed="rId2"/>
          <a:srcRect l="43141" t="77850" r="8250" b="14360"/>
          <a:stretch>
            <a:fillRect/>
          </a:stretch>
        </p:blipFill>
        <p:spPr>
          <a:xfrm>
            <a:off x="976313" y="406400"/>
            <a:ext cx="6351587" cy="160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2" descr="Thỏa sức sáng tạo, lan tỏa yêu thương cùng cuộc thi vẽ &quot;Đất Xanh ..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989263"/>
            <a:ext cx="5435600" cy="3722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4" descr="Cuộc thi vẽ tranh NGÔI NHÀ MƠ ƯỚ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13" y="2930525"/>
            <a:ext cx="5435600" cy="3841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"/>
          <p:cNvGrpSpPr>
            <a:grpSpLocks/>
          </p:cNvGrpSpPr>
          <p:nvPr/>
        </p:nvGrpSpPr>
        <p:grpSpPr bwMode="auto">
          <a:xfrm>
            <a:off x="347663" y="0"/>
            <a:ext cx="11904662" cy="7050088"/>
            <a:chOff x="347822" y="0"/>
            <a:chExt cx="11904110" cy="7049967"/>
          </a:xfrm>
        </p:grpSpPr>
        <p:pic>
          <p:nvPicPr>
            <p:cNvPr id="14342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7"/>
            <a:stretch>
              <a:fillRect/>
            </a:stretch>
          </p:blipFill>
          <p:spPr bwMode="auto">
            <a:xfrm>
              <a:off x="9571780" y="3429439"/>
              <a:ext cx="1450504" cy="1717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3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00" t="72533" r="8533"/>
            <a:stretch>
              <a:fillRect/>
            </a:stretch>
          </p:blipFill>
          <p:spPr bwMode="auto">
            <a:xfrm>
              <a:off x="8377646" y="4801744"/>
              <a:ext cx="3352800" cy="1412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4" name="图片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5" r="34399" b="5898"/>
            <a:stretch>
              <a:fillRect/>
            </a:stretch>
          </p:blipFill>
          <p:spPr bwMode="auto">
            <a:xfrm>
              <a:off x="347822" y="0"/>
              <a:ext cx="8275276" cy="7049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图片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6" r="6934" b="5896"/>
            <a:stretch>
              <a:fillRect/>
            </a:stretch>
          </p:blipFill>
          <p:spPr bwMode="auto">
            <a:xfrm>
              <a:off x="10862044" y="2070413"/>
              <a:ext cx="1389888" cy="3791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图片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2" t="18964" r="21600" b="52948"/>
            <a:stretch>
              <a:fillRect/>
            </a:stretch>
          </p:blipFill>
          <p:spPr bwMode="auto">
            <a:xfrm>
              <a:off x="9384497" y="2057836"/>
              <a:ext cx="1487424" cy="1444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图片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67" t="4030" r="30313" b="70607"/>
            <a:stretch>
              <a:fillRect/>
            </a:stretch>
          </p:blipFill>
          <p:spPr bwMode="auto">
            <a:xfrm>
              <a:off x="8623098" y="1389226"/>
              <a:ext cx="1446632" cy="1304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文本框 17"/>
            <p:cNvSpPr txBox="1">
              <a:spLocks noChangeArrowheads="1"/>
            </p:cNvSpPr>
            <p:nvPr/>
          </p:nvSpPr>
          <p:spPr bwMode="auto">
            <a:xfrm>
              <a:off x="2042215" y="1441333"/>
              <a:ext cx="5020813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41350" eaLnBrk="0" hangingPunct="0"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413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413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413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41350" eaLnBrk="0" hangingPunct="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4135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4135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4135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4135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6800" b="1">
                  <a:solidFill>
                    <a:srgbClr val="FF0000"/>
                  </a:solidFill>
                  <a:latin typeface="Times New Roman" pitchFamily="18" charset="0"/>
                  <a:ea typeface="AvantGarde" pitchFamily="2" charset="0"/>
                  <a:cs typeface="Times New Roman" pitchFamily="18" charset="0"/>
                  <a:sym typeface="+mn-lt"/>
                </a:rPr>
                <a:t>DẶN DÒ</a:t>
              </a:r>
              <a:endParaRPr lang="tr-TR" altLang="zh-CN" sz="6800" b="1">
                <a:solidFill>
                  <a:srgbClr val="FF0000"/>
                </a:solidFill>
                <a:latin typeface="Times New Roman" pitchFamily="18" charset="0"/>
                <a:ea typeface="AvantGarde" pitchFamily="2" charset="0"/>
                <a:cs typeface="Times New Roman" pitchFamily="18" charset="0"/>
                <a:sym typeface="+mn-lt"/>
              </a:endParaRPr>
            </a:p>
          </p:txBody>
        </p:sp>
      </p:grpSp>
      <p:pic>
        <p:nvPicPr>
          <p:cNvPr id="14339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4" t="17384" r="14426"/>
          <a:stretch>
            <a:fillRect/>
          </a:stretch>
        </p:blipFill>
        <p:spPr bwMode="auto">
          <a:xfrm>
            <a:off x="1500188" y="3060700"/>
            <a:ext cx="2571750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10"/>
          <p:cNvSpPr txBox="1">
            <a:spLocks noChangeArrowheads="1"/>
          </p:cNvSpPr>
          <p:nvPr/>
        </p:nvSpPr>
        <p:spPr bwMode="auto">
          <a:xfrm>
            <a:off x="3005138" y="2746375"/>
            <a:ext cx="57308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900" b="1">
                <a:latin typeface="HP001 4 hàng" pitchFamily="34" charset="0"/>
                <a:cs typeface="AvantGarde" pitchFamily="2" charset="0"/>
              </a:rPr>
              <a:t>- Về nhà đọc lại nội dung bài.</a:t>
            </a: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2914650" y="3333750"/>
            <a:ext cx="67024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900" b="1">
                <a:latin typeface="HP001 4 hàng" pitchFamily="34" charset="0"/>
                <a:cs typeface="AvantGarde" pitchFamily="2" charset="0"/>
              </a:rPr>
              <a:t>-Chuẩn bị bài sau: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900" b="1" smtClean="0">
                <a:latin typeface="HP001 4 hàng" pitchFamily="34" charset="0"/>
                <a:cs typeface="AvantGarde" pitchFamily="2" charset="0"/>
              </a:rPr>
              <a:t>Bài ôn tập</a:t>
            </a:r>
            <a:endParaRPr lang="en-US" altLang="en-US" sz="3700" b="1">
              <a:latin typeface="HP001 4 hàng" pitchFamily="34" charset="0"/>
              <a:cs typeface="AvantGard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722723"/>
      </p:ext>
    </p:extLst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-317"/>
            <a:ext cx="10972800" cy="1143000"/>
          </a:xfrm>
        </p:spPr>
        <p:txBody>
          <a:bodyPr/>
          <a:lstStyle/>
          <a:p>
            <a:pPr algn="ctr"/>
            <a:r>
              <a:rPr lang="en-US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Khởi động</a:t>
            </a:r>
          </a:p>
        </p:txBody>
      </p:sp>
      <p:pic>
        <p:nvPicPr>
          <p:cNvPr id="4" name="Bài hát Nhà Của Tôi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3285" y="911225"/>
            <a:ext cx="10424795" cy="563054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l="8505" t="15025" r="33936" b="40202"/>
          <a:stretch>
            <a:fillRect/>
          </a:stretch>
        </p:blipFill>
        <p:spPr>
          <a:xfrm>
            <a:off x="3101386" y="382104"/>
            <a:ext cx="7777627" cy="638890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ounded Rectangle 12"/>
          <p:cNvSpPr/>
          <p:nvPr/>
        </p:nvSpPr>
        <p:spPr>
          <a:xfrm>
            <a:off x="327025" y="382104"/>
            <a:ext cx="2573338" cy="7143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vi-VN" altLang="x-none" sz="2800" i="0" u="none" strike="noStrike" kern="1200" cap="none" spc="0" normalizeH="0" baseline="0" noProof="1">
                <a:solidFill>
                  <a:schemeClr val="bg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1. Khởi động</a:t>
            </a:r>
          </a:p>
        </p:txBody>
      </p:sp>
      <p:sp>
        <p:nvSpPr>
          <p:cNvPr id="3" name="Oval 2"/>
          <p:cNvSpPr/>
          <p:nvPr/>
        </p:nvSpPr>
        <p:spPr>
          <a:xfrm>
            <a:off x="4449885" y="2504537"/>
            <a:ext cx="3072130" cy="182181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6"/>
          <p:cNvGrpSpPr/>
          <p:nvPr/>
        </p:nvGrpSpPr>
        <p:grpSpPr>
          <a:xfrm>
            <a:off x="1735015" y="0"/>
            <a:ext cx="8487508" cy="6743700"/>
            <a:chOff x="5082139" y="1252330"/>
            <a:chExt cx="4466122" cy="5758070"/>
          </a:xfrm>
        </p:grpSpPr>
        <p:pic>
          <p:nvPicPr>
            <p:cNvPr id="5122" name="Picture 11"/>
            <p:cNvPicPr>
              <a:picLocks noChangeAspect="1"/>
            </p:cNvPicPr>
            <p:nvPr/>
          </p:nvPicPr>
          <p:blipFill>
            <a:blip r:embed="rId2"/>
            <a:srcRect l="43330" t="16039"/>
            <a:stretch>
              <a:fillRect/>
            </a:stretch>
          </p:blipFill>
          <p:spPr>
            <a:xfrm>
              <a:off x="5082139" y="1252330"/>
              <a:ext cx="2769059" cy="575807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3" name="Picture 12"/>
            <p:cNvPicPr>
              <a:picLocks noChangeAspect="1"/>
            </p:cNvPicPr>
            <p:nvPr/>
          </p:nvPicPr>
          <p:blipFill>
            <a:blip r:embed="rId3"/>
            <a:srcRect t="15797" r="57513"/>
            <a:stretch>
              <a:fillRect/>
            </a:stretch>
          </p:blipFill>
          <p:spPr>
            <a:xfrm>
              <a:off x="7851198" y="1252330"/>
              <a:ext cx="1697063" cy="57000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Rectangle 13"/>
            <p:cNvSpPr/>
            <p:nvPr/>
          </p:nvSpPr>
          <p:spPr>
            <a:xfrm>
              <a:off x="5082139" y="1540042"/>
              <a:ext cx="1126156" cy="28009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731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09600" y="-187885"/>
            <a:ext cx="10972800" cy="1143000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Ngôi nhà</a:t>
            </a:r>
            <a:endParaRPr lang="en-US" sz="320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762000" y="1078200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 yêu nhà em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Hàng xoan trước ngõ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Hoa xao xuyến nở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Như mây từng chùm.</a:t>
            </a:r>
            <a:endParaRPr lang="en-US" sz="3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844062" y="3000773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Em yêu tiếng chim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Đầu hồi lảnh lót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Mái vàng thơm phức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</a:t>
            </a: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Rạ </a:t>
            </a: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đầy sân phơi.</a:t>
            </a:r>
            <a:endParaRPr lang="en-US" sz="3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867508" y="516952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Em yêu ngôi nhà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Gỗ, tre mộc mạc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Như yêu đất nước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Bốn mùa chim ca.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      </a:t>
            </a:r>
            <a:r>
              <a:rPr lang="en-US" sz="24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(Tô Hà)</a:t>
            </a:r>
            <a:endParaRPr lang="en-US" sz="2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4335682" y="852120"/>
            <a:ext cx="261937" cy="280988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Đường kết nối 8"/>
          <p:cNvSpPr/>
          <p:nvPr/>
        </p:nvSpPr>
        <p:spPr>
          <a:xfrm>
            <a:off x="4440945" y="2832960"/>
            <a:ext cx="261937" cy="280987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8"/>
          <p:cNvSpPr/>
          <p:nvPr/>
        </p:nvSpPr>
        <p:spPr>
          <a:xfrm>
            <a:off x="4474526" y="4755051"/>
            <a:ext cx="263525" cy="280987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704377" y="2038228"/>
            <a:ext cx="18335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65077" y="3547240"/>
            <a:ext cx="1488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54653" y="3572273"/>
            <a:ext cx="13060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31007" y="3972536"/>
            <a:ext cx="1790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865077" y="4406290"/>
            <a:ext cx="5744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248400" y="5508259"/>
            <a:ext cx="18053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66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1255353"/>
            <a:ext cx="3510280" cy="762000"/>
          </a:xfrm>
          <a:ln/>
        </p:spPr>
        <p:txBody>
          <a:bodyPr vert="horz" wrap="square" lIns="91440" tIns="45720" rIns="91440" bIns="45720" anchor="t"/>
          <a:lstStyle/>
          <a:p>
            <a:pPr eaLnBrk="1" hangingPunct="1">
              <a:buClrTx/>
              <a:buSzTx/>
            </a:pPr>
            <a:r>
              <a:rPr lang="en-US" altLang="en-US" sz="3600" kern="1200" dirty="0">
                <a:solidFill>
                  <a:srgbClr val="FF0000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 </a:t>
            </a:r>
            <a:r>
              <a:rPr lang="vi-VN" altLang="en-US" sz="3200" b="1" kern="12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xao xuyến</a:t>
            </a:r>
            <a:endParaRPr lang="en-US" altLang="en-US" sz="3200" b="1" kern="12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3" name="Subtitle 2"/>
          <p:cNvSpPr txBox="1"/>
          <p:nvPr/>
        </p:nvSpPr>
        <p:spPr>
          <a:xfrm>
            <a:off x="4192964" y="1278799"/>
            <a:ext cx="2344738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nở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15900" y="471737"/>
            <a:ext cx="1931988" cy="66675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40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pitchFamily="18" charset="0"/>
                <a:ea typeface="+mn-ea"/>
                <a:cs typeface="UTM Avo" panose="02040603050506020204" pitchFamily="18" charset="0"/>
              </a:rPr>
              <a:t>2. Đọc</a:t>
            </a:r>
          </a:p>
        </p:txBody>
      </p:sp>
      <p:sp>
        <p:nvSpPr>
          <p:cNvPr id="15" name="Subtitle 2"/>
          <p:cNvSpPr txBox="1"/>
          <p:nvPr/>
        </p:nvSpPr>
        <p:spPr>
          <a:xfrm>
            <a:off x="8329613" y="1303833"/>
            <a:ext cx="2346325" cy="76041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dirty="0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lảnh lót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1" name="Subtitle 2"/>
          <p:cNvSpPr txBox="1"/>
          <p:nvPr/>
        </p:nvSpPr>
        <p:spPr>
          <a:xfrm>
            <a:off x="6080368" y="1302246"/>
            <a:ext cx="2344738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200" b="1">
                <a:solidFill>
                  <a:srgbClr val="FF0000"/>
                </a:solidFill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altLang="en-US" sz="32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rạ</a:t>
            </a:r>
            <a:endParaRPr lang="en-US" altLang="en-US" sz="32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1618140" y="3035941"/>
            <a:ext cx="833474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 yêu nhà em</a:t>
            </a:r>
          </a:p>
          <a:p>
            <a:pPr algn="ctr">
              <a:lnSpc>
                <a:spcPct val="150000"/>
              </a:lnSpc>
            </a:pP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Hàng xoan trước ngõ</a:t>
            </a:r>
          </a:p>
          <a:p>
            <a:pPr algn="ctr">
              <a:lnSpc>
                <a:spcPct val="150000"/>
              </a:lnSpc>
            </a:pP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Hoa xao xuyến nở</a:t>
            </a:r>
          </a:p>
          <a:p>
            <a:pPr algn="ctr">
              <a:lnSpc>
                <a:spcPct val="150000"/>
              </a:lnSpc>
            </a:pP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Như mây từng chùm.</a:t>
            </a:r>
            <a:endParaRPr lang="en-US" sz="3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252737" y="2250342"/>
            <a:ext cx="209061" cy="642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8320575" y="2964503"/>
            <a:ext cx="209061" cy="642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709937" y="3727450"/>
            <a:ext cx="209061" cy="642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8276646" y="4397301"/>
            <a:ext cx="263525" cy="646112"/>
            <a:chOff x="6400800" y="194146"/>
            <a:chExt cx="209939" cy="766958"/>
          </a:xfrm>
        </p:grpSpPr>
        <p:cxnSp>
          <p:nvCxnSpPr>
            <p:cNvPr id="21" name="Straight Connector 15"/>
            <p:cNvCxnSpPr>
              <a:cxnSpLocks noChangeShapeType="1"/>
            </p:cNvCxnSpPr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Connector 16"/>
            <p:cNvCxnSpPr>
              <a:cxnSpLocks noChangeShapeType="1"/>
            </p:cNvCxnSpPr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8" grpId="0" animBg="1"/>
      <p:bldP spid="15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09600" y="-187885"/>
            <a:ext cx="10972800" cy="1143000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Ngôi nhà</a:t>
            </a:r>
            <a:endParaRPr lang="en-US" sz="320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762000" y="1078200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 yêu nhà em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Hàng xoan trước ngõ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Hoa xao xuyến nở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Như mây từng chùm.</a:t>
            </a:r>
            <a:endParaRPr lang="en-US" sz="3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844062" y="3000773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Em yêu tiếng chim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Đầu hồi lảnh lót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Mái vàng thơm phức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</a:t>
            </a: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Rạ </a:t>
            </a:r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đầy sân phơi.</a:t>
            </a:r>
            <a:endParaRPr lang="en-US" sz="3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867508" y="516952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Em yêu ngôi nhà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Gỗ, tre mộc mạc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Như yêu đất nước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Bốn mùa chim ca.</a:t>
            </a:r>
          </a:p>
          <a:p>
            <a:pPr algn="ctr"/>
            <a:r>
              <a:rPr lang="en-US" sz="30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                </a:t>
            </a:r>
            <a:r>
              <a:rPr lang="en-US" sz="24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(Tô Hà)</a:t>
            </a:r>
            <a:endParaRPr lang="en-US" sz="2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4335682" y="852120"/>
            <a:ext cx="261937" cy="280988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Đường kết nối 8"/>
          <p:cNvSpPr/>
          <p:nvPr/>
        </p:nvSpPr>
        <p:spPr>
          <a:xfrm>
            <a:off x="4440945" y="2832960"/>
            <a:ext cx="261937" cy="280987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8"/>
          <p:cNvSpPr/>
          <p:nvPr/>
        </p:nvSpPr>
        <p:spPr>
          <a:xfrm>
            <a:off x="4474526" y="4755051"/>
            <a:ext cx="263525" cy="280987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0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8686800" y="0"/>
            <a:ext cx="198120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1700">
              <a:latin typeface=".VnAristote" pitchFamily="34" charset="0"/>
              <a:cs typeface="Arial" pitchFamily="34" charset="0"/>
            </a:endParaRPr>
          </a:p>
        </p:txBody>
      </p:sp>
      <p:sp>
        <p:nvSpPr>
          <p:cNvPr id="8195" name="Text Box 14"/>
          <p:cNvSpPr txBox="1">
            <a:spLocks noChangeArrowheads="1"/>
          </p:cNvSpPr>
          <p:nvPr/>
        </p:nvSpPr>
        <p:spPr bwMode="auto">
          <a:xfrm>
            <a:off x="2847975" y="612775"/>
            <a:ext cx="85534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4500" b="1">
                <a:latin typeface=".VnAvant" pitchFamily="34" charset="0"/>
                <a:cs typeface="AvantGarde" pitchFamily="2" charset="0"/>
              </a:rPr>
              <a:t>Đọc s¸ch gi¸o khoa</a:t>
            </a:r>
          </a:p>
        </p:txBody>
      </p:sp>
      <p:sp>
        <p:nvSpPr>
          <p:cNvPr id="8196" name="Line 16"/>
          <p:cNvSpPr>
            <a:spLocks noChangeShapeType="1"/>
          </p:cNvSpPr>
          <p:nvPr/>
        </p:nvSpPr>
        <p:spPr bwMode="auto">
          <a:xfrm>
            <a:off x="4432300" y="10287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586" tIns="42792" rIns="85586" bIns="42792"/>
          <a:lstStyle/>
          <a:p>
            <a:endParaRPr lang="en-US"/>
          </a:p>
        </p:txBody>
      </p:sp>
      <p:pic>
        <p:nvPicPr>
          <p:cNvPr id="8197" name="Picture 2" descr="BOO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793875"/>
            <a:ext cx="8958263" cy="382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8967788" y="4376738"/>
            <a:ext cx="11779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ap="sq" cmpd="thickThin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300" b="1">
                <a:solidFill>
                  <a:srgbClr val="FF0000"/>
                </a:solidFill>
                <a:latin typeface="AvantGarde" pitchFamily="2" charset="0"/>
                <a:cs typeface="AvantGarde" pitchFamily="2" charset="0"/>
              </a:rPr>
              <a:t>    </a:t>
            </a:r>
            <a:r>
              <a:rPr lang="en-US" altLang="en-US" sz="2300" b="1" smtClean="0">
                <a:solidFill>
                  <a:srgbClr val="FF0000"/>
                </a:solidFill>
                <a:latin typeface="AvantGarde" pitchFamily="2" charset="0"/>
                <a:cs typeface="AvantGarde" pitchFamily="2" charset="0"/>
              </a:rPr>
              <a:t>40</a:t>
            </a:r>
            <a:endParaRPr lang="en-US" altLang="en-US" sz="2300" b="1">
              <a:solidFill>
                <a:srgbClr val="FF0000"/>
              </a:solidFill>
              <a:latin typeface="AvantGarde" pitchFamily="2" charset="0"/>
              <a:cs typeface="AvantGarde" pitchFamily="2" charset="0"/>
            </a:endParaRPr>
          </a:p>
        </p:txBody>
      </p:sp>
      <p:sp>
        <p:nvSpPr>
          <p:cNvPr id="8199" name="Text Box 14"/>
          <p:cNvSpPr txBox="1">
            <a:spLocks noChangeArrowheads="1"/>
          </p:cNvSpPr>
          <p:nvPr/>
        </p:nvSpPr>
        <p:spPr bwMode="auto">
          <a:xfrm>
            <a:off x="3452813" y="2454275"/>
            <a:ext cx="153987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300" b="1">
                <a:latin typeface=".VnAvant" pitchFamily="34" charset="0"/>
                <a:cs typeface="Times New Roman" pitchFamily="18" charset="0"/>
              </a:rPr>
              <a:t>Bµi </a:t>
            </a:r>
            <a:r>
              <a:rPr lang="en-US" altLang="en-US" sz="2300" b="1" smtClean="0">
                <a:latin typeface=".VnAvant" pitchFamily="34" charset="0"/>
                <a:cs typeface="Times New Roman" pitchFamily="18" charset="0"/>
              </a:rPr>
              <a:t>6</a:t>
            </a:r>
            <a:endParaRPr lang="en-US" altLang="en-US" sz="2300" b="1">
              <a:latin typeface=".VnAvant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9398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/>
            </a:extLst>
          </p:cNvPr>
          <p:cNvSpPr/>
          <p:nvPr/>
        </p:nvSpPr>
        <p:spPr>
          <a:xfrm>
            <a:off x="1601788" y="369888"/>
            <a:ext cx="9118600" cy="2286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6" tIns="42792" rIns="85586" bIns="42792" anchor="ctr"/>
          <a:lstStyle/>
          <a:p>
            <a:pPr algn="ctr">
              <a:defRPr/>
            </a:pP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nhãm</a:t>
            </a:r>
            <a:endParaRPr lang="en-US" sz="51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9219" name="Picture 15" descr="nhomd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2849563"/>
            <a:ext cx="6091237" cy="31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949655"/>
      </p:ext>
    </p:extLst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321</Words>
  <Application>Microsoft Office PowerPoint</Application>
  <PresentationFormat>Custom</PresentationFormat>
  <Paragraphs>71</Paragraphs>
  <Slides>14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Concourse</vt:lpstr>
      <vt:lpstr>PowerPoint Presentation</vt:lpstr>
      <vt:lpstr>Khởi động</vt:lpstr>
      <vt:lpstr>PowerPoint Presentation</vt:lpstr>
      <vt:lpstr>PowerPoint Presentation</vt:lpstr>
      <vt:lpstr>Ngôi nhà</vt:lpstr>
      <vt:lpstr>PowerPoint Presentation</vt:lpstr>
      <vt:lpstr>Ngôi nhà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13</cp:revision>
  <dcterms:created xsi:type="dcterms:W3CDTF">2020-08-08T08:08:51Z</dcterms:created>
  <dcterms:modified xsi:type="dcterms:W3CDTF">2024-01-16T14:32:32Z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