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5"/>
  </p:notesMasterIdLst>
  <p:sldIdLst>
    <p:sldId id="277" r:id="rId3"/>
    <p:sldId id="258" r:id="rId4"/>
    <p:sldId id="259" r:id="rId5"/>
    <p:sldId id="278" r:id="rId6"/>
    <p:sldId id="279" r:id="rId7"/>
    <p:sldId id="282" r:id="rId8"/>
    <p:sldId id="283" r:id="rId9"/>
    <p:sldId id="273" r:id="rId10"/>
    <p:sldId id="261" r:id="rId11"/>
    <p:sldId id="268" r:id="rId12"/>
    <p:sldId id="274" r:id="rId13"/>
    <p:sldId id="285" r:id="rId14"/>
  </p:sldIdLst>
  <p:sldSz cx="12192000" cy="6858000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/>
    <p:restoredTop sz="94660"/>
  </p:normalViewPr>
  <p:slideViewPr>
    <p:cSldViewPr snapToGrid="0">
      <p:cViewPr>
        <p:scale>
          <a:sx n="81" d="100"/>
          <a:sy n="81" d="100"/>
        </p:scale>
        <p:origin x="-30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819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295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AB25151-A057-4E03-A29A-DF7B9028BFD7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2C334-BE1C-4856-A717-6B78B5A5E99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AB25151-A057-4E03-A29A-DF7B9028BFD7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2C334-BE1C-4856-A717-6B78B5A5E99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AB25151-A057-4E03-A29A-DF7B9028BFD7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2C334-BE1C-4856-A717-6B78B5A5E99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7205-7292-4072-AF8B-271A312596A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CB73-952A-45CF-9A98-2B8C015A1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7205-7292-4072-AF8B-271A312596A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CB73-952A-45CF-9A98-2B8C015A1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7205-7292-4072-AF8B-271A312596A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CB73-952A-45CF-9A98-2B8C015A1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7205-7292-4072-AF8B-271A312596A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CB73-952A-45CF-9A98-2B8C015A1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7205-7292-4072-AF8B-271A312596A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CB73-952A-45CF-9A98-2B8C015A1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7205-7292-4072-AF8B-271A312596A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CB73-952A-45CF-9A98-2B8C015A1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7205-7292-4072-AF8B-271A312596A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CB73-952A-45CF-9A98-2B8C015A1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7205-7292-4072-AF8B-271A312596A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CB73-952A-45CF-9A98-2B8C015A1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AB25151-A057-4E03-A29A-DF7B9028BFD7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2C334-BE1C-4856-A717-6B78B5A5E99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7205-7292-4072-AF8B-271A312596A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CB73-952A-45CF-9A98-2B8C015A1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7205-7292-4072-AF8B-271A312596A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CB73-952A-45CF-9A98-2B8C015A1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B7205-7292-4072-AF8B-271A312596A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ECB73-952A-45CF-9A98-2B8C015A18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AB25151-A057-4E03-A29A-DF7B9028BFD7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2C334-BE1C-4856-A717-6B78B5A5E99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AB25151-A057-4E03-A29A-DF7B9028BFD7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2C334-BE1C-4856-A717-6B78B5A5E99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AB25151-A057-4E03-A29A-DF7B9028BFD7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2C334-BE1C-4856-A717-6B78B5A5E99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AB25151-A057-4E03-A29A-DF7B9028BFD7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2C334-BE1C-4856-A717-6B78B5A5E99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AB25151-A057-4E03-A29A-DF7B9028BFD7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2C334-BE1C-4856-A717-6B78B5A5E99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AB25151-A057-4E03-A29A-DF7B9028BFD7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2C334-BE1C-4856-A717-6B78B5A5E99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AB25151-A057-4E03-A29A-DF7B9028BFD7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2C334-BE1C-4856-A717-6B78B5A5E99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AB25151-A057-4E03-A29A-DF7B9028BFD7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2C334-BE1C-4856-A717-6B78B5A5E99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B7205-7292-4072-AF8B-271A312596A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ECB73-952A-45CF-9A98-2B8C015A18B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lớp 1 năm 2020 -2021 knttvcs\ảnh tiếng việt\tải xuố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209800" y="2130425"/>
            <a:ext cx="7772400" cy="1908175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Bài 4: Quạt cho bà ngủ</a:t>
            </a:r>
            <a:endParaRPr lang="en-US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7"/>
          <p:cNvPicPr>
            <a:picLocks noChangeAspect="1"/>
          </p:cNvPicPr>
          <p:nvPr/>
        </p:nvPicPr>
        <p:blipFill>
          <a:blip r:embed="rId2"/>
          <a:srcRect t="40633" b="54134"/>
          <a:stretch>
            <a:fillRect/>
          </a:stretch>
        </p:blipFill>
        <p:spPr>
          <a:xfrm>
            <a:off x="0" y="1430338"/>
            <a:ext cx="11431588" cy="857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488" y="2484438"/>
            <a:ext cx="9707562" cy="4119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" name="Picture 21" descr="978143wtjw47xp5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5400000">
            <a:off x="7561263" y="4741863"/>
            <a:ext cx="762000" cy="2035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" name="Picture 9" descr="36358cay00ek3p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579135">
            <a:off x="7591425" y="3797300"/>
            <a:ext cx="857250" cy="1924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" name="Picture 21" descr="978143wtjw47xp5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5400000">
            <a:off x="8936038" y="3736975"/>
            <a:ext cx="762000" cy="1833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" name="Picture 21" descr="978143wtjw47xp5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5400000">
            <a:off x="7561263" y="2667000"/>
            <a:ext cx="762000" cy="2035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" name="Picture 21" descr="978143wtjw47xp5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5400000">
            <a:off x="9090025" y="1843088"/>
            <a:ext cx="762000" cy="17637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" name="Picture 21" descr="978143wtjw47xp5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5400000">
            <a:off x="3851275" y="4665663"/>
            <a:ext cx="762000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" name="Picture 21" descr="978143wtjw47xp5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5400000">
            <a:off x="2255838" y="3765550"/>
            <a:ext cx="762000" cy="2171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" name="Picture 21" descr="978143wtjw47xp5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5400000">
            <a:off x="3714750" y="3065463"/>
            <a:ext cx="762000" cy="1652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" name="Picture 21" descr="978143wtjw47xp5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5400000">
            <a:off x="1973263" y="2259013"/>
            <a:ext cx="762000" cy="1477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" name="Picture 9" descr="36358cay00ek3p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579135">
            <a:off x="9132888" y="2881313"/>
            <a:ext cx="857250" cy="18399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" name="Picture 9" descr="36358cay00ek3p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579135">
            <a:off x="7580313" y="1819275"/>
            <a:ext cx="857250" cy="1855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" name="Picture 9" descr="36358cay00ek3p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579135">
            <a:off x="2106613" y="4868863"/>
            <a:ext cx="857250" cy="1965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" name="Picture 9" descr="36358cay00ek3p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579135">
            <a:off x="3975100" y="4040188"/>
            <a:ext cx="857250" cy="1685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" name="Picture 9" descr="36358cay00ek3p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579135">
            <a:off x="2122488" y="3097213"/>
            <a:ext cx="857250" cy="1701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" name="Picture 9" descr="36358cay00ek3p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579135">
            <a:off x="3271838" y="2282825"/>
            <a:ext cx="857250" cy="1360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" name="Picture 9" descr="36358cay00ek3p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579135">
            <a:off x="9174163" y="4849813"/>
            <a:ext cx="857250" cy="1803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6"/>
          <p:cNvPicPr>
            <a:picLocks noChangeAspect="1"/>
          </p:cNvPicPr>
          <p:nvPr/>
        </p:nvPicPr>
        <p:blipFill>
          <a:blip r:embed="rId2"/>
          <a:srcRect t="46823" b="12199"/>
          <a:stretch>
            <a:fillRect/>
          </a:stretch>
        </p:blipFill>
        <p:spPr>
          <a:xfrm>
            <a:off x="515815" y="375260"/>
            <a:ext cx="10879015" cy="579107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824" y="3"/>
            <a:ext cx="11904109" cy="7049967"/>
            <a:chOff x="347822" y="0"/>
            <a:chExt cx="11904110" cy="7049967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6" t="43141" r="16000" b="18696"/>
            <a:stretch/>
          </p:blipFill>
          <p:spPr>
            <a:xfrm>
              <a:off x="9571780" y="3429439"/>
              <a:ext cx="1450504" cy="171714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800" t="72533" r="8533"/>
            <a:stretch/>
          </p:blipFill>
          <p:spPr>
            <a:xfrm>
              <a:off x="8377646" y="4801744"/>
              <a:ext cx="3352800" cy="1412748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6" r="34400" b="5897"/>
            <a:stretch/>
          </p:blipFill>
          <p:spPr>
            <a:xfrm>
              <a:off x="347822" y="0"/>
              <a:ext cx="8275276" cy="7049967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867" t="20385" r="6933" b="5896"/>
            <a:stretch/>
          </p:blipFill>
          <p:spPr>
            <a:xfrm>
              <a:off x="10862044" y="2070413"/>
              <a:ext cx="1389888" cy="3791712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33" t="18963" r="21600" b="52948"/>
            <a:stretch/>
          </p:blipFill>
          <p:spPr>
            <a:xfrm>
              <a:off x="9384497" y="2057836"/>
              <a:ext cx="1487424" cy="1444752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67" t="4030" r="30313" b="70607"/>
            <a:stretch/>
          </p:blipFill>
          <p:spPr>
            <a:xfrm>
              <a:off x="8623098" y="1389226"/>
              <a:ext cx="1446632" cy="1304544"/>
            </a:xfrm>
            <a:prstGeom prst="rect">
              <a:avLst/>
            </a:prstGeom>
          </p:spPr>
        </p:pic>
        <p:sp>
          <p:nvSpPr>
            <p:cNvPr id="12" name="文本框 17">
              <a:extLst>
                <a:ext uri="{FF2B5EF4-FFF2-40B4-BE49-F238E27FC236}">
                  <a16:creationId xmlns:a16="http://schemas.microsoft.com/office/drawing/2014/main" xmlns="" id="{C3D290E4-D4B9-476B-A8C9-4EDF4E9FBEBE}"/>
                </a:ext>
              </a:extLst>
            </p:cNvPr>
            <p:cNvSpPr txBox="1"/>
            <p:nvPr/>
          </p:nvSpPr>
          <p:spPr>
            <a:xfrm>
              <a:off x="2042215" y="1441333"/>
              <a:ext cx="5020813" cy="116955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defTabSz="641847">
                <a:defRPr/>
              </a:pPr>
              <a:r>
                <a:rPr lang="en-US" altLang="zh-CN" sz="6800" b="1">
                  <a:solidFill>
                    <a:srgbClr val="FF0000"/>
                  </a:solidFill>
                  <a:latin typeface="Times New Roman" panose="02020603050405020304" pitchFamily="18" charset="0"/>
                  <a:ea typeface="AvantGarde" panose="00000400000000000000" pitchFamily="2" charset="0"/>
                  <a:cs typeface="Times New Roman" panose="02020603050405020304" pitchFamily="18" charset="0"/>
                  <a:sym typeface="+mn-lt"/>
                </a:rPr>
                <a:t>DẶN DÒ</a:t>
              </a:r>
              <a:endParaRPr lang="tr-TR" altLang="zh-CN" sz="6800" b="1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02C75E8-5008-45DA-A632-40B5EC04A04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6" t="17384" r="12814"/>
          <a:stretch/>
        </p:blipFill>
        <p:spPr>
          <a:xfrm flipH="1">
            <a:off x="1500910" y="3060066"/>
            <a:ext cx="2570921" cy="3483361"/>
          </a:xfrm>
          <a:prstGeom prst="rect">
            <a:avLst/>
          </a:prstGeom>
        </p:spPr>
      </p:pic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004929" y="2746758"/>
            <a:ext cx="5731067" cy="53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5586" tIns="42792" rIns="85586" bIns="42792">
            <a:spAutoFit/>
          </a:bodyPr>
          <a:lstStyle/>
          <a:p>
            <a:r>
              <a:rPr lang="en-US" sz="2900" b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- Về nhà đọc lại nội dung bài.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2914180" y="3332989"/>
            <a:ext cx="6702211" cy="1102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5586" tIns="42792" rIns="85586" bIns="42792">
            <a:spAutoFit/>
          </a:bodyPr>
          <a:lstStyle/>
          <a:p>
            <a:r>
              <a:rPr lang="en-US" sz="2900" b="1" dirty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-</a:t>
            </a:r>
            <a:r>
              <a:rPr lang="en-US" sz="2900" b="1" dirty="0" err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Chuẩn</a:t>
            </a:r>
            <a:r>
              <a:rPr lang="en-US" sz="2900" b="1" dirty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900" b="1" dirty="0" err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2900" b="1" dirty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900" b="1" dirty="0" err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bài</a:t>
            </a:r>
            <a:r>
              <a:rPr lang="en-US" sz="2900" b="1" dirty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900" b="1" dirty="0" err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sau</a:t>
            </a:r>
            <a:r>
              <a:rPr lang="en-US" sz="2900" b="1" dirty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: </a:t>
            </a:r>
          </a:p>
          <a:p>
            <a:pPr algn="ctr"/>
            <a:r>
              <a:rPr lang="en-US" sz="2900" b="1" err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Bài</a:t>
            </a:r>
            <a:r>
              <a:rPr lang="en-US" sz="2900" b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900" b="1" smtClean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5: </a:t>
            </a:r>
            <a:r>
              <a:rPr lang="en-US" sz="3700" b="1" smtClean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Bữa cơm gia đình</a:t>
            </a:r>
            <a:endParaRPr lang="en-US" sz="3700" b="1" dirty="0">
              <a:latin typeface="HP001 4 hàng" panose="020B0603050302020204" pitchFamily="34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31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rcRect t="16583" b="47475"/>
          <a:stretch>
            <a:fillRect/>
          </a:stretch>
        </p:blipFill>
        <p:spPr>
          <a:xfrm>
            <a:off x="2984937" y="176188"/>
            <a:ext cx="8280937" cy="609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Cloud Callout 1"/>
          <p:cNvSpPr/>
          <p:nvPr/>
        </p:nvSpPr>
        <p:spPr>
          <a:xfrm>
            <a:off x="104339" y="2809240"/>
            <a:ext cx="3145155" cy="284162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UTM Avo" panose="02040603050506020204" charset="0"/>
                <a:cs typeface="UTM Avo" panose="02040603050506020204" charset="0"/>
              </a:rPr>
              <a:t>Em bé đang chăm sóc bà bị ốm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itle 1"/>
          <p:cNvSpPr txBox="1"/>
          <p:nvPr/>
        </p:nvSpPr>
        <p:spPr>
          <a:xfrm>
            <a:off x="831850" y="-70334"/>
            <a:ext cx="10515600" cy="7504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UTM Avo" panose="02040603050506020204" charset="0"/>
                <a:cs typeface="UTM Avo" panose="02040603050506020204" charset="0"/>
              </a:rPr>
              <a:t/>
            </a:r>
            <a:br>
              <a:rPr lang="en-US" altLang="en-US" sz="3200">
                <a:latin typeface="UTM Avo" panose="02040603050506020204" charset="0"/>
                <a:cs typeface="UTM Avo" panose="02040603050506020204" charset="0"/>
              </a:rPr>
            </a:br>
            <a:r>
              <a:rPr lang="vi-VN" altLang="en-US" sz="3200" b="1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Quạt </a:t>
            </a:r>
            <a:r>
              <a:rPr lang="vi-VN" altLang="en-US" sz="32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 bà ngủ</a:t>
            </a:r>
            <a:endParaRPr lang="en-US" altLang="en-US" sz="32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4" name="Title 1"/>
          <p:cNvSpPr txBox="1"/>
          <p:nvPr/>
        </p:nvSpPr>
        <p:spPr>
          <a:xfrm>
            <a:off x="-375618" y="1066798"/>
            <a:ext cx="5586043" cy="205153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Ơi chích chòe ơi!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Chim đừng hót nữa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 em ốm rồi,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Lặng cho bà ngủ.</a:t>
            </a: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endParaRPr lang="en-US" altLang="en-US" sz="32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5" name="Title 1"/>
          <p:cNvSpPr txBox="1"/>
          <p:nvPr/>
        </p:nvSpPr>
        <p:spPr>
          <a:xfrm>
            <a:off x="-1008659" y="3716197"/>
            <a:ext cx="6495061" cy="205153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Bàn tay bé nhỏ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 Vẫy quạt thật đều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   Ngấn nắng thiu thiu</a:t>
            </a:r>
            <a:endParaRPr lang="en-US" altLang="en-US" sz="3200" b="1" smtClean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      Đậu trên tường trắng.</a:t>
            </a: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endParaRPr lang="en-US" altLang="en-US" sz="32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7" name="Title 1"/>
          <p:cNvSpPr txBox="1"/>
          <p:nvPr/>
        </p:nvSpPr>
        <p:spPr>
          <a:xfrm>
            <a:off x="5310038" y="1066799"/>
            <a:ext cx="5586043" cy="205153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Căn nhà đã vắng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Cốc chén lặng im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Đôi mắt lim dim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 Ngủ ngon bà nhé.</a:t>
            </a: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endParaRPr lang="en-US" altLang="en-US" sz="32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8" name="Title 1"/>
          <p:cNvSpPr txBox="1"/>
          <p:nvPr/>
        </p:nvSpPr>
        <p:spPr>
          <a:xfrm>
            <a:off x="5204531" y="3786535"/>
            <a:ext cx="6389595" cy="205153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Hoa cam, hoa khế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Chín lặng trong vườn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Bà mơ tay cháu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    Quạt đầy hương thơm.</a:t>
            </a: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endParaRPr lang="en-US" altLang="en-US" sz="32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9" name="Title 1"/>
          <p:cNvSpPr txBox="1"/>
          <p:nvPr/>
        </p:nvSpPr>
        <p:spPr>
          <a:xfrm>
            <a:off x="4641826" y="5556707"/>
            <a:ext cx="10515600" cy="7504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UTM Avo" panose="02040603050506020204" charset="0"/>
                <a:cs typeface="UTM Avo" panose="02040603050506020204" charset="0"/>
              </a:rPr>
              <a:t/>
            </a:r>
            <a:br>
              <a:rPr lang="en-US" altLang="en-US" sz="3200">
                <a:latin typeface="UTM Avo" panose="02040603050506020204" charset="0"/>
                <a:cs typeface="UTM Avo" panose="02040603050506020204" charset="0"/>
              </a:rPr>
            </a:br>
            <a:r>
              <a:rPr lang="en-US" altLang="en-US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(Thạch Quỳ)</a:t>
            </a:r>
            <a:endParaRPr lang="en-US" altLang="en-US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1022295" y="5158154"/>
            <a:ext cx="221327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Lưu đồ: Đường kết nối 8"/>
          <p:cNvSpPr/>
          <p:nvPr/>
        </p:nvSpPr>
        <p:spPr>
          <a:xfrm>
            <a:off x="759407" y="969127"/>
            <a:ext cx="262888" cy="280423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Lưu đồ: Đường kết nối 8"/>
          <p:cNvSpPr/>
          <p:nvPr/>
        </p:nvSpPr>
        <p:spPr>
          <a:xfrm>
            <a:off x="665623" y="3630248"/>
            <a:ext cx="262888" cy="280423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Lưu đồ: Đường kết nối 8"/>
          <p:cNvSpPr/>
          <p:nvPr/>
        </p:nvSpPr>
        <p:spPr>
          <a:xfrm>
            <a:off x="6538846" y="1027742"/>
            <a:ext cx="262888" cy="280423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Lưu đồ: Đường kết nối 8"/>
          <p:cNvSpPr/>
          <p:nvPr/>
        </p:nvSpPr>
        <p:spPr>
          <a:xfrm>
            <a:off x="6421616" y="3665417"/>
            <a:ext cx="262888" cy="280423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3387969" y="5146431"/>
            <a:ext cx="160606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8546122" y="2508739"/>
            <a:ext cx="160606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/>
          <p:cNvCxnSpPr/>
          <p:nvPr/>
        </p:nvCxnSpPr>
        <p:spPr>
          <a:xfrm flipH="1">
            <a:off x="7435972" y="1677500"/>
            <a:ext cx="195263" cy="7191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6263543" y="2396638"/>
            <a:ext cx="193675" cy="7207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 txBox="1"/>
          <p:nvPr/>
        </p:nvSpPr>
        <p:spPr>
          <a:xfrm>
            <a:off x="2156550" y="1934300"/>
            <a:ext cx="5586043" cy="205153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Ơi chích chòe ơi!</a:t>
            </a:r>
          </a:p>
          <a:p>
            <a:pPr marL="0" lvl="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Chim đừng hót nữa</a:t>
            </a:r>
          </a:p>
          <a:p>
            <a:pPr marL="0" lvl="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 em ốm rồi,</a:t>
            </a:r>
          </a:p>
          <a:p>
            <a:pPr marL="0" lvl="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Lặng cho bà ngủ.</a:t>
            </a: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endParaRPr lang="en-US" altLang="en-US" sz="32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958523" y="803654"/>
            <a:ext cx="262731" cy="645508"/>
            <a:chOff x="6400800" y="194146"/>
            <a:chExt cx="209939" cy="766958"/>
          </a:xfrm>
        </p:grpSpPr>
        <p:cxnSp>
          <p:nvCxnSpPr>
            <p:cNvPr id="17" name="Straight Connector 16"/>
            <p:cNvCxnSpPr/>
            <p:nvPr/>
          </p:nvCxnSpPr>
          <p:spPr bwMode="auto">
            <a:xfrm flipH="1">
              <a:off x="6400800" y="199104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" name="Straight Connector 17"/>
            <p:cNvCxnSpPr/>
            <p:nvPr/>
          </p:nvCxnSpPr>
          <p:spPr bwMode="auto">
            <a:xfrm flipH="1">
              <a:off x="6458339" y="194146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9" name="Group 18"/>
          <p:cNvGrpSpPr/>
          <p:nvPr/>
        </p:nvGrpSpPr>
        <p:grpSpPr>
          <a:xfrm>
            <a:off x="7063868" y="3340330"/>
            <a:ext cx="262731" cy="645508"/>
            <a:chOff x="6400800" y="194146"/>
            <a:chExt cx="209939" cy="766958"/>
          </a:xfrm>
        </p:grpSpPr>
        <p:cxnSp>
          <p:nvCxnSpPr>
            <p:cNvPr id="21" name="Straight Connector 20"/>
            <p:cNvCxnSpPr/>
            <p:nvPr/>
          </p:nvCxnSpPr>
          <p:spPr bwMode="auto">
            <a:xfrm flipH="1">
              <a:off x="6400800" y="199104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Straight Connector 21"/>
            <p:cNvCxnSpPr/>
            <p:nvPr/>
          </p:nvCxnSpPr>
          <p:spPr bwMode="auto">
            <a:xfrm flipH="1">
              <a:off x="6458339" y="194146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41267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itle 1"/>
          <p:cNvSpPr txBox="1"/>
          <p:nvPr/>
        </p:nvSpPr>
        <p:spPr>
          <a:xfrm>
            <a:off x="831850" y="-70334"/>
            <a:ext cx="10515600" cy="7504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UTM Avo" panose="02040603050506020204" charset="0"/>
                <a:cs typeface="UTM Avo" panose="02040603050506020204" charset="0"/>
              </a:rPr>
              <a:t/>
            </a:r>
            <a:br>
              <a:rPr lang="en-US" altLang="en-US" sz="3200">
                <a:latin typeface="UTM Avo" panose="02040603050506020204" charset="0"/>
                <a:cs typeface="UTM Avo" panose="02040603050506020204" charset="0"/>
              </a:rPr>
            </a:br>
            <a:r>
              <a:rPr lang="vi-VN" altLang="en-US" sz="3200" b="1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Quạt </a:t>
            </a:r>
            <a:r>
              <a:rPr lang="vi-VN" altLang="en-US" sz="32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cho bà ngủ</a:t>
            </a:r>
            <a:endParaRPr lang="en-US" altLang="en-US" sz="32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4" name="Title 1"/>
          <p:cNvSpPr txBox="1"/>
          <p:nvPr/>
        </p:nvSpPr>
        <p:spPr>
          <a:xfrm>
            <a:off x="-375618" y="1066798"/>
            <a:ext cx="5586043" cy="205153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Ơi chích chòe ơi!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Chim đừng hót nữa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 em ốm rồi,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Lặng cho bà ngủ.</a:t>
            </a: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endParaRPr lang="en-US" altLang="en-US" sz="32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5" name="Title 1"/>
          <p:cNvSpPr txBox="1"/>
          <p:nvPr/>
        </p:nvSpPr>
        <p:spPr>
          <a:xfrm>
            <a:off x="-1008659" y="3716197"/>
            <a:ext cx="6495061" cy="205153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Bàn tay bé nhỏ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 Vẫy quạt thật đều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   Ngấn nắng thiu thiu</a:t>
            </a:r>
            <a:endParaRPr lang="en-US" altLang="en-US" sz="3200" b="1" smtClean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      Đậu trên tường trắng.</a:t>
            </a: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endParaRPr lang="en-US" altLang="en-US" sz="32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7" name="Title 1"/>
          <p:cNvSpPr txBox="1"/>
          <p:nvPr/>
        </p:nvSpPr>
        <p:spPr>
          <a:xfrm>
            <a:off x="5310038" y="1066799"/>
            <a:ext cx="5586043" cy="205153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Căn nhà đã vắng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Cốc chén lặng im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Đôi mắt lim dim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 Ngủ ngon bà nhé.</a:t>
            </a: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endParaRPr lang="en-US" altLang="en-US" sz="32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8" name="Title 1"/>
          <p:cNvSpPr txBox="1"/>
          <p:nvPr/>
        </p:nvSpPr>
        <p:spPr>
          <a:xfrm>
            <a:off x="5204531" y="3786535"/>
            <a:ext cx="6389595" cy="205153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Hoa cam, hoa khế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Chín lặng trong vườn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Bà mơ tay cháu</a:t>
            </a: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    Quạt đầy hương thơm.</a:t>
            </a:r>
            <a:r>
              <a:rPr lang="en-US" altLang="en-US" sz="32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endParaRPr lang="en-US" altLang="en-US" sz="32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9" name="Title 1"/>
          <p:cNvSpPr txBox="1"/>
          <p:nvPr/>
        </p:nvSpPr>
        <p:spPr>
          <a:xfrm>
            <a:off x="4641826" y="5556707"/>
            <a:ext cx="10515600" cy="7504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UTM Avo" panose="02040603050506020204" charset="0"/>
                <a:cs typeface="UTM Avo" panose="02040603050506020204" charset="0"/>
              </a:rPr>
              <a:t/>
            </a:r>
            <a:br>
              <a:rPr lang="en-US" altLang="en-US" sz="3200">
                <a:latin typeface="UTM Avo" panose="02040603050506020204" charset="0"/>
                <a:cs typeface="UTM Avo" panose="02040603050506020204" charset="0"/>
              </a:rPr>
            </a:br>
            <a:r>
              <a:rPr lang="en-US" altLang="en-US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(Thạch Quỳ)</a:t>
            </a:r>
            <a:endParaRPr lang="en-US" altLang="en-US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2" name="Lưu đồ: Đường kết nối 8"/>
          <p:cNvSpPr/>
          <p:nvPr/>
        </p:nvSpPr>
        <p:spPr>
          <a:xfrm>
            <a:off x="759407" y="969127"/>
            <a:ext cx="262888" cy="280423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Lưu đồ: Đường kết nối 8"/>
          <p:cNvSpPr/>
          <p:nvPr/>
        </p:nvSpPr>
        <p:spPr>
          <a:xfrm>
            <a:off x="665623" y="3630248"/>
            <a:ext cx="262888" cy="280423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Lưu đồ: Đường kết nối 8"/>
          <p:cNvSpPr/>
          <p:nvPr/>
        </p:nvSpPr>
        <p:spPr>
          <a:xfrm>
            <a:off x="6538846" y="1027742"/>
            <a:ext cx="262888" cy="280423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Lưu đồ: Đường kết nối 8"/>
          <p:cNvSpPr/>
          <p:nvPr/>
        </p:nvSpPr>
        <p:spPr>
          <a:xfrm>
            <a:off x="6421616" y="3665417"/>
            <a:ext cx="262888" cy="280423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94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8686799" y="6"/>
            <a:ext cx="1981200" cy="348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 sz="1700">
              <a:latin typeface=".VnAristote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8678" name="Text Box 14"/>
          <p:cNvSpPr txBox="1">
            <a:spLocks noChangeArrowheads="1"/>
          </p:cNvSpPr>
          <p:nvPr/>
        </p:nvSpPr>
        <p:spPr bwMode="auto">
          <a:xfrm>
            <a:off x="2847611" y="613204"/>
            <a:ext cx="8553228" cy="78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586" tIns="42792" rIns="85586" bIns="4279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500" b="1" dirty="0" err="1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Đọc</a:t>
            </a:r>
            <a:r>
              <a:rPr lang="en-US" altLang="en-US" sz="4500" b="1" dirty="0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en-US" sz="4500" b="1" dirty="0" err="1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s¸ch</a:t>
            </a:r>
            <a:r>
              <a:rPr lang="en-US" altLang="en-US" sz="4500" b="1" dirty="0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en-US" sz="4500" b="1" dirty="0" err="1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gi¸o</a:t>
            </a:r>
            <a:r>
              <a:rPr lang="en-US" altLang="en-US" sz="4500" b="1" dirty="0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en-US" sz="4500" b="1" dirty="0" err="1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khoa</a:t>
            </a:r>
            <a:endParaRPr lang="en-US" altLang="en-US" sz="4500" b="1" dirty="0">
              <a:latin typeface=".VnAvant" pitchFamily="34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8680" name="Line 16"/>
          <p:cNvSpPr>
            <a:spLocks noChangeShapeType="1"/>
          </p:cNvSpPr>
          <p:nvPr/>
        </p:nvSpPr>
        <p:spPr bwMode="auto">
          <a:xfrm>
            <a:off x="4432301" y="10287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5586" tIns="42792" rIns="85586" bIns="42792"/>
          <a:lstStyle/>
          <a:p>
            <a:endParaRPr lang="en-US"/>
          </a:p>
        </p:txBody>
      </p:sp>
      <p:pic>
        <p:nvPicPr>
          <p:cNvPr id="28681" name="Picture 2" descr="BOOK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50" y="1793632"/>
            <a:ext cx="8958457" cy="3827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2" name="Text Box 3"/>
          <p:cNvSpPr txBox="1">
            <a:spLocks noChangeArrowheads="1"/>
          </p:cNvSpPr>
          <p:nvPr/>
        </p:nvSpPr>
        <p:spPr bwMode="auto">
          <a:xfrm>
            <a:off x="8967024" y="4376970"/>
            <a:ext cx="1178176" cy="44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ap="sq" cmpd="thickThin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85586" tIns="42792" rIns="85586" bIns="4279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300" b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en-US" sz="2300" b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</a:t>
            </a:r>
            <a:r>
              <a:rPr lang="en-US" altLang="en-US" sz="2300" b="1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34</a:t>
            </a:r>
            <a:endParaRPr lang="en-US" altLang="en-US" sz="2300" b="1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8683" name="Text Box 14"/>
          <p:cNvSpPr txBox="1">
            <a:spLocks noChangeArrowheads="1"/>
          </p:cNvSpPr>
          <p:nvPr/>
        </p:nvSpPr>
        <p:spPr bwMode="auto">
          <a:xfrm>
            <a:off x="3453156" y="2454094"/>
            <a:ext cx="1539848" cy="44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586" tIns="42792" rIns="85586" bIns="4279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300" b="1" err="1">
                <a:latin typeface=".VnAvant" pitchFamily="34" charset="0"/>
                <a:cs typeface="Times New Roman" panose="02020603050405020304" pitchFamily="18" charset="0"/>
              </a:rPr>
              <a:t>Bµi</a:t>
            </a:r>
            <a:r>
              <a:rPr lang="en-US" altLang="en-US" sz="2300" b="1">
                <a:latin typeface=".VnAvant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300" b="1" smtClean="0">
                <a:latin typeface=".VnAvant" pitchFamily="34" charset="0"/>
                <a:cs typeface="Times New Roman" panose="02020603050405020304" pitchFamily="18" charset="0"/>
              </a:rPr>
              <a:t>4</a:t>
            </a:r>
            <a:endParaRPr lang="en-US" altLang="en-US" sz="2300" b="1" dirty="0">
              <a:latin typeface=".VnAvant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83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="" xmlns:a16="http://schemas.microsoft.com/office/drawing/2014/main" id="{B3BD0F0D-679E-4F0F-8DD0-4E0FD6E0F9BA}"/>
              </a:ext>
            </a:extLst>
          </p:cNvPr>
          <p:cNvSpPr/>
          <p:nvPr/>
        </p:nvSpPr>
        <p:spPr>
          <a:xfrm>
            <a:off x="1601096" y="370267"/>
            <a:ext cx="9118600" cy="2286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586" tIns="42792" rIns="85586" bIns="42792" rtlCol="0" anchor="ctr"/>
          <a:lstStyle/>
          <a:p>
            <a:pPr algn="ctr"/>
            <a:r>
              <a:rPr lang="en-US" sz="51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LuyÖn</a:t>
            </a:r>
            <a:r>
              <a:rPr lang="en-US" sz="5100" b="1" dirty="0">
                <a:solidFill>
                  <a:srgbClr val="FF0000"/>
                </a:solidFill>
                <a:latin typeface=".VnAvant" panose="020B7200000000000000" pitchFamily="34" charset="0"/>
              </a:rPr>
              <a:t> ®</a:t>
            </a:r>
            <a:r>
              <a:rPr lang="en-US" sz="51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äc</a:t>
            </a:r>
            <a:r>
              <a:rPr lang="en-US" sz="5100" b="1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51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nhãm</a:t>
            </a:r>
            <a:endParaRPr lang="en-US" sz="51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pic>
        <p:nvPicPr>
          <p:cNvPr id="3" name="Picture 15" descr="nhomdo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31051" y="2848769"/>
            <a:ext cx="6090901" cy="316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402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9"/>
          <p:cNvPicPr>
            <a:picLocks noChangeAspect="1"/>
          </p:cNvPicPr>
          <p:nvPr/>
        </p:nvPicPr>
        <p:blipFill>
          <a:blip r:embed="rId2"/>
          <a:srcRect l="203" t="8406" r="-203" b="73009"/>
          <a:stretch>
            <a:fillRect/>
          </a:stretch>
        </p:blipFill>
        <p:spPr>
          <a:xfrm>
            <a:off x="25400" y="1406525"/>
            <a:ext cx="12128500" cy="3417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7-Point Star 2"/>
          <p:cNvSpPr/>
          <p:nvPr/>
        </p:nvSpPr>
        <p:spPr>
          <a:xfrm>
            <a:off x="4008438" y="2901950"/>
            <a:ext cx="1966913" cy="1717675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/>
            <a:r>
              <a:rPr lang="vi-VN" altLang="x-none" sz="2800" dirty="0">
                <a:solidFill>
                  <a:srgbClr val="FFFFFF"/>
                </a:solidFill>
                <a:latin typeface="Arial" panose="020B0604020202020204" pitchFamily="34" charset="0"/>
              </a:rPr>
              <a:t>vườn</a:t>
            </a:r>
            <a:endParaRPr sz="28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7-Point Star 11"/>
          <p:cNvSpPr/>
          <p:nvPr/>
        </p:nvSpPr>
        <p:spPr>
          <a:xfrm>
            <a:off x="6115050" y="2901950"/>
            <a:ext cx="1966913" cy="1717675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/>
            <a:r>
              <a:rPr lang="vi-VN" altLang="x-none" sz="2800" dirty="0">
                <a:solidFill>
                  <a:srgbClr val="FFFFFF"/>
                </a:solidFill>
                <a:latin typeface="Arial" panose="020B0604020202020204" pitchFamily="34" charset="0"/>
              </a:rPr>
              <a:t>lươn</a:t>
            </a:r>
            <a:endParaRPr sz="28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7-Point Star 12"/>
          <p:cNvSpPr/>
          <p:nvPr/>
        </p:nvSpPr>
        <p:spPr>
          <a:xfrm>
            <a:off x="4008438" y="2901950"/>
            <a:ext cx="1966913" cy="1717675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/>
            <a:r>
              <a:rPr lang="vi-VN" altLang="x-none" sz="2800" dirty="0">
                <a:solidFill>
                  <a:srgbClr val="FFFFFF"/>
                </a:solidFill>
                <a:latin typeface="Arial" panose="020B0604020202020204" pitchFamily="34" charset="0"/>
              </a:rPr>
              <a:t>thơm</a:t>
            </a:r>
            <a:endParaRPr sz="28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7-Point Star 13"/>
          <p:cNvSpPr/>
          <p:nvPr/>
        </p:nvSpPr>
        <p:spPr>
          <a:xfrm>
            <a:off x="6115050" y="2901950"/>
            <a:ext cx="1966913" cy="1717675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/>
            <a:r>
              <a:rPr lang="vi-VN" altLang="x-none" sz="2800" dirty="0">
                <a:solidFill>
                  <a:srgbClr val="FFFFFF"/>
                </a:solidFill>
                <a:latin typeface="Arial" panose="020B0604020202020204" pitchFamily="34" charset="0"/>
              </a:rPr>
              <a:t>rơm</a:t>
            </a:r>
            <a:endParaRPr sz="28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rcRect t="16583" b="47475"/>
          <a:stretch>
            <a:fillRect/>
          </a:stretch>
        </p:blipFill>
        <p:spPr>
          <a:xfrm>
            <a:off x="3265316" y="561731"/>
            <a:ext cx="8246110" cy="50596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429" y="300870"/>
            <a:ext cx="6667500" cy="1763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ounded Rectangle 1"/>
          <p:cNvSpPr/>
          <p:nvPr/>
        </p:nvSpPr>
        <p:spPr>
          <a:xfrm>
            <a:off x="2637675" y="732176"/>
            <a:ext cx="6128254" cy="3815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a. Vì bà bị ốm cần yên tĩnh để </a:t>
            </a:r>
            <a:r>
              <a:rPr lang="en-US" sz="2400" smtClean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ngủ. </a:t>
            </a:r>
            <a:endParaRPr lang="en-US" sz="2400">
              <a:solidFill>
                <a:schemeClr val="tx1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37675" y="1165928"/>
            <a:ext cx="4712681" cy="4166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</a:t>
            </a:r>
            <a:r>
              <a:rPr lang="en-US" sz="240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 Quạt cho bà </a:t>
            </a:r>
            <a:r>
              <a:rPr lang="en-US" sz="2400" smtClean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ngủ.</a:t>
            </a:r>
            <a:endParaRPr lang="en-US" sz="2400">
              <a:solidFill>
                <a:schemeClr val="tx1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637676" y="1634850"/>
            <a:ext cx="4750695" cy="4166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</a:t>
            </a:r>
            <a:r>
              <a:rPr lang="en-US" sz="240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 Bạn nhỏ thật là đáng </a:t>
            </a:r>
            <a:r>
              <a:rPr lang="en-US" sz="2400" smtClean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yêu.</a:t>
            </a:r>
            <a:endParaRPr lang="en-US" sz="2400">
              <a:solidFill>
                <a:schemeClr val="tx1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286</Words>
  <Application>Microsoft Office PowerPoint</Application>
  <PresentationFormat>Custom</PresentationFormat>
  <Paragraphs>66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1_Office Theme</vt:lpstr>
      <vt:lpstr>Bài 4: Quạt cho bà ngủ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...........</dc:title>
  <dc:creator/>
  <cp:lastModifiedBy>Admin</cp:lastModifiedBy>
  <cp:revision>10</cp:revision>
  <dcterms:created xsi:type="dcterms:W3CDTF">2020-08-08T08:08:51Z</dcterms:created>
  <dcterms:modified xsi:type="dcterms:W3CDTF">2024-01-12T15:59:39Z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1033-11.2.0.9718</vt:lpwstr>
  </property>
</Properties>
</file>