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 id="2147483684" r:id="rId7"/>
  </p:sldMasterIdLst>
  <p:notesMasterIdLst>
    <p:notesMasterId r:id="rId18"/>
  </p:notesMasterIdLst>
  <p:sldIdLst>
    <p:sldId id="257" r:id="rId8"/>
    <p:sldId id="269" r:id="rId9"/>
    <p:sldId id="259" r:id="rId10"/>
    <p:sldId id="266" r:id="rId11"/>
    <p:sldId id="268" r:id="rId12"/>
    <p:sldId id="273" r:id="rId13"/>
    <p:sldId id="275" r:id="rId14"/>
    <p:sldId id="271" r:id="rId15"/>
    <p:sldId id="272" r:id="rId16"/>
    <p:sldId id="265" r:id="rId17"/>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AB6"/>
    <a:srgbClr val="FF0066"/>
    <a:srgbClr val="E90B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82" autoAdjust="0"/>
    <p:restoredTop sz="85278" autoAdjust="0"/>
  </p:normalViewPr>
  <p:slideViewPr>
    <p:cSldViewPr snapToGrid="0">
      <p:cViewPr varScale="1">
        <p:scale>
          <a:sx n="59" d="100"/>
          <a:sy n="59" d="100"/>
        </p:scale>
        <p:origin x="473" y="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1F7AD5-1DC7-410C-9FC7-62AFF20549E4}" type="datetimeFigureOut">
              <a:rPr lang="vi-VN" smtClean="0"/>
              <a:t>28/12/2021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A8C9AF-22CC-4DA0-ABA4-A1DD6BA78189}" type="slidenum">
              <a:rPr lang="vi-VN" smtClean="0"/>
              <a:t>‹#›</a:t>
            </a:fld>
            <a:endParaRPr lang="vi-VN"/>
          </a:p>
        </p:txBody>
      </p:sp>
    </p:spTree>
    <p:extLst>
      <p:ext uri="{BB962C8B-B14F-4D97-AF65-F5344CB8AC3E}">
        <p14:creationId xmlns:p14="http://schemas.microsoft.com/office/powerpoint/2010/main" val="3240351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A8C9AF-22CC-4DA0-ABA4-A1DD6BA78189}"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63276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976532A2-C71F-494A-86B4-31D88ADFF291}" type="datetimeFigureOut">
              <a:rPr lang="vi-VN" smtClean="0"/>
              <a:t>28/12/2021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3927831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976532A2-C71F-494A-86B4-31D88ADFF291}" type="datetimeFigureOut">
              <a:rPr lang="vi-VN" smtClean="0"/>
              <a:t>28/12/2021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2426105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976532A2-C71F-494A-86B4-31D88ADFF291}" type="datetimeFigureOut">
              <a:rPr lang="vi-VN" smtClean="0"/>
              <a:t>28/12/2021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1828796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88931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5353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769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3182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9213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4088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35894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662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C00000"/>
                </a:solidFill>
                <a:latin typeface="Times New Roman" panose="02020603050405020304" pitchFamily="18" charset="0"/>
                <a:cs typeface="Times New Roman" panose="02020603050405020304" pitchFamily="18" charset="0"/>
              </a:defRPr>
            </a:lvl1pPr>
          </a:lstStyle>
          <a:p>
            <a:r>
              <a:rPr lang="en-US"/>
              <a:t>Click to edit Master title style</a:t>
            </a:r>
            <a:endParaRPr lang="vi-VN"/>
          </a:p>
        </p:txBody>
      </p:sp>
      <p:sp>
        <p:nvSpPr>
          <p:cNvPr id="3" name="Content Placeholder 2"/>
          <p:cNvSpPr>
            <a:spLocks noGrp="1"/>
          </p:cNvSpPr>
          <p:nvPr>
            <p:ph idx="1"/>
          </p:nvPr>
        </p:nvSpPr>
        <p:spPr/>
        <p:txBody>
          <a:bodyPr>
            <a:normAutofit/>
          </a:bodyPr>
          <a:lstStyle>
            <a:lvl1pPr>
              <a:defRPr sz="3200">
                <a:latin typeface="Times New Roman" panose="02020603050405020304" pitchFamily="18" charset="0"/>
                <a:cs typeface="Times New Roman" panose="02020603050405020304" pitchFamily="18" charset="0"/>
              </a:defRPr>
            </a:lvl1pPr>
            <a:lvl2pPr>
              <a:defRPr sz="3200">
                <a:latin typeface="Times New Roman" panose="02020603050405020304" pitchFamily="18" charset="0"/>
                <a:cs typeface="Times New Roman" panose="02020603050405020304" pitchFamily="18" charset="0"/>
              </a:defRPr>
            </a:lvl2pPr>
            <a:lvl3pPr>
              <a:defRPr sz="3200">
                <a:latin typeface="Times New Roman" panose="02020603050405020304" pitchFamily="18" charset="0"/>
                <a:cs typeface="Times New Roman" panose="02020603050405020304" pitchFamily="18" charset="0"/>
              </a:defRPr>
            </a:lvl3pPr>
            <a:lvl4pPr>
              <a:defRPr sz="3200">
                <a:latin typeface="Times New Roman" panose="02020603050405020304" pitchFamily="18" charset="0"/>
                <a:cs typeface="Times New Roman" panose="02020603050405020304" pitchFamily="18" charset="0"/>
              </a:defRPr>
            </a:lvl4pPr>
            <a:lvl5pPr>
              <a:defRPr sz="3200">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976532A2-C71F-494A-86B4-31D88ADFF291}" type="datetimeFigureOut">
              <a:rPr lang="vi-VN" smtClean="0"/>
              <a:t>28/12/2021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22361011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32922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6792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75684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10286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802630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6980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191893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52821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978424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3605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532A2-C71F-494A-86B4-31D88ADFF291}" type="datetimeFigureOut">
              <a:rPr lang="vi-VN" smtClean="0"/>
              <a:t>28/12/2021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4223041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940650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04775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061592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659385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797565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502002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4272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88773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014646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9464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976532A2-C71F-494A-86B4-31D88ADFF291}" type="datetimeFigureOut">
              <a:rPr lang="vi-VN" smtClean="0"/>
              <a:t>28/12/2021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35406713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774210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65801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508153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715160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9871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976532A2-C71F-494A-86B4-31D88ADFF291}" type="datetimeFigureOut">
              <a:rPr lang="vi-VN" smtClean="0"/>
              <a:t>28/12/2021</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630163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976532A2-C71F-494A-86B4-31D88ADFF291}" type="datetimeFigureOut">
              <a:rPr lang="vi-VN" smtClean="0"/>
              <a:t>28/12/2021</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2144535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6532A2-C71F-494A-86B4-31D88ADFF291}" type="datetimeFigureOut">
              <a:rPr lang="vi-VN" smtClean="0"/>
              <a:t>28/12/2021</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1364246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6532A2-C71F-494A-86B4-31D88ADFF291}" type="datetimeFigureOut">
              <a:rPr lang="vi-VN" smtClean="0"/>
              <a:t>28/12/2021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2330826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6532A2-C71F-494A-86B4-31D88ADFF291}" type="datetimeFigureOut">
              <a:rPr lang="vi-VN" smtClean="0"/>
              <a:t>28/12/2021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EE84A1C5-8E1E-4A33-B3B9-70A151783350}" type="slidenum">
              <a:rPr lang="vi-VN" smtClean="0"/>
              <a:t>‹#›</a:t>
            </a:fld>
            <a:endParaRPr lang="vi-VN"/>
          </a:p>
        </p:txBody>
      </p:sp>
    </p:spTree>
    <p:extLst>
      <p:ext uri="{BB962C8B-B14F-4D97-AF65-F5344CB8AC3E}">
        <p14:creationId xmlns:p14="http://schemas.microsoft.com/office/powerpoint/2010/main" val="3652029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6532A2-C71F-494A-86B4-31D88ADFF291}" type="datetimeFigureOut">
              <a:rPr lang="vi-VN" smtClean="0"/>
              <a:t>28/12/2021</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84A1C5-8E1E-4A33-B3B9-70A151783350}" type="slidenum">
              <a:rPr lang="vi-VN" smtClean="0"/>
              <a:t>‹#›</a:t>
            </a:fld>
            <a:endParaRPr lang="vi-VN"/>
          </a:p>
        </p:txBody>
      </p:sp>
    </p:spTree>
    <p:extLst>
      <p:ext uri="{BB962C8B-B14F-4D97-AF65-F5344CB8AC3E}">
        <p14:creationId xmlns:p14="http://schemas.microsoft.com/office/powerpoint/2010/main" val="2341393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310898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573345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76532A2-C71F-494A-86B4-31D88ADFF291}"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28/12/2021</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84A1C5-8E1E-4A33-B3B9-70A15178335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9689734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g"/><Relationship Id="rId1" Type="http://schemas.openxmlformats.org/officeDocument/2006/relationships/slideLayout" Target="../slideLayouts/slideLayout13.xml"/><Relationship Id="rId4" Type="http://schemas.openxmlformats.org/officeDocument/2006/relationships/image" Target="../media/image6.gif"/></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2.wav"/><Relationship Id="rId7"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microsoft.com/office/2007/relationships/hdphoto" Target="../media/hdphoto2.wdp"/><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14.png"/><Relationship Id="rId5" Type="http://schemas.openxmlformats.org/officeDocument/2006/relationships/image" Target="../media/image15.png"/><Relationship Id="rId10" Type="http://schemas.microsoft.com/office/2007/relationships/hdphoto" Target="../media/hdphoto2.wdp"/><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jp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19.jp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4.xml"/><Relationship Id="rId5" Type="http://schemas.openxmlformats.org/officeDocument/2006/relationships/image" Target="../media/image22.gif"/><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Cloud 1"/>
          <p:cNvSpPr/>
          <p:nvPr/>
        </p:nvSpPr>
        <p:spPr>
          <a:xfrm>
            <a:off x="362857" y="1233714"/>
            <a:ext cx="11727543" cy="6734629"/>
          </a:xfrm>
          <a:prstGeom prst="cloud">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vi-VN"/>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8248" y="3144204"/>
            <a:ext cx="9753600" cy="3429000"/>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4024569" y="2096313"/>
            <a:ext cx="4762756" cy="1050608"/>
          </a:xfrm>
          <a:prstGeom prst="rect">
            <a:avLst/>
          </a:prstGeom>
        </p:spPr>
      </p:pic>
      <p:sp>
        <p:nvSpPr>
          <p:cNvPr id="9" name="Rectangle 8"/>
          <p:cNvSpPr/>
          <p:nvPr/>
        </p:nvSpPr>
        <p:spPr>
          <a:xfrm>
            <a:off x="4206152" y="699276"/>
            <a:ext cx="4192248" cy="1397037"/>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err="1">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Đạo</a:t>
            </a:r>
            <a:r>
              <a:rPr lang="en-US" sz="7200" b="1" dirty="0">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 </a:t>
            </a:r>
            <a:r>
              <a:rPr lang="en-US" sz="7200" b="1" dirty="0" err="1">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đức</a:t>
            </a:r>
            <a:endParaRPr lang="vi-VN" sz="7200" b="1" dirty="0">
              <a:ln>
                <a:solidFill>
                  <a:srgbClr val="FFC000"/>
                </a:solidFill>
              </a:ln>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7398344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0117"/>
          </a:xfrm>
        </p:spPr>
        <p:txBody>
          <a:bodyPr/>
          <a:lstStyle/>
          <a:p>
            <a:pPr algn="ctr"/>
            <a:r>
              <a:rPr lang="vi-VN" dirty="0"/>
              <a:t>Kết luận</a:t>
            </a:r>
          </a:p>
        </p:txBody>
      </p:sp>
      <p:sp>
        <p:nvSpPr>
          <p:cNvPr id="3" name="Content Placeholder 2"/>
          <p:cNvSpPr>
            <a:spLocks noGrp="1"/>
          </p:cNvSpPr>
          <p:nvPr>
            <p:ph idx="1"/>
          </p:nvPr>
        </p:nvSpPr>
        <p:spPr>
          <a:xfrm>
            <a:off x="838200" y="2118581"/>
            <a:ext cx="10620983" cy="4460458"/>
          </a:xfrm>
        </p:spPr>
        <p:txBody>
          <a:bodyPr/>
          <a:lstStyle/>
          <a:p>
            <a:pPr marL="0" indent="0" algn="just">
              <a:lnSpc>
                <a:spcPct val="150000"/>
              </a:lnSpc>
              <a:buNone/>
            </a:pPr>
            <a:r>
              <a:rPr lang="vi-VN" b="1" dirty="0"/>
              <a:t>       </a:t>
            </a:r>
            <a:r>
              <a:rPr lang="nl-NL" b="1" dirty="0"/>
              <a:t>Bảo quản đồ dùng gia đình giúp đồ dùng luôn sạch sẽ, bền đẹp, sử dụng được lâu dài,... Qua đó giúp em rèn luyện tính ngăn nắp, gọn gàng và có ý thức trách nghiệm trong cuộc sống.</a:t>
            </a:r>
            <a:endParaRPr lang="vi-VN" b="1" dirty="0"/>
          </a:p>
        </p:txBody>
      </p:sp>
    </p:spTree>
    <p:extLst>
      <p:ext uri="{BB962C8B-B14F-4D97-AF65-F5344CB8AC3E}">
        <p14:creationId xmlns:p14="http://schemas.microsoft.com/office/powerpoint/2010/main" val="192829889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1028" name="Picture 4" descr="Pin on detodo"/>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900085" y="2973827"/>
            <a:ext cx="4563069" cy="3699786"/>
          </a:xfrm>
          <a:prstGeom prst="rect">
            <a:avLst/>
          </a:prstGeom>
          <a:noFill/>
          <a:extLst>
            <a:ext uri="{909E8E84-426E-40DD-AFC4-6F175D3DCCD1}">
              <a14:hiddenFill xmlns:a14="http://schemas.microsoft.com/office/drawing/2010/main">
                <a:solidFill>
                  <a:srgbClr val="FFFFFF"/>
                </a:solidFill>
              </a14:hiddenFill>
            </a:ext>
          </a:extLst>
        </p:spPr>
      </p:pic>
      <p:sp>
        <p:nvSpPr>
          <p:cNvPr id="3" name="Oval Callout 2"/>
          <p:cNvSpPr/>
          <p:nvPr/>
        </p:nvSpPr>
        <p:spPr>
          <a:xfrm>
            <a:off x="620063" y="1021404"/>
            <a:ext cx="11669214" cy="2229170"/>
          </a:xfrm>
          <a:prstGeom prst="wedgeEllipseCallout">
            <a:avLst>
              <a:gd name="adj1" fmla="val 42278"/>
              <a:gd name="adj2" fmla="val 63422"/>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FF0000"/>
                </a:solidFill>
                <a:latin typeface="+mj-lt"/>
              </a:rPr>
              <a:t>- </a:t>
            </a:r>
            <a:r>
              <a:rPr lang="vi-VN" sz="2800" b="1" dirty="0">
                <a:solidFill>
                  <a:srgbClr val="FF0000"/>
                </a:solidFill>
                <a:latin typeface="+mj-lt"/>
              </a:rPr>
              <a:t>Nêu việc làm để bảo quản đồ dùng trong gia đình?</a:t>
            </a:r>
            <a:endParaRPr lang="en-US" sz="2800" b="1" dirty="0">
              <a:solidFill>
                <a:srgbClr val="FF0000"/>
              </a:solidFill>
              <a:latin typeface="+mj-lt"/>
            </a:endParaRPr>
          </a:p>
          <a:p>
            <a:r>
              <a:rPr lang="vi-VN" sz="2800" b="1" dirty="0">
                <a:solidFill>
                  <a:srgbClr val="FF0000"/>
                </a:solidFill>
                <a:latin typeface="+mj-lt"/>
              </a:rPr>
              <a:t>- Em đã làm gì để bảo quản đồ dùng gia đình ? </a:t>
            </a:r>
            <a:endParaRPr lang="en-US" sz="2800" b="1" dirty="0">
              <a:solidFill>
                <a:srgbClr val="FF0000"/>
              </a:solidFill>
              <a:latin typeface="+mj-lt"/>
            </a:endParaRPr>
          </a:p>
        </p:txBody>
      </p:sp>
      <p:pic>
        <p:nvPicPr>
          <p:cNvPr id="1026" name="Picture 2" descr="Question Marks (GIF) | Animação, 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98615" y="206276"/>
            <a:ext cx="3630922"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9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Cloud 1"/>
          <p:cNvSpPr/>
          <p:nvPr/>
        </p:nvSpPr>
        <p:spPr>
          <a:xfrm>
            <a:off x="407538" y="1633225"/>
            <a:ext cx="11598441" cy="3834063"/>
          </a:xfrm>
          <a:prstGeom prst="cloud">
            <a:avLst/>
          </a:prstGeom>
          <a:solidFill>
            <a:schemeClr val="lt1">
              <a:alpha val="43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5400" b="1" dirty="0">
                <a:solidFill>
                  <a:srgbClr val="0A1AB6"/>
                </a:solidFill>
                <a:latin typeface="Times New Roman" panose="02020603050405020304" pitchFamily="18" charset="0"/>
                <a:cs typeface="Times New Roman" panose="02020603050405020304" pitchFamily="18" charset="0"/>
              </a:rPr>
              <a:t>B</a:t>
            </a:r>
            <a:r>
              <a:rPr lang="vi-VN" sz="5400" b="1" dirty="0">
                <a:solidFill>
                  <a:srgbClr val="0A1AB6"/>
                </a:solidFill>
                <a:latin typeface="Times New Roman" panose="02020603050405020304" pitchFamily="18" charset="0"/>
                <a:cs typeface="Times New Roman" panose="02020603050405020304" pitchFamily="18" charset="0"/>
              </a:rPr>
              <a:t>ài </a:t>
            </a:r>
            <a:r>
              <a:rPr lang="en-US" sz="5400" b="1" dirty="0">
                <a:solidFill>
                  <a:srgbClr val="0A1AB6"/>
                </a:solidFill>
                <a:latin typeface="Times New Roman" panose="02020603050405020304" pitchFamily="18" charset="0"/>
                <a:cs typeface="Times New Roman" panose="02020603050405020304" pitchFamily="18" charset="0"/>
              </a:rPr>
              <a:t>8</a:t>
            </a:r>
            <a:r>
              <a:rPr lang="vi-VN" sz="5400" b="1" dirty="0">
                <a:solidFill>
                  <a:srgbClr val="0A1AB6"/>
                </a:solidFill>
                <a:latin typeface="Times New Roman" panose="02020603050405020304" pitchFamily="18" charset="0"/>
                <a:cs typeface="Times New Roman" panose="02020603050405020304" pitchFamily="18" charset="0"/>
              </a:rPr>
              <a:t>: Bảo quản đồ dùng gia đình</a:t>
            </a:r>
          </a:p>
          <a:p>
            <a:pPr algn="ctr"/>
            <a:r>
              <a:rPr lang="vi-VN" sz="5400" b="1" i="1" dirty="0">
                <a:solidFill>
                  <a:srgbClr val="FF0000"/>
                </a:solidFill>
                <a:latin typeface="Times New Roman" panose="02020603050405020304" pitchFamily="18" charset="0"/>
                <a:cs typeface="Times New Roman" panose="02020603050405020304" pitchFamily="18" charset="0"/>
              </a:rPr>
              <a:t>(tiết </a:t>
            </a:r>
            <a:r>
              <a:rPr lang="en-US" sz="5400" b="1" i="1" dirty="0">
                <a:solidFill>
                  <a:srgbClr val="FF0000"/>
                </a:solidFill>
                <a:latin typeface="Times New Roman" panose="02020603050405020304" pitchFamily="18" charset="0"/>
                <a:cs typeface="Times New Roman" panose="02020603050405020304" pitchFamily="18" charset="0"/>
              </a:rPr>
              <a:t>2</a:t>
            </a:r>
            <a:r>
              <a:rPr lang="vi-VN" sz="5400" b="1" i="1" dirty="0">
                <a:solidFill>
                  <a:srgbClr val="FF0000"/>
                </a:solidFill>
                <a:latin typeface="Times New Roman" panose="02020603050405020304" pitchFamily="18" charset="0"/>
                <a:cs typeface="Times New Roman" panose="02020603050405020304" pitchFamily="18" charset="0"/>
              </a:rPr>
              <a:t>)</a:t>
            </a:r>
          </a:p>
        </p:txBody>
      </p:sp>
      <p:sp>
        <p:nvSpPr>
          <p:cNvPr id="7" name="Rectangle 6"/>
          <p:cNvSpPr/>
          <p:nvPr/>
        </p:nvSpPr>
        <p:spPr>
          <a:xfrm>
            <a:off x="3944017" y="453754"/>
            <a:ext cx="4192248" cy="1397037"/>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err="1">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Đạo</a:t>
            </a:r>
            <a:r>
              <a:rPr lang="en-US" sz="7200" b="1" dirty="0">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 </a:t>
            </a:r>
            <a:r>
              <a:rPr lang="en-US" sz="7200" b="1" dirty="0" err="1">
                <a:ln>
                  <a:solidFill>
                    <a:srgbClr val="FFC000"/>
                  </a:solidFill>
                </a:ln>
                <a:solidFill>
                  <a:srgbClr val="FF0000"/>
                </a:solidFill>
                <a:effectLst>
                  <a:outerShdw blurRad="38100" dist="38100" dir="2700000" algn="tl">
                    <a:srgbClr val="000000">
                      <a:alpha val="43137"/>
                    </a:srgbClr>
                  </a:outerShdw>
                </a:effectLst>
                <a:latin typeface="UVN Bai Sau Nhe" panose="04030405020802020C03" pitchFamily="82" charset="0"/>
              </a:rPr>
              <a:t>đức</a:t>
            </a:r>
            <a:endParaRPr lang="vi-VN" sz="7200" b="1" dirty="0">
              <a:ln>
                <a:solidFill>
                  <a:srgbClr val="FFC000"/>
                </a:solidFill>
              </a:ln>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645319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409" y="806758"/>
            <a:ext cx="10515600" cy="936709"/>
          </a:xfrm>
        </p:spPr>
        <p:txBody>
          <a:bodyPr>
            <a:noAutofit/>
          </a:bodyPr>
          <a:lstStyle/>
          <a:p>
            <a:pPr algn="just"/>
            <a:r>
              <a:rPr lang="vi-VN" sz="3600" dirty="0"/>
              <a:t>1. Em đồng tình hay không đồng tình với những việc làm dưới đây? Vì sao?</a:t>
            </a:r>
          </a:p>
        </p:txBody>
      </p:sp>
      <p:pic>
        <p:nvPicPr>
          <p:cNvPr id="4" name="Content Placeholder 3"/>
          <p:cNvPicPr>
            <a:picLocks noGrp="1" noChangeAspect="1"/>
          </p:cNvPicPr>
          <p:nvPr>
            <p:ph idx="1"/>
          </p:nvPr>
        </p:nvPicPr>
        <p:blipFill>
          <a:blip r:embed="rId4"/>
          <a:stretch>
            <a:fillRect/>
          </a:stretch>
        </p:blipFill>
        <p:spPr>
          <a:xfrm>
            <a:off x="0" y="-153135"/>
            <a:ext cx="2286000" cy="914400"/>
          </a:xfrm>
          <a:prstGeom prst="rect">
            <a:avLst/>
          </a:prstGeom>
        </p:spPr>
      </p:pic>
      <p:pic>
        <p:nvPicPr>
          <p:cNvPr id="5" name="Picture 4"/>
          <p:cNvPicPr>
            <a:picLocks noChangeAspect="1"/>
          </p:cNvPicPr>
          <p:nvPr/>
        </p:nvPicPr>
        <p:blipFill>
          <a:blip r:embed="rId5"/>
          <a:stretch>
            <a:fillRect/>
          </a:stretch>
        </p:blipFill>
        <p:spPr>
          <a:xfrm>
            <a:off x="1143000" y="2017995"/>
            <a:ext cx="4485023" cy="3096539"/>
          </a:xfrm>
          <a:prstGeom prst="rect">
            <a:avLst/>
          </a:prstGeom>
        </p:spPr>
      </p:pic>
      <p:pic>
        <p:nvPicPr>
          <p:cNvPr id="6" name="Picture 5"/>
          <p:cNvPicPr>
            <a:picLocks noChangeAspect="1"/>
          </p:cNvPicPr>
          <p:nvPr/>
        </p:nvPicPr>
        <p:blipFill>
          <a:blip r:embed="rId6"/>
          <a:stretch>
            <a:fillRect/>
          </a:stretch>
        </p:blipFill>
        <p:spPr>
          <a:xfrm>
            <a:off x="946404" y="5269416"/>
            <a:ext cx="4506197" cy="968175"/>
          </a:xfrm>
          <a:prstGeom prst="rect">
            <a:avLst/>
          </a:prstGeom>
        </p:spPr>
      </p:pic>
      <p:pic>
        <p:nvPicPr>
          <p:cNvPr id="7" name="Picture 6"/>
          <p:cNvPicPr>
            <a:picLocks noChangeAspect="1"/>
          </p:cNvPicPr>
          <p:nvPr/>
        </p:nvPicPr>
        <p:blipFill>
          <a:blip r:embed="rId7"/>
          <a:stretch>
            <a:fillRect/>
          </a:stretch>
        </p:blipFill>
        <p:spPr>
          <a:xfrm>
            <a:off x="6259179" y="1765122"/>
            <a:ext cx="4699739" cy="3504294"/>
          </a:xfrm>
          <a:prstGeom prst="rect">
            <a:avLst/>
          </a:prstGeom>
        </p:spPr>
      </p:pic>
      <p:pic>
        <p:nvPicPr>
          <p:cNvPr id="8" name="Picture 7"/>
          <p:cNvPicPr>
            <a:picLocks noChangeAspect="1"/>
          </p:cNvPicPr>
          <p:nvPr/>
        </p:nvPicPr>
        <p:blipFill>
          <a:blip r:embed="rId8"/>
          <a:stretch>
            <a:fillRect/>
          </a:stretch>
        </p:blipFill>
        <p:spPr>
          <a:xfrm>
            <a:off x="6901527" y="5448667"/>
            <a:ext cx="4614400" cy="765369"/>
          </a:xfrm>
          <a:prstGeom prst="rect">
            <a:avLst/>
          </a:prstGeom>
        </p:spPr>
      </p:pic>
      <p:pic>
        <p:nvPicPr>
          <p:cNvPr id="1026" name="Picture 2" descr="574,348 Happy face Vectors, Royalty-free Vector Happy face Images |  Depositphotos®"/>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0" y="2693068"/>
            <a:ext cx="2811835" cy="27555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11"/>
          <a:stretch>
            <a:fillRect/>
          </a:stretch>
        </p:blipFill>
        <p:spPr>
          <a:xfrm>
            <a:off x="10196661" y="1421043"/>
            <a:ext cx="1865228" cy="1869915"/>
          </a:xfrm>
          <a:prstGeom prst="flowChartConnector">
            <a:avLst/>
          </a:prstGeom>
        </p:spPr>
      </p:pic>
    </p:spTree>
    <p:extLst>
      <p:ext uri="{BB962C8B-B14F-4D97-AF65-F5344CB8AC3E}">
        <p14:creationId xmlns:p14="http://schemas.microsoft.com/office/powerpoint/2010/main" val="41461413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 calcmode="lin" valueType="num">
                                      <p:cBhvr>
                                        <p:cTn id="31" dur="500" fill="hold"/>
                                        <p:tgtEl>
                                          <p:spTgt spid="1026"/>
                                        </p:tgtEl>
                                        <p:attrNameLst>
                                          <p:attrName>ppt_w</p:attrName>
                                        </p:attrNameLst>
                                      </p:cBhvr>
                                      <p:tavLst>
                                        <p:tav tm="0">
                                          <p:val>
                                            <p:fltVal val="0"/>
                                          </p:val>
                                        </p:tav>
                                        <p:tav tm="100000">
                                          <p:val>
                                            <p:strVal val="#ppt_w"/>
                                          </p:val>
                                        </p:tav>
                                      </p:tavLst>
                                    </p:anim>
                                    <p:anim calcmode="lin" valueType="num">
                                      <p:cBhvr>
                                        <p:cTn id="32" dur="500" fill="hold"/>
                                        <p:tgtEl>
                                          <p:spTgt spid="1026"/>
                                        </p:tgtEl>
                                        <p:attrNameLst>
                                          <p:attrName>ppt_h</p:attrName>
                                        </p:attrNameLst>
                                      </p:cBhvr>
                                      <p:tavLst>
                                        <p:tav tm="0">
                                          <p:val>
                                            <p:fltVal val="0"/>
                                          </p:val>
                                        </p:tav>
                                        <p:tav tm="100000">
                                          <p:val>
                                            <p:strVal val="#ppt_h"/>
                                          </p:val>
                                        </p:tav>
                                      </p:tavLst>
                                    </p:anim>
                                    <p:animEffect transition="in" filter="fade">
                                      <p:cBhvr>
                                        <p:cTn id="33" dur="500"/>
                                        <p:tgtEl>
                                          <p:spTgt spid="1026"/>
                                        </p:tgtEl>
                                      </p:cBhvr>
                                    </p:animEffect>
                                  </p:childTnLst>
                                  <p:subTnLst>
                                    <p:audio>
                                      <p:cMediaNode>
                                        <p:cTn display="0" masterRel="sameClick">
                                          <p:stCondLst>
                                            <p:cond evt="begin" delay="0">
                                              <p:tn val="29"/>
                                            </p:cond>
                                          </p:stCondLst>
                                          <p:endCondLst>
                                            <p:cond evt="onStopAudio" delay="0">
                                              <p:tgtEl>
                                                <p:sldTgt/>
                                              </p:tgtEl>
                                            </p:cond>
                                          </p:endCondLst>
                                        </p:cTn>
                                        <p:tgtEl>
                                          <p:sndTgt r:embed="rId2" name="applause.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subTnLst>
                                    <p:audio>
                                      <p:cMediaNode>
                                        <p:cTn display="0" masterRel="sameClick">
                                          <p:stCondLst>
                                            <p:cond evt="begin" delay="0">
                                              <p:tn val="36"/>
                                            </p:cond>
                                          </p:stCondLst>
                                          <p:endCondLst>
                                            <p:cond evt="onStopAudio" delay="0">
                                              <p:tgtEl>
                                                <p:sldTgt/>
                                              </p:tgtEl>
                                            </p:cond>
                                          </p:endCondLst>
                                        </p:cTn>
                                        <p:tgtEl>
                                          <p:sndTgt r:embed="rId3"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2223"/>
            <a:ext cx="10515600" cy="936709"/>
          </a:xfrm>
        </p:spPr>
        <p:txBody>
          <a:bodyPr>
            <a:noAutofit/>
          </a:bodyPr>
          <a:lstStyle/>
          <a:p>
            <a:pPr algn="just"/>
            <a:r>
              <a:rPr lang="vi-VN" sz="3600" dirty="0"/>
              <a:t>1. Em đồng tình hay không đồng tình với những việc làm dưới đây? Vì sao?</a:t>
            </a:r>
          </a:p>
        </p:txBody>
      </p:sp>
      <p:pic>
        <p:nvPicPr>
          <p:cNvPr id="4" name="Content Placeholder 3"/>
          <p:cNvPicPr>
            <a:picLocks noGrp="1" noChangeAspect="1"/>
          </p:cNvPicPr>
          <p:nvPr>
            <p:ph idx="1"/>
          </p:nvPr>
        </p:nvPicPr>
        <p:blipFill>
          <a:blip r:embed="rId4"/>
          <a:stretch>
            <a:fillRect/>
          </a:stretch>
        </p:blipFill>
        <p:spPr>
          <a:xfrm>
            <a:off x="300789" y="113506"/>
            <a:ext cx="2286000" cy="914400"/>
          </a:xfrm>
          <a:prstGeom prst="rect">
            <a:avLst/>
          </a:prstGeom>
        </p:spPr>
      </p:pic>
      <p:pic>
        <p:nvPicPr>
          <p:cNvPr id="9" name="Picture 8"/>
          <p:cNvPicPr>
            <a:picLocks noChangeAspect="1"/>
          </p:cNvPicPr>
          <p:nvPr/>
        </p:nvPicPr>
        <p:blipFill>
          <a:blip r:embed="rId5"/>
          <a:stretch>
            <a:fillRect/>
          </a:stretch>
        </p:blipFill>
        <p:spPr>
          <a:xfrm>
            <a:off x="838199" y="2235586"/>
            <a:ext cx="4856747" cy="3261994"/>
          </a:xfrm>
          <a:prstGeom prst="rect">
            <a:avLst/>
          </a:prstGeom>
        </p:spPr>
      </p:pic>
      <p:pic>
        <p:nvPicPr>
          <p:cNvPr id="10" name="Picture 9"/>
          <p:cNvPicPr>
            <a:picLocks noChangeAspect="1"/>
          </p:cNvPicPr>
          <p:nvPr/>
        </p:nvPicPr>
        <p:blipFill>
          <a:blip r:embed="rId6"/>
          <a:stretch>
            <a:fillRect/>
          </a:stretch>
        </p:blipFill>
        <p:spPr>
          <a:xfrm>
            <a:off x="1053263" y="5497580"/>
            <a:ext cx="4048125" cy="993174"/>
          </a:xfrm>
          <a:prstGeom prst="rect">
            <a:avLst/>
          </a:prstGeom>
        </p:spPr>
      </p:pic>
      <p:pic>
        <p:nvPicPr>
          <p:cNvPr id="11" name="Content Placeholder 3"/>
          <p:cNvPicPr>
            <a:picLocks noChangeAspect="1"/>
          </p:cNvPicPr>
          <p:nvPr/>
        </p:nvPicPr>
        <p:blipFill>
          <a:blip r:embed="rId7"/>
          <a:stretch>
            <a:fillRect/>
          </a:stretch>
        </p:blipFill>
        <p:spPr>
          <a:xfrm>
            <a:off x="6612220" y="2235586"/>
            <a:ext cx="4424748" cy="3135486"/>
          </a:xfrm>
          <a:prstGeom prst="rect">
            <a:avLst/>
          </a:prstGeom>
        </p:spPr>
      </p:pic>
      <p:pic>
        <p:nvPicPr>
          <p:cNvPr id="12" name="Picture 11"/>
          <p:cNvPicPr>
            <a:picLocks noChangeAspect="1"/>
          </p:cNvPicPr>
          <p:nvPr/>
        </p:nvPicPr>
        <p:blipFill>
          <a:blip r:embed="rId8"/>
          <a:stretch>
            <a:fillRect/>
          </a:stretch>
        </p:blipFill>
        <p:spPr>
          <a:xfrm>
            <a:off x="6808768" y="5371072"/>
            <a:ext cx="4099863" cy="1057608"/>
          </a:xfrm>
          <a:prstGeom prst="rect">
            <a:avLst/>
          </a:prstGeom>
        </p:spPr>
      </p:pic>
      <p:pic>
        <p:nvPicPr>
          <p:cNvPr id="13" name="Picture 2" descr="574,348 Happy face Vectors, Royalty-free Vector Happy face Images |  Depositphotos®"/>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380165" y="1766478"/>
            <a:ext cx="2811835" cy="27555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11"/>
          <a:stretch>
            <a:fillRect/>
          </a:stretch>
        </p:blipFill>
        <p:spPr>
          <a:xfrm>
            <a:off x="-79075" y="2419985"/>
            <a:ext cx="1865228" cy="1869915"/>
          </a:xfrm>
          <a:prstGeom prst="flowChartConnector">
            <a:avLst/>
          </a:prstGeom>
        </p:spPr>
      </p:pic>
    </p:spTree>
    <p:extLst>
      <p:ext uri="{BB962C8B-B14F-4D97-AF65-F5344CB8AC3E}">
        <p14:creationId xmlns:p14="http://schemas.microsoft.com/office/powerpoint/2010/main" val="2956956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subTnLst>
                                    <p:audio>
                                      <p:cMediaNode>
                                        <p:cTn display="0" masterRel="sameClick">
                                          <p:stCondLst>
                                            <p:cond evt="begin" delay="0">
                                              <p:tn val="29"/>
                                            </p:cond>
                                          </p:stCondLst>
                                          <p:endCondLst>
                                            <p:cond evt="onStopAudio" delay="0">
                                              <p:tgtEl>
                                                <p:sldTgt/>
                                              </p:tgtEl>
                                            </p:cond>
                                          </p:endCondLst>
                                        </p:cTn>
                                        <p:tgtEl>
                                          <p:sndTgt r:embed="rId2" name="bomb.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subTnLst>
                                    <p:audio>
                                      <p:cMediaNode>
                                        <p:cTn display="0" masterRel="sameClick">
                                          <p:stCondLst>
                                            <p:cond evt="begin" delay="0">
                                              <p:tn val="36"/>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t="-21000" b="-21000"/>
          </a:stretch>
        </a:blipFill>
        <a:effectLst/>
      </p:bgPr>
    </p:bg>
    <p:spTree>
      <p:nvGrpSpPr>
        <p:cNvPr id="1" name=""/>
        <p:cNvGrpSpPr/>
        <p:nvPr/>
      </p:nvGrpSpPr>
      <p:grpSpPr>
        <a:xfrm>
          <a:off x="0" y="0"/>
          <a:ext cx="0" cy="0"/>
          <a:chOff x="0" y="0"/>
          <a:chExt cx="0" cy="0"/>
        </a:xfrm>
      </p:grpSpPr>
      <p:sp>
        <p:nvSpPr>
          <p:cNvPr id="3" name="TextBox 2"/>
          <p:cNvSpPr txBox="1"/>
          <p:nvPr/>
        </p:nvSpPr>
        <p:spPr>
          <a:xfrm>
            <a:off x="2799945" y="146853"/>
            <a:ext cx="63292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Đưa</a:t>
            </a:r>
            <a:r>
              <a:rPr kumimoji="0" lang="en-US"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ra</a:t>
            </a:r>
            <a:r>
              <a:rPr kumimoji="0" lang="en-US"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lời </a:t>
            </a:r>
            <a:r>
              <a:rPr kumimoji="0" lang="en-US"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khuyên</a:t>
            </a:r>
            <a:endParaRPr kumimoji="0" lang="vi-VN"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1908348" y="877361"/>
            <a:ext cx="7692851" cy="5736066"/>
          </a:xfrm>
          <a:prstGeom prst="rect">
            <a:avLst/>
          </a:prstGeom>
        </p:spPr>
      </p:pic>
    </p:spTree>
    <p:extLst>
      <p:ext uri="{BB962C8B-B14F-4D97-AF65-F5344CB8AC3E}">
        <p14:creationId xmlns:p14="http://schemas.microsoft.com/office/powerpoint/2010/main" val="273056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2819400" y="328436"/>
            <a:ext cx="63292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Đưa</a:t>
            </a:r>
            <a:r>
              <a:rPr kumimoji="0" lang="en-US"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ra</a:t>
            </a:r>
            <a:r>
              <a:rPr kumimoji="0" lang="en-US"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lời </a:t>
            </a:r>
            <a:r>
              <a:rPr kumimoji="0" lang="en-US"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khuyên</a:t>
            </a:r>
            <a:endParaRPr kumimoji="0" lang="vi-VN"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243330" y="1185335"/>
            <a:ext cx="7481364" cy="5021996"/>
          </a:xfrm>
          <a:prstGeom prst="rect">
            <a:avLst/>
          </a:prstGeom>
        </p:spPr>
      </p:pic>
    </p:spTree>
    <p:extLst>
      <p:ext uri="{BB962C8B-B14F-4D97-AF65-F5344CB8AC3E}">
        <p14:creationId xmlns:p14="http://schemas.microsoft.com/office/powerpoint/2010/main" val="1351125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t="-21000" b="-21000"/>
          </a:stretch>
        </a:blipFill>
        <a:effectLst/>
      </p:bgPr>
    </p:bg>
    <p:spTree>
      <p:nvGrpSpPr>
        <p:cNvPr id="1" name=""/>
        <p:cNvGrpSpPr/>
        <p:nvPr/>
      </p:nvGrpSpPr>
      <p:grpSpPr>
        <a:xfrm>
          <a:off x="0" y="0"/>
          <a:ext cx="0" cy="0"/>
          <a:chOff x="0" y="0"/>
          <a:chExt cx="0" cy="0"/>
        </a:xfrm>
      </p:grpSpPr>
      <p:sp>
        <p:nvSpPr>
          <p:cNvPr id="3" name="TextBox 2"/>
          <p:cNvSpPr txBox="1"/>
          <p:nvPr/>
        </p:nvSpPr>
        <p:spPr>
          <a:xfrm>
            <a:off x="4572119" y="700598"/>
            <a:ext cx="420871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Vận</a:t>
            </a:r>
            <a:r>
              <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dụng</a:t>
            </a:r>
            <a:endParaRPr kumimoji="0" lang="vi-VN"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16" name="Picture 2" descr="Question Mark Thinking Sticker by Universal Kids for iOS &amp; Android ..."/>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4302" y="1208430"/>
            <a:ext cx="3557580" cy="3557580"/>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6"/>
          <p:cNvSpPr/>
          <p:nvPr/>
        </p:nvSpPr>
        <p:spPr>
          <a:xfrm>
            <a:off x="2644303" y="2319356"/>
            <a:ext cx="9372600" cy="1976688"/>
          </a:xfrm>
          <a:prstGeom prst="roundRect">
            <a:avLst/>
          </a:prstGeom>
          <a:solidFill>
            <a:srgbClr val="FFFF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Em hãy kể về những đồ dùng</a:t>
            </a:r>
            <a:r>
              <a:rPr kumimoji="0" lang="nl-NL" sz="32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gia đình </a:t>
            </a:r>
            <a:r>
              <a:rPr kumimoji="0" lang="nl-NL"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của mình và cách để bảo quản chúng và ghi vào phiếu học tập.</a:t>
            </a:r>
            <a:endParaRPr kumimoji="0" lang="vi-VN"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76910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65000"/>
            <a:lum/>
          </a:blip>
          <a:srcRect/>
          <a:stretch>
            <a:fillRect t="-21000" b="-21000"/>
          </a:stretch>
        </a:blipFill>
        <a:effectLst/>
      </p:bgPr>
    </p:bg>
    <p:spTree>
      <p:nvGrpSpPr>
        <p:cNvPr id="1" name=""/>
        <p:cNvGrpSpPr/>
        <p:nvPr/>
      </p:nvGrpSpPr>
      <p:grpSpPr>
        <a:xfrm>
          <a:off x="0" y="0"/>
          <a:ext cx="0" cy="0"/>
          <a:chOff x="0" y="0"/>
          <a:chExt cx="0" cy="0"/>
        </a:xfrm>
      </p:grpSpPr>
      <p:sp>
        <p:nvSpPr>
          <p:cNvPr id="30" name="Cloud 29"/>
          <p:cNvSpPr/>
          <p:nvPr/>
        </p:nvSpPr>
        <p:spPr>
          <a:xfrm>
            <a:off x="113118" y="2155996"/>
            <a:ext cx="11965763" cy="5955968"/>
          </a:xfrm>
          <a:prstGeom prst="cloud">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3074" name="Picture 2" descr="Playkids dancing lupi GIF on GIFER - by Nashura"/>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704186" y="3409961"/>
            <a:ext cx="8531225" cy="34480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351472" y="1234526"/>
            <a:ext cx="10198502" cy="2903756"/>
          </a:xfrm>
          <a:prstGeom prst="horizontalScroll">
            <a:avLst/>
          </a:prstGeom>
          <a:solidFill>
            <a:srgbClr val="FFFF00"/>
          </a:solidFill>
          <a:ln w="57150"/>
        </p:spPr>
        <p:style>
          <a:lnRef idx="1">
            <a:schemeClr val="accent4"/>
          </a:lnRef>
          <a:fillRef idx="2">
            <a:schemeClr val="accent4"/>
          </a:fillRef>
          <a:effectRef idx="1">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srgbClr val="C00000"/>
              </a:solidFill>
              <a:effectLst/>
              <a:uLnTx/>
              <a:uFillTx/>
              <a:latin typeface="UVN Mua Thu" panose="03020702040507090A04" pitchFamily="66"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Hãy</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giữ</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gìn</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bảo</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quản</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đồ</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dùng</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gia</a:t>
            </a:r>
            <a:r>
              <a:rPr kumimoji="0" lang="en-US" sz="4400" b="1" i="1" u="none" strike="noStrike" kern="1200" cap="none" spc="0" normalizeH="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đình</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của</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mình</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cẩn</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thận</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nhé</a:t>
            </a:r>
            <a:r>
              <a:rPr kumimoji="0" lang="en-US" sz="4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3551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ài liệu" ma:contentTypeID="0x01010047B8C149E28F3D4DBE962F16673739C2" ma:contentTypeVersion="2" ma:contentTypeDescription="Tạo tài liệu mới." ma:contentTypeScope="" ma:versionID="ca34ef97d1ae6a5aa8d12b177be96398">
  <xsd:schema xmlns:xsd="http://www.w3.org/2001/XMLSchema" xmlns:xs="http://www.w3.org/2001/XMLSchema" xmlns:p="http://schemas.microsoft.com/office/2006/metadata/properties" xmlns:ns2="8c6cfe4c-d892-4354-bad1-555815a658c4" targetNamespace="http://schemas.microsoft.com/office/2006/metadata/properties" ma:root="true" ma:fieldsID="1b802f4fd30d7544f46f3c2bcb4e0285" ns2:_="">
    <xsd:import namespace="8c6cfe4c-d892-4354-bad1-555815a658c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6cfe4c-d892-4354-bad1-555815a658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Loại Nội dung"/>
        <xsd:element ref="dc:title" minOccurs="0" maxOccurs="1" ma:index="4" ma:displayName="Tiêu đ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9DE782-C42F-4F6E-B3EF-95045AB445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6cfe4c-d892-4354-bad1-555815a65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3F43158-53E9-4667-A922-EE875A1AB0F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0E19FA4-61DC-4627-89C9-244E67AD86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416</TotalTime>
  <Words>180</Words>
  <Application>Microsoft Office PowerPoint</Application>
  <PresentationFormat>Widescreen</PresentationFormat>
  <Paragraphs>17</Paragraphs>
  <Slides>10</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10</vt:i4>
      </vt:variant>
    </vt:vector>
  </HeadingPairs>
  <TitlesOfParts>
    <vt:vector size="20" baseType="lpstr">
      <vt:lpstr>Arial</vt:lpstr>
      <vt:lpstr>Calibri</vt:lpstr>
      <vt:lpstr>Calibri Light</vt:lpstr>
      <vt:lpstr>Times New Roman</vt:lpstr>
      <vt:lpstr>UVN Bai Sau Nhe</vt:lpstr>
      <vt:lpstr>UVN Mua Thu</vt:lpstr>
      <vt:lpstr>Office Theme</vt:lpstr>
      <vt:lpstr>1_Office Theme</vt:lpstr>
      <vt:lpstr>2_Office Theme</vt:lpstr>
      <vt:lpstr>3_Office Theme</vt:lpstr>
      <vt:lpstr>PowerPoint Presentation</vt:lpstr>
      <vt:lpstr>PowerPoint Presentation</vt:lpstr>
      <vt:lpstr>PowerPoint Presentation</vt:lpstr>
      <vt:lpstr>1. Em đồng tình hay không đồng tình với những việc làm dưới đây? Vì sao?</vt:lpstr>
      <vt:lpstr>1. Em đồng tình hay không đồng tình với những việc làm dưới đây? Vì sao?</vt:lpstr>
      <vt:lpstr>PowerPoint Presentation</vt:lpstr>
      <vt:lpstr>PowerPoint Presentation</vt:lpstr>
      <vt:lpstr>PowerPoint Presentation</vt:lpstr>
      <vt:lpstr>PowerPoint Presentation</vt:lpstr>
      <vt:lpstr>Kết luận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Admin</cp:lastModifiedBy>
  <cp:revision>125</cp:revision>
  <dcterms:created xsi:type="dcterms:W3CDTF">2020-08-21T13:31:29Z</dcterms:created>
  <dcterms:modified xsi:type="dcterms:W3CDTF">2021-12-28T04:18:16Z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0x01010047B8C149E28F3D4DBE962F16673739C2</vt:lpwstr>
  </property>
</Properties>
</file>