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48" r:id="rId2"/>
  </p:sldMasterIdLst>
  <p:notesMasterIdLst>
    <p:notesMasterId r:id="rId49"/>
  </p:notesMasterIdLst>
  <p:sldIdLst>
    <p:sldId id="304" r:id="rId3"/>
    <p:sldId id="302" r:id="rId4"/>
    <p:sldId id="363" r:id="rId5"/>
    <p:sldId id="258" r:id="rId6"/>
    <p:sldId id="259" r:id="rId7"/>
    <p:sldId id="355" r:id="rId8"/>
    <p:sldId id="354" r:id="rId9"/>
    <p:sldId id="379" r:id="rId10"/>
    <p:sldId id="374" r:id="rId11"/>
    <p:sldId id="356" r:id="rId12"/>
    <p:sldId id="375" r:id="rId13"/>
    <p:sldId id="376" r:id="rId14"/>
    <p:sldId id="380" r:id="rId15"/>
    <p:sldId id="381" r:id="rId16"/>
    <p:sldId id="357" r:id="rId17"/>
    <p:sldId id="377" r:id="rId18"/>
    <p:sldId id="358" r:id="rId19"/>
    <p:sldId id="265" r:id="rId20"/>
    <p:sldId id="373" r:id="rId21"/>
    <p:sldId id="341" r:id="rId22"/>
    <p:sldId id="342" r:id="rId23"/>
    <p:sldId id="343" r:id="rId24"/>
    <p:sldId id="344" r:id="rId25"/>
    <p:sldId id="371" r:id="rId26"/>
    <p:sldId id="383" r:id="rId27"/>
    <p:sldId id="384" r:id="rId28"/>
    <p:sldId id="385" r:id="rId29"/>
    <p:sldId id="345" r:id="rId30"/>
    <p:sldId id="360" r:id="rId31"/>
    <p:sldId id="362" r:id="rId32"/>
    <p:sldId id="364" r:id="rId33"/>
    <p:sldId id="361" r:id="rId34"/>
    <p:sldId id="346" r:id="rId35"/>
    <p:sldId id="366" r:id="rId36"/>
    <p:sldId id="367" r:id="rId37"/>
    <p:sldId id="368" r:id="rId38"/>
    <p:sldId id="369" r:id="rId39"/>
    <p:sldId id="370" r:id="rId40"/>
    <p:sldId id="276" r:id="rId41"/>
    <p:sldId id="339" r:id="rId42"/>
    <p:sldId id="338" r:id="rId43"/>
    <p:sldId id="382" r:id="rId44"/>
    <p:sldId id="350" r:id="rId45"/>
    <p:sldId id="294" r:id="rId46"/>
    <p:sldId id="372" r:id="rId47"/>
    <p:sldId id="365" r:id="rId48"/>
  </p:sldIdLst>
  <p:sldSz cx="9144000" cy="6858000" type="screen4x3"/>
  <p:notesSz cx="6858000" cy="9144000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HP001 5H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6600"/>
    <a:srgbClr val="FF66FF"/>
    <a:srgbClr val="000000"/>
    <a:srgbClr val="FFCC00"/>
    <a:srgbClr val="FF00FF"/>
    <a:srgbClr val="6666FF"/>
    <a:srgbClr val="2DEB44"/>
    <a:srgbClr val="FF66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>
      <p:cViewPr varScale="1">
        <p:scale>
          <a:sx n="108" d="100"/>
          <a:sy n="108" d="100"/>
        </p:scale>
        <p:origin x="14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410F4-A675-4527-8159-C0C312860F02}" type="datetimeFigureOut">
              <a:rPr lang="en-US" smtClean="0"/>
              <a:pPr/>
              <a:t>6/21/2024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461A3-238F-43CF-A474-465585764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64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461A3-238F-43CF-A474-46558576440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6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DF758-CDA8-4BDC-B83B-6728D6CB2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1976B-1A92-470A-A769-B81C6A5EB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1C099-15F9-4F27-AFC1-75677BF6B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05AB7-4F7F-4487-9769-B975BEFB8B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E7787D5-CACE-417A-B9E3-CCE95A63F9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27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45F726-E0CB-4F1C-A8C4-9D60B292D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01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7BB52-65A2-45C8-8836-15C8DC88AE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31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43FB0-CD26-480B-95EC-A833E1247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8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7B4AA-C306-4F3F-AF8F-B07C153F0A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78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516E2-6754-4DB2-ACB4-AFF8FEA1E2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00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24CDE-C263-4B2F-A14B-9E0E89E883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6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59CD-B1E3-46CB-838C-EB7B17E56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5CF2B7-56E6-46A7-9F0D-49C759D467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6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0CB83-9041-4273-85C3-3D4E71DCFA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89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104C21-A39F-4FCA-BDA6-B676F9E9AE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25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EB5DDF-72D8-49EB-9234-E15303B086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68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1EDBA-5CBD-4E3E-B1F2-C13E6E23A0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12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AAD69DC-61B0-4E1B-9DEC-805650329E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3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8DA84-5EEA-420F-A6BA-DE519927A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6F8EF-3363-49C5-96B0-1F417AAF34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7B48A-D717-4B3B-816E-355F26556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5B07C-1EA1-41B5-8758-77A3420CED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C37E0-A4D9-4341-A64E-6F6E2001C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68567-9C80-443C-A82B-D33A20EFE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36867-A99D-4EC7-947C-AD0C3F1A8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30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2E8BB449-640B-4D63-9C38-B21383FBE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47" r:id="rId13"/>
  </p:sldLayoutIdLst>
  <p:transition advTm="30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8BB449-640B-4D63-9C38-B21383FBE2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46.jpeg"/><Relationship Id="rId11" Type="http://schemas.openxmlformats.org/officeDocument/2006/relationships/image" Target="../media/image34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51.png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ải xuố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52400" y="1524000"/>
            <a:ext cx="8991600" cy="134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660033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Bài 6: Quyết chí ra đi tìm đường cứu nước</a:t>
            </a:r>
            <a:endParaRPr lang="en-US" sz="3600" b="1" kern="10" dirty="0">
              <a:ln w="12700">
                <a:solidFill>
                  <a:srgbClr val="800000"/>
                </a:solidFill>
                <a:round/>
                <a:headEnd/>
                <a:tailEnd/>
              </a:ln>
              <a:solidFill>
                <a:srgbClr val="660033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hoang thi lo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450"/>
            <a:ext cx="2736850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nguyen thi tha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500438"/>
            <a:ext cx="2736850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5" descr="nguyen sinh khi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75" y="3500438"/>
            <a:ext cx="2736850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0" y="260350"/>
            <a:ext cx="129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.VnTimeH" pitchFamily="34" charset="0"/>
              </a:rPr>
              <a:t>Gia ®×nh b¸c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651000" y="3141663"/>
            <a:ext cx="307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ắc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180012" y="3114429"/>
            <a:ext cx="25923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Loan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724400" y="6524625"/>
            <a:ext cx="4509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ô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Khiêm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02907" y="6477000"/>
            <a:ext cx="44266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Thanh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6" descr="E:\Convert fiml va bien tap lai\Lich su 5-moi\images92280_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0506" y="61912"/>
            <a:ext cx="2667000" cy="29892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3631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aqhh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678363" cy="5829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27088" y="6172200"/>
            <a:ext cx="32115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151" tIns="44074" rIns="88151" bIns="4407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700" b="1">
                <a:solidFill>
                  <a:srgbClr val="FF0000"/>
                </a:solidFill>
              </a:rPr>
              <a:t>Nguyễn Tất Thành</a:t>
            </a:r>
          </a:p>
        </p:txBody>
      </p:sp>
      <p:pic>
        <p:nvPicPr>
          <p:cNvPr id="10244" name="Picture 4" descr="Anh Bac Ho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8213" y="0"/>
            <a:ext cx="4395787" cy="5829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987925" y="5921375"/>
            <a:ext cx="3983038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151" tIns="44074" rIns="88151" bIns="4407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300" b="1">
                <a:solidFill>
                  <a:srgbClr val="FF0000"/>
                </a:solidFill>
              </a:rPr>
              <a:t>Bác Hồ muôn vàn kính yêu</a:t>
            </a:r>
          </a:p>
          <a:p>
            <a:pPr algn="ctr"/>
            <a:r>
              <a:rPr lang="en-US" sz="2300" b="1">
                <a:solidFill>
                  <a:srgbClr val="FF0000"/>
                </a:solidFill>
              </a:rPr>
              <a:t> của chúng ta</a:t>
            </a:r>
          </a:p>
        </p:txBody>
      </p:sp>
    </p:spTree>
    <p:extLst>
      <p:ext uri="{BB962C8B-B14F-4D97-AF65-F5344CB8AC3E}">
        <p14:creationId xmlns:p14="http://schemas.microsoft.com/office/powerpoint/2010/main" val="221580384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26777" y="457200"/>
            <a:ext cx="8148637" cy="357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151" tIns="44074" rIns="88151" bIns="4407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100" b="1" dirty="0"/>
              <a:t>-</a:t>
            </a:r>
            <a:r>
              <a:rPr lang="en-US" sz="3100" b="1" dirty="0" err="1"/>
              <a:t>Nguyễn</a:t>
            </a:r>
            <a:r>
              <a:rPr lang="en-US" sz="3100" b="1" dirty="0"/>
              <a:t> </a:t>
            </a:r>
            <a:r>
              <a:rPr lang="en-US" sz="3100" b="1" dirty="0" err="1"/>
              <a:t>Tất</a:t>
            </a:r>
            <a:r>
              <a:rPr lang="en-US" sz="3100" b="1" dirty="0"/>
              <a:t> </a:t>
            </a:r>
            <a:r>
              <a:rPr lang="en-US" sz="3100" b="1" dirty="0" err="1"/>
              <a:t>Thành</a:t>
            </a:r>
            <a:r>
              <a:rPr lang="en-US" sz="3100" b="1" dirty="0"/>
              <a:t> </a:t>
            </a:r>
            <a:r>
              <a:rPr lang="en-US" sz="3100" b="1" dirty="0" err="1"/>
              <a:t>sinh</a:t>
            </a:r>
            <a:r>
              <a:rPr lang="en-US" sz="3100" b="1" dirty="0"/>
              <a:t> </a:t>
            </a:r>
            <a:r>
              <a:rPr lang="en-US" sz="3100" b="1" dirty="0" err="1"/>
              <a:t>ngày</a:t>
            </a:r>
            <a:r>
              <a:rPr lang="en-US" sz="3100" b="1" dirty="0"/>
              <a:t> 19 - 5 -1890.</a:t>
            </a:r>
          </a:p>
          <a:p>
            <a:pPr>
              <a:lnSpc>
                <a:spcPct val="150000"/>
              </a:lnSpc>
            </a:pPr>
            <a:r>
              <a:rPr lang="en-US" sz="3100" b="1" dirty="0"/>
              <a:t>-</a:t>
            </a:r>
            <a:r>
              <a:rPr lang="en-US" sz="3100" b="1" dirty="0" err="1"/>
              <a:t>Quê</a:t>
            </a:r>
            <a:r>
              <a:rPr lang="en-US" sz="3100" b="1" dirty="0"/>
              <a:t> </a:t>
            </a:r>
            <a:r>
              <a:rPr lang="en-US" sz="3100" b="1" dirty="0" err="1"/>
              <a:t>quán</a:t>
            </a:r>
            <a:r>
              <a:rPr lang="en-US" sz="3100" b="1" dirty="0"/>
              <a:t> : </a:t>
            </a:r>
            <a:r>
              <a:rPr lang="en-US" sz="3100" b="1" dirty="0" err="1"/>
              <a:t>Xã</a:t>
            </a:r>
            <a:r>
              <a:rPr lang="en-US" sz="3100" b="1" dirty="0"/>
              <a:t> Kim </a:t>
            </a:r>
            <a:r>
              <a:rPr lang="en-US" sz="3100" b="1" dirty="0" err="1"/>
              <a:t>Liên</a:t>
            </a:r>
            <a:r>
              <a:rPr lang="en-US" sz="3100" b="1" dirty="0"/>
              <a:t> -</a:t>
            </a:r>
            <a:r>
              <a:rPr lang="en-US" sz="3100" b="1" dirty="0" err="1"/>
              <a:t>Huyện</a:t>
            </a:r>
            <a:r>
              <a:rPr lang="en-US" sz="3100" b="1" dirty="0"/>
              <a:t> Nam </a:t>
            </a:r>
            <a:r>
              <a:rPr lang="en-US" sz="3100" b="1" dirty="0" err="1"/>
              <a:t>Đàn</a:t>
            </a:r>
            <a:r>
              <a:rPr lang="en-US" sz="3100" b="1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3100" b="1" dirty="0" err="1"/>
              <a:t>Tỉnh</a:t>
            </a:r>
            <a:r>
              <a:rPr lang="en-US" sz="3100" b="1" dirty="0"/>
              <a:t> </a:t>
            </a:r>
            <a:r>
              <a:rPr lang="en-US" sz="3100" b="1" dirty="0" err="1"/>
              <a:t>Nghệ</a:t>
            </a:r>
            <a:r>
              <a:rPr lang="en-US" sz="3100" b="1" dirty="0"/>
              <a:t> An.</a:t>
            </a:r>
          </a:p>
          <a:p>
            <a:pPr>
              <a:lnSpc>
                <a:spcPct val="150000"/>
              </a:lnSpc>
            </a:pPr>
            <a:r>
              <a:rPr lang="en-US" sz="3100" b="1" dirty="0"/>
              <a:t>-Cha </a:t>
            </a:r>
            <a:r>
              <a:rPr lang="en-US" sz="3100" b="1" dirty="0" err="1"/>
              <a:t>là</a:t>
            </a:r>
            <a:r>
              <a:rPr lang="en-US" sz="3100" b="1" dirty="0"/>
              <a:t> </a:t>
            </a:r>
            <a:r>
              <a:rPr lang="en-US" sz="3100" b="1" dirty="0" err="1"/>
              <a:t>Nguyễn</a:t>
            </a:r>
            <a:r>
              <a:rPr lang="en-US" sz="3100" b="1" dirty="0"/>
              <a:t> </a:t>
            </a:r>
            <a:r>
              <a:rPr lang="en-US" sz="3100" b="1" dirty="0" err="1"/>
              <a:t>Sinh</a:t>
            </a:r>
            <a:r>
              <a:rPr lang="en-US" sz="3100" b="1" dirty="0"/>
              <a:t> </a:t>
            </a:r>
            <a:r>
              <a:rPr lang="en-US" sz="3100" b="1" dirty="0" err="1"/>
              <a:t>Sắc</a:t>
            </a:r>
            <a:r>
              <a:rPr lang="en-US" sz="3100" b="1" dirty="0"/>
              <a:t> .</a:t>
            </a:r>
          </a:p>
          <a:p>
            <a:pPr>
              <a:lnSpc>
                <a:spcPct val="150000"/>
              </a:lnSpc>
            </a:pPr>
            <a:r>
              <a:rPr lang="en-US" sz="3100" b="1" dirty="0"/>
              <a:t>-</a:t>
            </a:r>
            <a:r>
              <a:rPr lang="en-US" sz="3100" b="1" dirty="0" err="1"/>
              <a:t>Mẹ</a:t>
            </a:r>
            <a:r>
              <a:rPr lang="en-US" sz="3100" b="1" dirty="0"/>
              <a:t> </a:t>
            </a:r>
            <a:r>
              <a:rPr lang="en-US" sz="3100" b="1" dirty="0" err="1"/>
              <a:t>là</a:t>
            </a:r>
            <a:r>
              <a:rPr lang="en-US" sz="3100" b="1" dirty="0"/>
              <a:t> </a:t>
            </a:r>
            <a:r>
              <a:rPr lang="en-US" sz="3100" b="1" dirty="0" err="1"/>
              <a:t>Hoàng</a:t>
            </a:r>
            <a:r>
              <a:rPr lang="en-US" sz="3100" b="1" dirty="0"/>
              <a:t> </a:t>
            </a:r>
            <a:r>
              <a:rPr lang="en-US" sz="3100" b="1" dirty="0" err="1"/>
              <a:t>Thị</a:t>
            </a:r>
            <a:r>
              <a:rPr lang="en-US" sz="3100" b="1" dirty="0"/>
              <a:t> Loan .</a:t>
            </a:r>
          </a:p>
        </p:txBody>
      </p:sp>
      <p:pic>
        <p:nvPicPr>
          <p:cNvPr id="3" name="Picture 2" descr="naqh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429000"/>
            <a:ext cx="3687763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338653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50825" y="1576388"/>
            <a:ext cx="2082800" cy="522287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151" tIns="44074" rIns="88151" bIns="4407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700" b="1">
                <a:solidFill>
                  <a:srgbClr val="FF0066"/>
                </a:solidFill>
              </a:rPr>
              <a:t>01- 9 - 1858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516688" y="1508125"/>
            <a:ext cx="2179637" cy="520700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151" tIns="44074" rIns="88151" bIns="4407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700" b="1">
                <a:solidFill>
                  <a:srgbClr val="FF0066"/>
                </a:solidFill>
              </a:rPr>
              <a:t>19 - 5 - 1890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2484438" y="1852613"/>
            <a:ext cx="39592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069975" y="2947988"/>
            <a:ext cx="6978650" cy="159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151" tIns="44074" rIns="88151" bIns="4407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3500" b="1" dirty="0" err="1">
                <a:solidFill>
                  <a:srgbClr val="0033CC"/>
                </a:solidFill>
              </a:rPr>
              <a:t>Khoảng</a:t>
            </a:r>
            <a:r>
              <a:rPr lang="en-US" sz="3500" b="1" dirty="0">
                <a:solidFill>
                  <a:srgbClr val="0033CC"/>
                </a:solidFill>
              </a:rPr>
              <a:t> 32 </a:t>
            </a:r>
            <a:r>
              <a:rPr lang="en-US" sz="3500" b="1" dirty="0" err="1" smtClean="0">
                <a:solidFill>
                  <a:srgbClr val="0033CC"/>
                </a:solidFill>
              </a:rPr>
              <a:t>năm</a:t>
            </a:r>
          </a:p>
          <a:p>
            <a:pPr algn="ctr"/>
            <a:endParaRPr lang="en-US" sz="3500" b="1" dirty="0">
              <a:solidFill>
                <a:srgbClr val="0033CC"/>
              </a:solidFill>
            </a:endParaRPr>
          </a:p>
          <a:p>
            <a:pPr algn="ctr"/>
            <a:r>
              <a:rPr lang="en-US" sz="3100" b="1" smtClean="0">
                <a:solidFill>
                  <a:srgbClr val="0033CC"/>
                </a:solidFill>
              </a:rPr>
              <a:t>(Thực dân Pháp xâm lược và đô hộ)</a:t>
            </a:r>
            <a:endParaRPr lang="en-US" sz="31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84176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6" grpId="0" animBg="1"/>
      <p:bldP spid="133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an doi 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263" y="273050"/>
            <a:ext cx="7850187" cy="6035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9" name="Picture 3" descr="Nong dan Viet Nam thoi Phap thuoc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2575" y="206375"/>
            <a:ext cx="8650288" cy="6303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149311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5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49621" y="1062959"/>
            <a:ext cx="8001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5194" dir="6993903" algn="ctr" rotWithShape="0">
              <a:srgbClr val="FFFF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vi-VN" sz="3200" b="1" dirty="0">
                <a:solidFill>
                  <a:srgbClr val="FF0000"/>
                </a:solidFill>
                <a:latin typeface="+mj-lt"/>
              </a:rPr>
              <a:t>Hoạt động 2: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Mục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đích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quyết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tâm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đi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ra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nước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ngoài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của</a:t>
            </a:r>
            <a:r>
              <a:rPr lang="vi-VN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Nguyễn Tất </a:t>
            </a:r>
            <a:r>
              <a:rPr lang="vi-VN" sz="3200" b="1" dirty="0" smtClean="0">
                <a:solidFill>
                  <a:srgbClr val="FF0000"/>
                </a:solidFill>
                <a:latin typeface="+mj-lt"/>
              </a:rPr>
              <a:t>Thành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9621" y="25908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?</a:t>
            </a:r>
            <a:r>
              <a:rPr lang="en-US" sz="32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Kể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tên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một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vài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cuộc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khởi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nghĩa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và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phong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trào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yêu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nước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cuối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thế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kỉ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XIX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đầu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thế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+mj-lt"/>
                <a:cs typeface="Times New Roman" pitchFamily="18" charset="0"/>
              </a:rPr>
              <a:t>kỉ</a:t>
            </a:r>
            <a:r>
              <a:rPr lang="en-US" sz="3600" dirty="0" smtClean="0">
                <a:latin typeface="+mj-lt"/>
                <a:cs typeface="Times New Roman" pitchFamily="18" charset="0"/>
              </a:rPr>
              <a:t> XX ?  </a:t>
            </a:r>
            <a:endParaRPr lang="en-US" sz="36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44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Content Placeholder 3" descr="phan bội châu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0"/>
            <a:ext cx="3200400" cy="3581400"/>
          </a:xfrm>
        </p:spPr>
      </p:pic>
      <p:pic>
        <p:nvPicPr>
          <p:cNvPr id="12292" name="Picture 4" descr="hoàng hoa thá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6550" y="0"/>
            <a:ext cx="3111500" cy="343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phanchautrinh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3581400"/>
            <a:ext cx="3048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PhanDinhPhung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0" y="3429000"/>
            <a:ext cx="3276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362200" y="31242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>
                <a:solidFill>
                  <a:schemeClr val="accent3"/>
                </a:solidFill>
              </a:rPr>
              <a:t>Phan Bội Châu</a:t>
            </a:r>
            <a:endParaRPr lang="en-US" sz="2000" b="1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0" y="63246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>
                <a:solidFill>
                  <a:schemeClr val="accent3"/>
                </a:solidFill>
              </a:rPr>
              <a:t>Phan Châu Trinh</a:t>
            </a:r>
            <a:endParaRPr 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7400" y="6172200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>
                <a:solidFill>
                  <a:schemeClr val="accent3"/>
                </a:solidFill>
              </a:rPr>
              <a:t>Phan Đình Phùng</a:t>
            </a:r>
            <a:endParaRPr lang="en-US" sz="2000" b="1" dirty="0">
              <a:solidFill>
                <a:schemeClr val="accent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289560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>
                <a:solidFill>
                  <a:schemeClr val="accent3"/>
                </a:solidFill>
              </a:rPr>
              <a:t>Hoàng Hoa Thám</a:t>
            </a:r>
            <a:endParaRPr lang="en-US" sz="2000" b="1" dirty="0">
              <a:solidFill>
                <a:schemeClr val="accent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81957"/>
            <a:ext cx="189054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+mj-lt"/>
              </a:rPr>
              <a:t>Đây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chân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dung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nhà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yêu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nước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cuối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kỉ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XIX,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đầu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kỉ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XX. Con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hãy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biết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Họ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ai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4791835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629453"/>
            <a:ext cx="8001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5194" dir="6993903" algn="ctr" rotWithShape="0">
              <a:srgbClr val="FFFF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vi-VN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Hoạt động 2: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Mục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đích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quyết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tâm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vi-VN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Nguyễn Tất </a:t>
            </a:r>
            <a:r>
              <a:rPr lang="vi-VN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1817801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Thảo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luận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vi-VN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và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CH.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2743200"/>
            <a:ext cx="8001000" cy="95410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Arial" pitchFamily="34" charset="0"/>
                <a:cs typeface="Arial" pitchFamily="34" charset="0"/>
              </a:rPr>
              <a:t>1. Nguyễn Tất Thành sinh ra và lớn lên khi đất nước ta trong tình cảnh như thế nào?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52400" y="3962400"/>
            <a:ext cx="8001000" cy="52322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Arial" pitchFamily="34" charset="0"/>
                <a:cs typeface="Arial" pitchFamily="34" charset="0"/>
              </a:rPr>
              <a:t>2. Nguyễn Tất Thành đã quyết định làm gì?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28600" y="4800600"/>
            <a:ext cx="8001000" cy="138499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Arial" pitchFamily="34" charset="0"/>
                <a:cs typeface="Arial" pitchFamily="34" charset="0"/>
              </a:rPr>
              <a:t>3.Tại sao Nguyễn Tất Thành không đi theo con đường cứu nước của cụ Hoàng Hoa Thám, Phan Đình Phùng, Phan Bội Châu , Phan Châu Trinh?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  <p:bldP spid="16390" grpId="0"/>
      <p:bldP spid="1639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33400" y="838200"/>
            <a:ext cx="8001000" cy="95410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Nguyễn Tất Thành sinh ra và lớn lên khi đất nước ta trong tình cảnh như thế nào?</a:t>
            </a:r>
            <a:endParaRPr 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2106342"/>
            <a:ext cx="7848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đất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nước ta đang bị thực dân Pháp đô hộ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 Người đã chứng kiến nhiều nỗi thống khổ của nhân dân dưới ách thống trị của đế quốc phong kiến.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3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295400" y="2201863"/>
            <a:ext cx="45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124200" y="2582863"/>
            <a:ext cx="1371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629400" y="2986088"/>
            <a:ext cx="1371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066800" y="2514600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81000" y="1656556"/>
            <a:ext cx="8839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1</a:t>
            </a:r>
            <a:r>
              <a:rPr lang="vi-VN" sz="32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Ai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tổ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chức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lãnh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đạo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phong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trào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Đông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Du</a:t>
            </a:r>
            <a:r>
              <a:rPr lang="vi-VN" sz="3200" b="1" dirty="0">
                <a:latin typeface="Arial" pitchFamily="34" charset="0"/>
                <a:cs typeface="Arial" pitchFamily="34" charset="0"/>
              </a:rPr>
              <a:t>?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438400" y="3573463"/>
            <a:ext cx="6019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52400" y="403066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vi-VN" sz="3200" b="1" dirty="0">
                <a:latin typeface="+mn-lt"/>
                <a:cs typeface="Times New Roman" pitchFamily="18" charset="0"/>
              </a:rPr>
              <a:t>3.</a:t>
            </a:r>
            <a:r>
              <a:rPr lang="en-US" sz="3200" b="1" dirty="0">
                <a:latin typeface="+mn-lt"/>
                <a:cs typeface="Times New Roman" pitchFamily="18" charset="0"/>
              </a:rPr>
              <a:t> </a:t>
            </a:r>
            <a:r>
              <a:rPr lang="vi-VN" sz="3200" b="1" dirty="0">
                <a:latin typeface="+mn-lt"/>
                <a:cs typeface="Times New Roman" pitchFamily="18" charset="0"/>
              </a:rPr>
              <a:t>Kết quả của phong trào </a:t>
            </a:r>
            <a:r>
              <a:rPr lang="en-US" sz="3200" b="1" dirty="0">
                <a:latin typeface="+mn-lt"/>
                <a:cs typeface="Times New Roman" pitchFamily="18" charset="0"/>
              </a:rPr>
              <a:t>Đ</a:t>
            </a:r>
            <a:r>
              <a:rPr lang="vi-VN" sz="3200" b="1" dirty="0" smtClean="0">
                <a:latin typeface="+mn-lt"/>
                <a:cs typeface="Times New Roman" pitchFamily="18" charset="0"/>
              </a:rPr>
              <a:t>ông </a:t>
            </a:r>
            <a:r>
              <a:rPr lang="en-US" sz="3200" b="1" dirty="0">
                <a:latin typeface="+mn-lt"/>
                <a:cs typeface="Times New Roman" pitchFamily="18" charset="0"/>
              </a:rPr>
              <a:t>D</a:t>
            </a:r>
            <a:r>
              <a:rPr lang="vi-VN" sz="3200" b="1" dirty="0" smtClean="0">
                <a:latin typeface="+mn-lt"/>
                <a:cs typeface="Times New Roman" pitchFamily="18" charset="0"/>
              </a:rPr>
              <a:t>u </a:t>
            </a:r>
            <a:r>
              <a:rPr lang="vi-VN" sz="3200" b="1" dirty="0">
                <a:latin typeface="+mn-lt"/>
                <a:cs typeface="Times New Roman" pitchFamily="18" charset="0"/>
              </a:rPr>
              <a:t>như thế nào</a:t>
            </a:r>
            <a:r>
              <a:rPr lang="en-US" sz="3200" b="1" dirty="0">
                <a:latin typeface="+mn-lt"/>
                <a:cs typeface="Times New Roman" pitchFamily="18" charset="0"/>
              </a:rPr>
              <a:t>?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2667000" y="2735263"/>
            <a:ext cx="5486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2286000" y="3505200"/>
            <a:ext cx="472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381000" y="15240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457200" y="4030663"/>
            <a:ext cx="45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800600" y="61722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381000" y="5257800"/>
            <a:ext cx="6781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vi-VN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Phong </a:t>
            </a:r>
            <a:r>
              <a:rPr lang="vi-VN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trào Đông Du thất bại.</a:t>
            </a:r>
            <a:endParaRPr lang="en-US" sz="3200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6171" name="WordArt 27"/>
          <p:cNvSpPr>
            <a:spLocks noChangeArrowheads="1" noChangeShapeType="1" noTextEdit="1"/>
          </p:cNvSpPr>
          <p:nvPr/>
        </p:nvSpPr>
        <p:spPr bwMode="auto">
          <a:xfrm>
            <a:off x="2209800" y="232404"/>
            <a:ext cx="4191000" cy="14241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400" b="1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Khởi</a:t>
            </a:r>
            <a:r>
              <a:rPr lang="en-US" sz="4400" b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động</a:t>
            </a:r>
            <a:endParaRPr lang="en-US" sz="44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277374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Phan Bội Châu là người lãnh đạo phong trào Đông Du.</a:t>
            </a:r>
            <a:endParaRPr lang="en-US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/>
      <p:bldP spid="6157" grpId="0"/>
      <p:bldP spid="616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aoTCcacseu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9" y="0"/>
            <a:ext cx="8802029" cy="6705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62903"/>
            <a:ext cx="7848600" cy="61457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Nghĩa_quân_Ba_Đình_bị_bắ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381000"/>
            <a:ext cx="8401055" cy="6172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onkin_chretien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458200" cy="6405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4800" y="685800"/>
            <a:ext cx="8001000" cy="58477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+mn-lt"/>
              </a:rPr>
              <a:t>2. Nguyễn Tất Thành đã quyết định làm gì?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2400" y="1600200"/>
            <a:ext cx="8001000" cy="156966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vi-VN" sz="3200" dirty="0" smtClean="0">
                <a:latin typeface="Arial" pitchFamily="34" charset="0"/>
                <a:cs typeface="Arial" pitchFamily="34" charset="0"/>
              </a:rPr>
              <a:t>Nguyễn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Tất Thành đã quyết </a:t>
            </a:r>
            <a:r>
              <a:rPr lang="vi-VN" sz="3200" dirty="0"/>
              <a:t>phải tìm con đường mới để cứu nước cứu dân </a:t>
            </a:r>
            <a:r>
              <a:rPr lang="en-US" sz="3200" dirty="0"/>
              <a:t>.</a:t>
            </a:r>
          </a:p>
          <a:p>
            <a:r>
              <a:rPr lang="vi-VN" sz="3200" dirty="0"/>
              <a:t> </a:t>
            </a:r>
            <a:endParaRPr lang="en-US" sz="32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5" y="3169860"/>
            <a:ext cx="8001000" cy="138499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latin typeface="+mn-lt"/>
              </a:rPr>
              <a:t>3.Tại sao Nguyễn Tất Thành không đi theo con đường cứu nước của cụ Hoàng Hoa Thám, Phan Đình Phùng, Phan Bội Châu , Phan Châu Trinh?</a:t>
            </a:r>
            <a:endParaRPr lang="en-US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28600" y="4800600"/>
            <a:ext cx="8001000" cy="138499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Vì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con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đường cứu nước của cụ Hoàng Hoa Thám, Phan Đình Phùng, Phan Bội Châu , Phan Châu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Trinh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đều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thất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58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717550" y="365125"/>
            <a:ext cx="7759700" cy="992188"/>
          </a:xfrm>
        </p:spPr>
        <p:txBody>
          <a:bodyPr/>
          <a:lstStyle/>
          <a:p>
            <a:endParaRPr lang="vi-VN"/>
          </a:p>
        </p:txBody>
      </p:sp>
      <p:pic>
        <p:nvPicPr>
          <p:cNvPr id="5123" name="Picture 3" descr="Phan Boi Chau (1867-1940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179638" cy="2349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 descr="Ton That Thuye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0"/>
            <a:ext cx="2233612" cy="2374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5" descr="Nguyen Truong T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0"/>
            <a:ext cx="2322513" cy="2332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68313" y="2565400"/>
            <a:ext cx="1727200" cy="33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600" b="1">
                <a:solidFill>
                  <a:srgbClr val="0033CC"/>
                </a:solidFill>
              </a:rPr>
              <a:t>Phan Bội Châu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339975" y="2565400"/>
            <a:ext cx="1943100" cy="33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600" b="1">
                <a:solidFill>
                  <a:srgbClr val="0033CC"/>
                </a:solidFill>
              </a:rPr>
              <a:t>Tôn Thất Thuyết</a:t>
            </a:r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6948488" y="0"/>
            <a:ext cx="2195512" cy="2804208"/>
            <a:chOff x="4481" y="0"/>
            <a:chExt cx="1416" cy="1855"/>
          </a:xfrm>
        </p:grpSpPr>
        <p:pic>
          <p:nvPicPr>
            <p:cNvPr id="5129" name="Picture 9" descr="Phan Chau Trinh (1872-1926)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1" y="0"/>
              <a:ext cx="1406" cy="15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>
              <a:off x="4481" y="1633"/>
              <a:ext cx="1416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8143" tIns="44071" rIns="88143" bIns="44071">
              <a:spAutoFit/>
            </a:bodyPr>
            <a:lstStyle>
              <a:lvl1pPr defTabSz="88265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41325" defTabSz="8826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82650" defTabSz="88265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325563" defTabSz="88265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766888" defTabSz="88265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224088" defTabSz="882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681288" defTabSz="882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138488" defTabSz="882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595688" defTabSz="882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1600" b="1" dirty="0" err="1">
                  <a:solidFill>
                    <a:srgbClr val="0033CC"/>
                  </a:solidFill>
                </a:rPr>
                <a:t>Phan</a:t>
              </a:r>
              <a:r>
                <a:rPr lang="en-US" sz="1600" b="1" dirty="0">
                  <a:solidFill>
                    <a:srgbClr val="0033CC"/>
                  </a:solidFill>
                </a:rPr>
                <a:t> </a:t>
              </a:r>
              <a:r>
                <a:rPr lang="en-US" sz="1600" b="1" dirty="0" err="1">
                  <a:solidFill>
                    <a:srgbClr val="0033CC"/>
                  </a:solidFill>
                </a:rPr>
                <a:t>ChâuTrinh</a:t>
              </a:r>
              <a:endParaRPr lang="en-US" sz="1600" b="1" dirty="0">
                <a:solidFill>
                  <a:srgbClr val="0033CC"/>
                </a:solidFill>
              </a:endParaRPr>
            </a:p>
          </p:txBody>
        </p:sp>
      </p:grp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572000" y="2536825"/>
            <a:ext cx="2378075" cy="33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600" b="1">
                <a:solidFill>
                  <a:srgbClr val="0033CC"/>
                </a:solidFill>
              </a:rPr>
              <a:t>Nguyễn Trường Tộ</a:t>
            </a:r>
            <a:r>
              <a:rPr lang="en-US" sz="1600">
                <a:solidFill>
                  <a:srgbClr val="0033CC"/>
                </a:solidFill>
              </a:rPr>
              <a:t> </a:t>
            </a: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827088" y="4941888"/>
            <a:ext cx="2735262" cy="7921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5580063" y="4941888"/>
            <a:ext cx="2663825" cy="863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3779838" y="4941888"/>
            <a:ext cx="431800" cy="7921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4859338" y="4941888"/>
            <a:ext cx="504825" cy="7921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884488" y="5829300"/>
            <a:ext cx="337502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4600" b="1">
                <a:solidFill>
                  <a:srgbClr val="FF0000"/>
                </a:solidFill>
              </a:rPr>
              <a:t> THẤT BẠI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390775" y="3497263"/>
            <a:ext cx="2233613" cy="1169987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300" b="1">
                <a:solidFill>
                  <a:srgbClr val="0033CC"/>
                </a:solidFill>
              </a:rPr>
              <a:t>Phát động </a:t>
            </a:r>
          </a:p>
          <a:p>
            <a:pPr algn="ctr"/>
            <a:r>
              <a:rPr lang="en-US" sz="2300" b="1">
                <a:solidFill>
                  <a:srgbClr val="0033CC"/>
                </a:solidFill>
              </a:rPr>
              <a:t>Phong trào</a:t>
            </a:r>
          </a:p>
          <a:p>
            <a:pPr algn="ctr"/>
            <a:r>
              <a:rPr lang="en-US" sz="2300" b="1">
                <a:solidFill>
                  <a:srgbClr val="0033CC"/>
                </a:solidFill>
              </a:rPr>
              <a:t> Cần Vương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352425" y="3497263"/>
            <a:ext cx="1800225" cy="1169987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900"/>
              <a:t> </a:t>
            </a:r>
            <a:r>
              <a:rPr lang="en-US" sz="2300" b="1">
                <a:solidFill>
                  <a:srgbClr val="0033CC"/>
                </a:solidFill>
              </a:rPr>
              <a:t>Phát động phong trào Đông Du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4859338" y="3500438"/>
            <a:ext cx="1657350" cy="1169987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900"/>
              <a:t> </a:t>
            </a:r>
            <a:r>
              <a:rPr lang="en-US" sz="2300" b="1">
                <a:solidFill>
                  <a:srgbClr val="0033CC"/>
                </a:solidFill>
              </a:rPr>
              <a:t>Đề nghị canh tân đất nước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6892925" y="3360738"/>
            <a:ext cx="2038350" cy="1273175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143" tIns="44071" rIns="88143" bIns="44071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900" b="1">
                <a:solidFill>
                  <a:srgbClr val="0033CC"/>
                </a:solidFill>
              </a:rPr>
              <a:t>Yêu cầu người Pháp làm cho nước ta giàu có ,văn minh</a:t>
            </a:r>
          </a:p>
        </p:txBody>
      </p:sp>
    </p:spTree>
    <p:extLst>
      <p:ext uri="{BB962C8B-B14F-4D97-AF65-F5344CB8AC3E}">
        <p14:creationId xmlns:p14="http://schemas.microsoft.com/office/powerpoint/2010/main" val="17645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8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4" dur="2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7" grpId="0"/>
      <p:bldP spid="5131" grpId="0"/>
      <p:bldP spid="5132" grpId="0" animBg="1"/>
      <p:bldP spid="5133" grpId="0" animBg="1"/>
      <p:bldP spid="5134" grpId="0" animBg="1"/>
      <p:bldP spid="5135" grpId="0" animBg="1"/>
      <p:bldP spid="5136" grpId="0"/>
      <p:bldP spid="5137" grpId="0" animBg="1"/>
      <p:bldP spid="5138" grpId="0" animBg="1"/>
      <p:bldP spid="5139" grpId="0" animBg="1"/>
      <p:bldP spid="514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5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320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04800" y="579825"/>
            <a:ext cx="80772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thời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niên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thiếu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Nguyễn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5 hàng" pitchFamily="34" charset="0"/>
              </a:rPr>
              <a:t>Tất</a:t>
            </a:r>
            <a:r>
              <a:rPr lang="en-US" sz="2400" b="1" dirty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Thành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>
                <a:latin typeface="HP001 5 hàng" pitchFamily="34" charset="0"/>
              </a:rPr>
              <a:t>- </a:t>
            </a:r>
            <a:r>
              <a:rPr lang="en-US" sz="2400" b="1" dirty="0" err="1" smtClean="0">
                <a:latin typeface="HP001 5 hàng" pitchFamily="34" charset="0"/>
              </a:rPr>
              <a:t>Sinh</a:t>
            </a:r>
            <a:r>
              <a:rPr lang="en-US" sz="2400" b="1" dirty="0" smtClean="0">
                <a:latin typeface="HP001 5 hàng" pitchFamily="34" charset="0"/>
              </a:rPr>
              <a:t> 19-5-1890,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err="1" smtClean="0">
                <a:latin typeface="HP001 5 hàng" pitchFamily="34" charset="0"/>
              </a:rPr>
              <a:t>Gia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đình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nhà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nho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nghèo</a:t>
            </a:r>
            <a:r>
              <a:rPr lang="en-US" sz="2400" b="1" dirty="0" smtClean="0">
                <a:latin typeface="HP001 5 hàng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err="1" smtClean="0">
                <a:latin typeface="HP001 5 hàng" pitchFamily="34" charset="0"/>
              </a:rPr>
              <a:t>Xã</a:t>
            </a:r>
            <a:r>
              <a:rPr lang="en-US" sz="2400" b="1" dirty="0" smtClean="0">
                <a:latin typeface="HP001 5 hàng" pitchFamily="34" charset="0"/>
              </a:rPr>
              <a:t> Kim </a:t>
            </a:r>
            <a:r>
              <a:rPr lang="en-US" sz="2400" b="1" dirty="0" err="1" smtClean="0">
                <a:latin typeface="HP001 5 hàng" pitchFamily="34" charset="0"/>
              </a:rPr>
              <a:t>Liên</a:t>
            </a:r>
            <a:r>
              <a:rPr lang="en-US" sz="2400" b="1" dirty="0" smtClean="0">
                <a:latin typeface="HP001 5 hàng" pitchFamily="34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</a:rPr>
              <a:t>Huyện</a:t>
            </a:r>
            <a:r>
              <a:rPr lang="en-US" sz="2400" b="1" dirty="0" smtClean="0">
                <a:latin typeface="HP001 5 hàng" pitchFamily="34" charset="0"/>
              </a:rPr>
              <a:t> Nam </a:t>
            </a:r>
            <a:r>
              <a:rPr lang="en-US" sz="2400" b="1" dirty="0" err="1" smtClean="0">
                <a:latin typeface="HP001 5 hàng" pitchFamily="34" charset="0"/>
              </a:rPr>
              <a:t>Đàn</a:t>
            </a:r>
            <a:r>
              <a:rPr lang="en-US" sz="2400" b="1" dirty="0" smtClean="0">
                <a:latin typeface="HP001 5 hàng" pitchFamily="34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</a:rPr>
              <a:t>Nghệ</a:t>
            </a:r>
            <a:r>
              <a:rPr lang="en-US" sz="2400" b="1" dirty="0" smtClean="0">
                <a:latin typeface="HP001 5 hàng" pitchFamily="34" charset="0"/>
              </a:rPr>
              <a:t> An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2.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Nguyễn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Tất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Thành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ra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đi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tìm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đường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cứu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5 hàng" pitchFamily="34" charset="0"/>
              </a:rPr>
              <a:t>nước</a:t>
            </a:r>
            <a:r>
              <a:rPr lang="en-US" sz="2400" b="1" dirty="0" smtClean="0">
                <a:solidFill>
                  <a:srgbClr val="FF0000"/>
                </a:solidFill>
                <a:latin typeface="HP001 5 hàng" pitchFamily="34" charset="0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err="1" smtClean="0">
                <a:latin typeface="HP001 5 hàng" pitchFamily="34" charset="0"/>
              </a:rPr>
              <a:t>Không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tán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thành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cách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làm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của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các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cụ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đi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trước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vì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đều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bị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thất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bại</a:t>
            </a:r>
            <a:r>
              <a:rPr lang="en-US" sz="2400" b="1" dirty="0" smtClean="0">
                <a:latin typeface="HP001 5 hàng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err="1" smtClean="0">
                <a:latin typeface="HP001 5 hàng" pitchFamily="34" charset="0"/>
              </a:rPr>
              <a:t>Lấy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tên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là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Văn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Ba</a:t>
            </a:r>
            <a:endParaRPr lang="en-US" sz="2400" b="1" dirty="0" smtClean="0">
              <a:latin typeface="HP001 5 hàng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smtClean="0">
                <a:latin typeface="HP001 5 hàng" pitchFamily="34" charset="0"/>
              </a:rPr>
              <a:t>5-6-1911, </a:t>
            </a:r>
            <a:r>
              <a:rPr lang="en-US" sz="2400" b="1" dirty="0" err="1" smtClean="0">
                <a:latin typeface="HP001 5 hàng" pitchFamily="34" charset="0"/>
              </a:rPr>
              <a:t>tại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bến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cảng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Nhà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Rồng</a:t>
            </a:r>
            <a:r>
              <a:rPr lang="en-US" sz="2400" b="1" dirty="0" smtClean="0">
                <a:latin typeface="HP001 5 hàng" pitchFamily="34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</a:rPr>
              <a:t>Bác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đã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ra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đi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tìm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đường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cứu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nước</a:t>
            </a:r>
            <a:r>
              <a:rPr lang="en-US" sz="2400" b="1" dirty="0" smtClean="0">
                <a:latin typeface="HP001 5 hàng" pitchFamily="34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</a:rPr>
              <a:t>làm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phụ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bếp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trên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tàu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Đô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đốc</a:t>
            </a:r>
            <a:r>
              <a:rPr lang="en-US" sz="2400" b="1" dirty="0" smtClean="0">
                <a:latin typeface="HP001 5 hàng" pitchFamily="34" charset="0"/>
              </a:rPr>
              <a:t> La-</a:t>
            </a:r>
            <a:r>
              <a:rPr lang="en-US" sz="2400" b="1" dirty="0" err="1" smtClean="0">
                <a:latin typeface="HP001 5 hàng" pitchFamily="34" charset="0"/>
              </a:rPr>
              <a:t>tu</a:t>
            </a:r>
            <a:r>
              <a:rPr lang="en-US" sz="2400" b="1" dirty="0" smtClean="0">
                <a:latin typeface="HP001 5 hàng" pitchFamily="34" charset="0"/>
              </a:rPr>
              <a:t>-</a:t>
            </a:r>
            <a:r>
              <a:rPr lang="en-US" sz="2400" b="1" dirty="0" err="1" smtClean="0">
                <a:latin typeface="HP001 5 hàng" pitchFamily="34" charset="0"/>
              </a:rPr>
              <a:t>sơ</a:t>
            </a:r>
            <a:r>
              <a:rPr lang="en-US" sz="2400" b="1" dirty="0" smtClean="0">
                <a:latin typeface="HP001 5 hàng" pitchFamily="34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</a:rPr>
              <a:t>Tờ</a:t>
            </a:r>
            <a:r>
              <a:rPr lang="en-US" sz="2400" b="1" dirty="0" smtClean="0">
                <a:latin typeface="HP001 5 hàng" pitchFamily="34" charset="0"/>
              </a:rPr>
              <a:t>- </a:t>
            </a:r>
            <a:r>
              <a:rPr lang="en-US" sz="2400" b="1" dirty="0" err="1" smtClean="0">
                <a:latin typeface="HP001 5 hàng" pitchFamily="34" charset="0"/>
              </a:rPr>
              <a:t>rê-vin</a:t>
            </a:r>
            <a:endParaRPr lang="en-US" sz="2400" b="1" dirty="0" smtClean="0">
              <a:latin typeface="HP001 5 hàng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endParaRPr lang="en-US" sz="2400" b="1" dirty="0">
              <a:latin typeface="HP001 5 hàng" pitchFamily="34" charset="0"/>
            </a:endParaRPr>
          </a:p>
        </p:txBody>
      </p:sp>
    </p:spTree>
  </p:cSld>
  <p:clrMapOvr>
    <a:masterClrMapping/>
  </p:clrMapOvr>
  <p:transition advTm="3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vi-VN" sz="4000" b="1" dirty="0" smtClean="0">
                <a:solidFill>
                  <a:srgbClr val="FF0000"/>
                </a:solidFill>
                <a:latin typeface="+mn-lt"/>
              </a:rPr>
              <a:t>Nguyễn Tất Thành quyết định ra đi tìm đường cứu nước vì:</a:t>
            </a:r>
            <a:endParaRPr lang="en-US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55837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vi-VN" dirty="0" smtClean="0">
                <a:solidFill>
                  <a:schemeClr val="tx1"/>
                </a:solidFill>
              </a:rPr>
              <a:t>Sống trong bối cảnh xã hội: đất nước bị thực dân Pháp đô hộ, đàn áp, b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óc</a:t>
            </a:r>
            <a:r>
              <a:rPr lang="vi-VN" dirty="0" smtClean="0">
                <a:solidFill>
                  <a:schemeClr val="tx1"/>
                </a:solidFill>
              </a:rPr>
              <a:t> lột cực khổ.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vi-VN" dirty="0" smtClean="0">
                <a:solidFill>
                  <a:schemeClr val="tx1"/>
                </a:solidFill>
              </a:rPr>
              <a:t>Nguyễn Tất Thành nhìn thấy những con đường cứu nước của các bậc tiền bối đều bị thất bại.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vi-VN" dirty="0" smtClean="0">
                <a:solidFill>
                  <a:schemeClr val="tx1"/>
                </a:solidFill>
              </a:rPr>
              <a:t>Nguyễn Tất Thành mong muốn, khao khát tìm ra con đường cứu nước đúng đắn.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762000"/>
            <a:ext cx="754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latin typeface="Arial" pitchFamily="34" charset="0"/>
                <a:cs typeface="Arial" pitchFamily="34" charset="0"/>
              </a:rPr>
              <a:t>Tại sao Nguyễn Tất Thành  quyết định ra đi tìm  đường cứu nước?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vi-VN" sz="3200" dirty="0">
                <a:latin typeface="Arial" pitchFamily="34" charset="0"/>
                <a:cs typeface="Arial" pitchFamily="34" charset="0"/>
              </a:rPr>
              <a:t> 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8272" y="1371600"/>
            <a:ext cx="82868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+mj-lt"/>
                <a:ea typeface="Times New Roman"/>
                <a:cs typeface="Times New Roman" pitchFamily="18" charset="0"/>
              </a:rPr>
              <a:t>Hoạt động 3: Ý chí quyết tâm ra đi tìm đường cứu nước của Nguyễn Tất Thành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5608858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95400"/>
            <a:ext cx="8534400" cy="2438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Lịch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6: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Quyết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chí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cứu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8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scan0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3" b="4291"/>
          <a:stretch>
            <a:fillRect/>
          </a:stretch>
        </p:blipFill>
        <p:spPr bwMode="auto">
          <a:xfrm>
            <a:off x="-5255" y="76200"/>
            <a:ext cx="60960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724" name="Group 4"/>
          <p:cNvGrpSpPr>
            <a:grpSpLocks/>
          </p:cNvGrpSpPr>
          <p:nvPr/>
        </p:nvGrpSpPr>
        <p:grpSpPr bwMode="auto">
          <a:xfrm>
            <a:off x="2689183" y="5538901"/>
            <a:ext cx="1667170" cy="439737"/>
            <a:chOff x="2631" y="3720"/>
            <a:chExt cx="1076" cy="291"/>
          </a:xfrm>
        </p:grpSpPr>
        <p:sp>
          <p:nvSpPr>
            <p:cNvPr id="30725" name="Oval 5"/>
            <p:cNvSpPr>
              <a:spLocks noChangeArrowheads="1"/>
            </p:cNvSpPr>
            <p:nvPr/>
          </p:nvSpPr>
          <p:spPr bwMode="auto">
            <a:xfrm>
              <a:off x="2631" y="3720"/>
              <a:ext cx="136" cy="12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287" tIns="44143" rIns="88287" bIns="44143" anchor="ctr"/>
            <a:lstStyle/>
            <a:p>
              <a:pPr algn="ctr" defTabSz="882650"/>
              <a:endParaRPr lang="en-US" sz="1700">
                <a:solidFill>
                  <a:srgbClr val="FF0000"/>
                </a:solidFill>
              </a:endParaRPr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2881" y="3720"/>
              <a:ext cx="82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287" tIns="44143" rIns="88287" bIns="44143">
              <a:spAutoFit/>
            </a:bodyPr>
            <a:lstStyle>
              <a:lvl1pPr defTabSz="8826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41325" defTabSz="8826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82650" defTabSz="8826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325563" defTabSz="8826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766888" defTabSz="8826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224088" defTabSz="8826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681288" defTabSz="8826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138488" defTabSz="8826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595688" defTabSz="8826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300" b="1" dirty="0" err="1">
                  <a:solidFill>
                    <a:srgbClr val="FF0000"/>
                  </a:solidFill>
                </a:rPr>
                <a:t>Sài</a:t>
              </a:r>
              <a:r>
                <a:rPr lang="en-US" sz="2300" b="1" dirty="0">
                  <a:solidFill>
                    <a:srgbClr val="FF0000"/>
                  </a:solidFill>
                </a:rPr>
                <a:t> </a:t>
              </a:r>
              <a:r>
                <a:rPr lang="en-US" sz="2300" b="1" dirty="0" err="1">
                  <a:solidFill>
                    <a:srgbClr val="FF0000"/>
                  </a:solidFill>
                </a:rPr>
                <a:t>Gòn</a:t>
              </a:r>
              <a:endParaRPr lang="en-US" sz="23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58272" y="0"/>
            <a:ext cx="8286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90600"/>
            <a:ext cx="481488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3035192" y="4377124"/>
            <a:ext cx="1778203" cy="1153486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8844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uoi dau ra di tim duong cuu nuoc cua Nguyen Ai Quoc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533400"/>
            <a:ext cx="8001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69425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anh10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61910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nharong3"/>
          <p:cNvPicPr>
            <a:picLocks noChangeAspect="1" noChangeArrowheads="1"/>
          </p:cNvPicPr>
          <p:nvPr/>
        </p:nvPicPr>
        <p:blipFill>
          <a:blip r:embed="rId3"/>
          <a:srcRect r="-1379" b="10001"/>
          <a:stretch>
            <a:fillRect/>
          </a:stretch>
        </p:blipFill>
        <p:spPr bwMode="auto">
          <a:xfrm>
            <a:off x="13138" y="31531"/>
            <a:ext cx="4787462" cy="323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angNhaRong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03228" y="31531"/>
            <a:ext cx="4416972" cy="3371293"/>
          </a:xfrm>
        </p:spPr>
      </p:pic>
    </p:spTree>
    <p:extLst>
      <p:ext uri="{BB962C8B-B14F-4D97-AF65-F5344CB8AC3E}">
        <p14:creationId xmlns:p14="http://schemas.microsoft.com/office/powerpoint/2010/main" val="652116464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52400"/>
            <a:ext cx="6477000" cy="6477000"/>
          </a:xfrm>
        </p:spPr>
      </p:pic>
    </p:spTree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/>
          <a:lstStyle/>
          <a:p>
            <a:pPr algn="just"/>
            <a:r>
              <a:rPr lang="en-US" sz="4000" dirty="0" err="1" smtClean="0">
                <a:solidFill>
                  <a:srgbClr val="FF0000"/>
                </a:solidFill>
              </a:rPr>
              <a:t>Nguyễn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Tất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Thành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đã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lường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trước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được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những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khó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khăn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nào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khi</a:t>
            </a:r>
            <a:r>
              <a:rPr lang="en-US" sz="4000" dirty="0" smtClean="0">
                <a:solidFill>
                  <a:srgbClr val="FF0000"/>
                </a:solidFill>
              </a:rPr>
              <a:t> ở </a:t>
            </a:r>
            <a:r>
              <a:rPr lang="en-US" sz="4000" dirty="0" err="1" smtClean="0">
                <a:solidFill>
                  <a:srgbClr val="FF0000"/>
                </a:solidFill>
              </a:rPr>
              <a:t>nước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ngoài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609600" y="2514600"/>
            <a:ext cx="822960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r>
              <a:rPr lang="en-US" sz="3600" dirty="0" err="1" smtClean="0">
                <a:solidFill>
                  <a:schemeClr val="tx1"/>
                </a:solidFill>
              </a:rPr>
              <a:t>Người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biết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trước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khi</a:t>
            </a:r>
            <a:r>
              <a:rPr lang="en-US" sz="3600" dirty="0" smtClean="0">
                <a:solidFill>
                  <a:schemeClr val="tx1"/>
                </a:solidFill>
              </a:rPr>
              <a:t> ở </a:t>
            </a:r>
            <a:r>
              <a:rPr lang="en-US" sz="3600" dirty="0" err="1" smtClean="0">
                <a:solidFill>
                  <a:schemeClr val="tx1"/>
                </a:solidFill>
              </a:rPr>
              <a:t>nước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ngoài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một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mình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rất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mạo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hiểm</a:t>
            </a:r>
            <a:r>
              <a:rPr lang="en-US" sz="3600" dirty="0" smtClean="0">
                <a:solidFill>
                  <a:schemeClr val="tx1"/>
                </a:solidFill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</a:rPr>
              <a:t>nhất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lúc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ốm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đau</a:t>
            </a:r>
            <a:r>
              <a:rPr lang="en-US" sz="3600" dirty="0" smtClean="0">
                <a:solidFill>
                  <a:schemeClr val="tx1"/>
                </a:solidFill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</a:rPr>
              <a:t>Bên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cạnh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đó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Người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cũng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không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có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tiền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87113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2301657"/>
            <a:ext cx="7620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+mj-lt"/>
              </a:rPr>
              <a:t>Người rủ </a:t>
            </a:r>
            <a:r>
              <a:rPr lang="en-US" sz="2800" dirty="0" smtClean="0">
                <a:latin typeface="+mj-lt"/>
              </a:rPr>
              <a:t>T</a:t>
            </a:r>
            <a:r>
              <a:rPr lang="vi-VN" sz="2800" dirty="0" smtClean="0">
                <a:latin typeface="+mj-lt"/>
              </a:rPr>
              <a:t>ư Lê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một người bạn thân cùng lứa đi </a:t>
            </a:r>
            <a:r>
              <a:rPr lang="vi-VN" sz="2800" dirty="0" smtClean="0">
                <a:latin typeface="+mj-lt"/>
              </a:rPr>
              <a:t>cùng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phòng khi ốm đau có người bên cạnh </a:t>
            </a:r>
            <a:r>
              <a:rPr lang="en-US" sz="2800" dirty="0" smtClean="0">
                <a:latin typeface="+mj-lt"/>
              </a:rPr>
              <a:t>n</a:t>
            </a:r>
            <a:r>
              <a:rPr lang="vi-VN" sz="2800" dirty="0" smtClean="0">
                <a:latin typeface="+mj-lt"/>
              </a:rPr>
              <a:t>hưng </a:t>
            </a:r>
            <a:r>
              <a:rPr lang="en-US" sz="2800" dirty="0" smtClean="0">
                <a:latin typeface="+mj-lt"/>
              </a:rPr>
              <a:t>T</a:t>
            </a:r>
            <a:r>
              <a:rPr lang="vi-VN" sz="2800" dirty="0" smtClean="0">
                <a:latin typeface="+mj-lt"/>
              </a:rPr>
              <a:t>ư </a:t>
            </a:r>
            <a:r>
              <a:rPr lang="vi-VN" sz="2800" dirty="0">
                <a:latin typeface="+mj-lt"/>
              </a:rPr>
              <a:t>Lê không đủ can đảm đi cùng </a:t>
            </a:r>
            <a:r>
              <a:rPr lang="en-US" sz="2800" dirty="0" smtClean="0">
                <a:latin typeface="+mj-lt"/>
              </a:rPr>
              <a:t>N</a:t>
            </a:r>
            <a:r>
              <a:rPr lang="vi-VN" sz="2800" dirty="0" smtClean="0">
                <a:latin typeface="+mj-lt"/>
              </a:rPr>
              <a:t>gười</a:t>
            </a:r>
            <a:r>
              <a:rPr lang="en-US" sz="2800" dirty="0" smtClean="0">
                <a:latin typeface="+mj-lt"/>
              </a:rPr>
              <a:t>. N</a:t>
            </a:r>
            <a:r>
              <a:rPr lang="vi-VN" sz="2800" dirty="0" smtClean="0">
                <a:latin typeface="+mj-lt"/>
              </a:rPr>
              <a:t>gười </a:t>
            </a:r>
            <a:r>
              <a:rPr lang="vi-VN" sz="2800" dirty="0">
                <a:latin typeface="+mj-lt"/>
              </a:rPr>
              <a:t>quyết tâm làm bất cứ việc gì để sống và đi ra nước </a:t>
            </a:r>
            <a:r>
              <a:rPr lang="vi-VN" sz="2800" dirty="0" smtClean="0">
                <a:latin typeface="+mj-lt"/>
              </a:rPr>
              <a:t>ngoài</a:t>
            </a:r>
            <a:r>
              <a:rPr lang="en-US" sz="2800" dirty="0" smtClean="0">
                <a:latin typeface="+mj-lt"/>
              </a:rPr>
              <a:t>. N</a:t>
            </a:r>
            <a:r>
              <a:rPr lang="vi-VN" sz="2800" dirty="0" smtClean="0">
                <a:latin typeface="+mj-lt"/>
              </a:rPr>
              <a:t>gười </a:t>
            </a:r>
            <a:r>
              <a:rPr lang="vi-VN" sz="2800" dirty="0">
                <a:latin typeface="+mj-lt"/>
              </a:rPr>
              <a:t>nhận cả việc phụ </a:t>
            </a:r>
            <a:r>
              <a:rPr lang="vi-VN" sz="2800" dirty="0" smtClean="0">
                <a:latin typeface="+mj-lt"/>
              </a:rPr>
              <a:t>bếp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một công việc nặng nhọc và nguy hiểm để được ra nước </a:t>
            </a:r>
            <a:r>
              <a:rPr lang="vi-VN" sz="2800" dirty="0" smtClean="0">
                <a:latin typeface="+mj-lt"/>
              </a:rPr>
              <a:t>ngoài</a:t>
            </a:r>
            <a:r>
              <a:rPr lang="en-US" sz="2800" dirty="0" smtClean="0">
                <a:latin typeface="+mj-lt"/>
              </a:rPr>
              <a:t>. </a:t>
            </a:r>
            <a:endParaRPr lang="en-US" sz="2800" dirty="0">
              <a:latin typeface="+mj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25669" y="823119"/>
            <a:ext cx="8229600" cy="123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r>
              <a:rPr lang="en-US" sz="4000" dirty="0" err="1" smtClean="0">
                <a:solidFill>
                  <a:srgbClr val="FF0000"/>
                </a:solidFill>
              </a:rPr>
              <a:t>Người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đã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định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hướng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giải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quyết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những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khó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khăn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như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thế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nào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67493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1510" y="473398"/>
            <a:ext cx="754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latin typeface="+mj-lt"/>
              </a:rPr>
              <a:t>Những điều đó cho thấy ý chí quyết tâm ra đi tìm đường cứu nước của 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gười 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như thế 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nào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?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Theo 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,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vì sao người có được quyết tâm 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đó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?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535501"/>
            <a:ext cx="792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+mj-lt"/>
              </a:rPr>
              <a:t>Người có quyết tâm </a:t>
            </a:r>
            <a:r>
              <a:rPr lang="vi-VN" sz="2800" dirty="0" smtClean="0">
                <a:latin typeface="+mj-lt"/>
              </a:rPr>
              <a:t>cao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ý chí kiên định con đường ra đi tìm đường cứu nước bởi </a:t>
            </a:r>
            <a:r>
              <a:rPr lang="en-US" sz="2800" dirty="0" smtClean="0">
                <a:latin typeface="+mj-lt"/>
              </a:rPr>
              <a:t>N</a:t>
            </a:r>
            <a:r>
              <a:rPr lang="vi-VN" sz="2800" dirty="0" smtClean="0">
                <a:latin typeface="+mj-lt"/>
              </a:rPr>
              <a:t>gười </a:t>
            </a:r>
            <a:r>
              <a:rPr lang="vi-VN" sz="2800" dirty="0">
                <a:latin typeface="+mj-lt"/>
              </a:rPr>
              <a:t>rất dũng </a:t>
            </a:r>
            <a:r>
              <a:rPr lang="vi-VN" sz="2800" dirty="0" smtClean="0">
                <a:latin typeface="+mj-lt"/>
              </a:rPr>
              <a:t>cảm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sẵn sàng đương đầu với khó </a:t>
            </a:r>
            <a:r>
              <a:rPr lang="vi-VN" sz="2800" dirty="0" smtClean="0">
                <a:latin typeface="+mj-lt"/>
              </a:rPr>
              <a:t>khăn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thử thách và hơn tất cả </a:t>
            </a:r>
            <a:r>
              <a:rPr lang="en-US" sz="2800" dirty="0" smtClean="0">
                <a:latin typeface="+mj-lt"/>
              </a:rPr>
              <a:t>N</a:t>
            </a:r>
            <a:r>
              <a:rPr lang="vi-VN" sz="2800" dirty="0" smtClean="0">
                <a:latin typeface="+mj-lt"/>
              </a:rPr>
              <a:t>gười </a:t>
            </a:r>
            <a:r>
              <a:rPr lang="vi-VN" sz="2800" dirty="0">
                <a:latin typeface="+mj-lt"/>
              </a:rPr>
              <a:t>có một tấm lòng yêu </a:t>
            </a:r>
            <a:r>
              <a:rPr lang="vi-VN" sz="2800" dirty="0" smtClean="0">
                <a:latin typeface="+mj-lt"/>
              </a:rPr>
              <a:t>nước</a:t>
            </a:r>
            <a:r>
              <a:rPr lang="en-US" sz="2800" dirty="0" smtClean="0">
                <a:latin typeface="+mj-lt"/>
              </a:rPr>
              <a:t>,</a:t>
            </a:r>
            <a:r>
              <a:rPr lang="vi-VN" sz="2800" dirty="0" smtClean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yêu đồng bào sâu </a:t>
            </a:r>
            <a:r>
              <a:rPr lang="vi-VN" sz="2800" dirty="0" smtClean="0">
                <a:latin typeface="+mj-lt"/>
              </a:rPr>
              <a:t>sắc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8489265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14400"/>
            <a:ext cx="7467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FF0000"/>
                </a:solidFill>
                <a:latin typeface="+mj-lt"/>
              </a:rPr>
              <a:t>Nguyễn Tất Thành ra đi từ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đâu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,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+mj-lt"/>
              </a:rPr>
              <a:t>trên con tàu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,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+mj-lt"/>
              </a:rPr>
              <a:t>vào ngày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?</a:t>
            </a:r>
          </a:p>
          <a:p>
            <a:pPr algn="just"/>
            <a:r>
              <a:rPr lang="en-US" sz="3200" dirty="0" smtClean="0">
                <a:latin typeface="+mj-lt"/>
              </a:rPr>
              <a:t>	</a:t>
            </a:r>
            <a:r>
              <a:rPr lang="en-US" sz="3200" dirty="0" err="1" smtClean="0">
                <a:latin typeface="+mj-lt"/>
              </a:rPr>
              <a:t>Ngày</a:t>
            </a:r>
            <a:r>
              <a:rPr lang="en-US" sz="3200" dirty="0" smtClean="0">
                <a:latin typeface="+mj-lt"/>
              </a:rPr>
              <a:t> </a:t>
            </a:r>
            <a:r>
              <a:rPr lang="vi-VN" sz="3200" dirty="0" smtClean="0">
                <a:latin typeface="+mj-lt"/>
              </a:rPr>
              <a:t>5-6-1911 </a:t>
            </a:r>
            <a:r>
              <a:rPr lang="vi-VN" sz="3200" dirty="0">
                <a:latin typeface="+mj-lt"/>
              </a:rPr>
              <a:t>Nguyễn Tất Thành với cái tên mới </a:t>
            </a:r>
            <a:r>
              <a:rPr lang="en-US" sz="3200" dirty="0" smtClean="0">
                <a:latin typeface="+mj-lt"/>
              </a:rPr>
              <a:t>- </a:t>
            </a:r>
            <a:r>
              <a:rPr lang="vi-VN" sz="3200" dirty="0" smtClean="0">
                <a:latin typeface="+mj-lt"/>
              </a:rPr>
              <a:t>Văn </a:t>
            </a:r>
            <a:r>
              <a:rPr lang="vi-VN" sz="3200" dirty="0">
                <a:latin typeface="+mj-lt"/>
              </a:rPr>
              <a:t>Ba </a:t>
            </a:r>
            <a:r>
              <a:rPr lang="en-US" sz="3200" dirty="0" smtClean="0">
                <a:latin typeface="+mj-lt"/>
              </a:rPr>
              <a:t>- </a:t>
            </a:r>
            <a:r>
              <a:rPr lang="vi-VN" sz="3200" dirty="0" smtClean="0">
                <a:latin typeface="+mj-lt"/>
              </a:rPr>
              <a:t>đã </a:t>
            </a:r>
            <a:r>
              <a:rPr lang="vi-VN" sz="3200" dirty="0">
                <a:latin typeface="+mj-lt"/>
              </a:rPr>
              <a:t>ra đi tìm đường cứu nước mới trên tàu </a:t>
            </a:r>
            <a:r>
              <a:rPr lang="en-US" sz="3200" dirty="0">
                <a:latin typeface="+mj-lt"/>
              </a:rPr>
              <a:t>Đ</a:t>
            </a:r>
            <a:r>
              <a:rPr lang="vi-VN" sz="3200" dirty="0" smtClean="0">
                <a:latin typeface="+mj-lt"/>
              </a:rPr>
              <a:t>ô </a:t>
            </a:r>
            <a:r>
              <a:rPr lang="vi-VN" sz="3200" dirty="0">
                <a:latin typeface="+mj-lt"/>
              </a:rPr>
              <a:t>đốc </a:t>
            </a:r>
            <a:r>
              <a:rPr lang="en-US" sz="3200" dirty="0" smtClean="0">
                <a:latin typeface="+mj-lt"/>
              </a:rPr>
              <a:t>L</a:t>
            </a:r>
            <a:r>
              <a:rPr lang="vi-VN" sz="3200" dirty="0" smtClean="0">
                <a:latin typeface="+mj-lt"/>
              </a:rPr>
              <a:t>a-tu-sơ </a:t>
            </a:r>
            <a:r>
              <a:rPr lang="en-US" sz="3200" dirty="0" smtClean="0">
                <a:latin typeface="+mj-lt"/>
              </a:rPr>
              <a:t>T</a:t>
            </a:r>
            <a:r>
              <a:rPr lang="vi-VN" sz="3200" dirty="0" smtClean="0">
                <a:latin typeface="+mj-lt"/>
              </a:rPr>
              <a:t>ờ-rê-vin</a:t>
            </a:r>
            <a:r>
              <a:rPr lang="en-US" sz="3200" dirty="0" smtClean="0">
                <a:latin typeface="+mj-lt"/>
              </a:rPr>
              <a:t>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4452333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SGK Lich su 8 hinh 107"/>
          <p:cNvPicPr>
            <a:picLocks noChangeAspect="1" noChangeArrowheads="1"/>
          </p:cNvPicPr>
          <p:nvPr/>
        </p:nvPicPr>
        <p:blipFill>
          <a:blip r:embed="rId2">
            <a:lum bright="-12000" contrast="24000"/>
          </a:blip>
          <a:srcRect/>
          <a:stretch>
            <a:fillRect/>
          </a:stretch>
        </p:blipFill>
        <p:spPr bwMode="auto">
          <a:xfrm>
            <a:off x="658812" y="457200"/>
            <a:ext cx="7924800" cy="480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447800" y="5486400"/>
            <a:ext cx="6091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Tàu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Đô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đốc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 La-</a:t>
            </a:r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tu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-</a:t>
            </a:r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sơ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Tờ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-</a:t>
            </a:r>
            <a:r>
              <a:rPr lang="en-US" sz="3200" b="1" dirty="0" err="1">
                <a:solidFill>
                  <a:srgbClr val="FF3300"/>
                </a:solidFill>
                <a:latin typeface="+mj-lt"/>
              </a:rPr>
              <a:t>rê</a:t>
            </a:r>
            <a:r>
              <a:rPr lang="en-US" sz="3200" b="1" dirty="0">
                <a:solidFill>
                  <a:srgbClr val="FF3300"/>
                </a:solidFill>
                <a:latin typeface="+mj-lt"/>
              </a:rPr>
              <a:t>-vin</a:t>
            </a:r>
          </a:p>
        </p:txBody>
      </p:sp>
    </p:spTree>
    <p:extLst>
      <p:ext uri="{BB962C8B-B14F-4D97-AF65-F5344CB8AC3E}">
        <p14:creationId xmlns:p14="http://schemas.microsoft.com/office/powerpoint/2010/main" val="140125952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133600" y="1295400"/>
            <a:ext cx="4419600" cy="830997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4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Ghi nhớ :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09600" y="2514600"/>
            <a:ext cx="7924800" cy="2327275"/>
          </a:xfrm>
          <a:prstGeom prst="rect">
            <a:avLst/>
          </a:prstGeom>
          <a:solidFill>
            <a:srgbClr val="FFFFFF"/>
          </a:solidFill>
          <a:ln w="38100" cmpd="dbl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sz="3200" b="1">
                <a:latin typeface="Times New Roman" pitchFamily="18" charset="0"/>
              </a:rPr>
              <a:t>   </a:t>
            </a:r>
            <a:r>
              <a:rPr lang="en-US" sz="3600" b="1">
                <a:latin typeface="HP001 4 hàng" pitchFamily="34" charset="0"/>
              </a:rPr>
              <a:t>Năm 1911, với lòng yêu nước thương dân, Nguyễn Tất Thành đã từ cảng Nhà Rồng quyết chí ra đi tìm đường cứu nước.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cho-cd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990600"/>
            <a:ext cx="5093921" cy="15284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vi-VN" sz="8000" b="1" cap="none" spc="0" dirty="0" smtClean="0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FF66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Trò chơi</a:t>
            </a:r>
            <a:endParaRPr lang="en-US" sz="8000" b="1" cap="none" spc="0" dirty="0">
              <a:ln w="31550" cmpd="sng">
                <a:solidFill>
                  <a:srgbClr val="7030A0"/>
                </a:solidFill>
                <a:prstDash val="solid"/>
              </a:ln>
              <a:solidFill>
                <a:srgbClr val="FF66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2590800"/>
            <a:ext cx="8991600" cy="2971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Bông hoa trí tuệ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ardrop 10"/>
          <p:cNvSpPr/>
          <p:nvPr/>
        </p:nvSpPr>
        <p:spPr>
          <a:xfrm rot="16375797">
            <a:off x="1973263" y="-4762"/>
            <a:ext cx="2743200" cy="2895600"/>
          </a:xfrm>
          <a:prstGeom prst="teardrop">
            <a:avLst>
              <a:gd name="adj" fmla="val 102462"/>
            </a:avLst>
          </a:prstGeom>
          <a:solidFill>
            <a:srgbClr val="2DEB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0066"/>
              </a:solidFill>
            </a:endParaRPr>
          </a:p>
        </p:txBody>
      </p:sp>
      <p:sp>
        <p:nvSpPr>
          <p:cNvPr id="15" name="Teardrop 14"/>
          <p:cNvSpPr/>
          <p:nvPr/>
        </p:nvSpPr>
        <p:spPr>
          <a:xfrm rot="13294534">
            <a:off x="1149350" y="2146300"/>
            <a:ext cx="2743200" cy="2895600"/>
          </a:xfrm>
          <a:prstGeom prst="teardrop">
            <a:avLst>
              <a:gd name="adj" fmla="val 102462"/>
            </a:avLst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Teardrop 15"/>
          <p:cNvSpPr/>
          <p:nvPr/>
        </p:nvSpPr>
        <p:spPr>
          <a:xfrm rot="512047">
            <a:off x="4389438" y="193675"/>
            <a:ext cx="2836862" cy="2895600"/>
          </a:xfrm>
          <a:prstGeom prst="teardrop">
            <a:avLst>
              <a:gd name="adj" fmla="val 102462"/>
            </a:avLst>
          </a:prstGeom>
          <a:solidFill>
            <a:srgbClr val="66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ardrop 16"/>
          <p:cNvSpPr/>
          <p:nvPr/>
        </p:nvSpPr>
        <p:spPr>
          <a:xfrm rot="4325098">
            <a:off x="5159375" y="2470150"/>
            <a:ext cx="2743200" cy="2895600"/>
          </a:xfrm>
          <a:prstGeom prst="teardrop">
            <a:avLst>
              <a:gd name="adj" fmla="val 10246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ardrop 17"/>
          <p:cNvSpPr/>
          <p:nvPr/>
        </p:nvSpPr>
        <p:spPr>
          <a:xfrm rot="9911017">
            <a:off x="3067830" y="3659789"/>
            <a:ext cx="2743200" cy="2895600"/>
          </a:xfrm>
          <a:prstGeom prst="teardrop">
            <a:avLst>
              <a:gd name="adj" fmla="val 102462"/>
            </a:avLst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29000" y="1828800"/>
            <a:ext cx="2362200" cy="2362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410200" y="1295400"/>
            <a:ext cx="2133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057400" y="381000"/>
            <a:ext cx="2133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2400" b="1" dirty="0" smtClean="0"/>
              <a:t>Nguyễn Tất Thành sinh ngày, tháng, năm nào?</a:t>
            </a:r>
            <a:endParaRPr lang="en-US" sz="2400" b="1" dirty="0"/>
          </a:p>
        </p:txBody>
      </p:sp>
      <p:sp>
        <p:nvSpPr>
          <p:cNvPr id="27658" name="TextBox 38"/>
          <p:cNvSpPr txBox="1">
            <a:spLocks noChangeArrowheads="1"/>
          </p:cNvSpPr>
          <p:nvPr/>
        </p:nvSpPr>
        <p:spPr bwMode="auto">
          <a:xfrm>
            <a:off x="3581400" y="1066800"/>
            <a:ext cx="228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981200" y="320695"/>
            <a:ext cx="2133600" cy="1508105"/>
          </a:xfrm>
          <a:prstGeom prst="rect">
            <a:avLst/>
          </a:prstGeom>
          <a:solidFill>
            <a:srgbClr val="2DEB4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vi-VN" sz="3200" b="1" dirty="0" smtClean="0"/>
          </a:p>
          <a:p>
            <a:r>
              <a:rPr lang="vi-VN" sz="3200" b="1" dirty="0" smtClean="0"/>
              <a:t>19-5-1890</a:t>
            </a:r>
            <a:endParaRPr lang="vi-VN" sz="3200" b="1" dirty="0"/>
          </a:p>
          <a:p>
            <a:endParaRPr lang="vi-VN" sz="2800" b="1" dirty="0" smtClean="0"/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4800600" y="609600"/>
            <a:ext cx="2286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3200" b="1" dirty="0" smtClean="0"/>
              <a:t>Quê  Bác ở đâu?</a:t>
            </a:r>
            <a:endParaRPr lang="en-US" sz="3200" b="1" dirty="0"/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4876800" y="533400"/>
            <a:ext cx="2133600" cy="1200329"/>
          </a:xfrm>
          <a:prstGeom prst="rect">
            <a:avLst/>
          </a:prstGeom>
          <a:solidFill>
            <a:srgbClr val="6666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2400" b="1" dirty="0" smtClean="0"/>
              <a:t>Huyện Nam Đàn , tỉnh Nghệ 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67400" y="3048000"/>
            <a:ext cx="190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Nguyễn Tất Thành ra đi tìm đường cứu nước vào năm nào?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7400" y="2819400"/>
            <a:ext cx="1600200" cy="200054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vi-VN" sz="3200" b="1" dirty="0" smtClean="0"/>
          </a:p>
          <a:p>
            <a:endParaRPr lang="vi-VN" sz="3200" b="1" dirty="0"/>
          </a:p>
          <a:p>
            <a:r>
              <a:rPr lang="en-US" sz="2800" b="1" dirty="0" smtClean="0"/>
              <a:t>5-6-</a:t>
            </a:r>
            <a:r>
              <a:rPr lang="vi-VN" sz="2800" b="1" dirty="0" smtClean="0"/>
              <a:t>1911</a:t>
            </a:r>
          </a:p>
          <a:p>
            <a:endParaRPr lang="vi-VN" sz="32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3352800" y="4191001"/>
            <a:ext cx="1981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Nguyễn Tất Thành ra đi tìm đường cứu nước từ đâu?</a:t>
            </a:r>
            <a:endParaRPr lang="en-US" sz="2600" dirty="0"/>
          </a:p>
        </p:txBody>
      </p:sp>
      <p:sp>
        <p:nvSpPr>
          <p:cNvPr id="23" name="TextBox 22"/>
          <p:cNvSpPr txBox="1"/>
          <p:nvPr/>
        </p:nvSpPr>
        <p:spPr>
          <a:xfrm>
            <a:off x="3429000" y="4184809"/>
            <a:ext cx="1752600" cy="2215991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endParaRPr lang="vi-VN" sz="2800" dirty="0" smtClean="0"/>
          </a:p>
          <a:p>
            <a:r>
              <a:rPr lang="vi-VN" sz="2700" dirty="0" smtClean="0"/>
              <a:t>Bến Cảng Nhà Rồng</a:t>
            </a:r>
          </a:p>
          <a:p>
            <a:endParaRPr lang="vi-VN" sz="2800" dirty="0" smtClean="0"/>
          </a:p>
          <a:p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1524000" y="2667000"/>
            <a:ext cx="182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 smtClean="0"/>
              <a:t>Nguyễn Tất Thành có tình cảm như thế nào với quê hương đất nước?</a:t>
            </a:r>
            <a:endParaRPr lang="en-US" sz="2000" dirty="0"/>
          </a:p>
        </p:txBody>
      </p:sp>
      <p:pic>
        <p:nvPicPr>
          <p:cNvPr id="27" name="Picture 26" descr="150px-Nguyễn_Ái_Quố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1600200"/>
            <a:ext cx="281940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1524000" y="2590801"/>
            <a:ext cx="1676400" cy="2046714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vi-VN" sz="2500" dirty="0" smtClean="0"/>
              <a:t>Yêu nước thương dân</a:t>
            </a:r>
          </a:p>
          <a:p>
            <a:endParaRPr lang="vi-VN" sz="2600" dirty="0" smtClean="0"/>
          </a:p>
          <a:p>
            <a:endParaRPr lang="en-US" sz="2600" dirty="0"/>
          </a:p>
        </p:txBody>
      </p:sp>
    </p:spTree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36" grpId="0"/>
      <p:bldP spid="38" grpId="0"/>
      <p:bldP spid="41" grpId="0" animBg="1"/>
      <p:bldP spid="46" grpId="0"/>
      <p:bldP spid="47" grpId="0" animBg="1"/>
      <p:bldP spid="19" grpId="0"/>
      <p:bldP spid="20" grpId="0" animBg="1"/>
      <p:bldP spid="22" grpId="0"/>
      <p:bldP spid="23" grpId="0" animBg="1"/>
      <p:bldP spid="24" grpId="0"/>
      <p:bldP spid="2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en cang nha ro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68263"/>
            <a:ext cx="8791575" cy="656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Bac Ho voi thieu nh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05975" cy="809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Bac  H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75"/>
            <a:ext cx="9355138" cy="77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hu tich Ho Chi Min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4988" cy="726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hu tich Ho Chi Min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96425" cy="747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Nguyen Ai Quoc lam phu be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8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Tau La-tu-so To-ve-vi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6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125538" y="549275"/>
            <a:ext cx="7385050" cy="113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272" tIns="44135" rIns="88272" bIns="44135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7000">
                <a:solidFill>
                  <a:srgbClr val="FF0000"/>
                </a:solidFill>
              </a:rPr>
              <a:t>Bến Nhà Rồng</a:t>
            </a:r>
          </a:p>
        </p:txBody>
      </p:sp>
      <p:pic>
        <p:nvPicPr>
          <p:cNvPr id="21515" name="Picture 11" descr="scan00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3" b="4291"/>
          <a:stretch>
            <a:fillRect/>
          </a:stretch>
        </p:blipFill>
        <p:spPr bwMode="auto">
          <a:xfrm>
            <a:off x="211138" y="-206375"/>
            <a:ext cx="8650287" cy="77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3938588" y="6103938"/>
            <a:ext cx="1373187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287" tIns="44143" rIns="88287" bIns="44143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300" b="1">
                <a:solidFill>
                  <a:srgbClr val="FF0000"/>
                </a:solidFill>
              </a:rPr>
              <a:t>5-6-1911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3727450" y="6172200"/>
            <a:ext cx="2230438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287" tIns="44143" rIns="88287" bIns="44143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300" b="1" dirty="0" err="1">
                <a:solidFill>
                  <a:srgbClr val="FF0000"/>
                </a:solidFill>
              </a:rPr>
              <a:t>Bến</a:t>
            </a:r>
            <a:r>
              <a:rPr lang="en-US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 err="1">
                <a:solidFill>
                  <a:srgbClr val="FF0000"/>
                </a:solidFill>
              </a:rPr>
              <a:t>Nhà</a:t>
            </a:r>
            <a:r>
              <a:rPr lang="en-US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 err="1">
                <a:solidFill>
                  <a:srgbClr val="FF0000"/>
                </a:solidFill>
              </a:rPr>
              <a:t>Rồng</a:t>
            </a:r>
            <a:endParaRPr lang="en-US" sz="2300" b="1" dirty="0">
              <a:solidFill>
                <a:srgbClr val="FF0000"/>
              </a:solidFill>
            </a:endParaRPr>
          </a:p>
        </p:txBody>
      </p:sp>
      <p:pic>
        <p:nvPicPr>
          <p:cNvPr id="14" name="ben nha rong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905000" y="6140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39254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5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57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8" dur="5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5" dur="5000"/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7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5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6750"/>
                            </p:stCondLst>
                            <p:childTnLst>
                              <p:par>
                                <p:cTn id="91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92" dur="5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17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015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514" grpId="0" build="p"/>
      <p:bldP spid="21514" grpId="1" build="allAtOnce"/>
      <p:bldP spid="21516" grpId="0"/>
      <p:bldP spid="21517" grpId="0"/>
      <p:bldP spid="21517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anh100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 nha rong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6140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23273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600" y="609600"/>
            <a:ext cx="8610600" cy="2057400"/>
            <a:chOff x="288" y="2256"/>
            <a:chExt cx="5040" cy="960"/>
          </a:xfrm>
          <a:noFill/>
        </p:grpSpPr>
        <p:sp>
          <p:nvSpPr>
            <p:cNvPr id="44040" name="AutoShape 4"/>
            <p:cNvSpPr>
              <a:spLocks noChangeArrowheads="1"/>
            </p:cNvSpPr>
            <p:nvPr/>
          </p:nvSpPr>
          <p:spPr bwMode="auto">
            <a:xfrm>
              <a:off x="288" y="2256"/>
              <a:ext cx="5040" cy="960"/>
            </a:xfrm>
            <a:prstGeom prst="flowChartPredefinedProcess">
              <a:avLst/>
            </a:prstGeom>
            <a:grpFill/>
            <a:ln w="571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just"/>
              <a:endParaRPr lang="en-US" sz="140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44041" name="Text Box 5"/>
            <p:cNvSpPr txBox="1">
              <a:spLocks noChangeArrowheads="1"/>
            </p:cNvSpPr>
            <p:nvPr/>
          </p:nvSpPr>
          <p:spPr bwMode="auto">
            <a:xfrm>
              <a:off x="960" y="2385"/>
              <a:ext cx="3648" cy="819"/>
            </a:xfrm>
            <a:prstGeom prst="rect">
              <a:avLst/>
            </a:prstGeom>
            <a:grp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 eaLnBrk="0" hangingPunct="0">
                <a:buFont typeface="Wingdings" pitchFamily="2" charset="2"/>
                <a:buNone/>
              </a:pP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Chúng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ta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cần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làm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đền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đáp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lao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vô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cùng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to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lớn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Người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?</a:t>
              </a:r>
            </a:p>
          </p:txBody>
        </p:sp>
      </p:grp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533400" y="3048000"/>
            <a:ext cx="8229600" cy="2062103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sz="3200" dirty="0" err="1">
                <a:latin typeface="+mj-lt"/>
              </a:rPr>
              <a:t>Phấn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đấu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học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tập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để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trở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thành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những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người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kế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tục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xứng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đáng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sự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nghiệp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vẻ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vang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của</a:t>
            </a:r>
            <a:r>
              <a:rPr lang="en-US" sz="3200" dirty="0">
                <a:latin typeface="+mj-lt"/>
              </a:rPr>
              <a:t> cha </a:t>
            </a:r>
            <a:r>
              <a:rPr lang="en-US" sz="3200" dirty="0" err="1">
                <a:latin typeface="+mj-lt"/>
              </a:rPr>
              <a:t>ông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err="1">
                <a:latin typeface="+mj-lt"/>
              </a:rPr>
              <a:t>Đưa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đất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nước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Việt</a:t>
            </a:r>
            <a:r>
              <a:rPr lang="en-US" sz="3200" dirty="0">
                <a:latin typeface="+mj-lt"/>
              </a:rPr>
              <a:t> Nam </a:t>
            </a:r>
            <a:r>
              <a:rPr lang="en-US" sz="3200" dirty="0" err="1">
                <a:latin typeface="+mj-lt"/>
              </a:rPr>
              <a:t>trở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thành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những</a:t>
            </a:r>
            <a:r>
              <a:rPr lang="en-US" sz="3200" dirty="0">
                <a:latin typeface="+mj-lt"/>
              </a:rPr>
              <a:t>  </a:t>
            </a:r>
            <a:r>
              <a:rPr lang="en-US" sz="3200" dirty="0" err="1">
                <a:latin typeface="+mj-lt"/>
              </a:rPr>
              <a:t>nước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giàu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mạnh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trên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thế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giới</a:t>
            </a:r>
            <a:r>
              <a:rPr lang="en-US" sz="3200" dirty="0">
                <a:latin typeface="+mj-lt"/>
              </a:rPr>
              <a:t>…</a:t>
            </a:r>
          </a:p>
        </p:txBody>
      </p:sp>
      <p:sp>
        <p:nvSpPr>
          <p:cNvPr id="44038" name="Text Box 8"/>
          <p:cNvSpPr txBox="1">
            <a:spLocks noChangeArrowheads="1"/>
          </p:cNvSpPr>
          <p:nvPr/>
        </p:nvSpPr>
        <p:spPr bwMode="auto">
          <a:xfrm>
            <a:off x="914400" y="1524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04800" y="2971800"/>
            <a:ext cx="8382000" cy="2327275"/>
          </a:xfrm>
          <a:prstGeom prst="rect">
            <a:avLst/>
          </a:prstGeom>
          <a:solidFill>
            <a:srgbClr val="FFFFFF"/>
          </a:solidFill>
          <a:ln w="38100" cmpd="dbl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sz="32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Năm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1911,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lòng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thương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dân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Nguyễn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Thành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Rồng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quyết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chí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đường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cứu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39940" name="Group 7"/>
          <p:cNvGrpSpPr>
            <a:grpSpLocks/>
          </p:cNvGrpSpPr>
          <p:nvPr/>
        </p:nvGrpSpPr>
        <p:grpSpPr bwMode="auto">
          <a:xfrm>
            <a:off x="3200400" y="0"/>
            <a:ext cx="5943600" cy="1147763"/>
            <a:chOff x="1331" y="112"/>
            <a:chExt cx="4032" cy="723"/>
          </a:xfrm>
        </p:grpSpPr>
        <p:sp>
          <p:nvSpPr>
            <p:cNvPr id="39941" name="Text Box 8"/>
            <p:cNvSpPr txBox="1">
              <a:spLocks noChangeArrowheads="1"/>
            </p:cNvSpPr>
            <p:nvPr/>
          </p:nvSpPr>
          <p:spPr bwMode="auto">
            <a:xfrm>
              <a:off x="1331" y="112"/>
              <a:ext cx="403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 sz="2800" dirty="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sp>
          <p:nvSpPr>
            <p:cNvPr id="39942" name="Text Box 9"/>
            <p:cNvSpPr txBox="1">
              <a:spLocks noChangeArrowheads="1"/>
            </p:cNvSpPr>
            <p:nvPr/>
          </p:nvSpPr>
          <p:spPr bwMode="auto">
            <a:xfrm>
              <a:off x="2496" y="393"/>
              <a:ext cx="163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US" sz="4000" b="1" dirty="0">
                <a:solidFill>
                  <a:srgbClr val="000099"/>
                </a:solidFill>
              </a:endParaRPr>
            </a:p>
          </p:txBody>
        </p:sp>
      </p:grp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317" y="533400"/>
            <a:ext cx="8229600" cy="2438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Lịch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6: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Quyết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chí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cứu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073338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0020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Ôn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bài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và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chuẩn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bị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bài</a:t>
            </a:r>
            <a:r>
              <a:rPr lang="en-US" dirty="0" smtClean="0">
                <a:solidFill>
                  <a:srgbClr val="FF0000"/>
                </a:solidFill>
              </a:rPr>
              <a:t> 7: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76404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5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320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04800" y="579825"/>
            <a:ext cx="80772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latin typeface="HP001 5 hàng" pitchFamily="34" charset="0"/>
              </a:rPr>
              <a:t> </a:t>
            </a:r>
            <a:r>
              <a:rPr lang="en-US" sz="2800" b="1" dirty="0">
                <a:latin typeface="HP001 5 hàng" pitchFamily="34" charset="0"/>
              </a:rPr>
              <a:t>1</a:t>
            </a:r>
            <a:r>
              <a:rPr lang="en-US" sz="2800" b="1" dirty="0" smtClean="0">
                <a:latin typeface="HP001 5 hàng" pitchFamily="34" charset="0"/>
              </a:rPr>
              <a:t>: </a:t>
            </a:r>
            <a:r>
              <a:rPr lang="en-US" sz="2800" b="1" dirty="0" err="1">
                <a:latin typeface="HP001 5 hàng" pitchFamily="34" charset="0"/>
              </a:rPr>
              <a:t>Quê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hương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và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thời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niên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thiếu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của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Nguyễn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>
                <a:latin typeface="HP001 5 hàng" pitchFamily="34" charset="0"/>
              </a:rPr>
              <a:t>Tất</a:t>
            </a:r>
            <a:r>
              <a:rPr lang="en-US" sz="2800" b="1" dirty="0">
                <a:latin typeface="HP001 5 hàng" pitchFamily="34" charset="0"/>
              </a:rPr>
              <a:t> </a:t>
            </a:r>
            <a:r>
              <a:rPr lang="en-US" sz="2800" b="1" dirty="0" err="1" smtClean="0">
                <a:latin typeface="HP001 5 hàng" pitchFamily="34" charset="0"/>
              </a:rPr>
              <a:t>Thành</a:t>
            </a:r>
            <a:r>
              <a:rPr lang="en-US" sz="2800" b="1" dirty="0" smtClean="0">
                <a:latin typeface="HP001 5 hàng" pitchFamily="34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>
                <a:latin typeface="HP001 5 hàng" pitchFamily="34" charset="0"/>
              </a:rPr>
              <a:t>- </a:t>
            </a:r>
            <a:r>
              <a:rPr lang="en-US" sz="2800" b="1" dirty="0" err="1" smtClean="0">
                <a:latin typeface="HP001 5 hàng" pitchFamily="34" charset="0"/>
              </a:rPr>
              <a:t>Sinh</a:t>
            </a:r>
            <a:r>
              <a:rPr lang="en-US" sz="2800" b="1" dirty="0" smtClean="0">
                <a:latin typeface="HP001 5 hàng" pitchFamily="34" charset="0"/>
              </a:rPr>
              <a:t> 19-5-1890,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 b="1" dirty="0" err="1" smtClean="0">
                <a:latin typeface="HP001 5 hàng" pitchFamily="34" charset="0"/>
              </a:rPr>
              <a:t>Gia</a:t>
            </a:r>
            <a:r>
              <a:rPr lang="en-US" sz="2800" b="1" dirty="0" smtClean="0">
                <a:latin typeface="HP001 5 hàng" pitchFamily="34" charset="0"/>
              </a:rPr>
              <a:t> </a:t>
            </a:r>
            <a:r>
              <a:rPr lang="en-US" sz="2800" b="1" dirty="0" err="1" smtClean="0">
                <a:latin typeface="HP001 5 hàng" pitchFamily="34" charset="0"/>
              </a:rPr>
              <a:t>đình</a:t>
            </a:r>
            <a:r>
              <a:rPr lang="en-US" sz="2800" b="1" dirty="0" smtClean="0">
                <a:latin typeface="HP001 5 hàng" pitchFamily="34" charset="0"/>
              </a:rPr>
              <a:t> </a:t>
            </a:r>
            <a:r>
              <a:rPr lang="en-US" sz="2800" b="1" dirty="0" err="1" smtClean="0">
                <a:latin typeface="HP001 5 hàng" pitchFamily="34" charset="0"/>
              </a:rPr>
              <a:t>nhà</a:t>
            </a:r>
            <a:r>
              <a:rPr lang="en-US" sz="2800" b="1" dirty="0" smtClean="0">
                <a:latin typeface="HP001 5 hàng" pitchFamily="34" charset="0"/>
              </a:rPr>
              <a:t> </a:t>
            </a:r>
            <a:r>
              <a:rPr lang="en-US" sz="2800" b="1" dirty="0" err="1" smtClean="0">
                <a:latin typeface="HP001 5 hàng" pitchFamily="34" charset="0"/>
              </a:rPr>
              <a:t>nho</a:t>
            </a:r>
            <a:r>
              <a:rPr lang="en-US" sz="2800" b="1" dirty="0" smtClean="0">
                <a:latin typeface="HP001 5 hàng" pitchFamily="34" charset="0"/>
              </a:rPr>
              <a:t> </a:t>
            </a:r>
            <a:r>
              <a:rPr lang="en-US" sz="2800" b="1" dirty="0" err="1" smtClean="0">
                <a:latin typeface="HP001 5 hàng" pitchFamily="34" charset="0"/>
              </a:rPr>
              <a:t>nghèo</a:t>
            </a:r>
            <a:r>
              <a:rPr lang="en-US" sz="2800" b="1" dirty="0" smtClean="0">
                <a:latin typeface="HP001 5 hàng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 b="1" dirty="0" err="1" smtClean="0">
                <a:latin typeface="HP001 5 hàng" pitchFamily="34" charset="0"/>
              </a:rPr>
              <a:t>Xã</a:t>
            </a:r>
            <a:r>
              <a:rPr lang="en-US" sz="2800" b="1" dirty="0" smtClean="0">
                <a:latin typeface="HP001 5 hàng" pitchFamily="34" charset="0"/>
              </a:rPr>
              <a:t> Kim </a:t>
            </a:r>
            <a:r>
              <a:rPr lang="en-US" sz="2800" b="1" dirty="0" err="1" smtClean="0">
                <a:latin typeface="HP001 5 hàng" pitchFamily="34" charset="0"/>
              </a:rPr>
              <a:t>Liên</a:t>
            </a:r>
            <a:r>
              <a:rPr lang="en-US" sz="2800" b="1" dirty="0" smtClean="0">
                <a:latin typeface="HP001 5 hàng" pitchFamily="34" charset="0"/>
              </a:rPr>
              <a:t>, </a:t>
            </a:r>
            <a:r>
              <a:rPr lang="en-US" sz="2800" b="1" dirty="0" err="1" smtClean="0">
                <a:latin typeface="HP001 5 hàng" pitchFamily="34" charset="0"/>
              </a:rPr>
              <a:t>Huyện</a:t>
            </a:r>
            <a:r>
              <a:rPr lang="en-US" sz="2800" b="1" dirty="0" smtClean="0">
                <a:latin typeface="HP001 5 hàng" pitchFamily="34" charset="0"/>
              </a:rPr>
              <a:t> Nam </a:t>
            </a:r>
            <a:r>
              <a:rPr lang="en-US" sz="2800" b="1" dirty="0" err="1" smtClean="0">
                <a:latin typeface="HP001 5 hàng" pitchFamily="34" charset="0"/>
              </a:rPr>
              <a:t>Đàn</a:t>
            </a:r>
            <a:r>
              <a:rPr lang="en-US" sz="2800" b="1" dirty="0" smtClean="0">
                <a:latin typeface="HP001 5 hàng" pitchFamily="34" charset="0"/>
              </a:rPr>
              <a:t>, </a:t>
            </a:r>
            <a:r>
              <a:rPr lang="en-US" sz="2800" b="1" dirty="0" err="1" smtClean="0">
                <a:latin typeface="HP001 5 hàng" pitchFamily="34" charset="0"/>
              </a:rPr>
              <a:t>Nghệ</a:t>
            </a:r>
            <a:r>
              <a:rPr lang="en-US" sz="2800" b="1" dirty="0" smtClean="0">
                <a:latin typeface="HP001 5 hàng" pitchFamily="34" charset="0"/>
              </a:rPr>
              <a:t> An</a:t>
            </a:r>
            <a:endParaRPr lang="en-US" sz="2800" b="1" dirty="0">
              <a:latin typeface="HP001 5 hàng" pitchFamily="34" charset="0"/>
            </a:endParaRPr>
          </a:p>
        </p:txBody>
      </p:sp>
    </p:spTree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nh chi hanh0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229225"/>
            <a:ext cx="8534399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anh chi hanh00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04800"/>
            <a:ext cx="3860187" cy="506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3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800"/>
            <a:ext cx="3941966" cy="506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957689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h chi hanh0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4" y="457200"/>
            <a:ext cx="4406432" cy="513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anh chi hanh0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539664"/>
            <a:ext cx="7696199" cy="126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1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57200"/>
            <a:ext cx="4267200" cy="513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438826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563563" y="0"/>
          <a:ext cx="7991475" cy="584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lip" r:id="rId3" imgW="4001058" imgH="2534004" progId="">
                  <p:embed/>
                </p:oleObj>
              </mc:Choice>
              <mc:Fallback>
                <p:oleObj name="Clip" r:id="rId3" imgW="4001058" imgH="2534004" progId="">
                  <p:embed/>
                  <p:pic>
                    <p:nvPicPr>
                      <p:cNvPr id="0" name="Picture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0"/>
                        <a:ext cx="7991475" cy="5842000"/>
                      </a:xfrm>
                      <a:prstGeom prst="rect">
                        <a:avLst/>
                      </a:prstGeom>
                      <a:noFill/>
                      <a:ln w="38100" cmpd="dbl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Grp="1" noChangeAspect="1"/>
          </p:cNvGraphicFramePr>
          <p:nvPr>
            <p:ph type="title"/>
          </p:nvPr>
        </p:nvGraphicFramePr>
        <p:xfrm>
          <a:off x="493713" y="0"/>
          <a:ext cx="7920037" cy="582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lip" r:id="rId5" imgW="3790476" imgH="2629267" progId="">
                  <p:embed/>
                </p:oleObj>
              </mc:Choice>
              <mc:Fallback>
                <p:oleObj name="Clip" r:id="rId5" imgW="3790476" imgH="2629267" progId="">
                  <p:embed/>
                  <p:pic>
                    <p:nvPicPr>
                      <p:cNvPr id="0" name="Picture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0"/>
                        <a:ext cx="7920037" cy="5829300"/>
                      </a:xfrm>
                      <a:prstGeom prst="rect">
                        <a:avLst/>
                      </a:prstGeom>
                      <a:noFill/>
                      <a:ln w="57150" cmpd="thickThin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4" descr="Ngoi nha Bac Ho tai Kim Lien - Nam Dan - Nghe 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713" y="0"/>
            <a:ext cx="8002587" cy="5797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52425" y="6103938"/>
            <a:ext cx="85852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211" tIns="44104" rIns="88211" bIns="44104">
            <a:spAutoFit/>
          </a:bodyPr>
          <a:lstStyle>
            <a:lvl1pPr defTabSz="882650">
              <a:defRPr>
                <a:solidFill>
                  <a:schemeClr val="tx1"/>
                </a:solidFill>
                <a:latin typeface="Arial" charset="0"/>
              </a:defRPr>
            </a:lvl1pPr>
            <a:lvl2pPr marL="441325" defTabSz="882650">
              <a:defRPr>
                <a:solidFill>
                  <a:schemeClr val="tx1"/>
                </a:solidFill>
                <a:latin typeface="Arial" charset="0"/>
              </a:defRPr>
            </a:lvl2pPr>
            <a:lvl3pPr marL="882650" defTabSz="882650">
              <a:defRPr>
                <a:solidFill>
                  <a:schemeClr val="tx1"/>
                </a:solidFill>
                <a:latin typeface="Arial" charset="0"/>
              </a:defRPr>
            </a:lvl3pPr>
            <a:lvl4pPr marL="1325563" defTabSz="882650">
              <a:defRPr>
                <a:solidFill>
                  <a:schemeClr val="tx1"/>
                </a:solidFill>
                <a:latin typeface="Arial" charset="0"/>
              </a:defRPr>
            </a:lvl4pPr>
            <a:lvl5pPr marL="1766888" defTabSz="882650">
              <a:defRPr>
                <a:solidFill>
                  <a:schemeClr val="tx1"/>
                </a:solidFill>
                <a:latin typeface="Arial" charset="0"/>
              </a:defRPr>
            </a:lvl5pPr>
            <a:lvl6pPr marL="22240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812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384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95688" defTabSz="882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700" b="1">
                <a:solidFill>
                  <a:srgbClr val="FF0000"/>
                </a:solidFill>
              </a:rPr>
              <a:t>Một số hình ảnh về quê nhà của Nguyễn Tất Thành</a:t>
            </a:r>
          </a:p>
        </p:txBody>
      </p:sp>
    </p:spTree>
    <p:extLst>
      <p:ext uri="{BB962C8B-B14F-4D97-AF65-F5344CB8AC3E}">
        <p14:creationId xmlns:p14="http://schemas.microsoft.com/office/powerpoint/2010/main" val="1525635040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7" name="Group 5"/>
          <p:cNvGrpSpPr>
            <a:grpSpLocks/>
          </p:cNvGrpSpPr>
          <p:nvPr/>
        </p:nvGrpSpPr>
        <p:grpSpPr bwMode="auto">
          <a:xfrm>
            <a:off x="254000" y="304800"/>
            <a:ext cx="8470900" cy="6234113"/>
            <a:chOff x="164" y="0"/>
            <a:chExt cx="5463" cy="4025"/>
          </a:xfrm>
        </p:grpSpPr>
        <p:grpSp>
          <p:nvGrpSpPr>
            <p:cNvPr id="8198" name="Group 6"/>
            <p:cNvGrpSpPr>
              <a:grpSpLocks/>
            </p:cNvGrpSpPr>
            <p:nvPr/>
          </p:nvGrpSpPr>
          <p:grpSpPr bwMode="auto">
            <a:xfrm>
              <a:off x="164" y="0"/>
              <a:ext cx="2661" cy="4025"/>
              <a:chOff x="164" y="0"/>
              <a:chExt cx="2661" cy="4025"/>
            </a:xfrm>
          </p:grpSpPr>
          <p:graphicFrame>
            <p:nvGraphicFramePr>
              <p:cNvPr id="8199" name="Object 7"/>
              <p:cNvGraphicFramePr>
                <a:graphicFrameLocks noChangeAspect="1"/>
              </p:cNvGraphicFramePr>
              <p:nvPr/>
            </p:nvGraphicFramePr>
            <p:xfrm>
              <a:off x="227" y="0"/>
              <a:ext cx="2586" cy="30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0" name="QuickTime Picture" r:id="rId3" imgW="2159809" imgH="2441325" progId="">
                      <p:embed/>
                    </p:oleObj>
                  </mc:Choice>
                  <mc:Fallback>
                    <p:oleObj name="QuickTime Picture" r:id="rId3" imgW="2159809" imgH="2441325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b="8583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" y="0"/>
                            <a:ext cx="2586" cy="30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64" y="3538"/>
                <a:ext cx="2661" cy="4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8211" tIns="44104" rIns="88211" bIns="44104">
                <a:spAutoFit/>
              </a:bodyPr>
              <a:lstStyle>
                <a:lvl1pPr defTabSz="88265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441325" defTabSz="8826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882650" defTabSz="88265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325563" defTabSz="88265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1766888" defTabSz="88265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2240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6812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1384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5956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en-US" sz="2300" b="1">
                    <a:solidFill>
                      <a:srgbClr val="FF0066"/>
                    </a:solidFill>
                  </a:rPr>
                  <a:t>Ông Nguyễn Sinh Sắc</a:t>
                </a:r>
              </a:p>
              <a:p>
                <a:pPr algn="ctr"/>
                <a:r>
                  <a:rPr lang="en-US" sz="2300" b="1">
                    <a:solidFill>
                      <a:srgbClr val="FF0066"/>
                    </a:solidFill>
                  </a:rPr>
                  <a:t>(Cha của Nguyễn Tất Thành)</a:t>
                </a:r>
              </a:p>
            </p:txBody>
          </p:sp>
        </p:grpSp>
        <p:grpSp>
          <p:nvGrpSpPr>
            <p:cNvPr id="8201" name="Group 9"/>
            <p:cNvGrpSpPr>
              <a:grpSpLocks/>
            </p:cNvGrpSpPr>
            <p:nvPr/>
          </p:nvGrpSpPr>
          <p:grpSpPr bwMode="auto">
            <a:xfrm>
              <a:off x="2858" y="0"/>
              <a:ext cx="2769" cy="4025"/>
              <a:chOff x="2858" y="0"/>
              <a:chExt cx="2769" cy="4025"/>
            </a:xfrm>
          </p:grpSpPr>
          <p:graphicFrame>
            <p:nvGraphicFramePr>
              <p:cNvPr id="8202" name="Object 10"/>
              <p:cNvGraphicFramePr>
                <a:graphicFrameLocks noChangeAspect="1"/>
              </p:cNvGraphicFramePr>
              <p:nvPr/>
            </p:nvGraphicFramePr>
            <p:xfrm>
              <a:off x="2858" y="0"/>
              <a:ext cx="2769" cy="30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1" name="QuickTime Picture" r:id="rId5" imgW="1125000" imgH="1316375" progId="">
                      <p:embed/>
                    </p:oleObj>
                  </mc:Choice>
                  <mc:Fallback>
                    <p:oleObj name="QuickTime Picture" r:id="rId5" imgW="1125000" imgH="1316375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b="14441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8" y="0"/>
                            <a:ext cx="2769" cy="303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3" name="Text Box 11"/>
              <p:cNvSpPr txBox="1">
                <a:spLocks noChangeArrowheads="1"/>
              </p:cNvSpPr>
              <p:nvPr/>
            </p:nvSpPr>
            <p:spPr bwMode="auto">
              <a:xfrm>
                <a:off x="2931" y="3538"/>
                <a:ext cx="2566" cy="4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8211" tIns="44104" rIns="88211" bIns="44104">
                <a:spAutoFit/>
              </a:bodyPr>
              <a:lstStyle>
                <a:lvl1pPr defTabSz="88265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441325" defTabSz="8826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882650" defTabSz="88265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325563" defTabSz="88265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1766888" defTabSz="88265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2240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6812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1384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595688" defTabSz="8826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en-US" sz="2300" b="1">
                    <a:solidFill>
                      <a:srgbClr val="FF0066"/>
                    </a:solidFill>
                  </a:rPr>
                  <a:t>Bà Hoàng Thị Loan</a:t>
                </a:r>
              </a:p>
              <a:p>
                <a:pPr algn="ctr"/>
                <a:r>
                  <a:rPr lang="en-US" sz="2300" b="1">
                    <a:solidFill>
                      <a:srgbClr val="FF0066"/>
                    </a:solidFill>
                  </a:rPr>
                  <a:t>(Mẹ của Nguyễn Tất Thành)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611415"/>
      </p:ext>
    </p:extLst>
  </p:cSld>
  <p:clrMapOvr>
    <a:masterClrMapping/>
  </p:clrMapOvr>
  <p:transition advTm="30000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3916</TotalTime>
  <Words>1246</Words>
  <Application>Microsoft Office PowerPoint</Application>
  <PresentationFormat>On-screen Show (4:3)</PresentationFormat>
  <Paragraphs>116</Paragraphs>
  <Slides>46</Slides>
  <Notes>1</Notes>
  <HiddenSlides>0</HiddenSlides>
  <MMClips>3</MMClips>
  <ScaleCrop>false</ScaleCrop>
  <HeadingPairs>
    <vt:vector size="10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  <vt:variant>
        <vt:lpstr>Custom Shows</vt:lpstr>
      </vt:variant>
      <vt:variant>
        <vt:i4>1</vt:i4>
      </vt:variant>
    </vt:vector>
  </HeadingPairs>
  <TitlesOfParts>
    <vt:vector size="60" baseType="lpstr">
      <vt:lpstr>.VnTime</vt:lpstr>
      <vt:lpstr>.VnTimeH</vt:lpstr>
      <vt:lpstr>Arial</vt:lpstr>
      <vt:lpstr>Calibri</vt:lpstr>
      <vt:lpstr>HP001 4 hàng</vt:lpstr>
      <vt:lpstr>HP001 5 hàng</vt:lpstr>
      <vt:lpstr>HP001 5H</vt:lpstr>
      <vt:lpstr>Times New Roman</vt:lpstr>
      <vt:lpstr>Wingdings</vt:lpstr>
      <vt:lpstr>Default Design</vt:lpstr>
      <vt:lpstr>Office Theme</vt:lpstr>
      <vt:lpstr>Clip</vt:lpstr>
      <vt:lpstr>QuickTime Picture</vt:lpstr>
      <vt:lpstr>PowerPoint Presentation</vt:lpstr>
      <vt:lpstr>PowerPoint Presentation</vt:lpstr>
      <vt:lpstr> Lịch sử Tiết 6: Quyết chí ra đi tìm đường cứu nước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Nguyễn Tất Thành quyết định ra đi tìm đường cứu nước vì: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Nguyễn Tất Thành đã lường trước được những khó khăn nào khi ở nước ngoài?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Lịch sử Bài 6: Quyết chí ra đi tìm đường cứu nước</vt:lpstr>
      <vt:lpstr>Ôn bài và chuẩn bị bài 7:</vt:lpstr>
      <vt:lpstr>Custom Show 1</vt:lpstr>
    </vt:vector>
  </TitlesOfParts>
  <Company>THT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Huu Phuc</dc:creator>
  <cp:lastModifiedBy>NQC</cp:lastModifiedBy>
  <cp:revision>346</cp:revision>
  <dcterms:created xsi:type="dcterms:W3CDTF">2009-10-23T09:00:20Z</dcterms:created>
  <dcterms:modified xsi:type="dcterms:W3CDTF">2024-06-21T00:52:50Z</dcterms:modified>
</cp:coreProperties>
</file>