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</p:sldMasterIdLst>
  <p:notesMasterIdLst>
    <p:notesMasterId r:id="rId8"/>
  </p:notesMasterIdLst>
  <p:sldIdLst>
    <p:sldId id="2007577144" r:id="rId3"/>
    <p:sldId id="344" r:id="rId4"/>
    <p:sldId id="354" r:id="rId5"/>
    <p:sldId id="2007577145" r:id="rId6"/>
    <p:sldId id="2007577146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1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7B5F65-4F35-4305-9E99-3602CD3EB923}" type="datetimeFigureOut">
              <a:rPr lang="en-US" smtClean="0"/>
              <a:t>1/16/2022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F7998-8A08-4CD8-802E-E61F743E1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214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C7BF0-0F9F-4250-8448-99D98C14468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86360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41684012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22052618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C7BF0-0F9F-4250-8448-99D98C14468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41689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C7BF0-0F9F-4250-8448-99D98C14468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2951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9562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73206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81E8044B-5A9F-3B47-AF82-354549520988}"/>
              </a:ext>
            </a:extLst>
          </p:cNvPr>
          <p:cNvSpPr>
            <a:spLocks/>
          </p:cNvSpPr>
          <p:nvPr userDrawn="1"/>
        </p:nvSpPr>
        <p:spPr bwMode="auto">
          <a:xfrm rot="10800000">
            <a:off x="109412" y="-82062"/>
            <a:ext cx="11973172" cy="6940059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solidFill>
            <a:schemeClr val="accent2"/>
          </a:solidFill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48704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33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5879" y="258924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2501" y="1774825"/>
            <a:ext cx="11443218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2158719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52503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332884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7390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3137975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9121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1431815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66200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7522A58-3B27-4E7C-8565-BB7A948E7202}"/>
              </a:ext>
            </a:extLst>
          </p:cNvPr>
          <p:cNvSpPr/>
          <p:nvPr userDrawn="1"/>
        </p:nvSpPr>
        <p:spPr>
          <a:xfrm>
            <a:off x="4999410" y="6581001"/>
            <a:ext cx="164262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0000"/>
                </a:solidFill>
                <a:effectLst/>
                <a:latin typeface="+mn-lt"/>
              </a:rPr>
              <a:t>Design by: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+mn-lt"/>
              </a:rPr>
              <a:t>Hương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+mn-lt"/>
              </a:rPr>
              <a:t>Thảo</a:t>
            </a:r>
            <a:endParaRPr lang="en-VN" sz="12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21684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8" y="719333"/>
            <a:ext cx="10290000" cy="6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1034" y="1583467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70BC3E5-8092-440F-8C71-9194A82709A4}"/>
              </a:ext>
            </a:extLst>
          </p:cNvPr>
          <p:cNvSpPr/>
          <p:nvPr userDrawn="1"/>
        </p:nvSpPr>
        <p:spPr>
          <a:xfrm>
            <a:off x="5518156" y="6493078"/>
            <a:ext cx="164262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0000"/>
                </a:solidFill>
                <a:effectLst/>
                <a:latin typeface="+mn-lt"/>
              </a:rPr>
              <a:t>Design by: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+mn-lt"/>
              </a:rPr>
              <a:t>Hương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+mn-lt"/>
              </a:rPr>
              <a:t>Thảo</a:t>
            </a:r>
            <a:endParaRPr lang="en-VN" sz="12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3196418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12" Type="http://schemas.microsoft.com/office/2007/relationships/hdphoto" Target="../media/hdphoto6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microsoft.com/office/2007/relationships/hdphoto" Target="../media/hdphoto3.wdp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A782555-E932-492A-AF40-6A6DCA1328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54" b="76709"/>
          <a:stretch/>
        </p:blipFill>
        <p:spPr>
          <a:xfrm>
            <a:off x="8996032" y="0"/>
            <a:ext cx="3195968" cy="1920954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708EFA79-4A60-475B-9D9C-0D22E7CEC4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821" b="72996"/>
          <a:stretch/>
        </p:blipFill>
        <p:spPr>
          <a:xfrm>
            <a:off x="-9748" y="0"/>
            <a:ext cx="3186219" cy="210659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B72E5C8-3A7C-49F6-8AFA-9C7B6B682B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" t="62109" r="28789" b="-55"/>
          <a:stretch/>
        </p:blipFill>
        <p:spPr>
          <a:xfrm>
            <a:off x="0" y="3794967"/>
            <a:ext cx="3961708" cy="306303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57E0B756-4E9C-4D6B-A07C-1C0F24BCE6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5" t="61875" r="1276" b="171"/>
          <a:stretch/>
        </p:blipFill>
        <p:spPr>
          <a:xfrm>
            <a:off x="9418966" y="4048530"/>
            <a:ext cx="2773034" cy="2809470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E0DD14E7-2DA3-416A-A02D-B1FE574EB50B}"/>
              </a:ext>
            </a:extLst>
          </p:cNvPr>
          <p:cNvGrpSpPr/>
          <p:nvPr/>
        </p:nvGrpSpPr>
        <p:grpSpPr>
          <a:xfrm>
            <a:off x="757803" y="1631894"/>
            <a:ext cx="10676394" cy="3594211"/>
            <a:chOff x="2364936" y="2051505"/>
            <a:chExt cx="7917564" cy="2665450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497EF31D-0906-4E93-856E-FB0B7E553560}"/>
                </a:ext>
              </a:extLst>
            </p:cNvPr>
            <p:cNvSpPr/>
            <p:nvPr/>
          </p:nvSpPr>
          <p:spPr>
            <a:xfrm>
              <a:off x="2428568" y="2128383"/>
              <a:ext cx="7816645" cy="25124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3ACF40AE-4493-4B3D-960D-1A90D63A9428}"/>
                </a:ext>
              </a:extLst>
            </p:cNvPr>
            <p:cNvSpPr/>
            <p:nvPr/>
          </p:nvSpPr>
          <p:spPr>
            <a:xfrm>
              <a:off x="2580968" y="2280784"/>
              <a:ext cx="7497097" cy="2251888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B6C76500-9C8A-42F6-9A0C-AF1F67B42B4F}"/>
                </a:ext>
              </a:extLst>
            </p:cNvPr>
            <p:cNvSpPr/>
            <p:nvPr/>
          </p:nvSpPr>
          <p:spPr>
            <a:xfrm>
              <a:off x="2364936" y="2051505"/>
              <a:ext cx="294967" cy="321591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2798C677-93DB-496B-BB9D-C39F40B69718}"/>
                </a:ext>
              </a:extLst>
            </p:cNvPr>
            <p:cNvSpPr/>
            <p:nvPr/>
          </p:nvSpPr>
          <p:spPr>
            <a:xfrm>
              <a:off x="9987533" y="4395364"/>
              <a:ext cx="294967" cy="321591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</p:grpSp>
      <p:sp>
        <p:nvSpPr>
          <p:cNvPr id="14" name="文本框 13">
            <a:extLst>
              <a:ext uri="{FF2B5EF4-FFF2-40B4-BE49-F238E27FC236}">
                <a16:creationId xmlns:a16="http://schemas.microsoft.com/office/drawing/2014/main" id="{5A63B608-23EF-4F26-B83A-98934782C019}"/>
              </a:ext>
            </a:extLst>
          </p:cNvPr>
          <p:cNvSpPr txBox="1"/>
          <p:nvPr/>
        </p:nvSpPr>
        <p:spPr>
          <a:xfrm>
            <a:off x="3771694" y="2392581"/>
            <a:ext cx="72847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Tiết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4: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endParaRPr kumimoji="0" lang="zh-CN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B5E10A56-CAD3-4A72-9B46-5576422FB7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37" t="26498" r="72450" b="67088"/>
          <a:stretch/>
        </p:blipFill>
        <p:spPr>
          <a:xfrm>
            <a:off x="7577731" y="5037174"/>
            <a:ext cx="1616597" cy="1204528"/>
          </a:xfrm>
          <a:prstGeom prst="rect">
            <a:avLst/>
          </a:prstGeom>
        </p:spPr>
      </p:pic>
      <p:grpSp>
        <p:nvGrpSpPr>
          <p:cNvPr id="25" name="组合 24">
            <a:extLst>
              <a:ext uri="{FF2B5EF4-FFF2-40B4-BE49-F238E27FC236}">
                <a16:creationId xmlns:a16="http://schemas.microsoft.com/office/drawing/2014/main" id="{49701490-7986-458B-93BD-0D31ADDB7E7C}"/>
              </a:ext>
            </a:extLst>
          </p:cNvPr>
          <p:cNvGrpSpPr/>
          <p:nvPr/>
        </p:nvGrpSpPr>
        <p:grpSpPr>
          <a:xfrm>
            <a:off x="2241542" y="1012782"/>
            <a:ext cx="2644727" cy="4631866"/>
            <a:chOff x="1794768" y="1421343"/>
            <a:chExt cx="2024065" cy="3544864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092DCF09-A8D9-4C10-9CC4-384CB2BB72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995" t="36034" r="2829" b="41425"/>
            <a:stretch/>
          </p:blipFill>
          <p:spPr>
            <a:xfrm>
              <a:off x="1794768" y="2842025"/>
              <a:ext cx="1204652" cy="2124182"/>
            </a:xfrm>
            <a:prstGeom prst="rect">
              <a:avLst/>
            </a:prstGeom>
          </p:spPr>
        </p:pic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CCF4C5AB-5233-4AE7-A1FD-7810AD1B6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995" t="36034" r="2829" b="41425"/>
            <a:stretch/>
          </p:blipFill>
          <p:spPr>
            <a:xfrm>
              <a:off x="2550691" y="2739370"/>
              <a:ext cx="989583" cy="1744947"/>
            </a:xfrm>
            <a:prstGeom prst="rect">
              <a:avLst/>
            </a:prstGeom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A5E9C73B-783D-4462-B02B-E4B83A85B1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995" t="36034" r="2829" b="41425"/>
            <a:stretch/>
          </p:blipFill>
          <p:spPr>
            <a:xfrm>
              <a:off x="2130119" y="1782289"/>
              <a:ext cx="1204652" cy="2124182"/>
            </a:xfrm>
            <a:prstGeom prst="rect">
              <a:avLst/>
            </a:prstGeom>
          </p:spPr>
        </p:pic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35098846-14D1-4193-A37D-4CC2959D7A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637" t="26498" r="72450" b="67088"/>
            <a:stretch/>
          </p:blipFill>
          <p:spPr>
            <a:xfrm>
              <a:off x="2202236" y="1421343"/>
              <a:ext cx="1616597" cy="12045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59546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950C902B-43A1-4FFF-8147-8E8C5CEBAFB1}"/>
              </a:ext>
            </a:extLst>
          </p:cNvPr>
          <p:cNvSpPr txBox="1"/>
          <p:nvPr/>
        </p:nvSpPr>
        <p:spPr>
          <a:xfrm>
            <a:off x="1976773" y="35512"/>
            <a:ext cx="8238455" cy="650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BAE5E4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1. Quan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BAE5E4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sát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BAE5E4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BAE5E4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tranh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BAE5E4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BAE5E4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BAE5E4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BAE5E4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thực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BAE5E4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BAE5E4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hiện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BAE5E4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BAE5E4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BAE5E4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BAE5E4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yêu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BAE5E4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BAE5E4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cầu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BAE5E4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: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6C1445E-70E7-0E44-9BD8-35D8298A83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8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955" t="4288"/>
          <a:stretch/>
        </p:blipFill>
        <p:spPr>
          <a:xfrm>
            <a:off x="2423605" y="640721"/>
            <a:ext cx="6687843" cy="321791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F3FC9CB-4E87-B846-88A1-228EF63BDFAE}"/>
              </a:ext>
            </a:extLst>
          </p:cNvPr>
          <p:cNvSpPr txBox="1"/>
          <p:nvPr/>
        </p:nvSpPr>
        <p:spPr>
          <a:xfrm>
            <a:off x="1976773" y="4012707"/>
            <a:ext cx="7868564" cy="1296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a. Tìm từ ngữ chỉ sự vật:</a:t>
            </a:r>
            <a:endParaRPr kumimoji="0" lang="en-VN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M: lá dong</a:t>
            </a:r>
            <a:endParaRPr kumimoji="0" lang="en-VN" sz="2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C7829C1-5A8C-3C40-B84E-E3EDABBA614A}"/>
              </a:ext>
            </a:extLst>
          </p:cNvPr>
          <p:cNvSpPr/>
          <p:nvPr/>
        </p:nvSpPr>
        <p:spPr>
          <a:xfrm>
            <a:off x="3678007" y="4671480"/>
            <a:ext cx="1015021" cy="6504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213054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, mẹt,</a:t>
            </a:r>
            <a:endParaRPr kumimoji="0" lang="en-VN" sz="2800" b="0" i="0" u="none" strike="noStrike" kern="0" cap="none" spc="0" normalizeH="0" baseline="0" noProof="0" dirty="0">
              <a:ln>
                <a:noFill/>
              </a:ln>
              <a:solidFill>
                <a:srgbClr val="213054">
                  <a:lumMod val="50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DBE3FFA-0E9A-0247-A55C-FEA7A2026515}"/>
              </a:ext>
            </a:extLst>
          </p:cNvPr>
          <p:cNvSpPr/>
          <p:nvPr/>
        </p:nvSpPr>
        <p:spPr>
          <a:xfrm>
            <a:off x="4642341" y="4678611"/>
            <a:ext cx="729687" cy="6504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213054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nồi,</a:t>
            </a:r>
            <a:endParaRPr kumimoji="0" lang="en-VN" sz="2800" b="0" i="0" u="none" strike="noStrike" kern="0" cap="none" spc="0" normalizeH="0" baseline="0" noProof="0" dirty="0">
              <a:ln>
                <a:noFill/>
              </a:ln>
              <a:solidFill>
                <a:srgbClr val="213054">
                  <a:lumMod val="50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D38AD6A-D026-1142-AFDA-338E5EF43B5D}"/>
              </a:ext>
            </a:extLst>
          </p:cNvPr>
          <p:cNvSpPr/>
          <p:nvPr/>
        </p:nvSpPr>
        <p:spPr>
          <a:xfrm>
            <a:off x="5355774" y="4688619"/>
            <a:ext cx="857927" cy="6504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213054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bếp,</a:t>
            </a:r>
            <a:endParaRPr kumimoji="0" lang="en-VN" sz="2800" b="0" i="0" u="none" strike="noStrike" kern="0" cap="none" spc="0" normalizeH="0" baseline="0" noProof="0" dirty="0">
              <a:ln>
                <a:noFill/>
              </a:ln>
              <a:solidFill>
                <a:srgbClr val="213054">
                  <a:lumMod val="50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EDBEBCC-E02A-5B44-9B4E-7F2569459188}"/>
              </a:ext>
            </a:extLst>
          </p:cNvPr>
          <p:cNvSpPr/>
          <p:nvPr/>
        </p:nvSpPr>
        <p:spPr>
          <a:xfrm>
            <a:off x="6090455" y="4671481"/>
            <a:ext cx="849913" cy="6504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213054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ghế,</a:t>
            </a:r>
            <a:endParaRPr kumimoji="0" lang="en-VN" sz="2800" b="0" i="0" u="none" strike="noStrike" kern="0" cap="none" spc="0" normalizeH="0" baseline="0" noProof="0" dirty="0">
              <a:ln>
                <a:noFill/>
              </a:ln>
              <a:solidFill>
                <a:srgbClr val="213054">
                  <a:lumMod val="50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FD8A442-921C-D446-9717-D1BAFED36C8A}"/>
              </a:ext>
            </a:extLst>
          </p:cNvPr>
          <p:cNvSpPr/>
          <p:nvPr/>
        </p:nvSpPr>
        <p:spPr>
          <a:xfrm>
            <a:off x="6826049" y="4678611"/>
            <a:ext cx="696024" cy="6504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213054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củi,</a:t>
            </a:r>
            <a:endParaRPr kumimoji="0" lang="en-VN" sz="2800" b="0" i="0" u="none" strike="noStrike" kern="0" cap="none" spc="0" normalizeH="0" baseline="0" noProof="0" dirty="0">
              <a:ln>
                <a:noFill/>
              </a:ln>
              <a:solidFill>
                <a:srgbClr val="213054">
                  <a:lumMod val="50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EB06EAC-93A8-7548-B126-78D0BDF2909A}"/>
              </a:ext>
            </a:extLst>
          </p:cNvPr>
          <p:cNvSpPr/>
          <p:nvPr/>
        </p:nvSpPr>
        <p:spPr>
          <a:xfrm>
            <a:off x="7431968" y="4699980"/>
            <a:ext cx="737702" cy="6504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213054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lửa,</a:t>
            </a:r>
            <a:endParaRPr kumimoji="0" lang="en-VN" sz="2800" b="0" i="0" u="none" strike="noStrike" kern="0" cap="none" spc="0" normalizeH="0" baseline="0" noProof="0" dirty="0">
              <a:ln>
                <a:noFill/>
              </a:ln>
              <a:solidFill>
                <a:srgbClr val="213054">
                  <a:lumMod val="50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847800D-81FB-BD4D-B48F-27BB15F16951}"/>
              </a:ext>
            </a:extLst>
          </p:cNvPr>
          <p:cNvSpPr/>
          <p:nvPr/>
        </p:nvSpPr>
        <p:spPr>
          <a:xfrm>
            <a:off x="8042595" y="4688620"/>
            <a:ext cx="864339" cy="6504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213054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gạo,</a:t>
            </a:r>
            <a:endParaRPr kumimoji="0" lang="en-VN" sz="2800" b="0" i="0" u="none" strike="noStrike" kern="0" cap="none" spc="0" normalizeH="0" baseline="0" noProof="0" dirty="0">
              <a:ln>
                <a:noFill/>
              </a:ln>
              <a:solidFill>
                <a:srgbClr val="213054">
                  <a:lumMod val="50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FC3B3BB-9D84-2E4E-8F4E-976B2662B671}"/>
              </a:ext>
            </a:extLst>
          </p:cNvPr>
          <p:cNvSpPr/>
          <p:nvPr/>
        </p:nvSpPr>
        <p:spPr>
          <a:xfrm>
            <a:off x="8819173" y="4688621"/>
            <a:ext cx="1015021" cy="6504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213054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chậu,</a:t>
            </a:r>
            <a:endParaRPr kumimoji="0" lang="en-VN" sz="2800" b="0" i="0" u="none" strike="noStrike" kern="0" cap="none" spc="0" normalizeH="0" baseline="0" noProof="0" dirty="0">
              <a:ln>
                <a:noFill/>
              </a:ln>
              <a:solidFill>
                <a:srgbClr val="213054">
                  <a:lumMod val="50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F510C8A-C657-2042-80E9-8F5EEFA072E3}"/>
              </a:ext>
            </a:extLst>
          </p:cNvPr>
          <p:cNvSpPr/>
          <p:nvPr/>
        </p:nvSpPr>
        <p:spPr>
          <a:xfrm>
            <a:off x="9710987" y="4671481"/>
            <a:ext cx="1122423" cy="6504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213054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người,</a:t>
            </a:r>
            <a:endParaRPr kumimoji="0" lang="en-VN" sz="2800" b="0" i="0" u="none" strike="noStrike" kern="0" cap="none" spc="0" normalizeH="0" baseline="0" noProof="0" dirty="0">
              <a:ln>
                <a:noFill/>
              </a:ln>
              <a:solidFill>
                <a:srgbClr val="213054">
                  <a:lumMod val="50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60D4033-8CBA-824C-A497-210F3AFB7BC9}"/>
              </a:ext>
            </a:extLst>
          </p:cNvPr>
          <p:cNvSpPr/>
          <p:nvPr/>
        </p:nvSpPr>
        <p:spPr>
          <a:xfrm>
            <a:off x="10809671" y="4671481"/>
            <a:ext cx="1136850" cy="6504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213054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đũa…</a:t>
            </a:r>
            <a:endParaRPr kumimoji="0" lang="en-VN" sz="2800" b="0" i="0" u="none" strike="noStrike" kern="0" cap="none" spc="0" normalizeH="0" baseline="0" noProof="0" dirty="0">
              <a:ln>
                <a:noFill/>
              </a:ln>
              <a:solidFill>
                <a:srgbClr val="213054">
                  <a:lumMod val="50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FB3AE35-BFD6-1949-9FAF-A45E545D65A3}"/>
              </a:ext>
            </a:extLst>
          </p:cNvPr>
          <p:cNvSpPr txBox="1"/>
          <p:nvPr/>
        </p:nvSpPr>
        <p:spPr>
          <a:xfrm>
            <a:off x="1855925" y="5204358"/>
            <a:ext cx="7868564" cy="1296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b. Tìm từ ngữ chỉ hoạt động:</a:t>
            </a:r>
            <a:endParaRPr kumimoji="0" lang="en-VN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M: lau lá dong</a:t>
            </a:r>
            <a:endParaRPr kumimoji="0" lang="en-VN" sz="2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2F11A129-469E-EE49-B924-39A9D478ABC6}"/>
              </a:ext>
            </a:extLst>
          </p:cNvPr>
          <p:cNvSpPr/>
          <p:nvPr/>
        </p:nvSpPr>
        <p:spPr>
          <a:xfrm>
            <a:off x="4210601" y="5769055"/>
            <a:ext cx="1782860" cy="6504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213054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, gói bánh,</a:t>
            </a:r>
            <a:endParaRPr kumimoji="0" lang="en-VN" sz="2800" b="0" i="0" u="none" strike="noStrike" kern="0" cap="none" spc="0" normalizeH="0" baseline="0" noProof="0" dirty="0">
              <a:ln>
                <a:noFill/>
              </a:ln>
              <a:solidFill>
                <a:srgbClr val="213054">
                  <a:lumMod val="50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9A154AE7-98E1-424F-9836-47CFDB060AC6}"/>
              </a:ext>
            </a:extLst>
          </p:cNvPr>
          <p:cNvSpPr/>
          <p:nvPr/>
        </p:nvSpPr>
        <p:spPr>
          <a:xfrm>
            <a:off x="5993461" y="5786194"/>
            <a:ext cx="1846980" cy="6504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213054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luộc bánh, </a:t>
            </a:r>
            <a:endParaRPr kumimoji="0" lang="en-VN" sz="2800" b="0" i="0" u="none" strike="noStrike" kern="0" cap="none" spc="0" normalizeH="0" baseline="0" noProof="0" dirty="0">
              <a:ln>
                <a:noFill/>
              </a:ln>
              <a:solidFill>
                <a:srgbClr val="213054">
                  <a:lumMod val="50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0D51C8D-D639-D24A-B3D3-33863C25E36F}"/>
              </a:ext>
            </a:extLst>
          </p:cNvPr>
          <p:cNvSpPr/>
          <p:nvPr/>
        </p:nvSpPr>
        <p:spPr>
          <a:xfrm>
            <a:off x="7735899" y="5803333"/>
            <a:ext cx="1529586" cy="6504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213054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đun bếp,</a:t>
            </a:r>
            <a:endParaRPr kumimoji="0" lang="en-VN" sz="2800" b="0" i="0" u="none" strike="noStrike" kern="0" cap="none" spc="0" normalizeH="0" baseline="0" noProof="0" dirty="0">
              <a:ln>
                <a:noFill/>
              </a:ln>
              <a:solidFill>
                <a:srgbClr val="213054">
                  <a:lumMod val="50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69D19DD2-6F90-D442-8056-17B478CDF424}"/>
              </a:ext>
            </a:extLst>
          </p:cNvPr>
          <p:cNvSpPr/>
          <p:nvPr/>
        </p:nvSpPr>
        <p:spPr>
          <a:xfrm>
            <a:off x="9164225" y="5786194"/>
            <a:ext cx="1933543" cy="6504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213054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vớt bánh,…</a:t>
            </a:r>
            <a:endParaRPr kumimoji="0" lang="en-VN" sz="2800" b="0" i="0" u="none" strike="noStrike" kern="0" cap="none" spc="0" normalizeH="0" baseline="0" noProof="0" dirty="0">
              <a:ln>
                <a:noFill/>
              </a:ln>
              <a:solidFill>
                <a:srgbClr val="213054">
                  <a:lumMod val="50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56478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950C902B-43A1-4FFF-8147-8E8C5CEBAFB1}"/>
              </a:ext>
            </a:extLst>
          </p:cNvPr>
          <p:cNvSpPr txBox="1"/>
          <p:nvPr/>
        </p:nvSpPr>
        <p:spPr>
          <a:xfrm>
            <a:off x="683582" y="-14364"/>
            <a:ext cx="11390050" cy="73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c. Sắp xếp các hoạt động theo trình tự của việc làm bánh chưng.</a:t>
            </a:r>
            <a:endParaRPr kumimoji="0" lang="en-VN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A143B5D-E056-4945-9B2D-1082B71F9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82131" y="1094718"/>
            <a:ext cx="2478424" cy="182418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186A156-FB11-5F48-8DEA-1646841EFBD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42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8343" b="1221"/>
          <a:stretch/>
        </p:blipFill>
        <p:spPr>
          <a:xfrm>
            <a:off x="5062554" y="1079197"/>
            <a:ext cx="2388900" cy="2076723"/>
          </a:xfrm>
          <a:prstGeom prst="roundRect">
            <a:avLst>
              <a:gd name="adj" fmla="val 19583"/>
            </a:avLst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CADDE6F-2624-A040-AEA2-D58E129635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42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14347" y="1224340"/>
            <a:ext cx="2712059" cy="1824181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4E991CAA-DC67-A04B-84EB-E430FF9B7566}"/>
              </a:ext>
            </a:extLst>
          </p:cNvPr>
          <p:cNvGrpSpPr/>
          <p:nvPr/>
        </p:nvGrpSpPr>
        <p:grpSpPr>
          <a:xfrm>
            <a:off x="3823923" y="3634933"/>
            <a:ext cx="2722485" cy="1534841"/>
            <a:chOff x="800100" y="1098550"/>
            <a:chExt cx="5257800" cy="2946400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4BCAB6BF-CA92-F144-ADDB-10ADA4D7138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harpenSoften amount="34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00100" y="1098550"/>
              <a:ext cx="5257800" cy="2946400"/>
            </a:xfrm>
            <a:prstGeom prst="rect">
              <a:avLst/>
            </a:prstGeom>
          </p:spPr>
        </p:pic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85C51E72-F0CB-E346-9B6D-EF4A45952A40}"/>
                </a:ext>
              </a:extLst>
            </p:cNvPr>
            <p:cNvSpPr/>
            <p:nvPr/>
          </p:nvSpPr>
          <p:spPr>
            <a:xfrm>
              <a:off x="2968471" y="1098550"/>
              <a:ext cx="3089429" cy="6840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VN" sz="2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endParaRPr>
            </a:p>
          </p:txBody>
        </p:sp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1FBB4245-D4D2-A44B-89DE-27FEC4BAD26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46408" y="3482728"/>
            <a:ext cx="2109043" cy="1653033"/>
          </a:xfrm>
          <a:prstGeom prst="rect">
            <a:avLst/>
          </a:prstGeom>
        </p:spPr>
      </p:pic>
      <p:sp>
        <p:nvSpPr>
          <p:cNvPr id="37" name="Rectangle: Rounded Corners 5">
            <a:extLst>
              <a:ext uri="{FF2B5EF4-FFF2-40B4-BE49-F238E27FC236}">
                <a16:creationId xmlns:a16="http://schemas.microsoft.com/office/drawing/2014/main" id="{2D0BB735-1A20-E147-94DE-A7ED55422422}"/>
              </a:ext>
            </a:extLst>
          </p:cNvPr>
          <p:cNvSpPr/>
          <p:nvPr/>
        </p:nvSpPr>
        <p:spPr>
          <a:xfrm>
            <a:off x="2433918" y="3049527"/>
            <a:ext cx="1569417" cy="412144"/>
          </a:xfrm>
          <a:prstGeom prst="roundRect">
            <a:avLst/>
          </a:prstGeom>
          <a:solidFill>
            <a:srgbClr val="FFFFFF"/>
          </a:solidFill>
          <a:ln w="28575" cap="flat" cmpd="sng" algn="ctr">
            <a:solidFill>
              <a:schemeClr val="accent4">
                <a:lumMod val="75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Gói bánh</a:t>
            </a:r>
          </a:p>
        </p:txBody>
      </p:sp>
      <p:sp>
        <p:nvSpPr>
          <p:cNvPr id="39" name="Rectangle: Rounded Corners 5">
            <a:extLst>
              <a:ext uri="{FF2B5EF4-FFF2-40B4-BE49-F238E27FC236}">
                <a16:creationId xmlns:a16="http://schemas.microsoft.com/office/drawing/2014/main" id="{5C530CB9-A3D9-8045-B4DE-E9DC8248BD18}"/>
              </a:ext>
            </a:extLst>
          </p:cNvPr>
          <p:cNvSpPr/>
          <p:nvPr/>
        </p:nvSpPr>
        <p:spPr>
          <a:xfrm>
            <a:off x="5143490" y="3087231"/>
            <a:ext cx="1569416" cy="412144"/>
          </a:xfrm>
          <a:prstGeom prst="roundRect">
            <a:avLst/>
          </a:prstGeom>
          <a:solidFill>
            <a:srgbClr val="FFFFFF"/>
          </a:solidFill>
          <a:ln w="28575" cap="flat" cmpd="sng" algn="ctr">
            <a:solidFill>
              <a:schemeClr val="accent4">
                <a:lumMod val="75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Vớt bánh</a:t>
            </a:r>
          </a:p>
        </p:txBody>
      </p:sp>
      <p:sp>
        <p:nvSpPr>
          <p:cNvPr id="40" name="Rectangle: Rounded Corners 5">
            <a:extLst>
              <a:ext uri="{FF2B5EF4-FFF2-40B4-BE49-F238E27FC236}">
                <a16:creationId xmlns:a16="http://schemas.microsoft.com/office/drawing/2014/main" id="{71E9200C-1450-4B4E-AF66-F4CB39C6E54E}"/>
              </a:ext>
            </a:extLst>
          </p:cNvPr>
          <p:cNvSpPr/>
          <p:nvPr/>
        </p:nvSpPr>
        <p:spPr>
          <a:xfrm>
            <a:off x="8132483" y="3094991"/>
            <a:ext cx="2093923" cy="412144"/>
          </a:xfrm>
          <a:prstGeom prst="roundRect">
            <a:avLst/>
          </a:prstGeom>
          <a:solidFill>
            <a:srgbClr val="FFFFFF"/>
          </a:solidFill>
          <a:ln w="28575" cap="flat" cmpd="sng" algn="ctr">
            <a:solidFill>
              <a:schemeClr val="accent4">
                <a:lumMod val="75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Rửa lá dong</a:t>
            </a:r>
          </a:p>
        </p:txBody>
      </p:sp>
      <p:sp>
        <p:nvSpPr>
          <p:cNvPr id="41" name="Rectangle: Rounded Corners 5">
            <a:extLst>
              <a:ext uri="{FF2B5EF4-FFF2-40B4-BE49-F238E27FC236}">
                <a16:creationId xmlns:a16="http://schemas.microsoft.com/office/drawing/2014/main" id="{F97D9089-3136-8046-A5D3-5CE85ACAE2EA}"/>
              </a:ext>
            </a:extLst>
          </p:cNvPr>
          <p:cNvSpPr/>
          <p:nvPr/>
        </p:nvSpPr>
        <p:spPr>
          <a:xfrm>
            <a:off x="4417982" y="5138188"/>
            <a:ext cx="1973940" cy="412144"/>
          </a:xfrm>
          <a:prstGeom prst="roundRect">
            <a:avLst/>
          </a:prstGeom>
          <a:solidFill>
            <a:srgbClr val="FFFFFF"/>
          </a:solidFill>
          <a:ln w="28575" cap="flat" cmpd="sng" algn="ctr">
            <a:solidFill>
              <a:schemeClr val="accent4">
                <a:lumMod val="75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Lau lá dong</a:t>
            </a:r>
          </a:p>
        </p:txBody>
      </p:sp>
      <p:sp>
        <p:nvSpPr>
          <p:cNvPr id="42" name="Rectangle: Rounded Corners 5">
            <a:extLst>
              <a:ext uri="{FF2B5EF4-FFF2-40B4-BE49-F238E27FC236}">
                <a16:creationId xmlns:a16="http://schemas.microsoft.com/office/drawing/2014/main" id="{C38F210C-7B38-7D4A-B085-242C9094DD01}"/>
              </a:ext>
            </a:extLst>
          </p:cNvPr>
          <p:cNvSpPr/>
          <p:nvPr/>
        </p:nvSpPr>
        <p:spPr>
          <a:xfrm>
            <a:off x="7127552" y="5140380"/>
            <a:ext cx="2141341" cy="412144"/>
          </a:xfrm>
          <a:prstGeom prst="roundRect">
            <a:avLst/>
          </a:prstGeom>
          <a:solidFill>
            <a:srgbClr val="FFFFFF"/>
          </a:solidFill>
          <a:ln w="28575" cap="flat" cmpd="sng" algn="ctr">
            <a:solidFill>
              <a:schemeClr val="accent4">
                <a:lumMod val="75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Luộc bánh</a:t>
            </a:r>
          </a:p>
        </p:txBody>
      </p:sp>
    </p:spTree>
    <p:extLst>
      <p:ext uri="{BB962C8B-B14F-4D97-AF65-F5344CB8AC3E}">
        <p14:creationId xmlns:p14="http://schemas.microsoft.com/office/powerpoint/2010/main" val="1072779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0 L -0.67382 0.40255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698" y="20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33333E-6 L -0.16185 0.10671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99" y="5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48148E-6 L 0.18737 0.4081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62" y="20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7037E-7 L -0.03529 0.09537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1" y="4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2.59259E-6 L 0.32292 0.39236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46" y="19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3C0946B-8596-41AE-826C-CB1D0F7A13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54" b="76709"/>
          <a:stretch/>
        </p:blipFill>
        <p:spPr>
          <a:xfrm>
            <a:off x="6484912" y="-1276"/>
            <a:ext cx="5707087" cy="343027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D39A166-ECA0-478D-BA06-395C2FA9FFF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" t="62109" r="28789" b="-55"/>
          <a:stretch/>
        </p:blipFill>
        <p:spPr>
          <a:xfrm>
            <a:off x="1" y="1388297"/>
            <a:ext cx="6409678" cy="546970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AF36C5B-544C-4465-BF68-E96543FA8E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5" t="61875" r="1276" b="171"/>
          <a:stretch/>
        </p:blipFill>
        <p:spPr>
          <a:xfrm>
            <a:off x="7240153" y="1880886"/>
            <a:ext cx="4951846" cy="5016911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C3DA95A3-DE1C-4F5B-AB72-03CDB6FF8C9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821" b="72996"/>
          <a:stretch/>
        </p:blipFill>
        <p:spPr>
          <a:xfrm>
            <a:off x="1" y="0"/>
            <a:ext cx="5689678" cy="3761772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A6F3A6A9-6BC8-49DE-9AB9-0A21BB312A72}"/>
              </a:ext>
            </a:extLst>
          </p:cNvPr>
          <p:cNvGrpSpPr/>
          <p:nvPr/>
        </p:nvGrpSpPr>
        <p:grpSpPr>
          <a:xfrm>
            <a:off x="219919" y="324091"/>
            <a:ext cx="11727754" cy="6195495"/>
            <a:chOff x="2428568" y="2128383"/>
            <a:chExt cx="7816645" cy="2512443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44380FF9-E548-4329-91DC-6B6FE9101044}"/>
                </a:ext>
              </a:extLst>
            </p:cNvPr>
            <p:cNvSpPr/>
            <p:nvPr/>
          </p:nvSpPr>
          <p:spPr>
            <a:xfrm>
              <a:off x="2428568" y="2128383"/>
              <a:ext cx="7816645" cy="2512443"/>
            </a:xfrm>
            <a:prstGeom prst="rect">
              <a:avLst/>
            </a:prstGeom>
            <a:solidFill>
              <a:schemeClr val="bg1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9C4A781F-4A0F-48C0-9457-4292C776A1B7}"/>
                </a:ext>
              </a:extLst>
            </p:cNvPr>
            <p:cNvSpPr/>
            <p:nvPr/>
          </p:nvSpPr>
          <p:spPr>
            <a:xfrm>
              <a:off x="2580968" y="2206305"/>
              <a:ext cx="7497097" cy="2326367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3EBED71A-86FB-4E1A-A586-6A5794A0F34D}"/>
                </a:ext>
              </a:extLst>
            </p:cNvPr>
            <p:cNvSpPr/>
            <p:nvPr/>
          </p:nvSpPr>
          <p:spPr>
            <a:xfrm>
              <a:off x="2492219" y="2165645"/>
              <a:ext cx="167684" cy="207450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CBF9A6DE-B3F7-4CAD-843E-428E0B833E9E}"/>
                </a:ext>
              </a:extLst>
            </p:cNvPr>
            <p:cNvSpPr/>
            <p:nvPr/>
          </p:nvSpPr>
          <p:spPr>
            <a:xfrm>
              <a:off x="9987534" y="4395364"/>
              <a:ext cx="179281" cy="214186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F366AD1-F844-41AF-BB8B-5A3506B0B0EC}"/>
              </a:ext>
            </a:extLst>
          </p:cNvPr>
          <p:cNvSpPr txBox="1"/>
          <p:nvPr/>
        </p:nvSpPr>
        <p:spPr>
          <a:xfrm>
            <a:off x="1162976" y="993875"/>
            <a:ext cx="10271586" cy="1118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BAE5E4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2. 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BAE5E4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Hỏi - đáp về việc thường làm trong dịp Tết. Viết vào vở một câu hỏi và một câu trả lời. 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BAE5E4">
                  <a:lumMod val="50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17FB8FB-34BD-41CF-AADE-7B654410ED77}"/>
              </a:ext>
            </a:extLst>
          </p:cNvPr>
          <p:cNvSpPr txBox="1"/>
          <p:nvPr/>
        </p:nvSpPr>
        <p:spPr>
          <a:xfrm>
            <a:off x="1642134" y="2355855"/>
            <a:ext cx="9209572" cy="16409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M: </a:t>
            </a:r>
            <a:r>
              <a:rPr kumimoji="0" lang="vi-VN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- Bạn thường làm gì vào dịp Tết?</a:t>
            </a:r>
            <a:endParaRPr kumimoji="0" lang="en-VN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- Vào dịp Tết, mình thường đi thăm họ hàng.</a:t>
            </a:r>
            <a:endParaRPr kumimoji="0" lang="en-VN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pic>
        <p:nvPicPr>
          <p:cNvPr id="17" name="Picture 2" descr="25,258 Child Speech Illustrations &amp;amp; Clip Art - iStock">
            <a:extLst>
              <a:ext uri="{FF2B5EF4-FFF2-40B4-BE49-F238E27FC236}">
                <a16:creationId xmlns:a16="http://schemas.microsoft.com/office/drawing/2014/main" id="{88CF90B7-B883-4FEB-8AF9-64DB90BD46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920" y="3255764"/>
            <a:ext cx="3290328" cy="3171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1272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A782555-E932-492A-AF40-6A6DCA1328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54" b="76709"/>
          <a:stretch/>
        </p:blipFill>
        <p:spPr>
          <a:xfrm>
            <a:off x="8996032" y="0"/>
            <a:ext cx="3195968" cy="1920954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708EFA79-4A60-475B-9D9C-0D22E7CEC4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821" b="72996"/>
          <a:stretch/>
        </p:blipFill>
        <p:spPr>
          <a:xfrm>
            <a:off x="-9748" y="0"/>
            <a:ext cx="3186219" cy="210659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B72E5C8-3A7C-49F6-8AFA-9C7B6B682B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" t="62109" r="28789" b="-55"/>
          <a:stretch/>
        </p:blipFill>
        <p:spPr>
          <a:xfrm>
            <a:off x="0" y="3794967"/>
            <a:ext cx="3961708" cy="306303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57E0B756-4E9C-4D6B-A07C-1C0F24BCE6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5" t="61875" r="1276" b="171"/>
          <a:stretch/>
        </p:blipFill>
        <p:spPr>
          <a:xfrm>
            <a:off x="9418966" y="4048530"/>
            <a:ext cx="2773034" cy="2809470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E0DD14E7-2DA3-416A-A02D-B1FE574EB50B}"/>
              </a:ext>
            </a:extLst>
          </p:cNvPr>
          <p:cNvGrpSpPr/>
          <p:nvPr/>
        </p:nvGrpSpPr>
        <p:grpSpPr>
          <a:xfrm>
            <a:off x="757803" y="1631894"/>
            <a:ext cx="10676394" cy="3594211"/>
            <a:chOff x="2364936" y="2051505"/>
            <a:chExt cx="7917564" cy="2665450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497EF31D-0906-4E93-856E-FB0B7E553560}"/>
                </a:ext>
              </a:extLst>
            </p:cNvPr>
            <p:cNvSpPr/>
            <p:nvPr/>
          </p:nvSpPr>
          <p:spPr>
            <a:xfrm>
              <a:off x="2428568" y="2128383"/>
              <a:ext cx="7816645" cy="25124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3ACF40AE-4493-4B3D-960D-1A90D63A9428}"/>
                </a:ext>
              </a:extLst>
            </p:cNvPr>
            <p:cNvSpPr/>
            <p:nvPr/>
          </p:nvSpPr>
          <p:spPr>
            <a:xfrm>
              <a:off x="2580968" y="2280784"/>
              <a:ext cx="7497097" cy="2251888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B6C76500-9C8A-42F6-9A0C-AF1F67B42B4F}"/>
                </a:ext>
              </a:extLst>
            </p:cNvPr>
            <p:cNvSpPr/>
            <p:nvPr/>
          </p:nvSpPr>
          <p:spPr>
            <a:xfrm>
              <a:off x="2364936" y="2051505"/>
              <a:ext cx="294967" cy="321591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2798C677-93DB-496B-BB9D-C39F40B69718}"/>
                </a:ext>
              </a:extLst>
            </p:cNvPr>
            <p:cNvSpPr/>
            <p:nvPr/>
          </p:nvSpPr>
          <p:spPr>
            <a:xfrm>
              <a:off x="9987533" y="4395364"/>
              <a:ext cx="294967" cy="321591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</p:grpSp>
      <p:sp>
        <p:nvSpPr>
          <p:cNvPr id="14" name="文本框 13">
            <a:extLst>
              <a:ext uri="{FF2B5EF4-FFF2-40B4-BE49-F238E27FC236}">
                <a16:creationId xmlns:a16="http://schemas.microsoft.com/office/drawing/2014/main" id="{5A63B608-23EF-4F26-B83A-98934782C019}"/>
              </a:ext>
            </a:extLst>
          </p:cNvPr>
          <p:cNvSpPr txBox="1"/>
          <p:nvPr/>
        </p:nvSpPr>
        <p:spPr>
          <a:xfrm>
            <a:off x="4323771" y="2405920"/>
            <a:ext cx="63915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altLang="zh-CN" sz="7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7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altLang="zh-CN" sz="7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7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altLang="zh-CN" sz="7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7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endParaRPr kumimoji="0" lang="zh-CN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B5E10A56-CAD3-4A72-9B46-5576422FB7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37" t="26498" r="72450" b="67088"/>
          <a:stretch/>
        </p:blipFill>
        <p:spPr>
          <a:xfrm>
            <a:off x="7577731" y="5037174"/>
            <a:ext cx="1616597" cy="1204528"/>
          </a:xfrm>
          <a:prstGeom prst="rect">
            <a:avLst/>
          </a:prstGeom>
        </p:spPr>
      </p:pic>
      <p:grpSp>
        <p:nvGrpSpPr>
          <p:cNvPr id="25" name="组合 24">
            <a:extLst>
              <a:ext uri="{FF2B5EF4-FFF2-40B4-BE49-F238E27FC236}">
                <a16:creationId xmlns:a16="http://schemas.microsoft.com/office/drawing/2014/main" id="{49701490-7986-458B-93BD-0D31ADDB7E7C}"/>
              </a:ext>
            </a:extLst>
          </p:cNvPr>
          <p:cNvGrpSpPr/>
          <p:nvPr/>
        </p:nvGrpSpPr>
        <p:grpSpPr>
          <a:xfrm>
            <a:off x="2241542" y="1012782"/>
            <a:ext cx="2644727" cy="4631866"/>
            <a:chOff x="1794768" y="1421343"/>
            <a:chExt cx="2024065" cy="3544864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092DCF09-A8D9-4C10-9CC4-384CB2BB72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995" t="36034" r="2829" b="41425"/>
            <a:stretch/>
          </p:blipFill>
          <p:spPr>
            <a:xfrm>
              <a:off x="1794768" y="2842025"/>
              <a:ext cx="1204652" cy="2124182"/>
            </a:xfrm>
            <a:prstGeom prst="rect">
              <a:avLst/>
            </a:prstGeom>
          </p:spPr>
        </p:pic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CCF4C5AB-5233-4AE7-A1FD-7810AD1B6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995" t="36034" r="2829" b="41425"/>
            <a:stretch/>
          </p:blipFill>
          <p:spPr>
            <a:xfrm>
              <a:off x="2550691" y="2739370"/>
              <a:ext cx="989583" cy="1744947"/>
            </a:xfrm>
            <a:prstGeom prst="rect">
              <a:avLst/>
            </a:prstGeom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A5E9C73B-783D-4462-B02B-E4B83A85B1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995" t="36034" r="2829" b="41425"/>
            <a:stretch/>
          </p:blipFill>
          <p:spPr>
            <a:xfrm>
              <a:off x="2130119" y="1782289"/>
              <a:ext cx="1204652" cy="2124182"/>
            </a:xfrm>
            <a:prstGeom prst="rect">
              <a:avLst/>
            </a:prstGeom>
          </p:spPr>
        </p:pic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35098846-14D1-4193-A37D-4CC2959D7A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637" t="26498" r="72450" b="67088"/>
            <a:stretch/>
          </p:blipFill>
          <p:spPr>
            <a:xfrm>
              <a:off x="2202236" y="1421343"/>
              <a:ext cx="1616597" cy="12045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41440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164</Words>
  <Application>Microsoft Office PowerPoint</Application>
  <PresentationFormat>Widescreen</PresentationFormat>
  <Paragraphs>33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4" baseType="lpstr">
      <vt:lpstr>Arial</vt:lpstr>
      <vt:lpstr>Arial-Rounded</vt:lpstr>
      <vt:lpstr>Calibri</vt:lpstr>
      <vt:lpstr>等线</vt:lpstr>
      <vt:lpstr>Kalam</vt:lpstr>
      <vt:lpstr>Montserrat</vt:lpstr>
      <vt:lpstr>小单纯体</vt:lpstr>
      <vt:lpstr>1_Office Theme</vt:lpstr>
      <vt:lpstr>1_Doodle Sketchbook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pc</cp:lastModifiedBy>
  <cp:revision>7</cp:revision>
  <dcterms:created xsi:type="dcterms:W3CDTF">2021-07-31T16:00:40Z</dcterms:created>
  <dcterms:modified xsi:type="dcterms:W3CDTF">2022-01-16T13:52:29Z</dcterms:modified>
</cp:coreProperties>
</file>