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7" r:id="rId2"/>
    <p:sldId id="316" r:id="rId3"/>
    <p:sldId id="317" r:id="rId4"/>
    <p:sldId id="318" r:id="rId5"/>
    <p:sldId id="319" r:id="rId6"/>
    <p:sldId id="340" r:id="rId7"/>
    <p:sldId id="341" r:id="rId8"/>
    <p:sldId id="342" r:id="rId9"/>
    <p:sldId id="338" r:id="rId10"/>
    <p:sldId id="339" r:id="rId11"/>
    <p:sldId id="343" r:id="rId12"/>
    <p:sldId id="33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9" d="100"/>
          <a:sy n="69" d="100"/>
        </p:scale>
        <p:origin x="859" y="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F6BA11-5C92-4C9B-A945-05CF8E3FEC40}" type="datetimeFigureOut">
              <a:rPr lang="en-US" smtClean="0"/>
              <a:t>19/06/2024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C8C7D3-EA89-4B23-96D1-5F655B4A6F71}" type="slidenum">
              <a:rPr lang="en-US" smtClean="0"/>
              <a:t>‹#›</a:t>
            </a:fld>
            <a:endParaRPr lang="en-US"/>
          </a:p>
        </p:txBody>
      </p:sp>
    </p:spTree>
    <p:extLst>
      <p:ext uri="{BB962C8B-B14F-4D97-AF65-F5344CB8AC3E}">
        <p14:creationId xmlns:p14="http://schemas.microsoft.com/office/powerpoint/2010/main" val="14464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4055727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885466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30259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23905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8882814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3520143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9" name="图片 8"/>
          <p:cNvPicPr>
            <a:picLocks noChangeAspect="1"/>
          </p:cNvPicPr>
          <p:nvPr userDrawn="1"/>
        </p:nvPicPr>
        <p:blipFill rotWithShape="1">
          <a:blip r:embed="rId2" cstate="screen"/>
          <a:srcRect l="4285" t="-1" r="3334" b="1285"/>
          <a:stretch>
            <a:fillRect/>
          </a:stretch>
        </p:blipFill>
        <p:spPr>
          <a:xfrm>
            <a:off x="0" y="-23183"/>
            <a:ext cx="12192000" cy="6881184"/>
          </a:xfrm>
          <a:prstGeom prst="rect">
            <a:avLst/>
          </a:prstGeom>
        </p:spPr>
      </p:pic>
    </p:spTree>
    <p:extLst>
      <p:ext uri="{BB962C8B-B14F-4D97-AF65-F5344CB8AC3E}">
        <p14:creationId xmlns:p14="http://schemas.microsoft.com/office/powerpoint/2010/main" val="29115451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FE25AEC-A4EA-4FE7-B2BE-92A6FA8665B3}" type="datetimeFigureOut">
              <a:rPr lang="zh-CN" altLang="en-US" smtClean="0"/>
              <a:t>2024/6/19</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E4474D95-C805-470B-9346-5C150F141B08}" type="slidenum">
              <a:rPr lang="zh-CN" altLang="en-US" smtClean="0"/>
              <a:t>‹#›</a:t>
            </a:fld>
            <a:endParaRPr lang="zh-CN" altLang="en-US"/>
          </a:p>
        </p:txBody>
      </p:sp>
    </p:spTree>
    <p:extLst>
      <p:ext uri="{BB962C8B-B14F-4D97-AF65-F5344CB8AC3E}">
        <p14:creationId xmlns:p14="http://schemas.microsoft.com/office/powerpoint/2010/main" val="39829056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2286343"/>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图片 4" descr="组 3"/>
          <p:cNvPicPr>
            <a:picLocks noChangeAspect="1"/>
          </p:cNvPicPr>
          <p:nvPr/>
        </p:nvPicPr>
        <p:blipFill>
          <a:blip r:embed="rId4"/>
          <a:stretch>
            <a:fillRect/>
          </a:stretch>
        </p:blipFill>
        <p:spPr>
          <a:xfrm>
            <a:off x="653733" y="686435"/>
            <a:ext cx="10884535" cy="5485130"/>
          </a:xfrm>
          <a:prstGeom prst="rect">
            <a:avLst/>
          </a:prstGeom>
        </p:spPr>
      </p:pic>
      <p:pic>
        <p:nvPicPr>
          <p:cNvPr id="118" name="图片 117" descr="组 1"/>
          <p:cNvPicPr>
            <a:picLocks noChangeAspect="1"/>
          </p:cNvPicPr>
          <p:nvPr/>
        </p:nvPicPr>
        <p:blipFill>
          <a:blip r:embed="rId5"/>
          <a:stretch>
            <a:fillRect/>
          </a:stretch>
        </p:blipFill>
        <p:spPr>
          <a:xfrm>
            <a:off x="91440" y="0"/>
            <a:ext cx="12009120" cy="6858000"/>
          </a:xfrm>
          <a:prstGeom prst="rect">
            <a:avLst/>
          </a:prstGeom>
        </p:spPr>
      </p:pic>
      <p:pic>
        <p:nvPicPr>
          <p:cNvPr id="9" name="图片 8" descr="组 3"/>
          <p:cNvPicPr>
            <a:picLocks noChangeAspect="1"/>
          </p:cNvPicPr>
          <p:nvPr/>
        </p:nvPicPr>
        <p:blipFill>
          <a:blip r:embed="rId6"/>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68231F1F-0E93-F7AF-0A78-B9036B3FFF60}"/>
              </a:ext>
            </a:extLst>
          </p:cNvPr>
          <p:cNvPicPr>
            <a:picLocks noChangeAspect="1"/>
          </p:cNvPicPr>
          <p:nvPr/>
        </p:nvPicPr>
        <p:blipFill>
          <a:blip r:embed="rId7"/>
          <a:stretch>
            <a:fillRect/>
          </a:stretch>
        </p:blipFill>
        <p:spPr>
          <a:xfrm>
            <a:off x="3583830" y="436969"/>
            <a:ext cx="5462489" cy="859611"/>
          </a:xfrm>
          <a:prstGeom prst="rect">
            <a:avLst/>
          </a:prstGeom>
        </p:spPr>
      </p:pic>
      <p:sp>
        <p:nvSpPr>
          <p:cNvPr id="4" name="TextBox 3">
            <a:extLst>
              <a:ext uri="{FF2B5EF4-FFF2-40B4-BE49-F238E27FC236}">
                <a16:creationId xmlns:a16="http://schemas.microsoft.com/office/drawing/2014/main" id="{10680E87-0946-B6E2-3A6A-934D489479B0}"/>
              </a:ext>
            </a:extLst>
          </p:cNvPr>
          <p:cNvSpPr txBox="1"/>
          <p:nvPr/>
        </p:nvSpPr>
        <p:spPr>
          <a:xfrm>
            <a:off x="5343525" y="3876675"/>
            <a:ext cx="2190750" cy="646331"/>
          </a:xfrm>
          <a:prstGeom prst="rect">
            <a:avLst/>
          </a:prstGeom>
          <a:noFill/>
        </p:spPr>
        <p:txBody>
          <a:bodyPr wrap="square" rtlCol="0">
            <a:spAutoFit/>
          </a:bodyPr>
          <a:lstStyle/>
          <a:p>
            <a:r>
              <a:rPr lang="en-US" sz="3600" b="1" dirty="0">
                <a:solidFill>
                  <a:srgbClr val="002060"/>
                </a:solidFill>
                <a:latin typeface="Cambria" panose="02040503050406030204" pitchFamily="18" charset="0"/>
                <a:ea typeface="Cambria" panose="02040503050406030204" pitchFamily="18" charset="0"/>
              </a:rPr>
              <a:t>(</a:t>
            </a:r>
            <a:r>
              <a:rPr lang="en-US" sz="3600" b="1" dirty="0" err="1">
                <a:solidFill>
                  <a:srgbClr val="002060"/>
                </a:solidFill>
                <a:latin typeface="Cambria" panose="02040503050406030204" pitchFamily="18" charset="0"/>
                <a:ea typeface="Cambria" panose="02040503050406030204" pitchFamily="18" charset="0"/>
              </a:rPr>
              <a:t>Tiết</a:t>
            </a:r>
            <a:r>
              <a:rPr lang="en-US" sz="3600" b="1" dirty="0">
                <a:solidFill>
                  <a:srgbClr val="002060"/>
                </a:solidFill>
                <a:latin typeface="Cambria" panose="02040503050406030204" pitchFamily="18" charset="0"/>
                <a:ea typeface="Cambria" panose="02040503050406030204" pitchFamily="18" charset="0"/>
              </a:rPr>
              <a:t> 2)</a:t>
            </a:r>
          </a:p>
        </p:txBody>
      </p:sp>
      <p:sp>
        <p:nvSpPr>
          <p:cNvPr id="8" name="TextBox 7">
            <a:extLst>
              <a:ext uri="{FF2B5EF4-FFF2-40B4-BE49-F238E27FC236}">
                <a16:creationId xmlns:a16="http://schemas.microsoft.com/office/drawing/2014/main" id="{FAB2BFF5-AC38-4F2F-8849-747E3782996F}"/>
              </a:ext>
            </a:extLst>
          </p:cNvPr>
          <p:cNvSpPr txBox="1"/>
          <p:nvPr/>
        </p:nvSpPr>
        <p:spPr>
          <a:xfrm>
            <a:off x="1027043" y="2305392"/>
            <a:ext cx="10137913" cy="1446550"/>
          </a:xfrm>
          <a:prstGeom prst="rect">
            <a:avLst/>
          </a:prstGeom>
          <a:noFill/>
        </p:spPr>
        <p:txBody>
          <a:bodyPr wrap="square" rtlCol="0">
            <a:spAutoFit/>
          </a:bodyPr>
          <a:lstStyle/>
          <a:p>
            <a:pPr algn="ctr"/>
            <a:r>
              <a:rPr lang="en-US" sz="4400" b="1" dirty="0">
                <a:solidFill>
                  <a:srgbClr val="FF0000"/>
                </a:solidFill>
                <a:latin typeface="Times New Roman" panose="02020603050405020304" pitchFamily="18" charset="0"/>
                <a:cs typeface="Times New Roman" panose="02020603050405020304" pitchFamily="18" charset="0"/>
              </a:rPr>
              <a:t>LỊCH SỬ VÀ VĂN HOÁ TRUYỀN THỐNG ĐỊA PHƯƠNG EM</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dissolve">
                                      <p:cBhvr>
                                        <p:cTn id="7" dur="500"/>
                                        <p:tgtEl>
                                          <p:spTgt spid="1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276225"/>
            <a:ext cx="12192000" cy="7458075"/>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400"/>
              <a:ext cx="18884" cy="9759"/>
            </a:xfrm>
            <a:prstGeom prst="rect">
              <a:avLst/>
            </a:prstGeom>
          </p:spPr>
        </p:pic>
      </p:grpSp>
      <p:sp>
        <p:nvSpPr>
          <p:cNvPr id="8" name="TextBox 7">
            <a:extLst>
              <a:ext uri="{FF2B5EF4-FFF2-40B4-BE49-F238E27FC236}">
                <a16:creationId xmlns:a16="http://schemas.microsoft.com/office/drawing/2014/main" id="{8D5CFF36-2A25-C017-8ABA-B61E2B348DEE}"/>
              </a:ext>
            </a:extLst>
          </p:cNvPr>
          <p:cNvSpPr txBox="1"/>
          <p:nvPr/>
        </p:nvSpPr>
        <p:spPr>
          <a:xfrm>
            <a:off x="885825" y="466725"/>
            <a:ext cx="10410825" cy="954107"/>
          </a:xfrm>
          <a:prstGeom prst="rect">
            <a:avLst/>
          </a:prstGeom>
          <a:noFill/>
        </p:spPr>
        <p:txBody>
          <a:bodyPr wrap="square" rtlCol="0">
            <a:spAutoFit/>
          </a:bodyPr>
          <a:lstStyle/>
          <a:p>
            <a:pPr lvl="0" algn="just"/>
            <a:r>
              <a:rPr lang="vi-VN" sz="2800" b="1" dirty="0">
                <a:solidFill>
                  <a:prstClr val="black"/>
                </a:solidFill>
                <a:latin typeface="Cambria" panose="02040503050406030204" pitchFamily="18" charset="0"/>
                <a:ea typeface="Cambria" panose="02040503050406030204" pitchFamily="18" charset="0"/>
              </a:rPr>
              <a:t>Lập và hoàn thiện bảng (theo gợi ý dưới đây) về một số nét văn hoá truyền thống tiêu biểu của địa phương em.</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4" name="圆角矩形 7">
            <a:extLst>
              <a:ext uri="{FF2B5EF4-FFF2-40B4-BE49-F238E27FC236}">
                <a16:creationId xmlns:a16="http://schemas.microsoft.com/office/drawing/2014/main" id="{BBAF9099-4757-A164-217E-BB7DDC282925}"/>
              </a:ext>
            </a:extLst>
          </p:cNvPr>
          <p:cNvSpPr/>
          <p:nvPr/>
        </p:nvSpPr>
        <p:spPr>
          <a:xfrm flipH="1">
            <a:off x="4056376" y="3027160"/>
            <a:ext cx="3858897" cy="1163839"/>
          </a:xfrm>
          <a:prstGeom prst="roundRect">
            <a:avLst>
              <a:gd name="adj" fmla="val 16667"/>
            </a:avLst>
          </a:prstGeom>
          <a:solidFill>
            <a:srgbClr val="FFFF00"/>
          </a:solidFill>
          <a:ln w="952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ea"/>
                <a:sym typeface="+mn-lt"/>
              </a:rPr>
              <a:t>Một</a:t>
            </a:r>
            <a:r>
              <a:rPr kumimoji="0" lang="en-US" altLang="zh-C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rPr>
              <a:t> </a:t>
            </a:r>
            <a:r>
              <a:rPr kumimoji="0" lang="en-US" altLang="zh-CN"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ea"/>
                <a:sym typeface="+mn-lt"/>
              </a:rPr>
              <a:t>số</a:t>
            </a:r>
            <a:r>
              <a:rPr kumimoji="0" lang="en-US" altLang="zh-C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rPr>
              <a:t> </a:t>
            </a:r>
            <a:r>
              <a:rPr kumimoji="0" lang="en-US" altLang="zh-CN"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ea"/>
                <a:sym typeface="+mn-lt"/>
              </a:rPr>
              <a:t>nét</a:t>
            </a:r>
            <a:r>
              <a:rPr kumimoji="0" lang="en-US" altLang="zh-C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rPr>
              <a:t> </a:t>
            </a:r>
            <a:r>
              <a:rPr kumimoji="0" lang="en-US" altLang="zh-CN"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ea"/>
                <a:sym typeface="+mn-lt"/>
              </a:rPr>
              <a:t>văn</a:t>
            </a:r>
            <a:r>
              <a:rPr kumimoji="0" lang="en-US" altLang="zh-C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rPr>
              <a:t> </a:t>
            </a:r>
            <a:r>
              <a:rPr kumimoji="0" lang="en-US" altLang="zh-CN"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ea"/>
                <a:sym typeface="+mn-lt"/>
              </a:rPr>
              <a:t>hóa</a:t>
            </a:r>
            <a:r>
              <a:rPr kumimoji="0" lang="en-US" altLang="zh-C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rPr>
              <a:t> </a:t>
            </a:r>
            <a:r>
              <a:rPr kumimoji="0" lang="en-US" altLang="zh-CN"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ea"/>
                <a:sym typeface="+mn-lt"/>
              </a:rPr>
              <a:t>truyền</a:t>
            </a:r>
            <a:r>
              <a:rPr kumimoji="0" lang="en-US" altLang="zh-C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rPr>
              <a:t> </a:t>
            </a:r>
            <a:r>
              <a:rPr kumimoji="0" lang="en-US" altLang="zh-CN"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ea"/>
                <a:sym typeface="+mn-lt"/>
              </a:rPr>
              <a:t>thống</a:t>
            </a:r>
            <a:endParaRPr kumimoji="0" lang="zh-CN" altLang="en-US" sz="3200" b="1" i="0" u="none" strike="noStrike" kern="1200" cap="none" spc="0" normalizeH="0" baseline="0" noProof="0" dirty="0">
              <a:ln>
                <a:noFill/>
              </a:ln>
              <a:solidFill>
                <a:srgbClr val="FF0000"/>
              </a:solidFill>
              <a:effectLst/>
              <a:uLnTx/>
              <a:uFillTx/>
              <a:latin typeface="Cambria" panose="02040503050406030204" pitchFamily="18" charset="0"/>
              <a:cs typeface="+mn-ea"/>
              <a:sym typeface="+mn-lt"/>
            </a:endParaRPr>
          </a:p>
        </p:txBody>
      </p:sp>
      <p:cxnSp>
        <p:nvCxnSpPr>
          <p:cNvPr id="7" name="Straight Connector 6">
            <a:extLst>
              <a:ext uri="{FF2B5EF4-FFF2-40B4-BE49-F238E27FC236}">
                <a16:creationId xmlns:a16="http://schemas.microsoft.com/office/drawing/2014/main" id="{A3528E54-FEC9-EE09-B549-34B4065208AF}"/>
              </a:ext>
            </a:extLst>
          </p:cNvPr>
          <p:cNvCxnSpPr>
            <a:cxnSpLocks/>
          </p:cNvCxnSpPr>
          <p:nvPr/>
        </p:nvCxnSpPr>
        <p:spPr>
          <a:xfrm>
            <a:off x="5943600" y="2371725"/>
            <a:ext cx="0" cy="6667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9D6693E8-0096-AB9D-FC61-4B1E04F93B6D}"/>
              </a:ext>
            </a:extLst>
          </p:cNvPr>
          <p:cNvSpPr/>
          <p:nvPr/>
        </p:nvSpPr>
        <p:spPr>
          <a:xfrm>
            <a:off x="4143375" y="1381125"/>
            <a:ext cx="3324225" cy="1000125"/>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FF0000"/>
                </a:solidFill>
                <a:latin typeface="Cambria" panose="02040503050406030204" pitchFamily="18" charset="0"/>
                <a:ea typeface="Cambria" panose="02040503050406030204" pitchFamily="18" charset="0"/>
              </a:rPr>
              <a:t>Tên</a:t>
            </a:r>
            <a:r>
              <a:rPr lang="en-US" sz="3200" b="1" dirty="0">
                <a:solidFill>
                  <a:srgbClr val="FF0000"/>
                </a:solidFill>
                <a:latin typeface="Cambria" panose="02040503050406030204" pitchFamily="18" charset="0"/>
                <a:ea typeface="Cambria" panose="02040503050406030204" pitchFamily="18" charset="0"/>
              </a:rPr>
              <a:t> di </a:t>
            </a:r>
            <a:r>
              <a:rPr lang="en-US" sz="3200" b="1" dirty="0" err="1">
                <a:solidFill>
                  <a:srgbClr val="FF0000"/>
                </a:solidFill>
                <a:latin typeface="Cambria" panose="02040503050406030204" pitchFamily="18" charset="0"/>
                <a:ea typeface="Cambria" panose="02040503050406030204" pitchFamily="18" charset="0"/>
              </a:rPr>
              <a:t>tích</a:t>
            </a:r>
            <a:endParaRPr lang="en-US" sz="3200" b="1" dirty="0">
              <a:solidFill>
                <a:srgbClr val="FF0000"/>
              </a:solidFill>
              <a:latin typeface="Cambria" panose="02040503050406030204" pitchFamily="18" charset="0"/>
              <a:ea typeface="Cambria" panose="02040503050406030204" pitchFamily="18" charset="0"/>
            </a:endParaRPr>
          </a:p>
        </p:txBody>
      </p:sp>
      <p:cxnSp>
        <p:nvCxnSpPr>
          <p:cNvPr id="12" name="Straight Connector 11">
            <a:extLst>
              <a:ext uri="{FF2B5EF4-FFF2-40B4-BE49-F238E27FC236}">
                <a16:creationId xmlns:a16="http://schemas.microsoft.com/office/drawing/2014/main" id="{020749B7-0C93-2189-4DD2-1C41AFD8EB84}"/>
              </a:ext>
            </a:extLst>
          </p:cNvPr>
          <p:cNvCxnSpPr>
            <a:cxnSpLocks/>
          </p:cNvCxnSpPr>
          <p:nvPr/>
        </p:nvCxnSpPr>
        <p:spPr>
          <a:xfrm flipH="1">
            <a:off x="7905750" y="3657600"/>
            <a:ext cx="61912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8470DAEB-6488-CB71-BA06-664901DA1929}"/>
              </a:ext>
            </a:extLst>
          </p:cNvPr>
          <p:cNvSpPr/>
          <p:nvPr/>
        </p:nvSpPr>
        <p:spPr>
          <a:xfrm>
            <a:off x="8515351" y="2895600"/>
            <a:ext cx="2895600" cy="1476375"/>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FF0000"/>
                </a:solidFill>
                <a:latin typeface="Cambria" panose="02040503050406030204" pitchFamily="18" charset="0"/>
                <a:ea typeface="Cambria" panose="02040503050406030204" pitchFamily="18" charset="0"/>
              </a:rPr>
              <a:t>Mục</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đích</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tham</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gia</a:t>
            </a:r>
            <a:endParaRPr lang="en-US" sz="3200" b="1" dirty="0">
              <a:solidFill>
                <a:srgbClr val="FF0000"/>
              </a:solidFill>
              <a:latin typeface="Cambria" panose="02040503050406030204" pitchFamily="18" charset="0"/>
              <a:ea typeface="Cambria" panose="02040503050406030204" pitchFamily="18" charset="0"/>
            </a:endParaRPr>
          </a:p>
        </p:txBody>
      </p:sp>
      <p:cxnSp>
        <p:nvCxnSpPr>
          <p:cNvPr id="15" name="Straight Connector 14">
            <a:extLst>
              <a:ext uri="{FF2B5EF4-FFF2-40B4-BE49-F238E27FC236}">
                <a16:creationId xmlns:a16="http://schemas.microsoft.com/office/drawing/2014/main" id="{7C1E186C-65A0-CB07-653B-DF0CFBF79759}"/>
              </a:ext>
            </a:extLst>
          </p:cNvPr>
          <p:cNvCxnSpPr>
            <a:cxnSpLocks/>
          </p:cNvCxnSpPr>
          <p:nvPr/>
        </p:nvCxnSpPr>
        <p:spPr>
          <a:xfrm>
            <a:off x="5962650" y="4191000"/>
            <a:ext cx="2200275" cy="3238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AC5F5E00-82CF-2B83-90B1-A575FDBDD1D8}"/>
              </a:ext>
            </a:extLst>
          </p:cNvPr>
          <p:cNvSpPr/>
          <p:nvPr/>
        </p:nvSpPr>
        <p:spPr>
          <a:xfrm>
            <a:off x="6496050" y="4533900"/>
            <a:ext cx="3324225" cy="1000125"/>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FF0000"/>
                </a:solidFill>
                <a:latin typeface="Cambria" panose="02040503050406030204" pitchFamily="18" charset="0"/>
                <a:ea typeface="Cambria" panose="02040503050406030204" pitchFamily="18" charset="0"/>
              </a:rPr>
              <a:t>Thời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gian</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dự</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kiến</a:t>
            </a:r>
            <a:endParaRPr lang="en-US" sz="3200" b="1" dirty="0">
              <a:solidFill>
                <a:srgbClr val="FF0000"/>
              </a:solidFill>
              <a:latin typeface="Cambria" panose="02040503050406030204" pitchFamily="18" charset="0"/>
              <a:ea typeface="Cambria" panose="02040503050406030204" pitchFamily="18" charset="0"/>
            </a:endParaRPr>
          </a:p>
        </p:txBody>
      </p:sp>
      <p:cxnSp>
        <p:nvCxnSpPr>
          <p:cNvPr id="18" name="Straight Connector 17">
            <a:extLst>
              <a:ext uri="{FF2B5EF4-FFF2-40B4-BE49-F238E27FC236}">
                <a16:creationId xmlns:a16="http://schemas.microsoft.com/office/drawing/2014/main" id="{E9561A97-EEF9-8085-27C9-900B27690496}"/>
              </a:ext>
            </a:extLst>
          </p:cNvPr>
          <p:cNvCxnSpPr>
            <a:cxnSpLocks/>
            <a:stCxn id="4" idx="2"/>
            <a:endCxn id="19" idx="0"/>
          </p:cNvCxnSpPr>
          <p:nvPr/>
        </p:nvCxnSpPr>
        <p:spPr>
          <a:xfrm flipH="1">
            <a:off x="4129088" y="4190999"/>
            <a:ext cx="1856736" cy="54292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AE6FE8A3-C9AE-AB63-4088-34DCF675AA5D}"/>
              </a:ext>
            </a:extLst>
          </p:cNvPr>
          <p:cNvSpPr/>
          <p:nvPr/>
        </p:nvSpPr>
        <p:spPr>
          <a:xfrm>
            <a:off x="2466975" y="4733925"/>
            <a:ext cx="3324225" cy="1000125"/>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FF0000"/>
                </a:solidFill>
                <a:latin typeface="Cambria" panose="02040503050406030204" pitchFamily="18" charset="0"/>
                <a:ea typeface="Cambria" panose="02040503050406030204" pitchFamily="18" charset="0"/>
              </a:rPr>
              <a:t>Chuẩn</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bị</a:t>
            </a:r>
            <a:endParaRPr lang="en-US" sz="3200" b="1" dirty="0">
              <a:solidFill>
                <a:srgbClr val="FF0000"/>
              </a:solidFill>
              <a:latin typeface="Cambria" panose="02040503050406030204" pitchFamily="18" charset="0"/>
              <a:ea typeface="Cambria" panose="02040503050406030204" pitchFamily="18" charset="0"/>
            </a:endParaRPr>
          </a:p>
        </p:txBody>
      </p:sp>
      <p:cxnSp>
        <p:nvCxnSpPr>
          <p:cNvPr id="23" name="Straight Connector 22">
            <a:extLst>
              <a:ext uri="{FF2B5EF4-FFF2-40B4-BE49-F238E27FC236}">
                <a16:creationId xmlns:a16="http://schemas.microsoft.com/office/drawing/2014/main" id="{3B884A07-F061-619F-356D-FD6481A1DB5F}"/>
              </a:ext>
            </a:extLst>
          </p:cNvPr>
          <p:cNvCxnSpPr>
            <a:cxnSpLocks/>
          </p:cNvCxnSpPr>
          <p:nvPr/>
        </p:nvCxnSpPr>
        <p:spPr>
          <a:xfrm flipH="1">
            <a:off x="3467100" y="3695700"/>
            <a:ext cx="61912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78D13151-BAD4-8784-356C-486B4738D955}"/>
              </a:ext>
            </a:extLst>
          </p:cNvPr>
          <p:cNvSpPr/>
          <p:nvPr/>
        </p:nvSpPr>
        <p:spPr>
          <a:xfrm>
            <a:off x="571501" y="2990850"/>
            <a:ext cx="2895600" cy="1476375"/>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FF0000"/>
                </a:solidFill>
                <a:latin typeface="Cambria" panose="02040503050406030204" pitchFamily="18" charset="0"/>
                <a:ea typeface="Cambria" panose="02040503050406030204" pitchFamily="18" charset="0"/>
              </a:rPr>
              <a:t>Các</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bước</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thực</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hiện</a:t>
            </a:r>
            <a:endParaRPr lang="en-US" sz="32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9646403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down)">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down)">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down)">
                                      <p:cBhvr>
                                        <p:cTn id="33" dur="500"/>
                                        <p:tgtEl>
                                          <p:spTgt spid="15"/>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down)">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down)">
                                      <p:cBhvr>
                                        <p:cTn id="41" dur="500"/>
                                        <p:tgtEl>
                                          <p:spTgt spid="18"/>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down)">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wipe(down)">
                                      <p:cBhvr>
                                        <p:cTn id="49" dur="500"/>
                                        <p:tgtEl>
                                          <p:spTgt spid="23"/>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down)">
                                      <p:cBhvr>
                                        <p:cTn id="5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4" grpId="0" animBg="1"/>
      <p:bldP spid="16" grpId="0" animBg="1"/>
      <p:bldP spid="19" grpId="0" animBg="1"/>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26035"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sp>
        <p:nvSpPr>
          <p:cNvPr id="15" name="圆角矩形 7">
            <a:extLst>
              <a:ext uri="{FF2B5EF4-FFF2-40B4-BE49-F238E27FC236}">
                <a16:creationId xmlns:a16="http://schemas.microsoft.com/office/drawing/2014/main" id="{DB798549-239D-051E-33CA-31D57B74ABE8}"/>
              </a:ext>
            </a:extLst>
          </p:cNvPr>
          <p:cNvSpPr/>
          <p:nvPr/>
        </p:nvSpPr>
        <p:spPr>
          <a:xfrm flipH="1">
            <a:off x="1962150" y="179185"/>
            <a:ext cx="8934448" cy="992389"/>
          </a:xfrm>
          <a:prstGeom prst="roundRect">
            <a:avLst>
              <a:gd name="adj" fmla="val 16667"/>
            </a:avLst>
          </a:prstGeom>
          <a:solidFill>
            <a:srgbClr val="FFFF00"/>
          </a:solidFill>
          <a:ln w="952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rPr>
              <a:t>Tham khảo: Kế hoạch cho buổi tham quan tìm hiểu về di tích Đền Gióng (Sóc Sơn)</a:t>
            </a:r>
            <a:endParaRPr kumimoji="0" lang="zh-CN" altLang="en-US" sz="3200" b="1" i="0" u="none" strike="noStrike" kern="1200" cap="none" spc="0" normalizeH="0" baseline="0" noProof="0" dirty="0">
              <a:ln>
                <a:noFill/>
              </a:ln>
              <a:solidFill>
                <a:srgbClr val="FF0000"/>
              </a:solidFill>
              <a:effectLst/>
              <a:uLnTx/>
              <a:uFillTx/>
              <a:latin typeface="Cambria" panose="02040503050406030204" pitchFamily="18" charset="0"/>
              <a:cs typeface="+mn-ea"/>
              <a:sym typeface="+mn-lt"/>
            </a:endParaRPr>
          </a:p>
        </p:txBody>
      </p:sp>
      <p:sp>
        <p:nvSpPr>
          <p:cNvPr id="19" name="TextBox 18">
            <a:extLst>
              <a:ext uri="{FF2B5EF4-FFF2-40B4-BE49-F238E27FC236}">
                <a16:creationId xmlns:a16="http://schemas.microsoft.com/office/drawing/2014/main" id="{F138D916-BCDE-8101-16D8-3BDB16BD8369}"/>
              </a:ext>
            </a:extLst>
          </p:cNvPr>
          <p:cNvSpPr txBox="1"/>
          <p:nvPr/>
        </p:nvSpPr>
        <p:spPr>
          <a:xfrm>
            <a:off x="781050" y="1295400"/>
            <a:ext cx="10801350" cy="4524315"/>
          </a:xfrm>
          <a:prstGeom prst="rect">
            <a:avLst/>
          </a:prstGeom>
          <a:noFill/>
        </p:spPr>
        <p:txBody>
          <a:bodyPr wrap="square" rtlCol="0">
            <a:spAutoFit/>
          </a:bodyPr>
          <a:lstStyle/>
          <a:p>
            <a:pPr lvl="0" algn="just"/>
            <a:r>
              <a:rPr lang="vi-VN" sz="2400" b="1" i="1" u="sng" dirty="0">
                <a:solidFill>
                  <a:srgbClr val="002060"/>
                </a:solidFill>
                <a:latin typeface="Cambria" panose="02040503050406030204" pitchFamily="18" charset="0"/>
                <a:ea typeface="Cambria" panose="02040503050406030204" pitchFamily="18" charset="0"/>
              </a:rPr>
              <a:t>- Tên di tích: </a:t>
            </a:r>
            <a:r>
              <a:rPr lang="vi-VN" sz="2400" b="1" dirty="0">
                <a:solidFill>
                  <a:srgbClr val="002060"/>
                </a:solidFill>
                <a:latin typeface="Cambria" panose="02040503050406030204" pitchFamily="18" charset="0"/>
                <a:ea typeface="Cambria" panose="02040503050406030204" pitchFamily="18" charset="0"/>
              </a:rPr>
              <a:t>Đền Gióng (Sóc Sơn)</a:t>
            </a:r>
          </a:p>
          <a:p>
            <a:pPr lvl="0" algn="just"/>
            <a:r>
              <a:rPr lang="vi-VN" sz="2400" b="1" dirty="0">
                <a:solidFill>
                  <a:srgbClr val="002060"/>
                </a:solidFill>
                <a:latin typeface="Cambria" panose="02040503050406030204" pitchFamily="18" charset="0"/>
                <a:ea typeface="Cambria" panose="02040503050406030204" pitchFamily="18" charset="0"/>
              </a:rPr>
              <a:t>- Mục đích tham quan: tìm hiểu về công đức của Thánh Gióng, qua đó góp phần bồi đắp lòng yêu nước, tự hào về truyền thống văn hóa của dân tộc.</a:t>
            </a:r>
          </a:p>
          <a:p>
            <a:pPr lvl="0" algn="just"/>
            <a:r>
              <a:rPr lang="vi-VN" sz="2400" b="1" i="1" u="sng" dirty="0">
                <a:solidFill>
                  <a:srgbClr val="002060"/>
                </a:solidFill>
                <a:latin typeface="Cambria" panose="02040503050406030204" pitchFamily="18" charset="0"/>
                <a:ea typeface="Cambria" panose="02040503050406030204" pitchFamily="18" charset="0"/>
              </a:rPr>
              <a:t>- Thời gian dự kiến: </a:t>
            </a:r>
            <a:r>
              <a:rPr lang="vi-VN" sz="2400" b="1" dirty="0">
                <a:solidFill>
                  <a:srgbClr val="002060"/>
                </a:solidFill>
                <a:latin typeface="Cambria" panose="02040503050406030204" pitchFamily="18" charset="0"/>
                <a:ea typeface="Cambria" panose="02040503050406030204" pitchFamily="18" charset="0"/>
              </a:rPr>
              <a:t>ngày …./ tháng …../ năm 2023.</a:t>
            </a:r>
          </a:p>
          <a:p>
            <a:pPr lvl="0" algn="just"/>
            <a:r>
              <a:rPr lang="vi-VN" sz="2400" b="1" dirty="0">
                <a:solidFill>
                  <a:srgbClr val="002060"/>
                </a:solidFill>
                <a:latin typeface="Cambria" panose="02040503050406030204" pitchFamily="18" charset="0"/>
                <a:ea typeface="Cambria" panose="02040503050406030204" pitchFamily="18" charset="0"/>
              </a:rPr>
              <a:t>- Chuẩn bị: kinh phí, vật phẩm để dâng hương (hương, hoa, hoa quả,…), đồ ăn nhẹ,…</a:t>
            </a:r>
          </a:p>
          <a:p>
            <a:pPr lvl="0" algn="just"/>
            <a:r>
              <a:rPr lang="vi-VN" sz="2400" b="1" i="1" u="sng" dirty="0">
                <a:solidFill>
                  <a:srgbClr val="002060"/>
                </a:solidFill>
                <a:latin typeface="Cambria" panose="02040503050406030204" pitchFamily="18" charset="0"/>
                <a:ea typeface="Cambria" panose="02040503050406030204" pitchFamily="18" charset="0"/>
              </a:rPr>
              <a:t>- Các bước thực hiện</a:t>
            </a:r>
            <a:r>
              <a:rPr lang="en-US" sz="2400" b="1" i="1" u="sng" dirty="0">
                <a:solidFill>
                  <a:srgbClr val="002060"/>
                </a:solidFill>
                <a:latin typeface="Cambria" panose="02040503050406030204" pitchFamily="18" charset="0"/>
                <a:ea typeface="Cambria" panose="02040503050406030204" pitchFamily="18" charset="0"/>
              </a:rPr>
              <a:t>:</a:t>
            </a:r>
            <a:endParaRPr lang="vi-VN" sz="2400" b="1" i="1" u="sng" dirty="0">
              <a:solidFill>
                <a:srgbClr val="002060"/>
              </a:solidFill>
              <a:latin typeface="Cambria" panose="02040503050406030204" pitchFamily="18" charset="0"/>
              <a:ea typeface="Cambria" panose="02040503050406030204" pitchFamily="18" charset="0"/>
            </a:endParaRPr>
          </a:p>
          <a:p>
            <a:pPr lvl="0" algn="just"/>
            <a:r>
              <a:rPr lang="vi-VN" sz="2400" b="1" dirty="0">
                <a:solidFill>
                  <a:srgbClr val="002060"/>
                </a:solidFill>
                <a:latin typeface="Cambria" panose="02040503050406030204" pitchFamily="18" charset="0"/>
                <a:ea typeface="Cambria" panose="02040503050406030204" pitchFamily="18" charset="0"/>
              </a:rPr>
              <a:t>+ Liên hệ để thuê xe và thống nhất với bên vận chuyển về thời gian, địa điểm, lịch trình</a:t>
            </a:r>
          </a:p>
          <a:p>
            <a:pPr lvl="0" algn="just"/>
            <a:r>
              <a:rPr lang="vi-VN" sz="2400" b="1" dirty="0">
                <a:solidFill>
                  <a:srgbClr val="002060"/>
                </a:solidFill>
                <a:latin typeface="Cambria" panose="02040503050406030204" pitchFamily="18" charset="0"/>
                <a:ea typeface="Cambria" panose="02040503050406030204" pitchFamily="18" charset="0"/>
              </a:rPr>
              <a:t>+ Khi đến Đền Gióng: làm lễ dâng hương trước sân Rồng, sau đó tham quan, tìm hiểu di tích theo sự hướng dẫn của Hướng dẫn viên du lịch; tổ chức một số trò chơi dân gian, như: nhảy bao bố, kéo co,…</a:t>
            </a:r>
            <a:endParaRPr kumimoji="0" 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9537398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图片 4" descr="组 3"/>
          <p:cNvPicPr>
            <a:picLocks noChangeAspect="1"/>
          </p:cNvPicPr>
          <p:nvPr/>
        </p:nvPicPr>
        <p:blipFill>
          <a:blip r:embed="rId4"/>
          <a:stretch>
            <a:fillRect/>
          </a:stretch>
        </p:blipFill>
        <p:spPr>
          <a:xfrm>
            <a:off x="653733" y="686435"/>
            <a:ext cx="10884535" cy="5485130"/>
          </a:xfrm>
          <a:prstGeom prst="rect">
            <a:avLst/>
          </a:prstGeom>
        </p:spPr>
      </p:pic>
      <p:pic>
        <p:nvPicPr>
          <p:cNvPr id="118" name="图片 117" descr="组 1"/>
          <p:cNvPicPr>
            <a:picLocks noChangeAspect="1"/>
          </p:cNvPicPr>
          <p:nvPr/>
        </p:nvPicPr>
        <p:blipFill>
          <a:blip r:embed="rId5"/>
          <a:stretch>
            <a:fillRect/>
          </a:stretch>
        </p:blipFill>
        <p:spPr>
          <a:xfrm>
            <a:off x="91440" y="0"/>
            <a:ext cx="12009120" cy="6858000"/>
          </a:xfrm>
          <a:prstGeom prst="rect">
            <a:avLst/>
          </a:prstGeom>
        </p:spPr>
      </p:pic>
      <p:pic>
        <p:nvPicPr>
          <p:cNvPr id="9" name="图片 8" descr="组 3"/>
          <p:cNvPicPr>
            <a:picLocks noChangeAspect="1"/>
          </p:cNvPicPr>
          <p:nvPr/>
        </p:nvPicPr>
        <p:blipFill>
          <a:blip r:embed="rId6"/>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6B4108EB-9A91-4140-C142-A61D1DFA48FB}"/>
              </a:ext>
            </a:extLst>
          </p:cNvPr>
          <p:cNvPicPr>
            <a:picLocks noChangeAspect="1"/>
          </p:cNvPicPr>
          <p:nvPr/>
        </p:nvPicPr>
        <p:blipFill>
          <a:blip r:embed="rId7"/>
          <a:stretch>
            <a:fillRect/>
          </a:stretch>
        </p:blipFill>
        <p:spPr>
          <a:xfrm>
            <a:off x="1170005" y="2096154"/>
            <a:ext cx="9851990" cy="247519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dissolve">
                                      <p:cBhvr>
                                        <p:cTn id="7" dur="500"/>
                                        <p:tgtEl>
                                          <p:spTgt spid="1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图片 1" descr="组 3"/>
          <p:cNvPicPr>
            <a:picLocks noChangeAspect="1"/>
          </p:cNvPicPr>
          <p:nvPr/>
        </p:nvPicPr>
        <p:blipFill>
          <a:blip r:embed="rId4"/>
          <a:stretch>
            <a:fillRect/>
          </a:stretch>
        </p:blipFill>
        <p:spPr>
          <a:xfrm>
            <a:off x="0" y="0"/>
            <a:ext cx="12192000" cy="6858000"/>
          </a:xfrm>
          <a:prstGeom prst="rect">
            <a:avLst/>
          </a:prstGeom>
        </p:spPr>
      </p:pic>
      <p:pic>
        <p:nvPicPr>
          <p:cNvPr id="65" name="Picture 64">
            <a:extLst>
              <a:ext uri="{FF2B5EF4-FFF2-40B4-BE49-F238E27FC236}">
                <a16:creationId xmlns:a16="http://schemas.microsoft.com/office/drawing/2014/main" id="{70DA4ABC-7B9C-D998-C6CB-601EEA3AD13A}"/>
              </a:ext>
            </a:extLst>
          </p:cNvPr>
          <p:cNvPicPr>
            <a:picLocks noChangeAspect="1"/>
          </p:cNvPicPr>
          <p:nvPr/>
        </p:nvPicPr>
        <p:blipFill>
          <a:blip r:embed="rId5"/>
          <a:stretch>
            <a:fillRect/>
          </a:stretch>
        </p:blipFill>
        <p:spPr>
          <a:xfrm>
            <a:off x="944519" y="2812431"/>
            <a:ext cx="8885937" cy="274064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barn(inVertical)">
                                      <p:cBhvr>
                                        <p:cTn id="7"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图片 4" descr="组 3"/>
          <p:cNvPicPr>
            <a:picLocks noChangeAspect="1"/>
          </p:cNvPicPr>
          <p:nvPr/>
        </p:nvPicPr>
        <p:blipFill>
          <a:blip r:embed="rId4"/>
          <a:stretch>
            <a:fillRect/>
          </a:stretch>
        </p:blipFill>
        <p:spPr>
          <a:xfrm>
            <a:off x="653733" y="686435"/>
            <a:ext cx="10884535" cy="5485130"/>
          </a:xfrm>
          <a:prstGeom prst="rect">
            <a:avLst/>
          </a:prstGeom>
        </p:spPr>
      </p:pic>
      <p:pic>
        <p:nvPicPr>
          <p:cNvPr id="118" name="图片 117" descr="组 1"/>
          <p:cNvPicPr>
            <a:picLocks noChangeAspect="1"/>
          </p:cNvPicPr>
          <p:nvPr/>
        </p:nvPicPr>
        <p:blipFill>
          <a:blip r:embed="rId5"/>
          <a:stretch>
            <a:fillRect/>
          </a:stretch>
        </p:blipFill>
        <p:spPr>
          <a:xfrm>
            <a:off x="91440" y="0"/>
            <a:ext cx="12009120" cy="6858000"/>
          </a:xfrm>
          <a:prstGeom prst="rect">
            <a:avLst/>
          </a:prstGeom>
        </p:spPr>
      </p:pic>
      <p:pic>
        <p:nvPicPr>
          <p:cNvPr id="2" name="图片 1" descr="组 3"/>
          <p:cNvPicPr>
            <a:picLocks noChangeAspect="1"/>
          </p:cNvPicPr>
          <p:nvPr/>
        </p:nvPicPr>
        <p:blipFill>
          <a:blip r:embed="rId6"/>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99D16949-14A3-A08F-8E98-9F09FA5DF545}"/>
              </a:ext>
            </a:extLst>
          </p:cNvPr>
          <p:cNvSpPr txBox="1"/>
          <p:nvPr/>
        </p:nvSpPr>
        <p:spPr>
          <a:xfrm>
            <a:off x="2533650" y="2466975"/>
            <a:ext cx="6934200" cy="1754326"/>
          </a:xfrm>
          <a:prstGeom prst="rect">
            <a:avLst/>
          </a:prstGeom>
          <a:noFill/>
        </p:spPr>
        <p:txBody>
          <a:bodyPr wrap="square" rtlCol="0">
            <a:spAutoFit/>
          </a:bodyPr>
          <a:lstStyle/>
          <a:p>
            <a:pPr algn="ctr"/>
            <a:r>
              <a:rPr lang="en-US" sz="5400" b="1" dirty="0">
                <a:latin typeface="Cambria" panose="02040503050406030204" pitchFamily="18" charset="0"/>
                <a:ea typeface="Cambria" panose="02040503050406030204" pitchFamily="18" charset="0"/>
              </a:rPr>
              <a:t>2. </a:t>
            </a:r>
            <a:r>
              <a:rPr lang="en-US" sz="5400" b="1" dirty="0" err="1">
                <a:latin typeface="Cambria" panose="02040503050406030204" pitchFamily="18" charset="0"/>
                <a:ea typeface="Cambria" panose="02040503050406030204" pitchFamily="18" charset="0"/>
              </a:rPr>
              <a:t>Tìm</a:t>
            </a:r>
            <a:r>
              <a:rPr lang="en-US" sz="5400" b="1" dirty="0">
                <a:latin typeface="Cambria" panose="02040503050406030204" pitchFamily="18" charset="0"/>
                <a:ea typeface="Cambria" panose="02040503050406030204" pitchFamily="18" charset="0"/>
              </a:rPr>
              <a:t> </a:t>
            </a:r>
            <a:r>
              <a:rPr lang="en-US" sz="5400" b="1" dirty="0" err="1">
                <a:latin typeface="Cambria" panose="02040503050406030204" pitchFamily="18" charset="0"/>
                <a:ea typeface="Cambria" panose="02040503050406030204" pitchFamily="18" charset="0"/>
              </a:rPr>
              <a:t>hiểu</a:t>
            </a:r>
            <a:r>
              <a:rPr lang="en-US" sz="5400" b="1" dirty="0">
                <a:latin typeface="Cambria" panose="02040503050406030204" pitchFamily="18" charset="0"/>
                <a:ea typeface="Cambria" panose="02040503050406030204" pitchFamily="18" charset="0"/>
              </a:rPr>
              <a:t> </a:t>
            </a:r>
            <a:r>
              <a:rPr lang="en-US" sz="5400" b="1" dirty="0" err="1">
                <a:latin typeface="Cambria" panose="02040503050406030204" pitchFamily="18" charset="0"/>
                <a:ea typeface="Cambria" panose="02040503050406030204" pitchFamily="18" charset="0"/>
              </a:rPr>
              <a:t>và</a:t>
            </a:r>
            <a:r>
              <a:rPr lang="en-US" sz="5400" b="1" dirty="0">
                <a:latin typeface="Cambria" panose="02040503050406030204" pitchFamily="18" charset="0"/>
                <a:ea typeface="Cambria" panose="02040503050406030204" pitchFamily="18" charset="0"/>
              </a:rPr>
              <a:t> </a:t>
            </a:r>
            <a:r>
              <a:rPr lang="en-US" sz="5400" b="1" dirty="0" err="1">
                <a:latin typeface="Cambria" panose="02040503050406030204" pitchFamily="18" charset="0"/>
                <a:ea typeface="Cambria" panose="02040503050406030204" pitchFamily="18" charset="0"/>
              </a:rPr>
              <a:t>kể</a:t>
            </a:r>
            <a:r>
              <a:rPr lang="en-US" sz="5400" b="1" dirty="0">
                <a:latin typeface="Cambria" panose="02040503050406030204" pitchFamily="18" charset="0"/>
                <a:ea typeface="Cambria" panose="02040503050406030204" pitchFamily="18" charset="0"/>
              </a:rPr>
              <a:t> </a:t>
            </a:r>
            <a:r>
              <a:rPr lang="en-US" sz="5400" b="1" dirty="0" err="1">
                <a:latin typeface="Cambria" panose="02040503050406030204" pitchFamily="18" charset="0"/>
                <a:ea typeface="Cambria" panose="02040503050406030204" pitchFamily="18" charset="0"/>
              </a:rPr>
              <a:t>chuyện</a:t>
            </a:r>
            <a:r>
              <a:rPr lang="en-US" sz="5400" b="1" dirty="0">
                <a:latin typeface="Cambria" panose="02040503050406030204" pitchFamily="18" charset="0"/>
                <a:ea typeface="Cambria" panose="02040503050406030204" pitchFamily="18" charset="0"/>
              </a:rPr>
              <a:t> </a:t>
            </a:r>
            <a:r>
              <a:rPr lang="en-US" sz="5400" b="1" dirty="0" err="1">
                <a:latin typeface="Cambria" panose="02040503050406030204" pitchFamily="18" charset="0"/>
                <a:ea typeface="Cambria" panose="02040503050406030204" pitchFamily="18" charset="0"/>
              </a:rPr>
              <a:t>về</a:t>
            </a:r>
            <a:r>
              <a:rPr lang="en-US" sz="5400" b="1" dirty="0">
                <a:latin typeface="Cambria" panose="02040503050406030204" pitchFamily="18" charset="0"/>
                <a:ea typeface="Cambria" panose="02040503050406030204" pitchFamily="18" charset="0"/>
              </a:rPr>
              <a:t> </a:t>
            </a:r>
            <a:r>
              <a:rPr lang="en-US" sz="5400" b="1" dirty="0" err="1">
                <a:latin typeface="Cambria" panose="02040503050406030204" pitchFamily="18" charset="0"/>
                <a:ea typeface="Cambria" panose="02040503050406030204" pitchFamily="18" charset="0"/>
              </a:rPr>
              <a:t>danh</a:t>
            </a:r>
            <a:r>
              <a:rPr lang="en-US" sz="5400" b="1" dirty="0">
                <a:latin typeface="Cambria" panose="02040503050406030204" pitchFamily="18" charset="0"/>
                <a:ea typeface="Cambria" panose="02040503050406030204" pitchFamily="18" charset="0"/>
              </a:rPr>
              <a:t> </a:t>
            </a:r>
            <a:r>
              <a:rPr lang="en-US" sz="5400" b="1" dirty="0" err="1">
                <a:latin typeface="Cambria" panose="02040503050406030204" pitchFamily="18" charset="0"/>
                <a:ea typeface="Cambria" panose="02040503050406030204" pitchFamily="18" charset="0"/>
              </a:rPr>
              <a:t>nhân</a:t>
            </a:r>
            <a:endParaRPr lang="en-US" sz="5400" b="1" dirty="0">
              <a:latin typeface="Cambria" panose="02040503050406030204" pitchFamily="18" charset="0"/>
              <a:ea typeface="Cambria" panose="020405030504060302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276225"/>
            <a:ext cx="12192000" cy="7458075"/>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sp>
        <p:nvSpPr>
          <p:cNvPr id="8" name="TextBox 7">
            <a:extLst>
              <a:ext uri="{FF2B5EF4-FFF2-40B4-BE49-F238E27FC236}">
                <a16:creationId xmlns:a16="http://schemas.microsoft.com/office/drawing/2014/main" id="{8D5CFF36-2A25-C017-8ABA-B61E2B348DEE}"/>
              </a:ext>
            </a:extLst>
          </p:cNvPr>
          <p:cNvSpPr txBox="1"/>
          <p:nvPr/>
        </p:nvSpPr>
        <p:spPr>
          <a:xfrm>
            <a:off x="1295400" y="685800"/>
            <a:ext cx="10001250" cy="1077218"/>
          </a:xfrm>
          <a:prstGeom prst="rect">
            <a:avLst/>
          </a:prstGeom>
          <a:noFill/>
        </p:spPr>
        <p:txBody>
          <a:bodyPr wrap="square" rtlCol="0">
            <a:spAutoFit/>
          </a:bodyPr>
          <a:lstStyle/>
          <a:p>
            <a:pPr algn="just"/>
            <a:r>
              <a:rPr lang="vi-VN" sz="3200" b="1" dirty="0">
                <a:latin typeface="Cambria" panose="02040503050406030204" pitchFamily="18" charset="0"/>
                <a:ea typeface="Cambria" panose="02040503050406030204" pitchFamily="18" charset="0"/>
              </a:rPr>
              <a:t>Kể lại câu chuyện về một danh nhân ở địa phương (theo gợi ý dưới đây):</a:t>
            </a:r>
            <a:endParaRPr lang="en-US" sz="3200" b="1" dirty="0">
              <a:latin typeface="Cambria" panose="02040503050406030204" pitchFamily="18" charset="0"/>
              <a:ea typeface="Cambria" panose="02040503050406030204" pitchFamily="18" charset="0"/>
            </a:endParaRPr>
          </a:p>
        </p:txBody>
      </p:sp>
      <p:grpSp>
        <p:nvGrpSpPr>
          <p:cNvPr id="11" name="组合 15">
            <a:extLst>
              <a:ext uri="{FF2B5EF4-FFF2-40B4-BE49-F238E27FC236}">
                <a16:creationId xmlns:a16="http://schemas.microsoft.com/office/drawing/2014/main" id="{D5925442-9BA7-6345-1E9A-17243702874C}"/>
              </a:ext>
            </a:extLst>
          </p:cNvPr>
          <p:cNvGrpSpPr/>
          <p:nvPr/>
        </p:nvGrpSpPr>
        <p:grpSpPr>
          <a:xfrm>
            <a:off x="2007235" y="2047875"/>
            <a:ext cx="8059420" cy="3478530"/>
            <a:chOff x="825" y="3210"/>
            <a:chExt cx="12692" cy="5478"/>
          </a:xfrm>
        </p:grpSpPr>
        <p:sp>
          <p:nvSpPr>
            <p:cNvPr id="62" name="Down Arrow 15">
              <a:extLst>
                <a:ext uri="{FF2B5EF4-FFF2-40B4-BE49-F238E27FC236}">
                  <a16:creationId xmlns:a16="http://schemas.microsoft.com/office/drawing/2014/main" id="{0DC4447D-8B0B-D3EF-8F26-8E1C5393305E}"/>
                </a:ext>
              </a:extLst>
            </p:cNvPr>
            <p:cNvSpPr/>
            <p:nvPr/>
          </p:nvSpPr>
          <p:spPr>
            <a:xfrm>
              <a:off x="825" y="3256"/>
              <a:ext cx="2998" cy="5359"/>
            </a:xfrm>
            <a:prstGeom prst="downArrow">
              <a:avLst>
                <a:gd name="adj1" fmla="val 100000"/>
                <a:gd name="adj2" fmla="val 52223"/>
              </a:avLst>
            </a:prstGeom>
            <a:solidFill>
              <a:schemeClr val="accent6">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lIns="34281" tIns="17140" rIns="34281" bIns="171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a:cs typeface="+mn-ea"/>
                <a:sym typeface="+mn-lt"/>
              </a:endParaRPr>
            </a:p>
          </p:txBody>
        </p:sp>
        <p:sp>
          <p:nvSpPr>
            <p:cNvPr id="57" name="Down Arrow 15">
              <a:extLst>
                <a:ext uri="{FF2B5EF4-FFF2-40B4-BE49-F238E27FC236}">
                  <a16:creationId xmlns:a16="http://schemas.microsoft.com/office/drawing/2014/main" id="{3D970B49-480D-0124-05EE-4106F2A1EB3B}"/>
                </a:ext>
              </a:extLst>
            </p:cNvPr>
            <p:cNvSpPr/>
            <p:nvPr/>
          </p:nvSpPr>
          <p:spPr>
            <a:xfrm>
              <a:off x="4564" y="3210"/>
              <a:ext cx="5460" cy="5463"/>
            </a:xfrm>
            <a:prstGeom prst="downArrow">
              <a:avLst>
                <a:gd name="adj1" fmla="val 100000"/>
                <a:gd name="adj2" fmla="val 52223"/>
              </a:avLst>
            </a:prstGeom>
            <a:solidFill>
              <a:schemeClr val="accent5">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lIns="34281" tIns="17140" rIns="34281" bIns="171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a:cs typeface="+mn-ea"/>
                <a:sym typeface="+mn-lt"/>
              </a:endParaRPr>
            </a:p>
          </p:txBody>
        </p:sp>
        <p:sp>
          <p:nvSpPr>
            <p:cNvPr id="28" name="Down Arrow 15">
              <a:extLst>
                <a:ext uri="{FF2B5EF4-FFF2-40B4-BE49-F238E27FC236}">
                  <a16:creationId xmlns:a16="http://schemas.microsoft.com/office/drawing/2014/main" id="{BD04562D-D5C4-69FE-2CE4-9B9D132AF894}"/>
                </a:ext>
              </a:extLst>
            </p:cNvPr>
            <p:cNvSpPr/>
            <p:nvPr/>
          </p:nvSpPr>
          <p:spPr>
            <a:xfrm>
              <a:off x="10519" y="3316"/>
              <a:ext cx="2998" cy="5372"/>
            </a:xfrm>
            <a:prstGeom prst="downArrow">
              <a:avLst>
                <a:gd name="adj1" fmla="val 100000"/>
                <a:gd name="adj2" fmla="val 52223"/>
              </a:avLst>
            </a:prstGeom>
            <a:solidFill>
              <a:schemeClr val="accent4">
                <a:lumMod val="20000"/>
                <a:lumOff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lIns="34281" tIns="17140" rIns="34281" bIns="171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a:cs typeface="+mn-ea"/>
                <a:sym typeface="+mn-lt"/>
              </a:endParaRPr>
            </a:p>
          </p:txBody>
        </p:sp>
      </p:grpSp>
      <p:sp>
        <p:nvSpPr>
          <p:cNvPr id="97" name="TextBox 96">
            <a:extLst>
              <a:ext uri="{FF2B5EF4-FFF2-40B4-BE49-F238E27FC236}">
                <a16:creationId xmlns:a16="http://schemas.microsoft.com/office/drawing/2014/main" id="{DFFA1FE4-022D-B216-E350-B80BD0C7160B}"/>
              </a:ext>
            </a:extLst>
          </p:cNvPr>
          <p:cNvSpPr txBox="1"/>
          <p:nvPr/>
        </p:nvSpPr>
        <p:spPr>
          <a:xfrm>
            <a:off x="2209800" y="2420420"/>
            <a:ext cx="1495425" cy="1754326"/>
          </a:xfrm>
          <a:prstGeom prst="rect">
            <a:avLst/>
          </a:prstGeom>
          <a:noFill/>
        </p:spPr>
        <p:txBody>
          <a:bodyPr wrap="square">
            <a:spAutoFit/>
          </a:bodyPr>
          <a:lstStyle/>
          <a:p>
            <a:pPr algn="ctr"/>
            <a:r>
              <a:rPr lang="en-US" sz="3600" b="1" dirty="0" err="1">
                <a:solidFill>
                  <a:srgbClr val="FF0000"/>
                </a:solidFill>
                <a:latin typeface="Cambria" panose="02040503050406030204" pitchFamily="18" charset="0"/>
                <a:ea typeface="Cambria" panose="02040503050406030204" pitchFamily="18" charset="0"/>
              </a:rPr>
              <a:t>Tên</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danh</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nhân</a:t>
            </a:r>
            <a:endParaRPr lang="en-US" sz="3600" b="1" dirty="0">
              <a:solidFill>
                <a:srgbClr val="FF0000"/>
              </a:solidFill>
              <a:latin typeface="Cambria" panose="02040503050406030204" pitchFamily="18" charset="0"/>
              <a:ea typeface="Cambria" panose="02040503050406030204" pitchFamily="18" charset="0"/>
            </a:endParaRPr>
          </a:p>
        </p:txBody>
      </p:sp>
      <p:sp>
        <p:nvSpPr>
          <p:cNvPr id="98" name="TextBox 97">
            <a:extLst>
              <a:ext uri="{FF2B5EF4-FFF2-40B4-BE49-F238E27FC236}">
                <a16:creationId xmlns:a16="http://schemas.microsoft.com/office/drawing/2014/main" id="{D8FBDE04-AFD2-5C87-F007-1A6489387130}"/>
              </a:ext>
            </a:extLst>
          </p:cNvPr>
          <p:cNvSpPr txBox="1"/>
          <p:nvPr/>
        </p:nvSpPr>
        <p:spPr>
          <a:xfrm>
            <a:off x="4562476" y="1991795"/>
            <a:ext cx="3114674" cy="3046988"/>
          </a:xfrm>
          <a:prstGeom prst="rect">
            <a:avLst/>
          </a:prstGeom>
          <a:noFill/>
        </p:spPr>
        <p:txBody>
          <a:bodyPr wrap="square">
            <a:spAutoFit/>
          </a:bodyPr>
          <a:lstStyle/>
          <a:p>
            <a:pPr algn="ctr"/>
            <a:r>
              <a:rPr lang="en-US" sz="3200" b="1" dirty="0" err="1">
                <a:solidFill>
                  <a:srgbClr val="FF0000"/>
                </a:solidFill>
                <a:latin typeface="Cambria" panose="02040503050406030204" pitchFamily="18" charset="0"/>
                <a:ea typeface="Cambria" panose="02040503050406030204" pitchFamily="18" charset="0"/>
              </a:rPr>
              <a:t>Danh</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nhân</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đó</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gắn</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với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câu</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chuyện</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nào</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Kể</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vắn</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tắt</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nội</a:t>
            </a:r>
            <a:r>
              <a:rPr lang="en-US" sz="3200" b="1" dirty="0">
                <a:solidFill>
                  <a:srgbClr val="FF0000"/>
                </a:solidFill>
                <a:latin typeface="Cambria" panose="02040503050406030204" pitchFamily="18" charset="0"/>
                <a:ea typeface="Cambria" panose="02040503050406030204" pitchFamily="18" charset="0"/>
              </a:rPr>
              <a:t> dung </a:t>
            </a:r>
            <a:r>
              <a:rPr lang="en-US" sz="3200" b="1" dirty="0" err="1">
                <a:solidFill>
                  <a:srgbClr val="FF0000"/>
                </a:solidFill>
                <a:latin typeface="Cambria" panose="02040503050406030204" pitchFamily="18" charset="0"/>
                <a:ea typeface="Cambria" panose="02040503050406030204" pitchFamily="18" charset="0"/>
              </a:rPr>
              <a:t>câu</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chuyện</a:t>
            </a:r>
            <a:r>
              <a:rPr lang="en-US" sz="3200" b="1" dirty="0">
                <a:solidFill>
                  <a:srgbClr val="FF0000"/>
                </a:solidFill>
                <a:latin typeface="Cambria" panose="02040503050406030204" pitchFamily="18" charset="0"/>
                <a:ea typeface="Cambria" panose="02040503050406030204" pitchFamily="18" charset="0"/>
              </a:rPr>
              <a:t>.</a:t>
            </a:r>
          </a:p>
        </p:txBody>
      </p:sp>
      <p:sp>
        <p:nvSpPr>
          <p:cNvPr id="99" name="TextBox 98">
            <a:extLst>
              <a:ext uri="{FF2B5EF4-FFF2-40B4-BE49-F238E27FC236}">
                <a16:creationId xmlns:a16="http://schemas.microsoft.com/office/drawing/2014/main" id="{A0F12FF3-BB39-4244-C356-33D184B442E7}"/>
              </a:ext>
            </a:extLst>
          </p:cNvPr>
          <p:cNvSpPr txBox="1"/>
          <p:nvPr/>
        </p:nvSpPr>
        <p:spPr>
          <a:xfrm>
            <a:off x="8343900" y="2163245"/>
            <a:ext cx="1771650" cy="3046988"/>
          </a:xfrm>
          <a:prstGeom prst="rect">
            <a:avLst/>
          </a:prstGeom>
          <a:noFill/>
        </p:spPr>
        <p:txBody>
          <a:bodyPr wrap="square">
            <a:spAutoFit/>
          </a:bodyPr>
          <a:lstStyle/>
          <a:p>
            <a:pPr algn="ctr"/>
            <a:r>
              <a:rPr lang="vi-VN" sz="3200" b="1" dirty="0">
                <a:solidFill>
                  <a:srgbClr val="FF0000"/>
                </a:solidFill>
                <a:latin typeface="Cambria" panose="02040503050406030204" pitchFamily="18" charset="0"/>
                <a:ea typeface="Cambria" panose="02040503050406030204" pitchFamily="18" charset="0"/>
              </a:rPr>
              <a:t>Em học được điều gì từ danh nhân đó?</a:t>
            </a:r>
            <a:endParaRPr lang="en-US" sz="3200" b="1" dirty="0">
              <a:solidFill>
                <a:srgbClr val="FF0000"/>
              </a:solidFill>
              <a:latin typeface="Cambria" panose="02040503050406030204" pitchFamily="18" charset="0"/>
              <a:ea typeface="Cambria" panose="020405030504060302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7"/>
                                        </p:tgtEl>
                                        <p:attrNameLst>
                                          <p:attrName>style.visibility</p:attrName>
                                        </p:attrNameLst>
                                      </p:cBhvr>
                                      <p:to>
                                        <p:strVal val="visible"/>
                                      </p:to>
                                    </p:set>
                                    <p:animEffect transition="in" filter="fade">
                                      <p:cBhvr>
                                        <p:cTn id="17" dur="1000"/>
                                        <p:tgtEl>
                                          <p:spTgt spid="97"/>
                                        </p:tgtEl>
                                      </p:cBhvr>
                                    </p:animEffect>
                                    <p:anim calcmode="lin" valueType="num">
                                      <p:cBhvr>
                                        <p:cTn id="18" dur="1000" fill="hold"/>
                                        <p:tgtEl>
                                          <p:spTgt spid="97"/>
                                        </p:tgtEl>
                                        <p:attrNameLst>
                                          <p:attrName>ppt_x</p:attrName>
                                        </p:attrNameLst>
                                      </p:cBhvr>
                                      <p:tavLst>
                                        <p:tav tm="0">
                                          <p:val>
                                            <p:strVal val="#ppt_x"/>
                                          </p:val>
                                        </p:tav>
                                        <p:tav tm="100000">
                                          <p:val>
                                            <p:strVal val="#ppt_x"/>
                                          </p:val>
                                        </p:tav>
                                      </p:tavLst>
                                    </p:anim>
                                    <p:anim calcmode="lin" valueType="num">
                                      <p:cBhvr>
                                        <p:cTn id="19" dur="1000" fill="hold"/>
                                        <p:tgtEl>
                                          <p:spTgt spid="9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8"/>
                                        </p:tgtEl>
                                        <p:attrNameLst>
                                          <p:attrName>style.visibility</p:attrName>
                                        </p:attrNameLst>
                                      </p:cBhvr>
                                      <p:to>
                                        <p:strVal val="visible"/>
                                      </p:to>
                                    </p:set>
                                    <p:animEffect transition="in" filter="fade">
                                      <p:cBhvr>
                                        <p:cTn id="22" dur="1000"/>
                                        <p:tgtEl>
                                          <p:spTgt spid="98"/>
                                        </p:tgtEl>
                                      </p:cBhvr>
                                    </p:animEffect>
                                    <p:anim calcmode="lin" valueType="num">
                                      <p:cBhvr>
                                        <p:cTn id="23" dur="1000" fill="hold"/>
                                        <p:tgtEl>
                                          <p:spTgt spid="98"/>
                                        </p:tgtEl>
                                        <p:attrNameLst>
                                          <p:attrName>ppt_x</p:attrName>
                                        </p:attrNameLst>
                                      </p:cBhvr>
                                      <p:tavLst>
                                        <p:tav tm="0">
                                          <p:val>
                                            <p:strVal val="#ppt_x"/>
                                          </p:val>
                                        </p:tav>
                                        <p:tav tm="100000">
                                          <p:val>
                                            <p:strVal val="#ppt_x"/>
                                          </p:val>
                                        </p:tav>
                                      </p:tavLst>
                                    </p:anim>
                                    <p:anim calcmode="lin" valueType="num">
                                      <p:cBhvr>
                                        <p:cTn id="24" dur="1000" fill="hold"/>
                                        <p:tgtEl>
                                          <p:spTgt spid="9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9"/>
                                        </p:tgtEl>
                                        <p:attrNameLst>
                                          <p:attrName>style.visibility</p:attrName>
                                        </p:attrNameLst>
                                      </p:cBhvr>
                                      <p:to>
                                        <p:strVal val="visible"/>
                                      </p:to>
                                    </p:set>
                                    <p:animEffect transition="in" filter="fade">
                                      <p:cBhvr>
                                        <p:cTn id="27" dur="1000"/>
                                        <p:tgtEl>
                                          <p:spTgt spid="99"/>
                                        </p:tgtEl>
                                      </p:cBhvr>
                                    </p:animEffect>
                                    <p:anim calcmode="lin" valueType="num">
                                      <p:cBhvr>
                                        <p:cTn id="28" dur="1000" fill="hold"/>
                                        <p:tgtEl>
                                          <p:spTgt spid="99"/>
                                        </p:tgtEl>
                                        <p:attrNameLst>
                                          <p:attrName>ppt_x</p:attrName>
                                        </p:attrNameLst>
                                      </p:cBhvr>
                                      <p:tavLst>
                                        <p:tav tm="0">
                                          <p:val>
                                            <p:strVal val="#ppt_x"/>
                                          </p:val>
                                        </p:tav>
                                        <p:tav tm="100000">
                                          <p:val>
                                            <p:strVal val="#ppt_x"/>
                                          </p:val>
                                        </p:tav>
                                      </p:tavLst>
                                    </p:anim>
                                    <p:anim calcmode="lin" valueType="num">
                                      <p:cBhvr>
                                        <p:cTn id="29" dur="1000" fill="hold"/>
                                        <p:tgtEl>
                                          <p:spTgt spid="9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p:bldP spid="98" grpId="0"/>
      <p:bldP spid="9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26035"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sp>
        <p:nvSpPr>
          <p:cNvPr id="15" name="圆角矩形 7">
            <a:extLst>
              <a:ext uri="{FF2B5EF4-FFF2-40B4-BE49-F238E27FC236}">
                <a16:creationId xmlns:a16="http://schemas.microsoft.com/office/drawing/2014/main" id="{DB798549-239D-051E-33CA-31D57B74ABE8}"/>
              </a:ext>
            </a:extLst>
          </p:cNvPr>
          <p:cNvSpPr/>
          <p:nvPr/>
        </p:nvSpPr>
        <p:spPr>
          <a:xfrm flipH="1">
            <a:off x="4523103" y="236336"/>
            <a:ext cx="2468245" cy="830464"/>
          </a:xfrm>
          <a:prstGeom prst="roundRect">
            <a:avLst>
              <a:gd name="adj" fmla="val 16667"/>
            </a:avLst>
          </a:prstGeom>
          <a:solidFill>
            <a:srgbClr val="FFFF00"/>
          </a:solidFill>
          <a:ln w="952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ea"/>
                <a:sym typeface="+mn-lt"/>
              </a:rPr>
              <a:t>Ngô</a:t>
            </a:r>
            <a:r>
              <a:rPr kumimoji="0" lang="en-US" altLang="zh-C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rPr>
              <a:t> </a:t>
            </a:r>
            <a:r>
              <a:rPr kumimoji="0" lang="en-US" altLang="zh-CN"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ea"/>
                <a:sym typeface="+mn-lt"/>
              </a:rPr>
              <a:t>Quyền</a:t>
            </a:r>
            <a:endParaRPr kumimoji="0" lang="zh-CN" altLang="en-US" sz="3200" b="1" i="0" u="none" strike="noStrike" kern="1200" cap="none" spc="0" normalizeH="0" baseline="0" noProof="0" dirty="0">
              <a:ln>
                <a:noFill/>
              </a:ln>
              <a:solidFill>
                <a:srgbClr val="FF0000"/>
              </a:solidFill>
              <a:effectLst/>
              <a:uLnTx/>
              <a:uFillTx/>
              <a:latin typeface="Cambria" panose="02040503050406030204" pitchFamily="18" charset="0"/>
              <a:cs typeface="+mn-ea"/>
              <a:sym typeface="+mn-lt"/>
            </a:endParaRPr>
          </a:p>
        </p:txBody>
      </p:sp>
      <p:sp>
        <p:nvSpPr>
          <p:cNvPr id="19" name="TextBox 18">
            <a:extLst>
              <a:ext uri="{FF2B5EF4-FFF2-40B4-BE49-F238E27FC236}">
                <a16:creationId xmlns:a16="http://schemas.microsoft.com/office/drawing/2014/main" id="{F138D916-BCDE-8101-16D8-3BDB16BD8369}"/>
              </a:ext>
            </a:extLst>
          </p:cNvPr>
          <p:cNvSpPr txBox="1"/>
          <p:nvPr/>
        </p:nvSpPr>
        <p:spPr>
          <a:xfrm>
            <a:off x="885825" y="1133475"/>
            <a:ext cx="10801350" cy="4524315"/>
          </a:xfrm>
          <a:prstGeom prst="rect">
            <a:avLst/>
          </a:prstGeom>
          <a:noFill/>
        </p:spPr>
        <p:txBody>
          <a:bodyPr wrap="square" rtlCol="0">
            <a:spAutoFit/>
          </a:bodyPr>
          <a:lstStyle/>
          <a:p>
            <a:pPr algn="just"/>
            <a:r>
              <a:rPr lang="en-US" sz="2400" b="1" dirty="0">
                <a:solidFill>
                  <a:srgbClr val="002060"/>
                </a:solidFill>
                <a:latin typeface="Cambria" panose="02040503050406030204" pitchFamily="18" charset="0"/>
                <a:ea typeface="Cambria" panose="02040503050406030204" pitchFamily="18" charset="0"/>
              </a:rPr>
              <a:t>   </a:t>
            </a:r>
            <a:r>
              <a:rPr lang="vi-VN" sz="2400" b="1" dirty="0">
                <a:solidFill>
                  <a:srgbClr val="002060"/>
                </a:solidFill>
                <a:latin typeface="Cambria" panose="02040503050406030204" pitchFamily="18" charset="0"/>
                <a:ea typeface="Cambria" panose="02040503050406030204" pitchFamily="18" charset="0"/>
              </a:rPr>
              <a:t>Ngô Quyền quê ở tại Đường Lâm (Sơn Tây - Hà Nội), cha là Ngô Mân - một Hào trưởng có tài đức. Ngô Quyền thông minh, văn võ song toàn, được Dương Đình Nghệ gả con gái là Dương Thị Ngọc và cho cai quản đất Ái Châu (Thanh Hóa).</a:t>
            </a:r>
          </a:p>
          <a:p>
            <a:pPr algn="just"/>
            <a:r>
              <a:rPr lang="en-US" sz="2400" b="1" dirty="0">
                <a:solidFill>
                  <a:srgbClr val="002060"/>
                </a:solidFill>
                <a:latin typeface="Cambria" panose="02040503050406030204" pitchFamily="18" charset="0"/>
                <a:ea typeface="Cambria" panose="02040503050406030204" pitchFamily="18" charset="0"/>
              </a:rPr>
              <a:t>   </a:t>
            </a:r>
            <a:r>
              <a:rPr lang="vi-VN" sz="2400" b="1" dirty="0">
                <a:solidFill>
                  <a:srgbClr val="002060"/>
                </a:solidFill>
                <a:latin typeface="Cambria" panose="02040503050406030204" pitchFamily="18" charset="0"/>
                <a:ea typeface="Cambria" panose="02040503050406030204" pitchFamily="18" charset="0"/>
              </a:rPr>
              <a:t>Năm 938, quân Nam Hán do Lưu Hoằng Tháo làm chủ tướng từ Quảng Đông theo đường biển ồ ạt tiến sang xâm lược nước ta. Trước vận nước lâm nguy, Ngô Quyền đã gấp rút chuẩn bị kế hoạch đối phó với quân Nam Hán. Vùng cửa sông Bạch Đằng được lựa chọn để bố trí trận địa đánh giặc.</a:t>
            </a:r>
            <a:r>
              <a:rPr lang="en-US" sz="2400" b="1" dirty="0">
                <a:solidFill>
                  <a:srgbClr val="002060"/>
                </a:solidFill>
                <a:latin typeface="Cambria" panose="02040503050406030204" pitchFamily="18" charset="0"/>
                <a:ea typeface="Cambria" panose="02040503050406030204" pitchFamily="18" charset="0"/>
              </a:rPr>
              <a:t> </a:t>
            </a:r>
            <a:r>
              <a:rPr lang="vi-VN" sz="2400" b="1" dirty="0">
                <a:solidFill>
                  <a:srgbClr val="002060"/>
                </a:solidFill>
                <a:latin typeface="Cambria" panose="02040503050406030204" pitchFamily="18" charset="0"/>
                <a:ea typeface="Cambria" panose="02040503050406030204" pitchFamily="18" charset="0"/>
              </a:rPr>
              <a:t>Sau chiến thắng vang dội trên sông Bạch Đằng, Ngô Quyền lên ngôi vua, đóng đô ở Cổ Loa (Hà Nội), mở ra một kỷ nguyên mới trong lịch sử dân tộc.</a:t>
            </a:r>
          </a:p>
          <a:p>
            <a:pPr algn="just"/>
            <a:r>
              <a:rPr lang="en-US" sz="2400" b="1" i="1" dirty="0">
                <a:solidFill>
                  <a:srgbClr val="002060"/>
                </a:solidFill>
                <a:latin typeface="Cambria" panose="02040503050406030204" pitchFamily="18" charset="0"/>
                <a:ea typeface="Cambria" panose="02040503050406030204" pitchFamily="18" charset="0"/>
              </a:rPr>
              <a:t>  </a:t>
            </a:r>
            <a:r>
              <a:rPr lang="vi-VN" sz="2400" b="1" i="1" dirty="0">
                <a:solidFill>
                  <a:srgbClr val="002060"/>
                </a:solidFill>
                <a:latin typeface="Cambria" panose="02040503050406030204" pitchFamily="18" charset="0"/>
                <a:ea typeface="Cambria" panose="02040503050406030204" pitchFamily="18" charset="0"/>
              </a:rPr>
              <a:t>Điều em học hỏi được từ danh nhân: </a:t>
            </a:r>
            <a:r>
              <a:rPr lang="vi-VN" sz="2400" b="1" dirty="0">
                <a:solidFill>
                  <a:srgbClr val="002060"/>
                </a:solidFill>
                <a:latin typeface="Cambria" panose="02040503050406030204" pitchFamily="18" charset="0"/>
                <a:ea typeface="Cambria" panose="02040503050406030204" pitchFamily="18" charset="0"/>
              </a:rPr>
              <a:t>lòng yêu nước, tinh thần dũng cảm; thái độ chủ động, thông minh và tinh thần sáng tạo,…</a:t>
            </a:r>
            <a:endParaRPr lang="en-US" sz="2400" b="1" dirty="0">
              <a:solidFill>
                <a:srgbClr val="002060"/>
              </a:solidFill>
              <a:latin typeface="Cambria" panose="02040503050406030204" pitchFamily="18" charset="0"/>
              <a:ea typeface="Cambria" panose="020405030504060302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图片 1" descr="组 3"/>
          <p:cNvPicPr>
            <a:picLocks noChangeAspect="1"/>
          </p:cNvPicPr>
          <p:nvPr/>
        </p:nvPicPr>
        <p:blipFill>
          <a:blip r:embed="rId4"/>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511CDEC9-4E5F-62CB-3CA6-516E28E62781}"/>
              </a:ext>
            </a:extLst>
          </p:cNvPr>
          <p:cNvPicPr>
            <a:picLocks noChangeAspect="1"/>
          </p:cNvPicPr>
          <p:nvPr/>
        </p:nvPicPr>
        <p:blipFill>
          <a:blip r:embed="rId5"/>
          <a:stretch>
            <a:fillRect/>
          </a:stretch>
        </p:blipFill>
        <p:spPr>
          <a:xfrm>
            <a:off x="1768638" y="2785770"/>
            <a:ext cx="7949873" cy="2353260"/>
          </a:xfrm>
          <a:prstGeom prst="rect">
            <a:avLst/>
          </a:prstGeom>
        </p:spPr>
      </p:pic>
    </p:spTree>
    <p:extLst>
      <p:ext uri="{BB962C8B-B14F-4D97-AF65-F5344CB8AC3E}">
        <p14:creationId xmlns:p14="http://schemas.microsoft.com/office/powerpoint/2010/main" val="21127059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276225"/>
            <a:ext cx="12192000" cy="7458075"/>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sp>
        <p:nvSpPr>
          <p:cNvPr id="8" name="TextBox 7">
            <a:extLst>
              <a:ext uri="{FF2B5EF4-FFF2-40B4-BE49-F238E27FC236}">
                <a16:creationId xmlns:a16="http://schemas.microsoft.com/office/drawing/2014/main" id="{8D5CFF36-2A25-C017-8ABA-B61E2B348DEE}"/>
              </a:ext>
            </a:extLst>
          </p:cNvPr>
          <p:cNvSpPr txBox="1"/>
          <p:nvPr/>
        </p:nvSpPr>
        <p:spPr>
          <a:xfrm>
            <a:off x="1209675" y="695325"/>
            <a:ext cx="10001250" cy="1077218"/>
          </a:xfrm>
          <a:prstGeom prst="rect">
            <a:avLst/>
          </a:prstGeom>
          <a:noFill/>
        </p:spPr>
        <p:txBody>
          <a:bodyPr wrap="square" rtlCol="0">
            <a:spAutoFit/>
          </a:bodyPr>
          <a:lstStyle/>
          <a:p>
            <a:pPr lvl="0" algn="just"/>
            <a:r>
              <a:rPr lang="vi-VN" sz="3200" b="1" dirty="0">
                <a:solidFill>
                  <a:prstClr val="black"/>
                </a:solidFill>
                <a:latin typeface="Cambria" panose="02040503050406030204" pitchFamily="18" charset="0"/>
                <a:ea typeface="Cambria" panose="02040503050406030204" pitchFamily="18" charset="0"/>
              </a:rPr>
              <a:t>Giới thiệu về một lễ hội hoặc một danh nhân tiêu biểu ở địa phương em.</a:t>
            </a:r>
            <a:endPar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4" name="Oval 3">
            <a:extLst>
              <a:ext uri="{FF2B5EF4-FFF2-40B4-BE49-F238E27FC236}">
                <a16:creationId xmlns:a16="http://schemas.microsoft.com/office/drawing/2014/main" id="{2CE1E7DC-C826-1E84-F4B6-A26C0E17EC18}"/>
              </a:ext>
            </a:extLst>
          </p:cNvPr>
          <p:cNvSpPr/>
          <p:nvPr/>
        </p:nvSpPr>
        <p:spPr>
          <a:xfrm>
            <a:off x="657225" y="2667000"/>
            <a:ext cx="2752725" cy="899754"/>
          </a:xfrm>
          <a:prstGeom prst="ellips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err="1">
                <a:ln>
                  <a:noFill/>
                </a:ln>
                <a:solidFill>
                  <a:prstClr val="white"/>
                </a:solidFill>
                <a:effectLst/>
                <a:uLnTx/>
                <a:uFillTx/>
                <a:latin typeface="Coiny" panose="02000903060500060000" pitchFamily="2" charset="0"/>
                <a:cs typeface="+mn-cs"/>
              </a:rPr>
              <a:t>Thảo</a:t>
            </a:r>
            <a:r>
              <a:rPr kumimoji="0" lang="en-US" sz="2400" b="0" i="0" u="none" strike="noStrike" kern="0" cap="none" spc="0" normalizeH="0" noProof="0" dirty="0">
                <a:ln>
                  <a:noFill/>
                </a:ln>
                <a:solidFill>
                  <a:prstClr val="white"/>
                </a:solidFill>
                <a:effectLst/>
                <a:uLnTx/>
                <a:uFillTx/>
                <a:latin typeface="Coiny" panose="02000903060500060000" pitchFamily="2" charset="0"/>
                <a:cs typeface="+mn-cs"/>
              </a:rPr>
              <a:t> </a:t>
            </a:r>
            <a:r>
              <a:rPr kumimoji="0" lang="en-US" sz="2400" b="0" i="0" u="none" strike="noStrike" kern="0" cap="none" spc="0" normalizeH="0" noProof="0" dirty="0" err="1">
                <a:ln>
                  <a:noFill/>
                </a:ln>
                <a:solidFill>
                  <a:prstClr val="white"/>
                </a:solidFill>
                <a:effectLst/>
                <a:uLnTx/>
                <a:uFillTx/>
                <a:latin typeface="Coiny" panose="02000903060500060000" pitchFamily="2" charset="0"/>
                <a:cs typeface="+mn-cs"/>
              </a:rPr>
              <a:t>luận</a:t>
            </a:r>
            <a:r>
              <a:rPr kumimoji="0" lang="en-US" sz="2400" b="0" i="0" u="none" strike="noStrike" kern="0" cap="none" spc="0" normalizeH="0" noProof="0" dirty="0">
                <a:ln>
                  <a:noFill/>
                </a:ln>
                <a:solidFill>
                  <a:prstClr val="white"/>
                </a:solidFill>
                <a:effectLst/>
                <a:uLnTx/>
                <a:uFillTx/>
                <a:latin typeface="Coiny" panose="02000903060500060000" pitchFamily="2" charset="0"/>
                <a:cs typeface="+mn-cs"/>
              </a:rPr>
              <a:t> </a:t>
            </a:r>
            <a:r>
              <a:rPr kumimoji="0" lang="en-US" sz="2400" b="0" i="0" u="none" strike="noStrike" kern="0" cap="none" spc="0" normalizeH="0" noProof="0" dirty="0" err="1">
                <a:ln>
                  <a:noFill/>
                </a:ln>
                <a:solidFill>
                  <a:prstClr val="white"/>
                </a:solidFill>
                <a:effectLst/>
                <a:uLnTx/>
                <a:uFillTx/>
                <a:latin typeface="Coiny" panose="02000903060500060000" pitchFamily="2" charset="0"/>
                <a:cs typeface="+mn-cs"/>
              </a:rPr>
              <a:t>nhóm</a:t>
            </a:r>
            <a:r>
              <a:rPr kumimoji="0" lang="en-US" sz="2400" b="0" i="0" u="none" strike="noStrike" kern="0" cap="none" spc="0" normalizeH="0" noProof="0" dirty="0">
                <a:ln>
                  <a:noFill/>
                </a:ln>
                <a:solidFill>
                  <a:prstClr val="white"/>
                </a:solidFill>
                <a:effectLst/>
                <a:uLnTx/>
                <a:uFillTx/>
                <a:latin typeface="Coiny" panose="02000903060500060000" pitchFamily="2" charset="0"/>
                <a:cs typeface="+mn-cs"/>
              </a:rPr>
              <a:t> 4</a:t>
            </a:r>
            <a:endParaRPr kumimoji="0" lang="en-US" sz="2400" b="0" i="0" u="none" strike="noStrike" kern="0" cap="none" spc="0" normalizeH="0" baseline="0" noProof="0" dirty="0">
              <a:ln>
                <a:noFill/>
              </a:ln>
              <a:solidFill>
                <a:prstClr val="white"/>
              </a:solidFill>
              <a:effectLst/>
              <a:uLnTx/>
              <a:uFillTx/>
              <a:latin typeface="Coiny" panose="02000903060500060000" pitchFamily="2" charset="0"/>
              <a:cs typeface="+mn-cs"/>
            </a:endParaRPr>
          </a:p>
        </p:txBody>
      </p:sp>
      <p:pic>
        <p:nvPicPr>
          <p:cNvPr id="6" name="Picture 5">
            <a:extLst>
              <a:ext uri="{FF2B5EF4-FFF2-40B4-BE49-F238E27FC236}">
                <a16:creationId xmlns:a16="http://schemas.microsoft.com/office/drawing/2014/main" id="{6952B672-C699-958F-EA3A-E7D499F0C9C2}"/>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227" b="45399" l="1965" r="96071">
                        <a14:foregroundMark x1="14342" y1="15337" x2="6287" y2="20859"/>
                        <a14:foregroundMark x1="3733" y1="19018" x2="2161" y2="21677"/>
                        <a14:foregroundMark x1="27505" y1="22699" x2="28487" y2="19836"/>
                        <a14:foregroundMark x1="39096" y1="34560" x2="40668" y2="36401"/>
                        <a14:foregroundMark x1="33006" y1="45603" x2="25933" y2="42229"/>
                        <a14:foregroundMark x1="39686" y1="44581" x2="39686" y2="44581"/>
                        <a14:foregroundMark x1="39686" y1="44581" x2="39686" y2="44581"/>
                        <a14:foregroundMark x1="46169" y1="44274" x2="44204" y2="45092"/>
                        <a14:foregroundMark x1="43615" y1="30061" x2="45187" y2="28221"/>
                        <a14:foregroundMark x1="66405" y1="33027" x2="67387" y2="30061"/>
                        <a14:foregroundMark x1="63851" y1="32720" x2="62868" y2="30675"/>
                        <a14:foregroundMark x1="73477" y1="22495" x2="77407" y2="21472"/>
                        <a14:foregroundMark x1="70334" y1="22188" x2="74460" y2="20143"/>
                        <a14:foregroundMark x1="92534" y1="21166" x2="91552" y2="17485"/>
                        <a14:foregroundMark x1="96071" y1="17791" x2="93713" y2="13804"/>
                        <a14:foregroundMark x1="52259" y1="3067" x2="61886" y2="6135"/>
                        <a14:foregroundMark x1="52652" y1="1227" x2="52652" y2="2761"/>
                        <a14:foregroundMark x1="49705" y1="14622" x2="54224" y2="15951"/>
                        <a14:foregroundMark x1="21415" y1="31186" x2="18468" y2="31697"/>
                      </a14:backgroundRemoval>
                    </a14:imgEffect>
                  </a14:imgLayer>
                </a14:imgProps>
              </a:ext>
              <a:ext uri="{28A0092B-C50C-407E-A947-70E740481C1C}">
                <a14:useLocalDpi xmlns:a14="http://schemas.microsoft.com/office/drawing/2010/main" val="0"/>
              </a:ext>
            </a:extLst>
          </a:blip>
          <a:srcRect b="51416"/>
          <a:stretch/>
        </p:blipFill>
        <p:spPr bwMode="auto">
          <a:xfrm>
            <a:off x="910790" y="3522906"/>
            <a:ext cx="2632510" cy="245729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28">
            <a:extLst>
              <a:ext uri="{FF2B5EF4-FFF2-40B4-BE49-F238E27FC236}">
                <a16:creationId xmlns:a16="http://schemas.microsoft.com/office/drawing/2014/main" id="{9957E040-5A44-9B7E-255B-D8031DE6E1A5}"/>
              </a:ext>
            </a:extLst>
          </p:cNvPr>
          <p:cNvSpPr/>
          <p:nvPr/>
        </p:nvSpPr>
        <p:spPr>
          <a:xfrm>
            <a:off x="4019550" y="2743200"/>
            <a:ext cx="6686550" cy="1918739"/>
          </a:xfrm>
          <a:custGeom>
            <a:avLst/>
            <a:gdLst>
              <a:gd name="connsiteX0" fmla="*/ 0 w 6686550"/>
              <a:gd name="connsiteY0" fmla="*/ 319796 h 1918739"/>
              <a:gd name="connsiteX1" fmla="*/ 319796 w 6686550"/>
              <a:gd name="connsiteY1" fmla="*/ 0 h 1918739"/>
              <a:gd name="connsiteX2" fmla="*/ 6366754 w 6686550"/>
              <a:gd name="connsiteY2" fmla="*/ 0 h 1918739"/>
              <a:gd name="connsiteX3" fmla="*/ 6686550 w 6686550"/>
              <a:gd name="connsiteY3" fmla="*/ 319796 h 1918739"/>
              <a:gd name="connsiteX4" fmla="*/ 6686550 w 6686550"/>
              <a:gd name="connsiteY4" fmla="*/ 1598943 h 1918739"/>
              <a:gd name="connsiteX5" fmla="*/ 6366754 w 6686550"/>
              <a:gd name="connsiteY5" fmla="*/ 1918739 h 1918739"/>
              <a:gd name="connsiteX6" fmla="*/ 319796 w 6686550"/>
              <a:gd name="connsiteY6" fmla="*/ 1918739 h 1918739"/>
              <a:gd name="connsiteX7" fmla="*/ 0 w 6686550"/>
              <a:gd name="connsiteY7" fmla="*/ 1598943 h 1918739"/>
              <a:gd name="connsiteX8" fmla="*/ 0 w 6686550"/>
              <a:gd name="connsiteY8" fmla="*/ 319796 h 191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86550" h="1918739" fill="none" extrusionOk="0">
                <a:moveTo>
                  <a:pt x="0" y="319796"/>
                </a:moveTo>
                <a:cubicBezTo>
                  <a:pt x="-9064" y="125149"/>
                  <a:pt x="172457" y="6959"/>
                  <a:pt x="319796" y="0"/>
                </a:cubicBezTo>
                <a:cubicBezTo>
                  <a:pt x="2322305" y="169747"/>
                  <a:pt x="4192712" y="36206"/>
                  <a:pt x="6366754" y="0"/>
                </a:cubicBezTo>
                <a:cubicBezTo>
                  <a:pt x="6536627" y="1020"/>
                  <a:pt x="6684560" y="134896"/>
                  <a:pt x="6686550" y="319796"/>
                </a:cubicBezTo>
                <a:cubicBezTo>
                  <a:pt x="6716041" y="581575"/>
                  <a:pt x="6688003" y="1443121"/>
                  <a:pt x="6686550" y="1598943"/>
                </a:cubicBezTo>
                <a:cubicBezTo>
                  <a:pt x="6678177" y="1764975"/>
                  <a:pt x="6540253" y="1899121"/>
                  <a:pt x="6366754" y="1918739"/>
                </a:cubicBezTo>
                <a:cubicBezTo>
                  <a:pt x="4530829" y="1996247"/>
                  <a:pt x="2655334" y="1817383"/>
                  <a:pt x="319796" y="1918739"/>
                </a:cubicBezTo>
                <a:cubicBezTo>
                  <a:pt x="123535" y="1921154"/>
                  <a:pt x="13718" y="1791406"/>
                  <a:pt x="0" y="1598943"/>
                </a:cubicBezTo>
                <a:cubicBezTo>
                  <a:pt x="-89218" y="1396568"/>
                  <a:pt x="-44428" y="958936"/>
                  <a:pt x="0" y="319796"/>
                </a:cubicBezTo>
                <a:close/>
              </a:path>
              <a:path w="6686550" h="1918739" stroke="0" extrusionOk="0">
                <a:moveTo>
                  <a:pt x="0" y="319796"/>
                </a:moveTo>
                <a:cubicBezTo>
                  <a:pt x="20511" y="156426"/>
                  <a:pt x="134052" y="-7086"/>
                  <a:pt x="319796" y="0"/>
                </a:cubicBezTo>
                <a:cubicBezTo>
                  <a:pt x="2057312" y="-4312"/>
                  <a:pt x="4670797" y="-37712"/>
                  <a:pt x="6366754" y="0"/>
                </a:cubicBezTo>
                <a:cubicBezTo>
                  <a:pt x="6539800" y="459"/>
                  <a:pt x="6692611" y="138103"/>
                  <a:pt x="6686550" y="319796"/>
                </a:cubicBezTo>
                <a:cubicBezTo>
                  <a:pt x="6660021" y="842470"/>
                  <a:pt x="6766953" y="1015292"/>
                  <a:pt x="6686550" y="1598943"/>
                </a:cubicBezTo>
                <a:cubicBezTo>
                  <a:pt x="6667260" y="1788991"/>
                  <a:pt x="6510751" y="1906443"/>
                  <a:pt x="6366754" y="1918739"/>
                </a:cubicBezTo>
                <a:cubicBezTo>
                  <a:pt x="4637906" y="1869686"/>
                  <a:pt x="1669948" y="1976609"/>
                  <a:pt x="319796" y="1918739"/>
                </a:cubicBezTo>
                <a:cubicBezTo>
                  <a:pt x="147133" y="1943709"/>
                  <a:pt x="30241" y="1782265"/>
                  <a:pt x="0" y="1598943"/>
                </a:cubicBezTo>
                <a:cubicBezTo>
                  <a:pt x="-61554" y="1147498"/>
                  <a:pt x="62778" y="574828"/>
                  <a:pt x="0" y="319796"/>
                </a:cubicBezTo>
                <a:close/>
              </a:path>
            </a:pathLst>
          </a:custGeom>
          <a:solidFill>
            <a:srgbClr val="FFFF66"/>
          </a:solidFill>
          <a:ln w="28575">
            <a:solidFill>
              <a:srgbClr val="FFC000"/>
            </a:solidFill>
            <a:extLst>
              <a:ext uri="{C807C97D-BFC1-408E-A445-0C87EB9F89A2}">
                <ask:lineSketchStyleProps xmlns:ask="http://schemas.microsoft.com/office/drawing/2018/sketchyshapes" sd="2338452213">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dirty="0" err="1">
                <a:solidFill>
                  <a:prstClr val="black"/>
                </a:solidFill>
                <a:latin typeface="Calibri" panose="020F0502020204030204" pitchFamily="34" charset="0"/>
              </a:rPr>
              <a:t>Lựa</a:t>
            </a:r>
            <a:r>
              <a:rPr lang="en-US" sz="4000" dirty="0">
                <a:solidFill>
                  <a:prstClr val="black"/>
                </a:solidFill>
                <a:latin typeface="Calibri" panose="020F0502020204030204" pitchFamily="34" charset="0"/>
              </a:rPr>
              <a:t> </a:t>
            </a:r>
            <a:r>
              <a:rPr lang="en-US" sz="4000" dirty="0" err="1">
                <a:solidFill>
                  <a:prstClr val="black"/>
                </a:solidFill>
                <a:latin typeface="Calibri" panose="020F0502020204030204" pitchFamily="34" charset="0"/>
              </a:rPr>
              <a:t>chọn</a:t>
            </a:r>
            <a:r>
              <a:rPr lang="en-US" sz="4000" dirty="0">
                <a:solidFill>
                  <a:prstClr val="black"/>
                </a:solidFill>
                <a:latin typeface="Calibri" panose="020F0502020204030204" pitchFamily="34" charset="0"/>
              </a:rPr>
              <a:t> 1 </a:t>
            </a:r>
            <a:r>
              <a:rPr lang="en-US" sz="4000" dirty="0" err="1">
                <a:solidFill>
                  <a:prstClr val="black"/>
                </a:solidFill>
                <a:latin typeface="Calibri" panose="020F0502020204030204" pitchFamily="34" charset="0"/>
              </a:rPr>
              <a:t>lễ</a:t>
            </a:r>
            <a:r>
              <a:rPr lang="en-US" sz="4000" dirty="0">
                <a:solidFill>
                  <a:prstClr val="black"/>
                </a:solidFill>
                <a:latin typeface="Calibri" panose="020F0502020204030204" pitchFamily="34" charset="0"/>
              </a:rPr>
              <a:t> </a:t>
            </a:r>
            <a:r>
              <a:rPr lang="en-US" sz="4000" dirty="0" err="1">
                <a:solidFill>
                  <a:prstClr val="black"/>
                </a:solidFill>
                <a:latin typeface="Calibri" panose="020F0502020204030204" pitchFamily="34" charset="0"/>
              </a:rPr>
              <a:t>hội</a:t>
            </a:r>
            <a:r>
              <a:rPr lang="en-US" sz="4000" dirty="0">
                <a:solidFill>
                  <a:prstClr val="black"/>
                </a:solidFill>
                <a:latin typeface="Calibri" panose="020F0502020204030204" pitchFamily="34" charset="0"/>
              </a:rPr>
              <a:t> </a:t>
            </a:r>
            <a:r>
              <a:rPr lang="en-US" sz="4000" dirty="0" err="1">
                <a:solidFill>
                  <a:prstClr val="black"/>
                </a:solidFill>
                <a:latin typeface="Calibri" panose="020F0502020204030204" pitchFamily="34" charset="0"/>
              </a:rPr>
              <a:t>hoặc</a:t>
            </a:r>
            <a:r>
              <a:rPr lang="en-US" sz="4000" dirty="0">
                <a:solidFill>
                  <a:prstClr val="black"/>
                </a:solidFill>
                <a:latin typeface="Calibri" panose="020F0502020204030204" pitchFamily="34" charset="0"/>
              </a:rPr>
              <a:t> 1 </a:t>
            </a:r>
            <a:r>
              <a:rPr lang="en-US" sz="4000" dirty="0" err="1">
                <a:solidFill>
                  <a:prstClr val="black"/>
                </a:solidFill>
                <a:latin typeface="Calibri" panose="020F0502020204030204" pitchFamily="34" charset="0"/>
              </a:rPr>
              <a:t>danh</a:t>
            </a:r>
            <a:r>
              <a:rPr lang="en-US" sz="4000" dirty="0">
                <a:solidFill>
                  <a:prstClr val="black"/>
                </a:solidFill>
                <a:latin typeface="Calibri" panose="020F0502020204030204" pitchFamily="34" charset="0"/>
              </a:rPr>
              <a:t> </a:t>
            </a:r>
            <a:r>
              <a:rPr lang="en-US" sz="4000" dirty="0" err="1">
                <a:solidFill>
                  <a:prstClr val="black"/>
                </a:solidFill>
                <a:latin typeface="Calibri" panose="020F0502020204030204" pitchFamily="34" charset="0"/>
              </a:rPr>
              <a:t>nhân</a:t>
            </a:r>
            <a:r>
              <a:rPr lang="en-US" sz="4000" dirty="0">
                <a:solidFill>
                  <a:prstClr val="black"/>
                </a:solidFill>
                <a:latin typeface="Calibri" panose="020F0502020204030204" pitchFamily="34" charset="0"/>
              </a:rPr>
              <a:t> </a:t>
            </a:r>
            <a:r>
              <a:rPr lang="en-US" sz="4000" dirty="0" err="1">
                <a:solidFill>
                  <a:prstClr val="black"/>
                </a:solidFill>
                <a:latin typeface="Calibri" panose="020F0502020204030204" pitchFamily="34" charset="0"/>
              </a:rPr>
              <a:t>tiêu</a:t>
            </a:r>
            <a:r>
              <a:rPr lang="en-US" sz="4000" dirty="0">
                <a:solidFill>
                  <a:prstClr val="black"/>
                </a:solidFill>
                <a:latin typeface="Calibri" panose="020F0502020204030204" pitchFamily="34" charset="0"/>
              </a:rPr>
              <a:t> </a:t>
            </a:r>
            <a:r>
              <a:rPr lang="en-US" sz="4000" dirty="0" err="1">
                <a:solidFill>
                  <a:prstClr val="black"/>
                </a:solidFill>
                <a:latin typeface="Calibri" panose="020F0502020204030204" pitchFamily="34" charset="0"/>
              </a:rPr>
              <a:t>biểu</a:t>
            </a:r>
            <a:r>
              <a:rPr lang="en-US" sz="4000" dirty="0">
                <a:solidFill>
                  <a:prstClr val="black"/>
                </a:solidFill>
                <a:latin typeface="Calibri" panose="020F0502020204030204" pitchFamily="34" charset="0"/>
              </a:rPr>
              <a:t> </a:t>
            </a:r>
            <a:r>
              <a:rPr lang="en-US" sz="4000" dirty="0" err="1">
                <a:solidFill>
                  <a:prstClr val="black"/>
                </a:solidFill>
                <a:latin typeface="Calibri" panose="020F0502020204030204" pitchFamily="34" charset="0"/>
              </a:rPr>
              <a:t>để</a:t>
            </a:r>
            <a:r>
              <a:rPr lang="en-US" sz="4000" dirty="0">
                <a:solidFill>
                  <a:prstClr val="black"/>
                </a:solidFill>
                <a:latin typeface="Calibri" panose="020F0502020204030204" pitchFamily="34" charset="0"/>
              </a:rPr>
              <a:t> </a:t>
            </a:r>
            <a:r>
              <a:rPr lang="en-US" sz="4000" dirty="0" err="1">
                <a:solidFill>
                  <a:prstClr val="black"/>
                </a:solidFill>
                <a:latin typeface="Calibri" panose="020F0502020204030204" pitchFamily="34" charset="0"/>
              </a:rPr>
              <a:t>giới</a:t>
            </a:r>
            <a:r>
              <a:rPr lang="en-US" sz="4000" dirty="0">
                <a:solidFill>
                  <a:prstClr val="black"/>
                </a:solidFill>
                <a:latin typeface="Calibri" panose="020F0502020204030204" pitchFamily="34" charset="0"/>
              </a:rPr>
              <a:t> </a:t>
            </a:r>
            <a:r>
              <a:rPr lang="en-US" sz="4000" dirty="0" err="1">
                <a:solidFill>
                  <a:prstClr val="black"/>
                </a:solidFill>
                <a:latin typeface="Calibri" panose="020F0502020204030204" pitchFamily="34" charset="0"/>
              </a:rPr>
              <a:t>thiệu</a:t>
            </a:r>
            <a:endParaRPr lang="en-US" sz="4000" dirty="0">
              <a:solidFill>
                <a:prstClr val="black"/>
              </a:solidFill>
              <a:latin typeface="Calibri" panose="020F0502020204030204" pitchFamily="34" charset="0"/>
            </a:endParaRPr>
          </a:p>
        </p:txBody>
      </p:sp>
    </p:spTree>
    <p:extLst>
      <p:ext uri="{BB962C8B-B14F-4D97-AF65-F5344CB8AC3E}">
        <p14:creationId xmlns:p14="http://schemas.microsoft.com/office/powerpoint/2010/main" val="24312069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26035"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sp>
        <p:nvSpPr>
          <p:cNvPr id="15" name="圆角矩形 7">
            <a:extLst>
              <a:ext uri="{FF2B5EF4-FFF2-40B4-BE49-F238E27FC236}">
                <a16:creationId xmlns:a16="http://schemas.microsoft.com/office/drawing/2014/main" id="{DB798549-239D-051E-33CA-31D57B74ABE8}"/>
              </a:ext>
            </a:extLst>
          </p:cNvPr>
          <p:cNvSpPr/>
          <p:nvPr/>
        </p:nvSpPr>
        <p:spPr>
          <a:xfrm flipH="1">
            <a:off x="2828924" y="169661"/>
            <a:ext cx="7181849" cy="830464"/>
          </a:xfrm>
          <a:prstGeom prst="roundRect">
            <a:avLst>
              <a:gd name="adj" fmla="val 16667"/>
            </a:avLst>
          </a:prstGeom>
          <a:solidFill>
            <a:srgbClr val="FFFF00"/>
          </a:solidFill>
          <a:ln w="9525">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200" b="1" dirty="0">
                <a:solidFill>
                  <a:srgbClr val="FF0000"/>
                </a:solidFill>
                <a:latin typeface="Cambria" panose="02040503050406030204" pitchFamily="18" charset="0"/>
                <a:ea typeface="Cambria" panose="02040503050406030204" pitchFamily="18" charset="0"/>
                <a:cs typeface="+mn-ea"/>
                <a:sym typeface="+mn-lt"/>
              </a:rPr>
              <a:t>G</a:t>
            </a:r>
            <a:r>
              <a:rPr kumimoji="0" lang="en-US" altLang="zh-CN"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ea"/>
                <a:sym typeface="+mn-lt"/>
              </a:rPr>
              <a:t>iới</a:t>
            </a:r>
            <a:r>
              <a:rPr kumimoji="0" lang="en-US" altLang="zh-C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rPr>
              <a:t> </a:t>
            </a:r>
            <a:r>
              <a:rPr kumimoji="0" lang="en-US" altLang="zh-CN"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ea"/>
                <a:sym typeface="+mn-lt"/>
              </a:rPr>
              <a:t>thiệu</a:t>
            </a:r>
            <a:r>
              <a:rPr kumimoji="0" lang="en-US" altLang="zh-C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rPr>
              <a:t> </a:t>
            </a:r>
            <a:r>
              <a:rPr kumimoji="0" lang="en-US" altLang="zh-CN"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ea"/>
                <a:sym typeface="+mn-lt"/>
              </a:rPr>
              <a:t>Hội</a:t>
            </a:r>
            <a:r>
              <a:rPr kumimoji="0" lang="en-US" altLang="zh-C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rPr>
              <a:t> </a:t>
            </a:r>
            <a:r>
              <a:rPr kumimoji="0" lang="en-US" altLang="zh-CN"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ea"/>
                <a:sym typeface="+mn-lt"/>
              </a:rPr>
              <a:t>Gióng</a:t>
            </a:r>
            <a:r>
              <a:rPr kumimoji="0" lang="en-US" altLang="zh-C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rPr>
              <a:t> ở </a:t>
            </a:r>
            <a:r>
              <a:rPr kumimoji="0" lang="en-US" altLang="zh-CN"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ea"/>
                <a:sym typeface="+mn-lt"/>
              </a:rPr>
              <a:t>đền</a:t>
            </a:r>
            <a:r>
              <a:rPr kumimoji="0" lang="en-US" altLang="zh-C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rPr>
              <a:t> </a:t>
            </a:r>
            <a:r>
              <a:rPr kumimoji="0" lang="en-US" altLang="zh-CN"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ea"/>
                <a:sym typeface="+mn-lt"/>
              </a:rPr>
              <a:t>Phù</a:t>
            </a:r>
            <a:r>
              <a:rPr kumimoji="0" lang="en-US" altLang="zh-C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ea"/>
                <a:sym typeface="+mn-lt"/>
              </a:rPr>
              <a:t> </a:t>
            </a:r>
            <a:r>
              <a:rPr kumimoji="0" lang="en-US" altLang="zh-CN"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ea"/>
                <a:sym typeface="+mn-lt"/>
              </a:rPr>
              <a:t>Đổng</a:t>
            </a:r>
            <a:endParaRPr kumimoji="0" lang="zh-CN" altLang="en-US" sz="3200" b="1" i="0" u="none" strike="noStrike" kern="1200" cap="none" spc="0" normalizeH="0" baseline="0" noProof="0" dirty="0">
              <a:ln>
                <a:noFill/>
              </a:ln>
              <a:solidFill>
                <a:srgbClr val="FF0000"/>
              </a:solidFill>
              <a:effectLst/>
              <a:uLnTx/>
              <a:uFillTx/>
              <a:latin typeface="Cambria" panose="02040503050406030204" pitchFamily="18" charset="0"/>
              <a:cs typeface="+mn-ea"/>
              <a:sym typeface="+mn-lt"/>
            </a:endParaRPr>
          </a:p>
        </p:txBody>
      </p:sp>
      <p:sp>
        <p:nvSpPr>
          <p:cNvPr id="19" name="TextBox 18">
            <a:extLst>
              <a:ext uri="{FF2B5EF4-FFF2-40B4-BE49-F238E27FC236}">
                <a16:creationId xmlns:a16="http://schemas.microsoft.com/office/drawing/2014/main" id="{F138D916-BCDE-8101-16D8-3BDB16BD8369}"/>
              </a:ext>
            </a:extLst>
          </p:cNvPr>
          <p:cNvSpPr txBox="1"/>
          <p:nvPr/>
        </p:nvSpPr>
        <p:spPr>
          <a:xfrm>
            <a:off x="781050" y="1295400"/>
            <a:ext cx="10801350" cy="4154984"/>
          </a:xfrm>
          <a:prstGeom prst="rect">
            <a:avLst/>
          </a:prstGeom>
          <a:noFill/>
        </p:spPr>
        <p:txBody>
          <a:bodyPr wrap="square" rtlCol="0">
            <a:spAutoFit/>
          </a:bodyPr>
          <a:lstStyle/>
          <a:p>
            <a:pPr lvl="0" algn="just"/>
            <a:r>
              <a:rPr lang="en-US" sz="2400" b="1" dirty="0">
                <a:solidFill>
                  <a:srgbClr val="002060"/>
                </a:solidFill>
                <a:latin typeface="Cambria" panose="02040503050406030204" pitchFamily="18" charset="0"/>
                <a:ea typeface="Cambria" panose="02040503050406030204" pitchFamily="18" charset="0"/>
              </a:rPr>
              <a:t>   </a:t>
            </a:r>
            <a:r>
              <a:rPr lang="vi-VN" sz="2400" b="1" dirty="0">
                <a:solidFill>
                  <a:srgbClr val="002060"/>
                </a:solidFill>
                <a:latin typeface="Cambria" panose="02040503050406030204" pitchFamily="18" charset="0"/>
                <a:ea typeface="Cambria" panose="02040503050406030204" pitchFamily="18" charset="0"/>
              </a:rPr>
              <a:t>Hội Gióng ở đền Phù Đổng (xã Phù Đổng, huyện Gia Lâm, thành phố Hà Nội) diễn ra từ ngày 7 đến ngày 9 tháng 4 Âm lịch. Vào chính hội, trước tiên dân làng tổ chức các nghi thức tế Thánh, sau đó là các nghi lễ, như: lễ rước nước lau rửa tự khí; lễ rước cờ “lệnh”; lễ khám đường, lễ duyệt tướng … Ngày chính hội mùng 9 tháng 4, Hội Gióng diễn ra trang trọng, linh thiêng và náo nhiệt nhất là hai trận đánh: trận thứ nhất - đánh cờ ở Đống Đàm và trận thứ hai - đánh cờ ở Soi Bia.</a:t>
            </a:r>
          </a:p>
          <a:p>
            <a:pPr lvl="0" algn="just"/>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Đây</a:t>
            </a:r>
            <a:r>
              <a:rPr lang="en-US" sz="2400" b="1" dirty="0">
                <a:solidFill>
                  <a:srgbClr val="002060"/>
                </a:solidFill>
                <a:latin typeface="Cambria" panose="02040503050406030204" pitchFamily="18" charset="0"/>
                <a:ea typeface="Cambria" panose="02040503050406030204" pitchFamily="18" charset="0"/>
              </a:rPr>
              <a:t> l</a:t>
            </a:r>
            <a:r>
              <a:rPr lang="vi-VN" sz="2400" b="1" dirty="0">
                <a:solidFill>
                  <a:srgbClr val="002060"/>
                </a:solidFill>
                <a:latin typeface="Cambria" panose="02040503050406030204" pitchFamily="18" charset="0"/>
                <a:ea typeface="Cambria" panose="02040503050406030204" pitchFamily="18" charset="0"/>
              </a:rPr>
              <a:t>à một hội trận được trình diễn bằng một hệ thống biểu tượng độc đáo, mang đậm bản sắc văn hóa Việt, được cộng đồng bảo tồn nguyên giá trị cho tới ngày nay, Hội Gióng ở đền Phù Đổng đã được UNESCO công nhận là Di sản văn hóa phi vật thể đại diện của nhân loại vào tháng 11 năm 2010.</a:t>
            </a:r>
            <a:endParaRPr kumimoji="0" 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0003154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图片 1" descr="组 3"/>
          <p:cNvPicPr>
            <a:picLocks noChangeAspect="1"/>
          </p:cNvPicPr>
          <p:nvPr/>
        </p:nvPicPr>
        <p:blipFill>
          <a:blip r:embed="rId4"/>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716BE76B-B54C-0E4C-4491-B6B7D751CD8C}"/>
              </a:ext>
            </a:extLst>
          </p:cNvPr>
          <p:cNvPicPr>
            <a:picLocks noChangeAspect="1"/>
          </p:cNvPicPr>
          <p:nvPr/>
        </p:nvPicPr>
        <p:blipFill>
          <a:blip r:embed="rId5"/>
          <a:stretch>
            <a:fillRect/>
          </a:stretch>
        </p:blipFill>
        <p:spPr>
          <a:xfrm>
            <a:off x="1181110" y="2471812"/>
            <a:ext cx="8553429" cy="2676376"/>
          </a:xfrm>
          <a:prstGeom prst="rect">
            <a:avLst/>
          </a:prstGeom>
        </p:spPr>
      </p:pic>
    </p:spTree>
    <p:extLst>
      <p:ext uri="{BB962C8B-B14F-4D97-AF65-F5344CB8AC3E}">
        <p14:creationId xmlns:p14="http://schemas.microsoft.com/office/powerpoint/2010/main" val="8161050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wrhkeej">
      <a:majorFont>
        <a:latin typeface="微软雅黑"/>
        <a:ea typeface="义启小魏楷"/>
        <a:cs typeface=""/>
      </a:majorFont>
      <a:minorFont>
        <a:latin typeface="微软雅黑"/>
        <a:ea typeface="义启小魏楷"/>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TotalTime>
  <Words>756</Words>
  <Application>Microsoft Office PowerPoint</Application>
  <PresentationFormat>Widescreen</PresentationFormat>
  <Paragraphs>44</Paragraphs>
  <Slides>12</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等线</vt:lpstr>
      <vt:lpstr>微软雅黑</vt:lpstr>
      <vt:lpstr>Arial</vt:lpstr>
      <vt:lpstr>Calibri</vt:lpstr>
      <vt:lpstr>Cambria</vt:lpstr>
      <vt:lpstr>Coiny</vt:lpstr>
      <vt:lpstr>Times New Roman</vt:lpstr>
      <vt:lpstr>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landinh</cp:lastModifiedBy>
  <cp:revision>18</cp:revision>
  <dcterms:created xsi:type="dcterms:W3CDTF">2023-07-08T07:00:25Z</dcterms:created>
  <dcterms:modified xsi:type="dcterms:W3CDTF">2024-06-19T04:00:48Z</dcterms:modified>
</cp:coreProperties>
</file>