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Lst>
  <p:notesMasterIdLst>
    <p:notesMasterId r:id="rId25"/>
  </p:notesMasterIdLst>
  <p:sldIdLst>
    <p:sldId id="257" r:id="rId4"/>
    <p:sldId id="267" r:id="rId5"/>
    <p:sldId id="259" r:id="rId6"/>
    <p:sldId id="309" r:id="rId7"/>
    <p:sldId id="311" r:id="rId8"/>
    <p:sldId id="312" r:id="rId9"/>
    <p:sldId id="314" r:id="rId10"/>
    <p:sldId id="315" r:id="rId11"/>
    <p:sldId id="316" r:id="rId12"/>
    <p:sldId id="264" r:id="rId13"/>
    <p:sldId id="281" r:id="rId14"/>
    <p:sldId id="268" r:id="rId15"/>
    <p:sldId id="269" r:id="rId16"/>
    <p:sldId id="270" r:id="rId17"/>
    <p:sldId id="274" r:id="rId18"/>
    <p:sldId id="272" r:id="rId19"/>
    <p:sldId id="273" r:id="rId20"/>
    <p:sldId id="275" r:id="rId21"/>
    <p:sldId id="276" r:id="rId22"/>
    <p:sldId id="280" r:id="rId23"/>
    <p:sldId id="29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69" d="100"/>
          <a:sy n="69" d="100"/>
        </p:scale>
        <p:origin x="-73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21/06/2024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3515561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a:t>
            </a:fld>
            <a:endParaRPr lang="en-US"/>
          </a:p>
        </p:txBody>
      </p:sp>
    </p:spTree>
    <p:extLst>
      <p:ext uri="{BB962C8B-B14F-4D97-AF65-F5344CB8AC3E}">
        <p14:creationId xmlns:p14="http://schemas.microsoft.com/office/powerpoint/2010/main" val="2496299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6D33800-9EF5-458B-9C8B-85636545FB54}" type="slidenum">
              <a:rPr lang="zh-CN" altLang="en-US" smtClean="0"/>
              <a:t>10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4DADCA-9B9E-4963-A957-D2FD6D7D638D}"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21/06/2024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21/06/2024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21/06/2024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4DADCA-9B9E-4963-A957-D2FD6D7D638D}" type="datetimeFigureOut">
              <a:rPr lang="en-US" smtClean="0"/>
              <a:t>21/06/2024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图片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44" y="198033"/>
            <a:ext cx="11823312" cy="6461933"/>
          </a:xfrm>
          <a:prstGeom prst="rect">
            <a:avLst/>
          </a:prstGeom>
        </p:spPr>
      </p:pic>
      <p:sp>
        <p:nvSpPr>
          <p:cNvPr id="2" name="标题 1"/>
          <p:cNvSpPr>
            <a:spLocks noGrp="1"/>
          </p:cNvSpPr>
          <p:nvPr>
            <p:ph type="title" hasCustomPrompt="1"/>
          </p:nvPr>
        </p:nvSpPr>
        <p:spPr>
          <a:xfrm>
            <a:off x="499797" y="318559"/>
            <a:ext cx="10972800" cy="466064"/>
          </a:xfrm>
        </p:spPr>
        <p:txBody>
          <a:bodyPr>
            <a:noAutofit/>
          </a:bodyPr>
          <a:lstStyle>
            <a:lvl1pPr algn="l">
              <a:defRPr sz="2665" b="0" i="0">
                <a:solidFill>
                  <a:schemeClr val="tx1">
                    <a:lumMod val="85000"/>
                    <a:lumOff val="15000"/>
                  </a:schemeClr>
                </a:solidFill>
                <a:latin typeface="方正卡通简体" panose="03000509000000000000" pitchFamily="65" charset="-122"/>
                <a:ea typeface="方正卡通简体" panose="03000509000000000000" pitchFamily="65" charset="-122"/>
              </a:defRPr>
            </a:lvl1pPr>
          </a:lstStyle>
          <a:p>
            <a:r>
              <a:rPr lang="zh-CN" altLang="en-US" dirty="0"/>
              <a:t>第一部分  点击此处输入您的标题</a:t>
            </a:r>
          </a:p>
        </p:txBody>
      </p:sp>
      <p:sp>
        <p:nvSpPr>
          <p:cNvPr id="3" name="日期占位符 2"/>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ED5F6FF-76A1-4CE1-A727-BAA53E4938F6}" type="slidenum">
              <a:rPr lang="zh-CN" altLang="en-US" smtClean="0"/>
              <a:t>‹#›</a:t>
            </a:fld>
            <a:endParaRPr lang="zh-CN" altLang="en-US"/>
          </a:p>
        </p:txBody>
      </p:sp>
      <p:grpSp>
        <p:nvGrpSpPr>
          <p:cNvPr id="8" name="组合 7"/>
          <p:cNvGrpSpPr/>
          <p:nvPr userDrawn="1"/>
        </p:nvGrpSpPr>
        <p:grpSpPr>
          <a:xfrm>
            <a:off x="11232571" y="6282448"/>
            <a:ext cx="958165" cy="384043"/>
            <a:chOff x="8424428" y="4716750"/>
            <a:chExt cx="718624" cy="288032"/>
          </a:xfrm>
          <a:solidFill>
            <a:srgbClr val="BFBFBF"/>
          </a:solidFill>
        </p:grpSpPr>
        <p:sp>
          <p:nvSpPr>
            <p:cNvPr id="9" name="圆角矩形 8"/>
            <p:cNvSpPr/>
            <p:nvPr userDrawn="1"/>
          </p:nvSpPr>
          <p:spPr>
            <a:xfrm>
              <a:off x="8424428" y="4716750"/>
              <a:ext cx="468052" cy="2880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矩形 9"/>
            <p:cNvSpPr/>
            <p:nvPr userDrawn="1"/>
          </p:nvSpPr>
          <p:spPr>
            <a:xfrm>
              <a:off x="8820472" y="4948014"/>
              <a:ext cx="322580" cy="567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 name="TextBox 10"/>
          <p:cNvSpPr txBox="1"/>
          <p:nvPr userDrawn="1"/>
        </p:nvSpPr>
        <p:spPr>
          <a:xfrm>
            <a:off x="11300685" y="6248767"/>
            <a:ext cx="485140" cy="420370"/>
          </a:xfrm>
          <a:prstGeom prst="rect">
            <a:avLst/>
          </a:prstGeom>
          <a:noFill/>
        </p:spPr>
        <p:txBody>
          <a:bodyPr wrap="none" rtlCol="0">
            <a:spAutoFit/>
          </a:bodyPr>
          <a:lstStyle/>
          <a:p>
            <a:fld id="{15E71900-10A2-4CC6-8A82-1659C4480C15}" type="slidenum">
              <a:rPr lang="zh-CN" altLang="en-US" sz="2135" smtClean="0">
                <a:solidFill>
                  <a:schemeClr val="tx1">
                    <a:lumMod val="65000"/>
                    <a:lumOff val="35000"/>
                  </a:schemeClr>
                </a:solidFill>
              </a:rPr>
              <a:t>‹#›</a:t>
            </a:fld>
            <a:endParaRPr lang="zh-CN" altLang="en-US" sz="2135" dirty="0">
              <a:solidFill>
                <a:schemeClr val="tx1">
                  <a:lumMod val="65000"/>
                  <a:lumOff val="35000"/>
                </a:scheme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DADCA-9B9E-4963-A957-D2FD6D7D638D}"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DADCA-9B9E-4963-A957-D2FD6D7D638D}" type="datetimeFigureOut">
              <a:rPr lang="en-US" smtClean="0"/>
              <a:t>21/06/2024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DADCA-9B9E-4963-A957-D2FD6D7D638D}" type="datetimeFigureOut">
              <a:rPr lang="en-US" smtClean="0"/>
              <a:t>21/06/2024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DADCA-9B9E-4963-A957-D2FD6D7D638D}" type="datetimeFigureOut">
              <a:rPr lang="en-US" smtClean="0"/>
              <a:t>21/06/2024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21/06/2024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DADCA-9B9E-4963-A957-D2FD6D7D638D}" type="datetimeFigureOut">
              <a:rPr lang="en-US" smtClean="0"/>
              <a:t>21/06/2024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6355ED-D271-4885-A6A3-3712DE21233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21/06/2024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2274D81-BE9C-4C9D-8371-8BC208C7A872}" type="datetimeFigureOut">
              <a:rPr lang="zh-CN" altLang="en-US" smtClean="0"/>
              <a:t>2024/6/21</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ED5F6FF-76A1-4CE1-A727-BAA53E4938F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5.xml"/><Relationship Id="rId6" Type="http://schemas.openxmlformats.org/officeDocument/2006/relationships/image" Target="../media/image38.png"/><Relationship Id="rId5" Type="http://schemas.openxmlformats.org/officeDocument/2006/relationships/image" Target="../media/image37.GIF"/><Relationship Id="rId4" Type="http://schemas.openxmlformats.org/officeDocument/2006/relationships/image" Target="../media/image36.GIF"/></Relationships>
</file>

<file path=ppt/slides/_rels/slide1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3.wdp"/><Relationship Id="rId18" Type="http://schemas.microsoft.com/office/2007/relationships/hdphoto" Target="../media/hdphoto4.wdp"/><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5.png"/><Relationship Id="rId11" Type="http://schemas.microsoft.com/office/2007/relationships/hdphoto" Target="../media/hdphoto2.wdp"/><Relationship Id="rId5" Type="http://schemas.openxmlformats.org/officeDocument/2006/relationships/image" Target="../media/image14.png"/><Relationship Id="rId15" Type="http://schemas.openxmlformats.org/officeDocument/2006/relationships/image" Target="../media/image22.jpe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文本框 1"/>
          <p:cNvSpPr txBox="1">
            <a:spLocks noChangeArrowheads="1"/>
          </p:cNvSpPr>
          <p:nvPr/>
        </p:nvSpPr>
        <p:spPr bwMode="auto">
          <a:xfrm>
            <a:off x="-121921" y="1674674"/>
            <a:ext cx="1192784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defTabSz="457200">
              <a:defRPr>
                <a:solidFill>
                  <a:schemeClr val="tx1"/>
                </a:solidFill>
                <a:latin typeface="Arial" panose="020B0604020202020204" pitchFamily="34" charset="0"/>
                <a:cs typeface="Arial" panose="020B0604020202020204" pitchFamily="34" charset="0"/>
              </a:defRPr>
            </a:lvl1pPr>
            <a:lvl2pPr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marR="0" lvl="1" indent="0" algn="ctr" defTabSz="457200" rtl="0" eaLnBrk="1" fontAlgn="base" latinLnBrk="0" hangingPunct="1">
              <a:lnSpc>
                <a:spcPct val="100000"/>
              </a:lnSpc>
              <a:spcBef>
                <a:spcPct val="0"/>
              </a:spcBef>
              <a:spcAft>
                <a:spcPct val="0"/>
              </a:spcAft>
              <a:buClrTx/>
              <a:buSzTx/>
              <a:buFontTx/>
              <a:buNone/>
              <a:defRPr/>
            </a:pP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Chào</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mừng</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các</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em</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đến</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với</a:t>
            </a:r>
            <a:r>
              <a:rPr lang="en-US" altLang="zh-CN" sz="5400" b="1" dirty="0">
                <a:ln w="12700">
                  <a:solidFill>
                    <a:schemeClr val="accent1"/>
                  </a:solidFill>
                  <a:prstDash val="solid"/>
                </a:ln>
                <a:solidFill>
                  <a:srgbClr val="FFFF00"/>
                </a:solidFill>
                <a:effectLst>
                  <a:outerShdw dist="38100" dir="2640000" algn="bl" rotWithShape="0">
                    <a:schemeClr val="accent1"/>
                  </a:outerShdw>
                </a:effectLst>
                <a:latin typeface="Times New Roman" panose="02020603050405020304" pitchFamily="18" charset="0"/>
                <a:ea typeface="字魂17号-萌趣果冻体"/>
                <a:cs typeface="Times New Roman" panose="02020603050405020304" pitchFamily="18" charset="0"/>
              </a:rPr>
              <a:t> </a:t>
            </a:r>
            <a:r>
              <a:rPr kumimoji="0" lang="en-US" altLang="zh-CN" sz="5400" b="1" i="0" u="none" strike="noStrike" kern="1200" cap="none" spc="0" normalizeH="0" baseline="0" noProof="0" dirty="0" err="1">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tiết</a:t>
            </a:r>
            <a:r>
              <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 </a:t>
            </a:r>
          </a:p>
          <a:p>
            <a:pPr marL="457200" marR="0" lvl="1" indent="0" algn="ctr" defTabSz="457200" rtl="0" eaLnBrk="1" fontAlgn="base" latinLnBrk="0" hangingPunct="1">
              <a:lnSpc>
                <a:spcPct val="100000"/>
              </a:lnSpc>
              <a:spcBef>
                <a:spcPct val="0"/>
              </a:spcBef>
              <a:spcAft>
                <a:spcPct val="0"/>
              </a:spcAft>
              <a:buClrTx/>
              <a:buSzTx/>
              <a:buFontTx/>
              <a:buNone/>
              <a:defRPr/>
            </a:pPr>
            <a:r>
              <a:rPr kumimoji="0" lang="vi-VN"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rPr>
              <a:t>TNXH</a:t>
            </a:r>
            <a:endParaRPr kumimoji="0" lang="en-US" altLang="zh-CN" sz="5400" b="1" i="0" u="none" strike="noStrike" kern="1200" cap="none" spc="0" normalizeH="0" baseline="0" noProof="0" dirty="0">
              <a:ln w="12700">
                <a:solidFill>
                  <a:schemeClr val="accent1"/>
                </a:solidFill>
                <a:prstDash val="solid"/>
              </a:ln>
              <a:solidFill>
                <a:srgbClr val="FFFF00"/>
              </a:solidFill>
              <a:effectLst>
                <a:outerShdw dist="38100" dir="2640000" algn="bl" rotWithShape="0">
                  <a:schemeClr val="accent1"/>
                </a:outerShdw>
              </a:effectLst>
              <a:uLnTx/>
              <a:uFillTx/>
              <a:latin typeface="Times New Roman" panose="02020603050405020304" pitchFamily="18" charset="0"/>
              <a:ea typeface="字魂17号-萌趣果冻体"/>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cstate="screen"/>
          <a:srcRect r="1773"/>
          <a:stretch>
            <a:fillRect/>
          </a:stretch>
        </p:blipFill>
        <p:spPr>
          <a:xfrm>
            <a:off x="-11511" y="3927336"/>
            <a:ext cx="12203511" cy="3004447"/>
          </a:xfrm>
          <a:prstGeom prst="rect">
            <a:avLst/>
          </a:prstGeom>
        </p:spPr>
      </p:pic>
      <p:pic>
        <p:nvPicPr>
          <p:cNvPr id="20" name="图片 19"/>
          <p:cNvPicPr>
            <a:picLocks noChangeAspect="1"/>
          </p:cNvPicPr>
          <p:nvPr/>
        </p:nvPicPr>
        <p:blipFill rotWithShape="1">
          <a:blip r:embed="rId4" cstate="screen"/>
          <a:srcRect l="1020" b="5828"/>
          <a:stretch>
            <a:fillRect/>
          </a:stretch>
        </p:blipFill>
        <p:spPr>
          <a:xfrm>
            <a:off x="28241" y="4782626"/>
            <a:ext cx="12188826" cy="2149157"/>
          </a:xfrm>
          <a:prstGeom prst="rect">
            <a:avLst/>
          </a:prstGeom>
        </p:spPr>
      </p:pic>
      <p:pic>
        <p:nvPicPr>
          <p:cNvPr id="21" name="图片 20"/>
          <p:cNvPicPr>
            <a:picLocks noChangeAspect="1"/>
          </p:cNvPicPr>
          <p:nvPr/>
        </p:nvPicPr>
        <p:blipFill rotWithShape="1">
          <a:blip r:embed="rId5" cstate="screen"/>
          <a:srcRect/>
          <a:stretch>
            <a:fillRect/>
          </a:stretch>
        </p:blipFill>
        <p:spPr>
          <a:xfrm>
            <a:off x="344495" y="4204133"/>
            <a:ext cx="11936455" cy="2786205"/>
          </a:xfrm>
          <a:prstGeom prst="rect">
            <a:avLst/>
          </a:prstGeom>
        </p:spPr>
      </p:pic>
      <p:pic>
        <p:nvPicPr>
          <p:cNvPr id="15" name="图片 14"/>
          <p:cNvPicPr>
            <a:picLocks noChangeAspect="1"/>
          </p:cNvPicPr>
          <p:nvPr/>
        </p:nvPicPr>
        <p:blipFill>
          <a:blip r:embed="rId6" cstate="screen"/>
          <a:stretch>
            <a:fillRect/>
          </a:stretch>
        </p:blipFill>
        <p:spPr>
          <a:xfrm>
            <a:off x="28241" y="2844921"/>
            <a:ext cx="810409" cy="956924"/>
          </a:xfrm>
          <a:prstGeom prst="rect">
            <a:avLst/>
          </a:prstGeom>
        </p:spPr>
      </p:pic>
      <p:pic>
        <p:nvPicPr>
          <p:cNvPr id="16" name="图片 15"/>
          <p:cNvPicPr>
            <a:picLocks noChangeAspect="1"/>
          </p:cNvPicPr>
          <p:nvPr/>
        </p:nvPicPr>
        <p:blipFill>
          <a:blip r:embed="rId7"/>
          <a:stretch>
            <a:fillRect/>
          </a:stretch>
        </p:blipFill>
        <p:spPr>
          <a:xfrm>
            <a:off x="1118804" y="295458"/>
            <a:ext cx="1525010" cy="2729768"/>
          </a:xfrm>
          <a:prstGeom prst="rect">
            <a:avLst/>
          </a:prstGeom>
        </p:spPr>
      </p:pic>
      <p:sp>
        <p:nvSpPr>
          <p:cNvPr id="8" name="TextBox 7"/>
          <p:cNvSpPr txBox="1"/>
          <p:nvPr/>
        </p:nvSpPr>
        <p:spPr>
          <a:xfrm>
            <a:off x="2415841" y="945067"/>
            <a:ext cx="7937199" cy="1753235"/>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5400" dirty="0" err="1">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Bài</a:t>
            </a:r>
            <a:r>
              <a:rPr lang="en-US" sz="54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11: Hoạt động mua bán hàng hóa</a:t>
            </a:r>
          </a:p>
        </p:txBody>
      </p:sp>
      <p:sp>
        <p:nvSpPr>
          <p:cNvPr id="2" name="Rounded Rectangle 1"/>
          <p:cNvSpPr/>
          <p:nvPr/>
        </p:nvSpPr>
        <p:spPr>
          <a:xfrm>
            <a:off x="3691255" y="60960"/>
            <a:ext cx="5455920" cy="6394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750"/>
                                        <p:tgtEl>
                                          <p:spTgt spid="16"/>
                                        </p:tgtEl>
                                      </p:cBhvr>
                                    </p:animEffect>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750"/>
                                        <p:tgtEl>
                                          <p:spTgt spid="15"/>
                                        </p:tgtEl>
                                      </p:cBhvr>
                                    </p:animEffect>
                                    <p:anim calcmode="lin" valueType="num">
                                      <p:cBhvr>
                                        <p:cTn id="29" dur="750" fill="hold"/>
                                        <p:tgtEl>
                                          <p:spTgt spid="15"/>
                                        </p:tgtEl>
                                        <p:attrNameLst>
                                          <p:attrName>ppt_x</p:attrName>
                                        </p:attrNameLst>
                                      </p:cBhvr>
                                      <p:tavLst>
                                        <p:tav tm="0">
                                          <p:val>
                                            <p:strVal val="#ppt_x"/>
                                          </p:val>
                                        </p:tav>
                                        <p:tav tm="100000">
                                          <p:val>
                                            <p:strVal val="#ppt_x"/>
                                          </p:val>
                                        </p:tav>
                                      </p:tavLst>
                                    </p:anim>
                                    <p:anim calcmode="lin" valueType="num">
                                      <p:cBhvr>
                                        <p:cTn id="30"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inVertical)">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 grpId="0" bldLvl="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1794" y="278889"/>
            <a:ext cx="8809795" cy="1935747"/>
          </a:xfrm>
          <a:prstGeom prst="rect">
            <a:avLst/>
          </a:prstGeom>
        </p:spPr>
      </p:pic>
      <p:sp>
        <p:nvSpPr>
          <p:cNvPr id="7" name="TextBox 6"/>
          <p:cNvSpPr txBox="1"/>
          <p:nvPr/>
        </p:nvSpPr>
        <p:spPr>
          <a:xfrm>
            <a:off x="4369339" y="2716398"/>
            <a:ext cx="3661580" cy="1569660"/>
          </a:xfrm>
          <a:prstGeom prst="rect">
            <a:avLst/>
          </a:prstGeom>
          <a:noFill/>
        </p:spPr>
        <p:txBody>
          <a:bodyPr wrap="none" rtlCol="0">
            <a:spAutoFit/>
          </a:bodyPr>
          <a:lstStyle/>
          <a:p>
            <a:pPr algn="ctr"/>
            <a:r>
              <a:rPr lang="en-US" altLang="zh-CN" sz="9600" dirty="0" err="1">
                <a:ln w="9525">
                  <a:noFill/>
                </a:ln>
                <a:solidFill>
                  <a:schemeClr val="accent1"/>
                </a:solidFill>
                <a:effectLst>
                  <a:outerShdw blurRad="50800" dist="38100" dir="5400000" algn="t" rotWithShape="0">
                    <a:prstClr val="black">
                      <a:alpha val="40000"/>
                    </a:prstClr>
                  </a:outerShdw>
                </a:effectLst>
                <a:latin typeface="Times New Roman" panose="02020603050405020304" pitchFamily="18" charset="0"/>
                <a:ea typeface="方正卡通简体" panose="03000509000000000000" pitchFamily="65" charset="-122"/>
                <a:cs typeface="Times New Roman" panose="02020603050405020304" pitchFamily="18" charset="0"/>
              </a:rPr>
              <a:t>Tiết</a:t>
            </a:r>
            <a:r>
              <a:rPr lang="en-US" altLang="zh-CN" sz="9600">
                <a:ln w="9525">
                  <a:noFill/>
                </a:ln>
                <a:solidFill>
                  <a:schemeClr val="accent1"/>
                </a:solidFill>
                <a:effectLst>
                  <a:outerShdw blurRad="50800" dist="38100" dir="5400000" algn="t" rotWithShape="0">
                    <a:prstClr val="black">
                      <a:alpha val="40000"/>
                    </a:prstClr>
                  </a:outerShdw>
                </a:effectLst>
                <a:latin typeface="Times New Roman" panose="02020603050405020304" pitchFamily="18" charset="0"/>
                <a:ea typeface="方正卡通简体" panose="03000509000000000000" pitchFamily="65" charset="-122"/>
                <a:cs typeface="Times New Roman" panose="02020603050405020304" pitchFamily="18" charset="0"/>
              </a:rPr>
              <a:t> 23</a:t>
            </a:r>
            <a:endParaRPr lang="zh-CN" altLang="en-US" sz="9600" dirty="0">
              <a:ln w="9525">
                <a:noFill/>
              </a:ln>
              <a:solidFill>
                <a:schemeClr val="accent1"/>
              </a:solidFill>
              <a:effectLst>
                <a:outerShdw blurRad="50800" dist="38100" dir="5400000" algn="t" rotWithShape="0">
                  <a:prstClr val="black">
                    <a:alpha val="40000"/>
                  </a:prstClr>
                </a:outerShdw>
              </a:effectLst>
              <a:latin typeface="Times New Roman" panose="02020603050405020304" pitchFamily="18" charset="0"/>
              <a:ea typeface="方正卡通简体" panose="03000509000000000000" pitchFamily="65" charset="-122"/>
              <a:cs typeface="Times New Roman" panose="02020603050405020304" pitchFamily="18" charset="0"/>
            </a:endParaRPr>
          </a:p>
        </p:txBody>
      </p:sp>
      <p:pic>
        <p:nvPicPr>
          <p:cNvPr id="9"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23" presetClass="entr" presetSubtype="36" fill="hold" grpId="0" nodeType="withEffect">
                                  <p:stCondLst>
                                    <p:cond delay="4700"/>
                                  </p:stCondLst>
                                  <p:iterate type="lt">
                                    <p:tmPct val="10000"/>
                                  </p:iterate>
                                  <p:childTnLst>
                                    <p:set>
                                      <p:cBhvr>
                                        <p:cTn id="26" dur="1" fill="hold">
                                          <p:stCondLst>
                                            <p:cond delay="0"/>
                                          </p:stCondLst>
                                        </p:cTn>
                                        <p:tgtEl>
                                          <p:spTgt spid="7"/>
                                        </p:tgtEl>
                                        <p:attrNameLst>
                                          <p:attrName>style.visibility</p:attrName>
                                        </p:attrNameLst>
                                      </p:cBhvr>
                                      <p:to>
                                        <p:strVal val="visible"/>
                                      </p:to>
                                    </p:set>
                                    <p:anim calcmode="lin" valueType="num">
                                      <p:cBhvr>
                                        <p:cTn id="27" dur="750" fill="hold"/>
                                        <p:tgtEl>
                                          <p:spTgt spid="7"/>
                                        </p:tgtEl>
                                        <p:attrNameLst>
                                          <p:attrName>ppt_w</p:attrName>
                                        </p:attrNameLst>
                                      </p:cBhvr>
                                      <p:tavLst>
                                        <p:tav tm="0">
                                          <p:val>
                                            <p:strVal val="(6*min(max(#ppt_w*#ppt_h,.3),1)-7.4)/-.7*#ppt_w"/>
                                          </p:val>
                                        </p:tav>
                                        <p:tav tm="100000">
                                          <p:val>
                                            <p:strVal val="#ppt_w"/>
                                          </p:val>
                                        </p:tav>
                                      </p:tavLst>
                                    </p:anim>
                                    <p:anim calcmode="lin" valueType="num">
                                      <p:cBhvr>
                                        <p:cTn id="28" dur="750" fill="hold"/>
                                        <p:tgtEl>
                                          <p:spTgt spid="7"/>
                                        </p:tgtEl>
                                        <p:attrNameLst>
                                          <p:attrName>ppt_h</p:attrName>
                                        </p:attrNameLst>
                                      </p:cBhvr>
                                      <p:tavLst>
                                        <p:tav tm="0">
                                          <p:val>
                                            <p:strVal val="(6*min(max(#ppt_w*#ppt_h,.3),1)-7.4)/-.7*#ppt_h"/>
                                          </p:val>
                                        </p:tav>
                                        <p:tav tm="100000">
                                          <p:val>
                                            <p:strVal val="#ppt_h"/>
                                          </p:val>
                                        </p:tav>
                                      </p:tavLst>
                                    </p:anim>
                                    <p:anim calcmode="lin" valueType="num">
                                      <p:cBhvr>
                                        <p:cTn id="29" dur="750" fill="hold"/>
                                        <p:tgtEl>
                                          <p:spTgt spid="7"/>
                                        </p:tgtEl>
                                        <p:attrNameLst>
                                          <p:attrName>ppt_x</p:attrName>
                                        </p:attrNameLst>
                                      </p:cBhvr>
                                      <p:tavLst>
                                        <p:tav tm="0">
                                          <p:val>
                                            <p:fltVal val="0.5"/>
                                          </p:val>
                                        </p:tav>
                                        <p:tav tm="100000">
                                          <p:val>
                                            <p:strVal val="#ppt_x"/>
                                          </p:val>
                                        </p:tav>
                                      </p:tavLst>
                                    </p:anim>
                                    <p:anim calcmode="lin" valueType="num">
                                      <p:cBhvr>
                                        <p:cTn id="30" dur="750" fill="hold"/>
                                        <p:tgtEl>
                                          <p:spTgt spid="7"/>
                                        </p:tgtEl>
                                        <p:attrNameLst>
                                          <p:attrName>ppt_y</p:attrName>
                                        </p:attrNameLst>
                                      </p:cBhvr>
                                      <p:tavLst>
                                        <p:tav tm="0">
                                          <p:val>
                                            <p:strVal val="1+(6*min(max(#ppt_w*#ppt_h,.3),1)-7.4)/-.7*#ppt_h/2"/>
                                          </p:val>
                                        </p:tav>
                                        <p:tav tm="100000">
                                          <p:val>
                                            <p:strVal val="#ppt_y"/>
                                          </p:val>
                                        </p:tav>
                                      </p:tavLst>
                                    </p:anim>
                                  </p:childTnLst>
                                </p:cTn>
                              </p:par>
                              <p:par>
                                <p:cTn id="31" presetID="42" presetClass="entr" presetSubtype="0" fill="hold" nodeType="withEffect">
                                  <p:stCondLst>
                                    <p:cond delay="880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7" dur="5750" fill="hold"/>
                                        <p:tgtEl>
                                          <p:spTgt spid="13"/>
                                        </p:tgtEl>
                                        <p:attrNameLst>
                                          <p:attrName>ppt_x</p:attrName>
                                          <p:attrName>ppt_y</p:attrName>
                                        </p:attrNameLst>
                                      </p:cBhvr>
                                    </p:animMotion>
                                  </p:childTnLst>
                                </p:cTn>
                              </p:par>
                              <p:par>
                                <p:cTn id="38" presetID="42" presetClass="entr" presetSubtype="0" fill="hold" nodeType="withEffect">
                                  <p:stCondLst>
                                    <p:cond delay="156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4" dur="4500" fill="hold"/>
                                        <p:tgtEl>
                                          <p:spTgt spid="15"/>
                                        </p:tgtEl>
                                        <p:attrNameLst>
                                          <p:attrName>ppt_x</p:attrName>
                                          <p:attrName>ppt_y</p:attrName>
                                        </p:attrNameLst>
                                      </p:cBhvr>
                                      <p:rCtr x="53819" y="-39321"/>
                                    </p:animMotion>
                                  </p:childTnLst>
                                </p:cTn>
                              </p:par>
                              <p:par>
                                <p:cTn id="45"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6" dur="4500" fill="hold"/>
                                        <p:tgtEl>
                                          <p:spTgt spid="16"/>
                                        </p:tgtEl>
                                        <p:attrNameLst>
                                          <p:attrName>ppt_x</p:attrName>
                                          <p:attrName>ppt_y</p:attrName>
                                        </p:attrNameLst>
                                      </p:cBhvr>
                                      <p:rCtr x="53819" y="-393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文本框 19"/>
          <p:cNvSpPr txBox="1"/>
          <p:nvPr/>
        </p:nvSpPr>
        <p:spPr>
          <a:xfrm>
            <a:off x="1668408" y="2155085"/>
            <a:ext cx="8601797" cy="921755"/>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 khám phá</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wheel spokes="8"/>
      </p:transition>
    </mc:Choice>
    <mc:Fallback xmlns="">
      <p:transition spd="slow">
        <p:wheel spokes="8"/>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86860" y="111760"/>
            <a:ext cx="4747260" cy="77089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1. Kể tên hàng hóa</a:t>
            </a:r>
          </a:p>
        </p:txBody>
      </p:sp>
      <p:pic>
        <p:nvPicPr>
          <p:cNvPr id="5" name="Content Placeholder 4"/>
          <p:cNvPicPr>
            <a:picLocks noGrp="1" noChangeAspect="1"/>
          </p:cNvPicPr>
          <p:nvPr>
            <p:ph idx="1"/>
          </p:nvPr>
        </p:nvPicPr>
        <p:blipFill>
          <a:blip r:embed="rId3"/>
          <a:stretch>
            <a:fillRect/>
          </a:stretch>
        </p:blipFill>
        <p:spPr>
          <a:xfrm>
            <a:off x="1263315" y="1280160"/>
            <a:ext cx="10202780" cy="4023360"/>
          </a:xfrm>
          <a:prstGeom prst="rect">
            <a:avLst/>
          </a:prstGeom>
        </p:spPr>
      </p:pic>
      <p:sp>
        <p:nvSpPr>
          <p:cNvPr id="3" name="Rounded Rectangle 2"/>
          <p:cNvSpPr/>
          <p:nvPr/>
        </p:nvSpPr>
        <p:spPr>
          <a:xfrm>
            <a:off x="2322195" y="5386070"/>
            <a:ext cx="3884930" cy="114617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Gạo, dầu ăn, nước mắm, rau quả, trứng, thịt....</a:t>
            </a:r>
          </a:p>
        </p:txBody>
      </p:sp>
      <p:sp>
        <p:nvSpPr>
          <p:cNvPr id="6" name="Rounded Rectangle 5"/>
          <p:cNvSpPr/>
          <p:nvPr/>
        </p:nvSpPr>
        <p:spPr>
          <a:xfrm>
            <a:off x="6553200" y="5303520"/>
            <a:ext cx="3884930" cy="114617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Quạt điện, tivi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P spid="3" grpId="0" animBg="1"/>
      <p:bldP spid="3" grpId="1" animBg="1"/>
      <p:bldP spid="6" grpId="0" bldLvl="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383632" y="348916"/>
            <a:ext cx="10118557" cy="4666314"/>
          </a:xfrm>
          <a:prstGeom prst="rect">
            <a:avLst/>
          </a:prstGeom>
        </p:spPr>
      </p:pic>
      <p:sp>
        <p:nvSpPr>
          <p:cNvPr id="5" name="Rounded Rectangle 4"/>
          <p:cNvSpPr/>
          <p:nvPr/>
        </p:nvSpPr>
        <p:spPr>
          <a:xfrm>
            <a:off x="1967230" y="5223510"/>
            <a:ext cx="3032760" cy="90360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Mũ bảo hiểm</a:t>
            </a:r>
          </a:p>
        </p:txBody>
      </p:sp>
      <p:sp>
        <p:nvSpPr>
          <p:cNvPr id="6" name="Rounded Rectangle 5"/>
          <p:cNvSpPr/>
          <p:nvPr/>
        </p:nvSpPr>
        <p:spPr>
          <a:xfrm>
            <a:off x="5963920" y="5193030"/>
            <a:ext cx="3032760" cy="90360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Xe máy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6" grpId="0" bldLvl="0" animBg="1"/>
      <p:bldP spid="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C:\Users\user\Desktop\Capture.PNGCapture"/>
          <p:cNvPicPr>
            <a:picLocks noGrp="1" noChangeAspect="1"/>
          </p:cNvPicPr>
          <p:nvPr>
            <p:ph idx="1"/>
          </p:nvPr>
        </p:nvPicPr>
        <p:blipFill>
          <a:blip r:embed="rId2"/>
          <a:srcRect/>
          <a:stretch>
            <a:fillRect/>
          </a:stretch>
        </p:blipFill>
        <p:spPr>
          <a:xfrm>
            <a:off x="481263" y="589547"/>
            <a:ext cx="10792326" cy="4633963"/>
          </a:xfrm>
          <a:prstGeom prst="rect">
            <a:avLst/>
          </a:prstGeom>
        </p:spPr>
      </p:pic>
      <p:sp>
        <p:nvSpPr>
          <p:cNvPr id="5" name="Rounded Rectangle 4"/>
          <p:cNvSpPr/>
          <p:nvPr/>
        </p:nvSpPr>
        <p:spPr>
          <a:xfrm>
            <a:off x="1967230" y="5223510"/>
            <a:ext cx="3032760" cy="90360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t>Tủ thuốc</a:t>
            </a:r>
          </a:p>
        </p:txBody>
      </p:sp>
      <p:sp>
        <p:nvSpPr>
          <p:cNvPr id="6" name="Rounded Rectangle 5"/>
          <p:cNvSpPr/>
          <p:nvPr/>
        </p:nvSpPr>
        <p:spPr>
          <a:xfrm>
            <a:off x="6673850" y="5142230"/>
            <a:ext cx="3032760" cy="90360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a:t>Đồ dùng học tập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6" grpId="0" bldLvl="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2" descr="C:\Users\Administrator\Desktop\4499633_211107066366_2副本.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8670" y="0"/>
            <a:ext cx="8195945" cy="681863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33"/>
          <p:cNvSpPr txBox="1"/>
          <p:nvPr/>
        </p:nvSpPr>
        <p:spPr>
          <a:xfrm>
            <a:off x="2456815" y="398145"/>
            <a:ext cx="3131185" cy="2061210"/>
          </a:xfrm>
          <a:prstGeom prst="rect">
            <a:avLst/>
          </a:prstGeom>
          <a:noFill/>
        </p:spPr>
        <p:txBody>
          <a:bodyPr wrap="square" rtlCol="0">
            <a:spAutoFit/>
          </a:bodyPr>
          <a:lstStyle/>
          <a:p>
            <a:pPr algn="ct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Theo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em</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những</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thứ</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hàng</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hóa</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đó</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có</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cần</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thiết</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cho</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cuộc</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sống</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3200" b="0" spc="-150" dirty="0" err="1">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không</a:t>
            </a:r>
            <a:r>
              <a:rPr lang="en-US" altLang="zh-CN"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rPr>
              <a:t>?</a:t>
            </a:r>
            <a:endParaRPr lang="zh-CN" altLang="en-US" sz="3200" b="0" spc="-150" dirty="0">
              <a:ln w="9525">
                <a:noFill/>
              </a:ln>
              <a:solidFill>
                <a:srgbClr val="2E9AD0"/>
              </a:solidFill>
              <a:effectLst>
                <a:outerShdw blurRad="50800" dist="38100" dir="5400000" algn="t" rotWithShape="0">
                  <a:schemeClr val="bg1">
                    <a:alpha val="69000"/>
                  </a:schemeClr>
                </a:outerShdw>
              </a:effectLst>
              <a:latin typeface="Times New Roman" panose="02020603050405020304" pitchFamily="18" charset="0"/>
              <a:ea typeface="方正卡通简体" panose="03000509000000000000" pitchFamily="65" charset="-122"/>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fltVal val="0"/>
                                          </p:val>
                                        </p:tav>
                                        <p:tav tm="100000">
                                          <p:val>
                                            <p:strVal val="#ppt_w"/>
                                          </p:val>
                                        </p:tav>
                                      </p:tavLst>
                                    </p:anim>
                                    <p:anim calcmode="lin" valueType="num">
                                      <p:cBhvr>
                                        <p:cTn id="8" dur="1000" fill="hold"/>
                                        <p:tgtEl>
                                          <p:spTgt spid="49"/>
                                        </p:tgtEl>
                                        <p:attrNameLst>
                                          <p:attrName>ppt_h</p:attrName>
                                        </p:attrNameLst>
                                      </p:cBhvr>
                                      <p:tavLst>
                                        <p:tav tm="0">
                                          <p:val>
                                            <p:fltVal val="0"/>
                                          </p:val>
                                        </p:tav>
                                        <p:tav tm="100000">
                                          <p:val>
                                            <p:strVal val="#ppt_h"/>
                                          </p:val>
                                        </p:tav>
                                      </p:tavLst>
                                    </p:anim>
                                    <p:animEffect transition="in" filter="fade">
                                      <p:cBhvr>
                                        <p:cTn id="9" dur="1000"/>
                                        <p:tgtEl>
                                          <p:spTgt spid="49"/>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blipFill>
            <a:blip r:embed="rId4"/>
            <a:tile tx="0" ty="0" sx="100000" sy="100000" flip="none" algn="tl"/>
          </a:blipFill>
        </p:spPr>
      </p:pic>
      <p:sp>
        <p:nvSpPr>
          <p:cNvPr id="2" name="TextBox 1"/>
          <p:cNvSpPr txBox="1"/>
          <p:nvPr/>
        </p:nvSpPr>
        <p:spPr>
          <a:xfrm>
            <a:off x="311484" y="2042795"/>
            <a:ext cx="15700960" cy="2554545"/>
          </a:xfrm>
          <a:prstGeom prst="rect">
            <a:avLst/>
          </a:prstGeom>
          <a:noFill/>
        </p:spPr>
        <p:txBody>
          <a:bodyPr wrap="square" rtlCol="0">
            <a:spAutoFit/>
          </a:bodyPr>
          <a:lstStyle/>
          <a:p>
            <a:pPr algn="just"/>
            <a:r>
              <a:rPr lang="en-US" sz="4000" dirty="0" err="1">
                <a:latin typeface="Times New Roman" panose="02020603050405020304" pitchFamily="18" charset="0"/>
                <a:cs typeface="Times New Roman" panose="02020603050405020304" pitchFamily="18" charset="0"/>
              </a:rPr>
              <a:t>Hàng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hóa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cần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thiết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cuộc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mỗi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gia</a:t>
            </a:r>
            <a:endParaRPr lang="vi-VN" sz="4000" dirty="0">
              <a:latin typeface="Times New Roman" panose="02020603050405020304" pitchFamily="18" charset="0"/>
              <a:cs typeface="Times New Roman" panose="02020603050405020304" pitchFamily="18" charset="0"/>
            </a:endParaRPr>
          </a:p>
          <a:p>
            <a:pPr algn="just"/>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đình.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thịt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ăn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nuôi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sống</a:t>
            </a:r>
            <a:r>
              <a:rPr lang="en-US" sz="4000" dirty="0">
                <a:latin typeface="Times New Roman" panose="02020603050405020304" pitchFamily="18" charset="0"/>
                <a:cs typeface="Times New Roman" panose="02020603050405020304" pitchFamily="18" charset="0"/>
              </a:rPr>
              <a:t> con </a:t>
            </a:r>
            <a:r>
              <a:rPr lang="vi-VN" sz="4000" dirty="0">
                <a:latin typeface="Times New Roman" panose="02020603050405020304" pitchFamily="18" charset="0"/>
                <a:cs typeface="Times New Roman" panose="02020603050405020304" pitchFamily="18" charset="0"/>
              </a:rPr>
              <a:t>người.</a:t>
            </a:r>
          </a:p>
          <a:p>
            <a:pPr algn="just"/>
            <a:r>
              <a:rPr lang="vi-VN" sz="4000" dirty="0">
                <a:latin typeface="Times New Roman" panose="02020603050405020304" pitchFamily="18" charset="0"/>
                <a:cs typeface="Times New Roman" panose="02020603050405020304" pitchFamily="18" charset="0"/>
              </a:rPr>
              <a:t> S</a:t>
            </a:r>
            <a:r>
              <a:rPr lang="en-US" sz="4000" dirty="0" err="1">
                <a:latin typeface="Times New Roman" panose="02020603050405020304" pitchFamily="18" charset="0"/>
                <a:cs typeface="Times New Roman" panose="02020603050405020304" pitchFamily="18" charset="0"/>
              </a:rPr>
              <a:t>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vở</a:t>
            </a: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bút, </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đồ</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vi-VN"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vi-VN" sz="4000" dirty="0">
                <a:latin typeface="Times New Roman" panose="02020603050405020304" pitchFamily="18" charset="0"/>
                <a:cs typeface="Times New Roman" panose="02020603050405020304" pitchFamily="18" charset="0"/>
              </a:rPr>
              <a:t> 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sinh.</a:t>
            </a:r>
          </a:p>
          <a:p>
            <a:pPr algn="just"/>
            <a:r>
              <a:rPr lang="vi-VN" sz="4000" dirty="0">
                <a:latin typeface="Times New Roman" panose="02020603050405020304" pitchFamily="18" charset="0"/>
                <a:cs typeface="Times New Roman" panose="02020603050405020304" pitchFamily="18" charset="0"/>
              </a:rPr>
              <a:t> X</a:t>
            </a:r>
            <a:r>
              <a:rPr lang="en-US" sz="4000" dirty="0">
                <a:latin typeface="Times New Roman" panose="02020603050405020304" pitchFamily="18" charset="0"/>
                <a:cs typeface="Times New Roman" panose="02020603050405020304" pitchFamily="18" charset="0"/>
              </a:rPr>
              <a:t>e </a:t>
            </a:r>
            <a:r>
              <a:rPr lang="en-US" sz="4000" dirty="0" err="1">
                <a:latin typeface="Times New Roman" panose="02020603050405020304" pitchFamily="18" charset="0"/>
                <a:cs typeface="Times New Roman" panose="02020603050405020304" pitchFamily="18" charset="0"/>
              </a:rPr>
              <a:t>máy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phương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giao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thông</a:t>
            </a:r>
            <a:r>
              <a:rPr lang="en-US" sz="4000" dirty="0">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xmlns="" id="{572E8AC4-F2D6-4A3C-BA1D-15434222DB9E}"/>
              </a:ext>
            </a:extLst>
          </p:cNvPr>
          <p:cNvSpPr txBox="1"/>
          <p:nvPr/>
        </p:nvSpPr>
        <p:spPr>
          <a:xfrm>
            <a:off x="4957010" y="1334909"/>
            <a:ext cx="5053263" cy="707886"/>
          </a:xfrm>
          <a:prstGeom prst="rect">
            <a:avLst/>
          </a:prstGeom>
          <a:noFill/>
        </p:spPr>
        <p:txBody>
          <a:bodyPr wrap="square" rtlCol="0">
            <a:spAutoFit/>
          </a:bodyPr>
          <a:lstStyle/>
          <a:p>
            <a:r>
              <a:rPr lang="vi-VN" sz="4000" b="1" dirty="0">
                <a:solidFill>
                  <a:schemeClr val="accent4">
                    <a:lumMod val="75000"/>
                  </a:schemeClr>
                </a:solidFill>
                <a:latin typeface="Times New Roman" panose="02020603050405020304" pitchFamily="18" charset="0"/>
                <a:cs typeface="Times New Roman" panose="02020603050405020304" pitchFamily="18" charset="0"/>
              </a:rPr>
              <a:t>Kết luận:</a:t>
            </a:r>
            <a:endParaRPr lang="en-US" sz="4000" b="1" dirty="0">
              <a:solidFill>
                <a:schemeClr val="accent4">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decel="50000" fill="hold" nodeType="afterEffect">
                                  <p:stCondLst>
                                    <p:cond delay="0"/>
                                  </p:stCondLst>
                                  <p:childTnLst>
                                    <p:animMotion origin="layout" path="M 0 0 L 0 -0.25 E" pathEditMode="relative" ptsTypes="">
                                      <p:cBhvr>
                                        <p:cTn id="6" dur="2000" fill="hold"/>
                                        <p:tgtEl>
                                          <p:spTgt spid="1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文本框 19">
            <a:extLst>
              <a:ext uri="{FF2B5EF4-FFF2-40B4-BE49-F238E27FC236}">
                <a16:creationId xmlns:a16="http://schemas.microsoft.com/office/drawing/2014/main" xmlns="" id="{B25DC2F6-084A-4ACC-B1E7-3D61FAED196D}"/>
              </a:ext>
            </a:extLst>
          </p:cNvPr>
          <p:cNvSpPr txBox="1"/>
          <p:nvPr/>
        </p:nvSpPr>
        <p:spPr>
          <a:xfrm>
            <a:off x="1668408" y="2155085"/>
            <a:ext cx="8601797" cy="921755"/>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động</a:t>
            </a:r>
            <a:r>
              <a:rPr kumimoji="0" lang="vi-VN"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rPr>
              <a:t> 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charset="0"/>
              <a:ea typeface="字魂59号-创粗黑" panose="00000500000000000000" pitchFamily="2" charset="-122"/>
              <a:cs typeface="Times New Roman" panose="02020603050405020304" charset="0"/>
              <a:sym typeface="字魂59号-创粗黑" panose="00000500000000000000"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wheel spokes="8"/>
      </p:transition>
    </mc:Choice>
    <mc:Fallback xmlns="">
      <p:transition spd="slow">
        <p:wheel spokes="8"/>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ounded Rectangle 1"/>
          <p:cNvSpPr/>
          <p:nvPr/>
        </p:nvSpPr>
        <p:spPr>
          <a:xfrm>
            <a:off x="871220" y="0"/>
            <a:ext cx="10082530" cy="688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1. Kể tên những hàng hóa cần thiết cho cuộc sống của gia đình em</a:t>
            </a:r>
          </a:p>
        </p:txBody>
      </p:sp>
      <p:pic>
        <p:nvPicPr>
          <p:cNvPr id="3" name="Content Placeholder 2" descr="mo-cua-hang-tap-hoa-tai-nha"/>
          <p:cNvPicPr>
            <a:picLocks noGrp="1" noChangeAspect="1"/>
          </p:cNvPicPr>
          <p:nvPr>
            <p:ph idx="1"/>
          </p:nvPr>
        </p:nvPicPr>
        <p:blipFill>
          <a:blip r:embed="rId2"/>
          <a:stretch>
            <a:fillRect/>
          </a:stretch>
        </p:blipFill>
        <p:spPr>
          <a:xfrm>
            <a:off x="2409190" y="806450"/>
            <a:ext cx="7625080" cy="4615815"/>
          </a:xfrm>
          <a:prstGeom prst="rect">
            <a:avLst/>
          </a:prstGeom>
        </p:spPr>
      </p:pic>
      <p:sp>
        <p:nvSpPr>
          <p:cNvPr id="5" name="Rounded Rectangle 4"/>
          <p:cNvSpPr/>
          <p:nvPr/>
        </p:nvSpPr>
        <p:spPr>
          <a:xfrm>
            <a:off x="1499870" y="5741035"/>
            <a:ext cx="10082530" cy="6889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t>2. Nếu thiếu hàng hóa đó thì cuộc sống của em và gia đình như thế nào?</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19967">
            <a:off x="1129205" y="-1290318"/>
            <a:ext cx="10412380" cy="7805114"/>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21378">
            <a:off x="-35596" y="-454873"/>
            <a:ext cx="3519596" cy="2747271"/>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6051" y="1808398"/>
            <a:ext cx="1237006" cy="1237006"/>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7551" y="3981182"/>
            <a:ext cx="1733818" cy="1733818"/>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448434">
            <a:off x="9605162" y="1936510"/>
            <a:ext cx="2033386" cy="1351458"/>
          </a:xfrm>
          <a:prstGeom prst="rect">
            <a:avLst/>
          </a:prstGeom>
        </p:spPr>
      </p:pic>
      <p:pic>
        <p:nvPicPr>
          <p:cNvPr id="10" name="图片 75"/>
          <p:cNvPicPr>
            <a:picLocks noChangeAspect="1"/>
          </p:cNvPicPr>
          <p:nvPr/>
        </p:nvPicPr>
        <p:blipFill rotWithShape="1">
          <a:blip r:embed="rId6" cstate="screen">
            <a:duotone>
              <a:prstClr val="black"/>
              <a:schemeClr val="accent2">
                <a:tint val="45000"/>
                <a:satMod val="400000"/>
              </a:schemeClr>
            </a:duotone>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a:ext>
            </a:extLst>
          </a:blip>
          <a:srcRect/>
          <a:stretch/>
        </p:blipFill>
        <p:spPr>
          <a:xfrm>
            <a:off x="0" y="6316531"/>
            <a:ext cx="12192000" cy="541469"/>
          </a:xfrm>
          <a:prstGeom prst="rect">
            <a:avLst/>
          </a:prstGeom>
        </p:spPr>
      </p:pic>
      <p:pic>
        <p:nvPicPr>
          <p:cNvPr id="2" name="Picture 1"/>
          <p:cNvPicPr>
            <a:picLocks noChangeAspect="1"/>
          </p:cNvPicPr>
          <p:nvPr/>
        </p:nvPicPr>
        <p:blipFill>
          <a:blip r:embed="rId8"/>
          <a:stretch>
            <a:fillRect/>
          </a:stretch>
        </p:blipFill>
        <p:spPr>
          <a:xfrm>
            <a:off x="3040843" y="2614037"/>
            <a:ext cx="6986622" cy="1822862"/>
          </a:xfrm>
          <a:prstGeom prst="rect">
            <a:avLst/>
          </a:prstGeom>
        </p:spPr>
      </p:pic>
    </p:spTree>
    <p:extLst>
      <p:ext uri="{BB962C8B-B14F-4D97-AF65-F5344CB8AC3E}">
        <p14:creationId xmlns:p14="http://schemas.microsoft.com/office/powerpoint/2010/main" val="24283343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path" presetSubtype="0" repeatCount="2000" accel="50000" decel="50000" autoRev="1" fill="hold" nodeType="withEffect">
                                  <p:stCondLst>
                                    <p:cond delay="0"/>
                                  </p:stCondLst>
                                  <p:childTnLst>
                                    <p:animMotion origin="layout" path="M 5E-6 4.81481E-6 L -0.05195 0.00115 " pathEditMode="relative" rAng="0" ptsTypes="AA">
                                      <p:cBhvr>
                                        <p:cTn id="11" dur="2000" fill="hold"/>
                                        <p:tgtEl>
                                          <p:spTgt spid="4"/>
                                        </p:tgtEl>
                                        <p:attrNameLst>
                                          <p:attrName>ppt_x</p:attrName>
                                          <p:attrName>ppt_y</p:attrName>
                                        </p:attrNameLst>
                                      </p:cBhvr>
                                      <p:rCtr x="-2604" y="46"/>
                                    </p:animMotion>
                                  </p:childTnLst>
                                </p:cTn>
                              </p:par>
                              <p:par>
                                <p:cTn id="12" presetID="2" presetClass="entr" presetSubtype="2" fill="hold" nodeType="withEffect">
                                  <p:stCondLst>
                                    <p:cond delay="15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1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1+#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8" presetClass="emph" presetSubtype="0" repeatCount="4000" fill="hold" nodeType="withEffect">
                                  <p:stCondLst>
                                    <p:cond delay="0"/>
                                  </p:stCondLst>
                                  <p:childTnLst>
                                    <p:animRot by="21600000">
                                      <p:cBhvr>
                                        <p:cTn id="21" dur="2000" fill="hold"/>
                                        <p:tgtEl>
                                          <p:spTgt spid="7"/>
                                        </p:tgtEl>
                                        <p:attrNameLst>
                                          <p:attrName>r</p:attrName>
                                        </p:attrNameLst>
                                      </p:cBhvr>
                                    </p:animRot>
                                  </p:childTnLst>
                                </p:cTn>
                              </p:par>
                              <p:par>
                                <p:cTn id="22" presetID="8" presetClass="emph" presetSubtype="0" repeatCount="4000" fill="hold" nodeType="withEffect">
                                  <p:stCondLst>
                                    <p:cond delay="0"/>
                                  </p:stCondLst>
                                  <p:childTnLst>
                                    <p:animRot by="21600000">
                                      <p:cBhvr>
                                        <p:cTn id="23" dur="2000" fill="hold"/>
                                        <p:tgtEl>
                                          <p:spTgt spid="9"/>
                                        </p:tgtEl>
                                        <p:attrNameLst>
                                          <p:attrName>r</p:attrName>
                                        </p:attrNameLst>
                                      </p:cBhvr>
                                    </p:animRot>
                                  </p:childTnLst>
                                </p:cTn>
                              </p:par>
                              <p:par>
                                <p:cTn id="24" presetID="47"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9745" y="2219960"/>
            <a:ext cx="4873625" cy="3397250"/>
          </a:xfrm>
          <a:prstGeom prst="rect">
            <a:avLst/>
          </a:prstGeom>
          <a:noFill/>
          <a:ln w="19050" cmpd="sng">
            <a:solidFill>
              <a:srgbClr val="F2F2F2"/>
            </a:solidFill>
            <a:bevel/>
          </a:ln>
          <a:extLst>
            <a:ext uri="{909E8E84-426E-40DD-AFC4-6F175D3DCCD1}">
              <a14:hiddenFill xmlns:a14="http://schemas.microsoft.com/office/drawing/2010/main">
                <a:solidFill>
                  <a:srgbClr val="FFFFFF"/>
                </a:solidFill>
              </a14:hiddenFill>
            </a:ext>
          </a:extLst>
        </p:spPr>
      </p:pic>
      <p:grpSp>
        <p:nvGrpSpPr>
          <p:cNvPr id="9" name="组合 4"/>
          <p:cNvGrpSpPr/>
          <p:nvPr/>
        </p:nvGrpSpPr>
        <p:grpSpPr bwMode="auto">
          <a:xfrm>
            <a:off x="6204114" y="981092"/>
            <a:ext cx="5382969" cy="622080"/>
            <a:chOff x="0" y="0"/>
            <a:chExt cx="4752528" cy="549875"/>
          </a:xfrm>
          <a:solidFill>
            <a:schemeClr val="accent1"/>
          </a:solidFill>
        </p:grpSpPr>
        <p:sp>
          <p:nvSpPr>
            <p:cNvPr id="10" name="矩形 3"/>
            <p:cNvSpPr>
              <a:spLocks noChangeArrowheads="1"/>
            </p:cNvSpPr>
            <p:nvPr/>
          </p:nvSpPr>
          <p:spPr bwMode="auto">
            <a:xfrm>
              <a:off x="0" y="0"/>
              <a:ext cx="4752528" cy="549875"/>
            </a:xfrm>
            <a:prstGeom prst="rect">
              <a:avLst/>
            </a:pr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algn="ctr"/>
              <a:endParaRPr lang="zh-CN" altLang="zh-CN" sz="2400">
                <a:solidFill>
                  <a:srgbClr val="FFFFFF"/>
                </a:solidFill>
                <a:latin typeface="+mj-lt"/>
                <a:sym typeface="SimSun" panose="02010600030101010101" pitchFamily="2" charset="-122"/>
              </a:endParaRPr>
            </a:p>
          </p:txBody>
        </p:sp>
        <p:sp>
          <p:nvSpPr>
            <p:cNvPr id="11" name="TextBox 8"/>
            <p:cNvSpPr>
              <a:spLocks noChangeArrowheads="1"/>
            </p:cNvSpPr>
            <p:nvPr/>
          </p:nvSpPr>
          <p:spPr bwMode="auto">
            <a:xfrm>
              <a:off x="764955" y="98612"/>
              <a:ext cx="3456384" cy="40693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altLang="zh-CN" sz="2400">
                  <a:solidFill>
                    <a:schemeClr val="bg1"/>
                  </a:solidFill>
                  <a:latin typeface="+mj-lt"/>
                  <a:ea typeface="Microsoft YaHei" panose="020B0503020204020204" charset="-122"/>
                  <a:sym typeface="Microsoft YaHei" panose="020B0503020204020204" charset="-122"/>
                </a:rPr>
                <a:t>Kết luận </a:t>
              </a:r>
              <a:endParaRPr lang="zh-CN" altLang="en-US" sz="2400" dirty="0">
                <a:solidFill>
                  <a:schemeClr val="bg1"/>
                </a:solidFill>
                <a:latin typeface="+mj-lt"/>
                <a:ea typeface="Microsoft YaHei" panose="020B0503020204020204" charset="-122"/>
                <a:sym typeface="Microsoft YaHei" panose="020B0503020204020204" charset="-122"/>
              </a:endParaRPr>
            </a:p>
          </p:txBody>
        </p:sp>
      </p:grpSp>
      <p:sp>
        <p:nvSpPr>
          <p:cNvPr id="13" name="矩形 12"/>
          <p:cNvSpPr>
            <a:spLocks noChangeArrowheads="1"/>
          </p:cNvSpPr>
          <p:nvPr/>
        </p:nvSpPr>
        <p:spPr bwMode="auto">
          <a:xfrm>
            <a:off x="5673090" y="1711325"/>
            <a:ext cx="6006465" cy="493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SimSun" panose="02010600030101010101" pitchFamily="2" charset="-122"/>
                <a:cs typeface="+mn-cs"/>
              </a:defRPr>
            </a:lvl9pPr>
          </a:lstStyle>
          <a:p>
            <a:pPr algn="just">
              <a:lnSpc>
                <a:spcPct val="150000"/>
              </a:lnSpc>
            </a:pPr>
            <a:r>
              <a:rPr lang="en-US" altLang="zh-CN" sz="3000">
                <a:solidFill>
                  <a:srgbClr val="7030A0"/>
                </a:solidFill>
                <a:latin typeface="+mj-lt"/>
                <a:ea typeface="Microsoft YaHei" panose="020B0503020204020204" charset="-122"/>
                <a:sym typeface="Microsoft YaHei" panose="020B0503020204020204" charset="-122"/>
              </a:rPr>
              <a:t>Cuộc sống của mỗi gia đình cần nhiều loại hàng hóa khác nhau như đồ ăn, thức uống, quần áo, đồ dùng.... Nếu thiếu những loại hàng hóa đó thì cuộc sống sẽ gặp nhiều khó khăn và chất lượng cuộc sống không đảm bảo.</a:t>
            </a:r>
            <a:endParaRPr lang="en-US" altLang="zh-CN" sz="3000" dirty="0">
              <a:solidFill>
                <a:srgbClr val="7030A0"/>
              </a:solidFill>
              <a:latin typeface="+mj-lt"/>
              <a:ea typeface="Microsoft YaHei" panose="020B0503020204020204" charset="-122"/>
              <a:sym typeface="Microsoft YaHei" panose="020B050302020402020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6" presetClass="emph" presetSubtype="0" fill="hold" nodeType="afterEffect">
                                  <p:stCondLst>
                                    <p:cond delay="0"/>
                                  </p:stCondLst>
                                  <p:childTnLst>
                                    <p:animScale>
                                      <p:cBhvr>
                                        <p:cTn id="21" dur="2000" fill="hold"/>
                                        <p:tgtEl>
                                          <p:spTgt spid="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Củng cố bài học</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16054"/>
            <a:ext cx="12219146" cy="6874053"/>
          </a:xfrm>
          <a:prstGeom prst="rect">
            <a:avLst/>
          </a:prstGeom>
        </p:spPr>
      </p:pic>
      <p:grpSp>
        <p:nvGrpSpPr>
          <p:cNvPr id="9" name="Group 8"/>
          <p:cNvGrpSpPr/>
          <p:nvPr/>
        </p:nvGrpSpPr>
        <p:grpSpPr>
          <a:xfrm>
            <a:off x="2327711" y="3241859"/>
            <a:ext cx="5103603" cy="2704614"/>
            <a:chOff x="2792168" y="1860972"/>
            <a:chExt cx="7216342" cy="3824243"/>
          </a:xfrm>
        </p:grpSpPr>
        <p:pic>
          <p:nvPicPr>
            <p:cNvPr id="5" name="Picture 4"/>
            <p:cNvPicPr>
              <a:picLocks noChangeAspect="1"/>
            </p:cNvPicPr>
            <p:nvPr/>
          </p:nvPicPr>
          <p:blipFill>
            <a:blip r:embed="rId4">
              <a:clrChange>
                <a:clrFrom>
                  <a:srgbClr val="FFFFFF"/>
                </a:clrFrom>
                <a:clrTo>
                  <a:srgbClr val="FFFFFF">
                    <a:alpha val="0"/>
                  </a:srgbClr>
                </a:clrTo>
              </a:clrChange>
            </a:blip>
            <a:stretch>
              <a:fillRect/>
            </a:stretch>
          </p:blipFill>
          <p:spPr>
            <a:xfrm>
              <a:off x="3867315" y="2898597"/>
              <a:ext cx="5004746" cy="2331810"/>
            </a:xfrm>
            <a:prstGeom prst="rect">
              <a:avLst/>
            </a:prstGeom>
          </p:spPr>
        </p:pic>
        <p:pic>
          <p:nvPicPr>
            <p:cNvPr id="6" name="Picture 5"/>
            <p:cNvPicPr>
              <a:picLocks noChangeAspect="1"/>
            </p:cNvPicPr>
            <p:nvPr/>
          </p:nvPicPr>
          <p:blipFill>
            <a:blip r:embed="rId5">
              <a:clrChange>
                <a:clrFrom>
                  <a:srgbClr val="FFFFFF"/>
                </a:clrFrom>
                <a:clrTo>
                  <a:srgbClr val="FFFFFF">
                    <a:alpha val="0"/>
                  </a:srgbClr>
                </a:clrTo>
              </a:clrChange>
            </a:blip>
            <a:stretch>
              <a:fillRect/>
            </a:stretch>
          </p:blipFill>
          <p:spPr>
            <a:xfrm>
              <a:off x="2792168" y="1860972"/>
              <a:ext cx="7216342" cy="3824243"/>
            </a:xfrm>
            <a:prstGeom prst="rect">
              <a:avLst/>
            </a:prstGeom>
          </p:spPr>
        </p:pic>
      </p:gr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8421" y="2276911"/>
            <a:ext cx="689430" cy="1149051"/>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6857" y="2948640"/>
            <a:ext cx="1130218" cy="572173"/>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39055" y="2200916"/>
            <a:ext cx="731557" cy="1220056"/>
          </a:xfrm>
          <a:prstGeom prst="rect">
            <a:avLst/>
          </a:prstGeom>
        </p:spPr>
      </p:pic>
      <p:pic>
        <p:nvPicPr>
          <p:cNvPr id="20" name="Content Placeholder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56154" y="2960364"/>
            <a:ext cx="762547" cy="762269"/>
          </a:xfrm>
          <a:prstGeom prst="rect">
            <a:avLst/>
          </a:prstGeom>
        </p:spPr>
      </p:pic>
      <p:pic>
        <p:nvPicPr>
          <p:cNvPr id="1032" name="Picture 8" descr="Box Cartoon Vector Images (over 110,000)"/>
          <p:cNvPicPr>
            <a:picLocks noChangeAspect="1" noChangeArrowheads="1"/>
          </p:cNvPicPr>
          <p:nvPr/>
        </p:nvPicPr>
        <p:blipFill>
          <a:blip r:embed="rId10" cstate="print">
            <a:clrChange>
              <a:clrFrom>
                <a:srgbClr val="FFFFFF"/>
              </a:clrFrom>
              <a:clrTo>
                <a:srgbClr val="FFFFFF">
                  <a:alpha val="0"/>
                </a:srgbClr>
              </a:clrTo>
            </a:clrChange>
            <a:extLst>
              <a:ext uri="{BEBA8EAE-BF5A-486C-A8C5-ECC9F3942E4B}">
                <a14:imgProps xmlns:a14="http://schemas.microsoft.com/office/drawing/2010/main">
                  <a14:imgLayer r:embed="rId11">
                    <a14:imgEffect>
                      <a14:backgroundRemoval t="0" b="100000" l="0" r="97059"/>
                    </a14:imgEffect>
                  </a14:imgLayer>
                </a14:imgProps>
              </a:ext>
              <a:ext uri="{28A0092B-C50C-407E-A947-70E740481C1C}">
                <a14:useLocalDpi xmlns:a14="http://schemas.microsoft.com/office/drawing/2010/main" val="0"/>
              </a:ext>
            </a:extLst>
          </a:blip>
          <a:srcRect/>
          <a:stretch>
            <a:fillRect/>
          </a:stretch>
        </p:blipFill>
        <p:spPr bwMode="auto">
          <a:xfrm>
            <a:off x="5805632" y="2857640"/>
            <a:ext cx="853124" cy="89613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resents Clipart Grotto - Presents , Transparent Cartoon, Free Cliparts &amp;  Silhouettes - NetClipart"/>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2131" l="0" r="95435"/>
                    </a14:imgEffect>
                  </a14:imgLayer>
                </a14:imgProps>
              </a:ext>
              <a:ext uri="{28A0092B-C50C-407E-A947-70E740481C1C}">
                <a14:useLocalDpi xmlns:a14="http://schemas.microsoft.com/office/drawing/2010/main" val="0"/>
              </a:ext>
            </a:extLst>
          </a:blip>
          <a:srcRect/>
          <a:stretch>
            <a:fillRect/>
          </a:stretch>
        </p:blipFill>
        <p:spPr bwMode="auto">
          <a:xfrm>
            <a:off x="6232045" y="3214833"/>
            <a:ext cx="703460" cy="63158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31527" y="2921778"/>
            <a:ext cx="751507" cy="586111"/>
          </a:xfrm>
          <a:prstGeom prst="rect">
            <a:avLst/>
          </a:prstGeom>
        </p:spPr>
      </p:pic>
      <p:pic>
        <p:nvPicPr>
          <p:cNvPr id="29" name="Picture 28"/>
          <p:cNvPicPr>
            <a:picLocks noChangeAspect="1"/>
          </p:cNvPicPr>
          <p:nvPr/>
        </p:nvPicPr>
        <p:blipFill>
          <a:blip r:embed="rId15" cstate="print">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4158543" y="3096367"/>
            <a:ext cx="1306434" cy="731603"/>
          </a:xfrm>
          <a:prstGeom prst="rect">
            <a:avLst/>
          </a:prstGeom>
        </p:spPr>
      </p:pic>
      <p:pic>
        <p:nvPicPr>
          <p:cNvPr id="30" name="Picture 29"/>
          <p:cNvPicPr>
            <a:picLocks noChangeAspect="1"/>
          </p:cNvPicPr>
          <p:nvPr/>
        </p:nvPicPr>
        <p:blipFill>
          <a:blip r:embed="rId16"/>
          <a:stretch>
            <a:fillRect/>
          </a:stretch>
        </p:blipFill>
        <p:spPr>
          <a:xfrm>
            <a:off x="7059967" y="1953709"/>
            <a:ext cx="3471952" cy="4536587"/>
          </a:xfrm>
          <a:prstGeom prst="rect">
            <a:avLst/>
          </a:prstGeom>
        </p:spPr>
      </p:pic>
      <p:sp>
        <p:nvSpPr>
          <p:cNvPr id="25" name="Oval 24"/>
          <p:cNvSpPr/>
          <p:nvPr/>
        </p:nvSpPr>
        <p:spPr>
          <a:xfrm>
            <a:off x="2774067" y="1785647"/>
            <a:ext cx="463360" cy="324410"/>
          </a:xfrm>
          <a:prstGeom prst="ellipse">
            <a:avLst/>
          </a:prstGeom>
          <a:solidFill>
            <a:srgbClr val="FFD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p:cNvSpPr/>
          <p:nvPr/>
        </p:nvSpPr>
        <p:spPr>
          <a:xfrm rot="452517">
            <a:off x="3374589" y="1884015"/>
            <a:ext cx="307920" cy="201804"/>
          </a:xfrm>
          <a:prstGeom prst="ellipse">
            <a:avLst/>
          </a:prstGeom>
          <a:solidFill>
            <a:srgbClr val="FFD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p:cNvSpPr/>
          <p:nvPr/>
        </p:nvSpPr>
        <p:spPr>
          <a:xfrm rot="452517">
            <a:off x="3530303" y="1951425"/>
            <a:ext cx="163164" cy="201804"/>
          </a:xfrm>
          <a:prstGeom prst="ellipse">
            <a:avLst/>
          </a:prstGeom>
          <a:solidFill>
            <a:srgbClr val="FFD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8" name="Picture 14" descr="Cartoon Woman - Happy Woman Cartoon Png - Free Transparent PNG Clipart  Images Download"/>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4658" b="97962" l="18929" r="90000">
                        <a14:backgroundMark x1="51190" y1="48908" x2="52738" y2="50801"/>
                        <a14:backgroundMark x1="68452" y1="46870" x2="66786" y2="46288"/>
                        <a14:backgroundMark x1="63214" y1="51237" x2="65952" y2="49782"/>
                        <a14:backgroundMark x1="59167" y1="83552" x2="59048" y2="80640"/>
                      </a14:backgroundRemoval>
                    </a14:imgEffect>
                  </a14:imgLayer>
                </a14:imgProps>
              </a:ext>
              <a:ext uri="{28A0092B-C50C-407E-A947-70E740481C1C}">
                <a14:useLocalDpi xmlns:a14="http://schemas.microsoft.com/office/drawing/2010/main" val="0"/>
              </a:ext>
            </a:extLst>
          </a:blip>
          <a:srcRect l="44859" t="16022" r="25753"/>
          <a:stretch/>
        </p:blipFill>
        <p:spPr bwMode="auto">
          <a:xfrm flipH="1">
            <a:off x="304516" y="1474379"/>
            <a:ext cx="2351314" cy="549524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1262098" y="1740414"/>
            <a:ext cx="983741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BỮA TỐI BẤT NGỜ</a:t>
            </a:r>
          </a:p>
        </p:txBody>
      </p:sp>
    </p:spTree>
    <p:extLst>
      <p:ext uri="{BB962C8B-B14F-4D97-AF65-F5344CB8AC3E}">
        <p14:creationId xmlns:p14="http://schemas.microsoft.com/office/powerpoint/2010/main" val="27703200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6054"/>
            <a:ext cx="12219146" cy="6874053"/>
          </a:xfrm>
          <a:prstGeom prst="rect">
            <a:avLst/>
          </a:prstGeom>
        </p:spPr>
      </p:pic>
      <p:pic>
        <p:nvPicPr>
          <p:cNvPr id="30" name="Picture 29"/>
          <p:cNvPicPr>
            <a:picLocks noChangeAspect="1"/>
          </p:cNvPicPr>
          <p:nvPr/>
        </p:nvPicPr>
        <p:blipFill>
          <a:blip r:embed="rId3"/>
          <a:stretch>
            <a:fillRect/>
          </a:stretch>
        </p:blipFill>
        <p:spPr>
          <a:xfrm>
            <a:off x="6109573" y="1724178"/>
            <a:ext cx="3471952" cy="4536587"/>
          </a:xfrm>
          <a:prstGeom prst="rect">
            <a:avLst/>
          </a:prstGeom>
        </p:spPr>
      </p:pic>
      <p:sp>
        <p:nvSpPr>
          <p:cNvPr id="27" name="Oval Callout 26"/>
          <p:cNvSpPr/>
          <p:nvPr/>
        </p:nvSpPr>
        <p:spPr>
          <a:xfrm>
            <a:off x="271840" y="192140"/>
            <a:ext cx="6255700" cy="2608209"/>
          </a:xfrm>
          <a:prstGeom prst="wedgeEllipseCallout">
            <a:avLst>
              <a:gd name="adj1" fmla="val 51187"/>
              <a:gd name="adj2" fmla="val 38670"/>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Bố</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con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mình</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hãy</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chuẩn</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bị</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một</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bữa</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ăn</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thịnh</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soạn</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để</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chúc</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mừng</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20/10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cho</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mẹ</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nhé</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a:t>
            </a:r>
            <a:endParaRPr kumimoji="0" lang="en-US" sz="2800" b="1" i="0" u="none" strike="noStrike" kern="1200" cap="none" spc="0" normalizeH="0" baseline="0" noProof="0" dirty="0">
              <a:ln>
                <a:noFill/>
              </a:ln>
              <a:solidFill>
                <a:srgbClr val="FF0000"/>
              </a:solidFill>
              <a:effectLst/>
              <a:uLnTx/>
              <a:uFillTx/>
              <a:latin typeface="Montserrat Alternates ExtraBold" panose="00000900000000000000" pitchFamily="50" charset="0"/>
              <a:ea typeface="+mn-ea"/>
              <a:cs typeface="+mn-cs"/>
            </a:endParaRPr>
          </a:p>
        </p:txBody>
      </p:sp>
      <p:sp>
        <p:nvSpPr>
          <p:cNvPr id="36" name="Oval Callout 35"/>
          <p:cNvSpPr/>
          <p:nvPr/>
        </p:nvSpPr>
        <p:spPr>
          <a:xfrm>
            <a:off x="8928100" y="1536700"/>
            <a:ext cx="2590800" cy="1491582"/>
          </a:xfrm>
          <a:prstGeom prst="wedgeEllipseCallout">
            <a:avLst>
              <a:gd name="adj1" fmla="val -40446"/>
              <a:gd name="adj2" fmla="val 57173"/>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Dạ</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a:t>
            </a:r>
            <a:r>
              <a:rPr kumimoji="0" lang="en-US" sz="2800" b="1" i="0" u="none" strike="noStrike" kern="1200" cap="none" spc="0" normalizeH="0" baseline="0" noProof="0" dirty="0" err="1">
                <a:ln>
                  <a:noFill/>
                </a:ln>
                <a:solidFill>
                  <a:prstClr val="black"/>
                </a:solidFill>
                <a:effectLst/>
                <a:uLnTx/>
                <a:uFillTx/>
                <a:latin typeface="Montserrat Alternates ExtraBold" panose="00000900000000000000" pitchFamily="50" charset="0"/>
                <a:ea typeface="+mn-ea"/>
                <a:cs typeface="+mn-cs"/>
              </a:rPr>
              <a:t>vâng</a:t>
            </a:r>
            <a:r>
              <a:rPr kumimoji="0" lang="en-US" sz="2800" b="1" i="0" u="none" strike="noStrike" kern="1200" cap="none" spc="0" normalizeH="0" baseline="0" noProof="0" dirty="0">
                <a:ln>
                  <a:noFill/>
                </a:ln>
                <a:solidFill>
                  <a:prstClr val="black"/>
                </a:solidFill>
                <a:effectLst/>
                <a:uLnTx/>
                <a:uFillTx/>
                <a:latin typeface="Montserrat Alternates ExtraBold" panose="00000900000000000000" pitchFamily="50" charset="0"/>
                <a:ea typeface="+mn-ea"/>
                <a:cs typeface="+mn-cs"/>
              </a:rPr>
              <a:t> ạ !</a:t>
            </a:r>
            <a:endParaRPr kumimoji="0" lang="en-US" sz="2800" b="1" i="0" u="none" strike="noStrike" kern="1200" cap="none" spc="0" normalizeH="0" baseline="0" noProof="0" dirty="0">
              <a:ln>
                <a:noFill/>
              </a:ln>
              <a:solidFill>
                <a:srgbClr val="FF0000"/>
              </a:solidFill>
              <a:effectLst/>
              <a:uLnTx/>
              <a:uFillTx/>
              <a:latin typeface="Montserrat Alternates ExtraBold" panose="00000900000000000000" pitchFamily="50" charset="0"/>
              <a:ea typeface="+mn-ea"/>
              <a:cs typeface="+mn-cs"/>
            </a:endParaRPr>
          </a:p>
        </p:txBody>
      </p:sp>
    </p:spTree>
    <p:extLst>
      <p:ext uri="{BB962C8B-B14F-4D97-AF65-F5344CB8AC3E}">
        <p14:creationId xmlns:p14="http://schemas.microsoft.com/office/powerpoint/2010/main" val="36154881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0" y="-16054"/>
            <a:ext cx="12219146" cy="6874053"/>
          </a:xfrm>
          <a:prstGeom prst="rect">
            <a:avLst/>
          </a:prstGeom>
        </p:spPr>
      </p:pic>
      <p:sp>
        <p:nvSpPr>
          <p:cNvPr id="44" name="Rectangle 43"/>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44"/>
          <p:cNvSpPr/>
          <p:nvPr/>
        </p:nvSpPr>
        <p:spPr>
          <a:xfrm>
            <a:off x="876773" y="420856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ĐÚNG</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Rectangle 47"/>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Rectangle 48"/>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Rectangle 49"/>
          <p:cNvSpPr/>
          <p:nvPr/>
        </p:nvSpPr>
        <p:spPr>
          <a:xfrm>
            <a:off x="6492967" y="421119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82723" y="391061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03367" y="389968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85945" y="1108232"/>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p:cNvSpPr txBox="1"/>
          <p:nvPr/>
        </p:nvSpPr>
        <p:spPr>
          <a:xfrm>
            <a:off x="938357" y="316195"/>
            <a:ext cx="1830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CÂU HỎI: </a:t>
            </a:r>
          </a:p>
        </p:txBody>
      </p:sp>
      <p:pic>
        <p:nvPicPr>
          <p:cNvPr id="16"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750098"/>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3D7BFB20-D3F3-4C0D-8266-474A273D7641}"/>
              </a:ext>
            </a:extLst>
          </p:cNvPr>
          <p:cNvPicPr>
            <a:picLocks noChangeAspect="1"/>
          </p:cNvPicPr>
          <p:nvPr/>
        </p:nvPicPr>
        <p:blipFill>
          <a:blip r:embed="rId4"/>
          <a:stretch>
            <a:fillRect/>
          </a:stretch>
        </p:blipFill>
        <p:spPr>
          <a:xfrm>
            <a:off x="0" y="-16054"/>
            <a:ext cx="12219146" cy="6874053"/>
          </a:xfrm>
          <a:prstGeom prst="rect">
            <a:avLst/>
          </a:prstGeom>
        </p:spPr>
      </p:pic>
      <p:sp>
        <p:nvSpPr>
          <p:cNvPr id="17" name="Rectangle 16">
            <a:extLst>
              <a:ext uri="{FF2B5EF4-FFF2-40B4-BE49-F238E27FC236}">
                <a16:creationId xmlns:a16="http://schemas.microsoft.com/office/drawing/2014/main" xmlns="" id="{B23CFC40-C093-45AC-9A87-8C99F59F6011}"/>
              </a:ext>
            </a:extLst>
          </p:cNvPr>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Times New Roman" panose="02020603050405020304" charset="0"/>
              <a:cs typeface="Times New Roman" panose="02020603050405020304" charset="0"/>
            </a:endParaRPr>
          </a:p>
        </p:txBody>
      </p:sp>
      <p:sp>
        <p:nvSpPr>
          <p:cNvPr id="18" name="Rectangle 17">
            <a:extLst>
              <a:ext uri="{FF2B5EF4-FFF2-40B4-BE49-F238E27FC236}">
                <a16:creationId xmlns:a16="http://schemas.microsoft.com/office/drawing/2014/main" xmlns="" id="{026FCCD8-85F3-4780-AFB2-40E34FDFF77D}"/>
              </a:ext>
            </a:extLst>
          </p:cNvPr>
          <p:cNvSpPr/>
          <p:nvPr/>
        </p:nvSpPr>
        <p:spPr>
          <a:xfrm>
            <a:off x="876773" y="420856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Hạt gạo</a:t>
            </a:r>
          </a:p>
        </p:txBody>
      </p:sp>
      <p:sp>
        <p:nvSpPr>
          <p:cNvPr id="19" name="Rectangle 18">
            <a:extLst>
              <a:ext uri="{FF2B5EF4-FFF2-40B4-BE49-F238E27FC236}">
                <a16:creationId xmlns:a16="http://schemas.microsoft.com/office/drawing/2014/main" xmlns="" id="{62C41BEA-1B54-46DF-AE28-CB40E85703F1}"/>
              </a:ext>
            </a:extLst>
          </p:cNvPr>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Hạt vừng</a:t>
            </a:r>
          </a:p>
        </p:txBody>
      </p:sp>
      <p:sp>
        <p:nvSpPr>
          <p:cNvPr id="20" name="Rectangle 19">
            <a:extLst>
              <a:ext uri="{FF2B5EF4-FFF2-40B4-BE49-F238E27FC236}">
                <a16:creationId xmlns:a16="http://schemas.microsoft.com/office/drawing/2014/main" xmlns="" id="{6AECCFD8-3D8A-4240-9B6A-A27831E9CF3F}"/>
              </a:ext>
            </a:extLst>
          </p:cNvPr>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Hạt đỗ</a:t>
            </a:r>
          </a:p>
        </p:txBody>
      </p:sp>
      <p:sp>
        <p:nvSpPr>
          <p:cNvPr id="21" name="Rectangle 20">
            <a:extLst>
              <a:ext uri="{FF2B5EF4-FFF2-40B4-BE49-F238E27FC236}">
                <a16:creationId xmlns:a16="http://schemas.microsoft.com/office/drawing/2014/main" xmlns="" id="{F93E881C-733C-4B44-B18E-4486D06175BA}"/>
              </a:ext>
            </a:extLst>
          </p:cNvPr>
          <p:cNvSpPr/>
          <p:nvPr/>
        </p:nvSpPr>
        <p:spPr>
          <a:xfrm>
            <a:off x="6492967" y="421119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Hạt sen</a:t>
            </a:r>
          </a:p>
        </p:txBody>
      </p:sp>
      <p:pic>
        <p:nvPicPr>
          <p:cNvPr id="22" name="Picture 6" descr="Káº¿t quáº£ hÃ¬nh áº£nh cho right wrong tick icon">
            <a:extLst>
              <a:ext uri="{FF2B5EF4-FFF2-40B4-BE49-F238E27FC236}">
                <a16:creationId xmlns:a16="http://schemas.microsoft.com/office/drawing/2014/main" xmlns="" id="{69DE240A-1A40-4011-AE87-55D67616F26B}"/>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82723" y="391061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a:extLst>
              <a:ext uri="{FF2B5EF4-FFF2-40B4-BE49-F238E27FC236}">
                <a16:creationId xmlns:a16="http://schemas.microsoft.com/office/drawing/2014/main" xmlns="" id="{D33D69AE-78E0-4CC2-AE32-A145B494547E}"/>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a:extLst>
              <a:ext uri="{FF2B5EF4-FFF2-40B4-BE49-F238E27FC236}">
                <a16:creationId xmlns:a16="http://schemas.microsoft.com/office/drawing/2014/main" xmlns="" id="{81674EE6-B41E-4BF7-A0E8-41B2957B090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a:extLst>
              <a:ext uri="{FF2B5EF4-FFF2-40B4-BE49-F238E27FC236}">
                <a16:creationId xmlns:a16="http://schemas.microsoft.com/office/drawing/2014/main" xmlns="" id="{8621AC3C-DAD7-46A4-8830-AAD210BF818E}"/>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4903367" y="3899687"/>
            <a:ext cx="1339598" cy="117733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xmlns="" id="{342C2CF7-9579-4DAE-AB9C-C6D713122D9F}"/>
              </a:ext>
            </a:extLst>
          </p:cNvPr>
          <p:cNvSpPr txBox="1"/>
          <p:nvPr/>
        </p:nvSpPr>
        <p:spPr>
          <a:xfrm>
            <a:off x="938530" y="316230"/>
            <a:ext cx="10238740" cy="3046988"/>
          </a:xfrm>
          <a:prstGeom prst="rect">
            <a:avLst/>
          </a:prstGeom>
          <a:noFill/>
        </p:spPr>
        <p:txBody>
          <a:bodyPr wrap="square" rtlCol="0">
            <a:spAutoFit/>
          </a:bodyPr>
          <a:lstStyle/>
          <a:p>
            <a:pPr algn="ctr"/>
            <a:r>
              <a:rPr lang="en-US" sz="3200" dirty="0">
                <a:solidFill>
                  <a:schemeClr val="bg1"/>
                </a:solidFill>
                <a:latin typeface="Times New Roman" panose="02020603050405020304" charset="0"/>
                <a:cs typeface="Times New Roman" panose="02020603050405020304" charset="0"/>
              </a:rPr>
              <a:t>CÂU HỎI 1: </a:t>
            </a:r>
          </a:p>
          <a:p>
            <a:pPr algn="ctr"/>
            <a:r>
              <a:rPr lang="en-US" sz="3200" dirty="0" err="1">
                <a:solidFill>
                  <a:schemeClr val="bg1"/>
                </a:solidFill>
                <a:latin typeface="Times New Roman" panose="02020603050405020304" charset="0"/>
                <a:cs typeface="Times New Roman" panose="02020603050405020304" charset="0"/>
              </a:rPr>
              <a:t>Nhỏ</a:t>
            </a:r>
            <a:r>
              <a:rPr lang="en-US" sz="3200" dirty="0">
                <a:solidFill>
                  <a:schemeClr val="bg1"/>
                </a:solidFill>
                <a:latin typeface="Times New Roman" panose="02020603050405020304" charset="0"/>
                <a:cs typeface="Times New Roman" panose="02020603050405020304" charset="0"/>
              </a:rPr>
              <a:t> hơn hạt thóc</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Trong</a:t>
            </a:r>
            <a:r>
              <a:rPr lang="en-US" sz="3200" dirty="0">
                <a:solidFill>
                  <a:schemeClr val="bg1"/>
                </a:solidFill>
                <a:latin typeface="Times New Roman" panose="02020603050405020304" charset="0"/>
                <a:cs typeface="Times New Roman" panose="02020603050405020304" charset="0"/>
              </a:rPr>
              <a:t> ngọc trắng ngà</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Khắp</a:t>
            </a:r>
            <a:r>
              <a:rPr lang="en-US" sz="3200" dirty="0">
                <a:solidFill>
                  <a:schemeClr val="bg1"/>
                </a:solidFill>
                <a:latin typeface="Times New Roman" panose="02020603050405020304" charset="0"/>
                <a:cs typeface="Times New Roman" panose="02020603050405020304" charset="0"/>
              </a:rPr>
              <a:t> muôn vạn nhà, </a:t>
            </a:r>
          </a:p>
          <a:p>
            <a:pPr algn="ctr"/>
            <a:r>
              <a:rPr lang="en-US" sz="3200" dirty="0">
                <a:solidFill>
                  <a:schemeClr val="bg1"/>
                </a:solidFill>
                <a:latin typeface="Times New Roman" panose="02020603050405020304" charset="0"/>
                <a:cs typeface="Times New Roman" panose="02020603050405020304" charset="0"/>
              </a:rPr>
              <a:t>Ai ai cũng có</a:t>
            </a:r>
          </a:p>
          <a:p>
            <a:pPr algn="ctr"/>
            <a:r>
              <a:rPr lang="en-US" sz="3200" dirty="0">
                <a:solidFill>
                  <a:schemeClr val="bg1"/>
                </a:solidFill>
                <a:latin typeface="Times New Roman" panose="02020603050405020304" charset="0"/>
                <a:cs typeface="Times New Roman" panose="02020603050405020304" charset="0"/>
              </a:rPr>
              <a:t>- Là hạt gì?</a:t>
            </a:r>
          </a:p>
        </p:txBody>
      </p:sp>
      <p:pic>
        <p:nvPicPr>
          <p:cNvPr id="28" name="Picture 2" descr="Káº¿t quáº£ hÃ¬nh áº£nh cho home icon">
            <a:hlinkClick r:id="rId8" action="ppaction://hlinksldjump"/>
            <a:extLst>
              <a:ext uri="{FF2B5EF4-FFF2-40B4-BE49-F238E27FC236}">
                <a16:creationId xmlns:a16="http://schemas.microsoft.com/office/drawing/2014/main" xmlns="" id="{A8297E6A-3436-4308-9FFD-EA8FF7922F5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 y="5902498"/>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18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8"/>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Am-thanh-tra-loi-sai-www_nhacchuongvui_com.wav"/>
                                        </p:tgtEl>
                                      </p:cMediaNode>
                                    </p:audio>
                                  </p:subTnLst>
                                </p:cTn>
                              </p:par>
                            </p:childTnLst>
                          </p:cTn>
                        </p:par>
                        <p:par>
                          <p:cTn id="13" fill="hold">
                            <p:stCondLst>
                              <p:cond delay="0"/>
                            </p:stCondLst>
                            <p:childTnLst>
                              <p:par>
                                <p:cTn id="14" presetID="1" presetClass="entr" presetSubtype="0" fill="hold" nodeType="afterEffect">
                                  <p:stCondLst>
                                    <p:cond delay="1500"/>
                                  </p:stCondLst>
                                  <p:childTnLst>
                                    <p:set>
                                      <p:cBhvr>
                                        <p:cTn id="15" dur="1" fill="hold">
                                          <p:stCondLst>
                                            <p:cond delay="0"/>
                                          </p:stCondLst>
                                        </p:cTn>
                                        <p:tgtEl>
                                          <p:spTgt spid="55"/>
                                        </p:tgtEl>
                                        <p:attrNameLst>
                                          <p:attrName>style.visibility</p:attrName>
                                        </p:attrNameLst>
                                      </p:cBhvr>
                                      <p:to>
                                        <p:strVal val="visible"/>
                                      </p:to>
                                    </p:set>
                                  </p:childTnLst>
                                </p:cTn>
                              </p:par>
                            </p:childTnLst>
                          </p:cTn>
                        </p:par>
                        <p:par>
                          <p:cTn id="16" fill="hold">
                            <p:stCondLst>
                              <p:cond delay="1500"/>
                            </p:stCondLst>
                            <p:childTnLst>
                              <p:par>
                                <p:cTn id="17" presetID="10" presetClass="exit" presetSubtype="0" fill="hold" nodeType="afterEffect">
                                  <p:stCondLst>
                                    <p:cond delay="900"/>
                                  </p:stCondLst>
                                  <p:childTnLst>
                                    <p:animEffect transition="out" filter="fade">
                                      <p:cBhvr>
                                        <p:cTn id="18" dur="500"/>
                                        <p:tgtEl>
                                          <p:spTgt spid="55"/>
                                        </p:tgtEl>
                                      </p:cBhvr>
                                    </p:animEffect>
                                    <p:set>
                                      <p:cBhvr>
                                        <p:cTn id="19"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20" restart="whenNotActive" fill="hold" evtFilter="cancelBubble" nodeType="interactiveSeq">
                <p:stCondLst>
                  <p:cond evt="onClick" delay="0">
                    <p:tgtEl>
                      <p:spTgt spid="5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Am-thanh-tra-loi-sai-www_nhacchuongvui_com.wav"/>
                                        </p:tgtEl>
                                      </p:cMediaNode>
                                    </p:audio>
                                  </p:subTnLst>
                                </p:cTn>
                              </p:par>
                            </p:childTnLst>
                          </p:cTn>
                        </p:par>
                        <p:par>
                          <p:cTn id="25" fill="hold">
                            <p:stCondLst>
                              <p:cond delay="0"/>
                            </p:stCondLst>
                            <p:childTnLst>
                              <p:par>
                                <p:cTn id="26" presetID="1" presetClass="entr" presetSubtype="0" fill="hold" nodeType="afterEffect">
                                  <p:stCondLst>
                                    <p:cond delay="1500"/>
                                  </p:stCondLst>
                                  <p:childTnLst>
                                    <p:set>
                                      <p:cBhvr>
                                        <p:cTn id="27" dur="1" fill="hold">
                                          <p:stCondLst>
                                            <p:cond delay="0"/>
                                          </p:stCondLst>
                                        </p:cTn>
                                        <p:tgtEl>
                                          <p:spTgt spid="55"/>
                                        </p:tgtEl>
                                        <p:attrNameLst>
                                          <p:attrName>style.visibility</p:attrName>
                                        </p:attrNameLst>
                                      </p:cBhvr>
                                      <p:to>
                                        <p:strVal val="visible"/>
                                      </p:to>
                                    </p:set>
                                  </p:childTnLst>
                                </p:cTn>
                              </p:par>
                            </p:childTnLst>
                          </p:cTn>
                        </p:par>
                        <p:par>
                          <p:cTn id="28" fill="hold">
                            <p:stCondLst>
                              <p:cond delay="1500"/>
                            </p:stCondLst>
                            <p:childTnLst>
                              <p:par>
                                <p:cTn id="29" presetID="10" presetClass="exit" presetSubtype="0" fill="hold" nodeType="afterEffect">
                                  <p:stCondLst>
                                    <p:cond delay="1100"/>
                                  </p:stCondLst>
                                  <p:childTnLst>
                                    <p:animEffect transition="out" filter="fade">
                                      <p:cBhvr>
                                        <p:cTn id="30" dur="500"/>
                                        <p:tgtEl>
                                          <p:spTgt spid="55"/>
                                        </p:tgtEl>
                                      </p:cBhvr>
                                    </p:animEffect>
                                    <p:set>
                                      <p:cBhvr>
                                        <p:cTn id="3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32" restart="whenNotActive" fill="hold" evtFilter="cancelBubble" nodeType="interactiveSeq">
                <p:stCondLst>
                  <p:cond evt="onClick" delay="0">
                    <p:tgtEl>
                      <p:spTgt spid="4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Am-thanh-tra-loi-sai-www_nhacchuongvui_com.wav"/>
                                        </p:tgtEl>
                                      </p:cMediaNode>
                                    </p:audio>
                                  </p:subTnLst>
                                </p:cTn>
                              </p:par>
                            </p:childTnLst>
                          </p:cTn>
                        </p:par>
                        <p:par>
                          <p:cTn id="37" fill="hold">
                            <p:stCondLst>
                              <p:cond delay="0"/>
                            </p:stCondLst>
                            <p:childTnLst>
                              <p:par>
                                <p:cTn id="38" presetID="1" presetClass="entr" presetSubtype="0" fill="hold" nodeType="afterEffect">
                                  <p:stCondLst>
                                    <p:cond delay="1500"/>
                                  </p:stCondLst>
                                  <p:childTnLst>
                                    <p:set>
                                      <p:cBhvr>
                                        <p:cTn id="39" dur="1" fill="hold">
                                          <p:stCondLst>
                                            <p:cond delay="0"/>
                                          </p:stCondLst>
                                        </p:cTn>
                                        <p:tgtEl>
                                          <p:spTgt spid="55"/>
                                        </p:tgtEl>
                                        <p:attrNameLst>
                                          <p:attrName>style.visibility</p:attrName>
                                        </p:attrNameLst>
                                      </p:cBhvr>
                                      <p:to>
                                        <p:strVal val="visible"/>
                                      </p:to>
                                    </p:set>
                                  </p:childTnLst>
                                </p:cTn>
                              </p:par>
                            </p:childTnLst>
                          </p:cTn>
                        </p:par>
                        <p:par>
                          <p:cTn id="40" fill="hold">
                            <p:stCondLst>
                              <p:cond delay="1500"/>
                            </p:stCondLst>
                            <p:childTnLst>
                              <p:par>
                                <p:cTn id="41" presetID="10" presetClass="exit" presetSubtype="0" fill="hold" nodeType="afterEffect">
                                  <p:stCondLst>
                                    <p:cond delay="1100"/>
                                  </p:stCondLst>
                                  <p:childTnLst>
                                    <p:animEffect transition="out" filter="fade">
                                      <p:cBhvr>
                                        <p:cTn id="42" dur="500"/>
                                        <p:tgtEl>
                                          <p:spTgt spid="55"/>
                                        </p:tgtEl>
                                      </p:cBhvr>
                                    </p:animEffect>
                                    <p:set>
                                      <p:cBhvr>
                                        <p:cTn id="43"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44" restart="whenNotActive" fill="hold" evtFilter="cancelBubble" nodeType="interactiveSeq">
                <p:stCondLst>
                  <p:cond evt="onClick" delay="0">
                    <p:tgtEl>
                      <p:spTgt spid="45"/>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Am-thanh-tra-loi-dung-www_nhacchuongvui_com.wav"/>
                                        </p:tgtEl>
                                      </p:cMediaNode>
                                    </p:audio>
                                  </p:subTnLst>
                                </p:cTn>
                              </p:par>
                              <p:par>
                                <p:cTn id="49" presetID="10"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childTnLst>
              </p:cTn>
              <p:nextCondLst>
                <p:cond evt="onClick" delay="0">
                  <p:tgtEl>
                    <p:spTgt spid="45"/>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9"/>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21"/>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20"/>
                  </p:tgtEl>
                </p:cond>
              </p:nextCondLst>
            </p:seq>
            <p:seq concurrent="1" nextAc="seek">
              <p:cTn id="67" restart="whenNotActive" fill="hold" evtFilter="cancelBubble" nodeType="interactiveSeq">
                <p:stCondLst>
                  <p:cond evt="onClick" delay="0">
                    <p:tgtEl>
                      <p:spTgt spid="18"/>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0" y="-16054"/>
            <a:ext cx="12219146" cy="6874053"/>
          </a:xfrm>
          <a:prstGeom prst="rect">
            <a:avLst/>
          </a:prstGeom>
        </p:spPr>
      </p:pic>
      <p:sp>
        <p:nvSpPr>
          <p:cNvPr id="4" name="Rectangle 3"/>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6671303" y="424274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ĐÚNG</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876773" y="42803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66529" y="39798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7897" y="393387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749170" y="613909"/>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938357" y="316195"/>
            <a:ext cx="1830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CÂU HỎI: </a:t>
            </a:r>
          </a:p>
        </p:txBody>
      </p:sp>
      <p:pic>
        <p:nvPicPr>
          <p:cNvPr id="17"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750098"/>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EBEF2FE2-1FE5-4733-AB4D-C2AABE8933F3}"/>
              </a:ext>
            </a:extLst>
          </p:cNvPr>
          <p:cNvPicPr>
            <a:picLocks noChangeAspect="1"/>
          </p:cNvPicPr>
          <p:nvPr/>
        </p:nvPicPr>
        <p:blipFill>
          <a:blip r:embed="rId4"/>
          <a:stretch>
            <a:fillRect/>
          </a:stretch>
        </p:blipFill>
        <p:spPr>
          <a:xfrm>
            <a:off x="0" y="-16054"/>
            <a:ext cx="12219146" cy="6874053"/>
          </a:xfrm>
          <a:prstGeom prst="rect">
            <a:avLst/>
          </a:prstGeom>
        </p:spPr>
      </p:pic>
      <p:sp>
        <p:nvSpPr>
          <p:cNvPr id="18" name="Rectangle 17">
            <a:extLst>
              <a:ext uri="{FF2B5EF4-FFF2-40B4-BE49-F238E27FC236}">
                <a16:creationId xmlns:a16="http://schemas.microsoft.com/office/drawing/2014/main" xmlns="" id="{8BBD0DBA-090A-463B-A8E0-1ABFBD7BBA03}"/>
              </a:ext>
            </a:extLst>
          </p:cNvPr>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Times New Roman" panose="02020603050405020304" charset="0"/>
              <a:cs typeface="Times New Roman" panose="02020603050405020304" charset="0"/>
            </a:endParaRPr>
          </a:p>
        </p:txBody>
      </p:sp>
      <p:sp>
        <p:nvSpPr>
          <p:cNvPr id="19" name="Rectangle 18">
            <a:extLst>
              <a:ext uri="{FF2B5EF4-FFF2-40B4-BE49-F238E27FC236}">
                <a16:creationId xmlns:a16="http://schemas.microsoft.com/office/drawing/2014/main" xmlns="" id="{FDB2BFF4-AD60-4590-AC24-720BC0C235CE}"/>
              </a:ext>
            </a:extLst>
          </p:cNvPr>
          <p:cNvSpPr/>
          <p:nvPr/>
        </p:nvSpPr>
        <p:spPr>
          <a:xfrm>
            <a:off x="6671303" y="424274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Cái quạt điện</a:t>
            </a:r>
          </a:p>
        </p:txBody>
      </p:sp>
      <p:sp>
        <p:nvSpPr>
          <p:cNvPr id="20" name="Rectangle 19">
            <a:extLst>
              <a:ext uri="{FF2B5EF4-FFF2-40B4-BE49-F238E27FC236}">
                <a16:creationId xmlns:a16="http://schemas.microsoft.com/office/drawing/2014/main" xmlns="" id="{6B73B19B-1B97-42B0-929F-75F4AF9B1AED}"/>
              </a:ext>
            </a:extLst>
          </p:cNvPr>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Cái tivi</a:t>
            </a:r>
          </a:p>
        </p:txBody>
      </p:sp>
      <p:sp>
        <p:nvSpPr>
          <p:cNvPr id="21" name="Rectangle 20">
            <a:extLst>
              <a:ext uri="{FF2B5EF4-FFF2-40B4-BE49-F238E27FC236}">
                <a16:creationId xmlns:a16="http://schemas.microsoft.com/office/drawing/2014/main" xmlns="" id="{50F37E00-9237-4AEC-B905-EE26DF2E03C5}"/>
              </a:ext>
            </a:extLst>
          </p:cNvPr>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Cái điều hòa</a:t>
            </a:r>
          </a:p>
        </p:txBody>
      </p:sp>
      <p:sp>
        <p:nvSpPr>
          <p:cNvPr id="22" name="Rectangle 21">
            <a:extLst>
              <a:ext uri="{FF2B5EF4-FFF2-40B4-BE49-F238E27FC236}">
                <a16:creationId xmlns:a16="http://schemas.microsoft.com/office/drawing/2014/main" xmlns="" id="{85FD4DDC-DE90-41E9-8B2E-0FB49E853A9B}"/>
              </a:ext>
            </a:extLst>
          </p:cNvPr>
          <p:cNvSpPr/>
          <p:nvPr/>
        </p:nvSpPr>
        <p:spPr>
          <a:xfrm>
            <a:off x="876773" y="42803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Cái tủ lạnh</a:t>
            </a:r>
          </a:p>
        </p:txBody>
      </p:sp>
      <p:pic>
        <p:nvPicPr>
          <p:cNvPr id="23" name="Picture 6" descr="Káº¿t quáº£ hÃ¬nh áº£nh cho right wrong tick icon">
            <a:extLst>
              <a:ext uri="{FF2B5EF4-FFF2-40B4-BE49-F238E27FC236}">
                <a16:creationId xmlns:a16="http://schemas.microsoft.com/office/drawing/2014/main" xmlns="" id="{288BBC0B-FA23-4507-A3C5-77DD10838B81}"/>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66529" y="39798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a:extLst>
              <a:ext uri="{FF2B5EF4-FFF2-40B4-BE49-F238E27FC236}">
                <a16:creationId xmlns:a16="http://schemas.microsoft.com/office/drawing/2014/main" xmlns="" id="{53588051-9C04-47F4-ACFA-D966AA40F62F}"/>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a:extLst>
              <a:ext uri="{FF2B5EF4-FFF2-40B4-BE49-F238E27FC236}">
                <a16:creationId xmlns:a16="http://schemas.microsoft.com/office/drawing/2014/main" xmlns="" id="{96436F74-CEAE-4409-BB6B-402BF06230F3}"/>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a:extLst>
              <a:ext uri="{FF2B5EF4-FFF2-40B4-BE49-F238E27FC236}">
                <a16:creationId xmlns:a16="http://schemas.microsoft.com/office/drawing/2014/main" xmlns="" id="{929AE8EE-3685-41E6-A571-3275C0AE233A}"/>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697897" y="393387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xmlns="" id="{4039A52A-8E19-4CF2-98F7-B42FCB730D9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749170" y="613909"/>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 id="{2A50AA0C-1EFD-4224-B1E6-92894E8C46F9}"/>
              </a:ext>
            </a:extLst>
          </p:cNvPr>
          <p:cNvSpPr txBox="1"/>
          <p:nvPr/>
        </p:nvSpPr>
        <p:spPr>
          <a:xfrm>
            <a:off x="938530" y="316230"/>
            <a:ext cx="10417175" cy="2554545"/>
          </a:xfrm>
          <a:prstGeom prst="rect">
            <a:avLst/>
          </a:prstGeom>
          <a:noFill/>
        </p:spPr>
        <p:txBody>
          <a:bodyPr wrap="square" rtlCol="0">
            <a:spAutoFit/>
          </a:bodyPr>
          <a:lstStyle/>
          <a:p>
            <a:pPr algn="ctr"/>
            <a:r>
              <a:rPr lang="en-US" sz="3200" dirty="0">
                <a:solidFill>
                  <a:schemeClr val="bg1"/>
                </a:solidFill>
                <a:latin typeface="Times New Roman" panose="02020603050405020304" charset="0"/>
                <a:cs typeface="Times New Roman" panose="02020603050405020304" charset="0"/>
              </a:rPr>
              <a:t>CÂU HỎI 2 : </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Có</a:t>
            </a:r>
            <a:r>
              <a:rPr lang="en-US" sz="3200" dirty="0">
                <a:solidFill>
                  <a:schemeClr val="bg1"/>
                </a:solidFill>
                <a:latin typeface="Times New Roman" panose="02020603050405020304" charset="0"/>
                <a:cs typeface="Times New Roman" panose="02020603050405020304" charset="0"/>
              </a:rPr>
              <a:t> cánh, không biết bay</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Chỉ</a:t>
            </a:r>
            <a:r>
              <a:rPr lang="en-US" sz="3200" dirty="0">
                <a:solidFill>
                  <a:schemeClr val="bg1"/>
                </a:solidFill>
                <a:latin typeface="Times New Roman" panose="02020603050405020304" charset="0"/>
                <a:cs typeface="Times New Roman" panose="02020603050405020304" charset="0"/>
              </a:rPr>
              <a:t> quay như chong chóng</a:t>
            </a:r>
          </a:p>
          <a:p>
            <a:pPr algn="ctr"/>
            <a:r>
              <a:rPr lang="en-US" sz="3200" dirty="0">
                <a:solidFill>
                  <a:schemeClr val="bg1"/>
                </a:solidFill>
                <a:latin typeface="Times New Roman" panose="02020603050405020304" charset="0"/>
                <a:cs typeface="Times New Roman" panose="02020603050405020304" charset="0"/>
              </a:rPr>
              <a:t>Làm gió xua cái nóng</a:t>
            </a:r>
          </a:p>
          <a:p>
            <a:pPr algn="ctr"/>
            <a:r>
              <a:rPr lang="en-US" sz="3200" dirty="0">
                <a:solidFill>
                  <a:schemeClr val="bg1"/>
                </a:solidFill>
                <a:latin typeface="Times New Roman" panose="02020603050405020304" charset="0"/>
                <a:cs typeface="Times New Roman" panose="02020603050405020304" charset="0"/>
              </a:rPr>
              <a:t>Mất điện là hết quay. </a:t>
            </a:r>
          </a:p>
        </p:txBody>
      </p:sp>
      <p:pic>
        <p:nvPicPr>
          <p:cNvPr id="29" name="Picture 2" descr="Káº¿t quáº£ hÃ¬nh áº£nh cho home icon">
            <a:hlinkClick r:id="rId8" action="ppaction://hlinksldjump"/>
            <a:extLst>
              <a:ext uri="{FF2B5EF4-FFF2-40B4-BE49-F238E27FC236}">
                <a16:creationId xmlns:a16="http://schemas.microsoft.com/office/drawing/2014/main" xmlns="" id="{F79D8BAF-DC53-488C-A0BE-A0FE12A0310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 y="5902498"/>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52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Am-thanh-tra-loi-sai-www_nhacchuongvui_com.wav"/>
                                        </p:tgtEl>
                                      </p:cMediaNode>
                                    </p:audio>
                                  </p:subTnLst>
                                </p:cTn>
                              </p:par>
                            </p:childTnLst>
                          </p:cTn>
                        </p:par>
                        <p:par>
                          <p:cTn id="13" fill="hold">
                            <p:stCondLst>
                              <p:cond delay="0"/>
                            </p:stCondLst>
                            <p:childTnLst>
                              <p:par>
                                <p:cTn id="14" presetID="1" presetClass="entr" presetSubtype="0" fill="hold" nodeType="afterEffect">
                                  <p:stCondLst>
                                    <p:cond delay="15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1500"/>
                            </p:stCondLst>
                            <p:childTnLst>
                              <p:par>
                                <p:cTn id="17" presetID="10" presetClass="exit" presetSubtype="0" fill="hold" nodeType="afterEffect">
                                  <p:stCondLst>
                                    <p:cond delay="90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Am-thanh-tra-loi-sai-www_nhacchuongvui_com.wav"/>
                                        </p:tgtEl>
                                      </p:cMediaNode>
                                    </p:audio>
                                  </p:subTnLst>
                                </p:cTn>
                              </p:par>
                            </p:childTnLst>
                          </p:cTn>
                        </p:par>
                        <p:par>
                          <p:cTn id="25" fill="hold">
                            <p:stCondLst>
                              <p:cond delay="0"/>
                            </p:stCondLst>
                            <p:childTnLst>
                              <p:par>
                                <p:cTn id="26" presetID="1" presetClass="entr" presetSubtype="0" fill="hold" nodeType="afterEffect">
                                  <p:stCondLst>
                                    <p:cond delay="150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1500"/>
                            </p:stCondLst>
                            <p:childTnLst>
                              <p:par>
                                <p:cTn id="29" presetID="10" presetClass="exit" presetSubtype="0" fill="hold" nodeType="afterEffect">
                                  <p:stCondLst>
                                    <p:cond delay="110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Am-thanh-tra-loi-sai-www_nhacchuongvui_com.wav"/>
                                        </p:tgtEl>
                                      </p:cMediaNode>
                                    </p:audio>
                                  </p:subTnLst>
                                </p:cTn>
                              </p:par>
                            </p:childTnLst>
                          </p:cTn>
                        </p:par>
                        <p:par>
                          <p:cTn id="37" fill="hold">
                            <p:stCondLst>
                              <p:cond delay="0"/>
                            </p:stCondLst>
                            <p:childTnLst>
                              <p:par>
                                <p:cTn id="38" presetID="1" presetClass="entr" presetSubtype="0" fill="hold" nodeType="afterEffect">
                                  <p:stCondLst>
                                    <p:cond delay="1500"/>
                                  </p:stCondLst>
                                  <p:childTnLst>
                                    <p:set>
                                      <p:cBhvr>
                                        <p:cTn id="39" dur="1" fill="hold">
                                          <p:stCondLst>
                                            <p:cond delay="0"/>
                                          </p:stCondLst>
                                        </p:cTn>
                                        <p:tgtEl>
                                          <p:spTgt spid="14"/>
                                        </p:tgtEl>
                                        <p:attrNameLst>
                                          <p:attrName>style.visibility</p:attrName>
                                        </p:attrNameLst>
                                      </p:cBhvr>
                                      <p:to>
                                        <p:strVal val="visible"/>
                                      </p:to>
                                    </p:set>
                                  </p:childTnLst>
                                </p:cTn>
                              </p:par>
                            </p:childTnLst>
                          </p:cTn>
                        </p:par>
                        <p:par>
                          <p:cTn id="40" fill="hold">
                            <p:stCondLst>
                              <p:cond delay="1500"/>
                            </p:stCondLst>
                            <p:childTnLst>
                              <p:par>
                                <p:cTn id="41" presetID="10" presetClass="exit" presetSubtype="0" fill="hold" nodeType="afterEffect">
                                  <p:stCondLst>
                                    <p:cond delay="110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Am-thanh-tra-loi-dung-www_nhacchuongvui_com.wav"/>
                                        </p:tgtEl>
                                      </p:cMediaNode>
                                    </p:audio>
                                  </p:subTnLst>
                                </p:cTn>
                              </p:par>
                              <p:par>
                                <p:cTn id="49" presetID="10"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2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 presetClass="entr" presetSubtype="0" fill="hold" nodeType="afterEffect">
                                  <p:stCondLst>
                                    <p:cond delay="1500"/>
                                  </p:stCondLst>
                                  <p:childTnLst>
                                    <p:set>
                                      <p:cBhvr>
                                        <p:cTn id="59" dur="1" fill="hold">
                                          <p:stCondLst>
                                            <p:cond delay="0"/>
                                          </p:stCondLst>
                                        </p:cTn>
                                        <p:tgtEl>
                                          <p:spTgt spid="27"/>
                                        </p:tgtEl>
                                        <p:attrNameLst>
                                          <p:attrName>style.visibility</p:attrName>
                                        </p:attrNameLst>
                                      </p:cBhvr>
                                      <p:to>
                                        <p:strVal val="visible"/>
                                      </p:to>
                                    </p:set>
                                  </p:childTnLst>
                                </p:cTn>
                              </p:par>
                            </p:childTnLst>
                          </p:cTn>
                        </p:par>
                        <p:par>
                          <p:cTn id="60" fill="hold">
                            <p:stCondLst>
                              <p:cond delay="1500"/>
                            </p:stCondLst>
                            <p:childTnLst>
                              <p:par>
                                <p:cTn id="61" presetID="10" presetClass="exit" presetSubtype="0" fill="hold" nodeType="afterEffect">
                                  <p:stCondLst>
                                    <p:cond delay="900"/>
                                  </p:stCondLst>
                                  <p:childTnLst>
                                    <p:animEffect transition="out" filter="fade">
                                      <p:cBhvr>
                                        <p:cTn id="62" dur="500"/>
                                        <p:tgtEl>
                                          <p:spTgt spid="27"/>
                                        </p:tgtEl>
                                      </p:cBhvr>
                                    </p:animEffect>
                                    <p:set>
                                      <p:cBhvr>
                                        <p:cTn id="6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2"/>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2" name="Am-thanh-tra-loi-sai-www_nhacchuongvui_com.wav"/>
                                        </p:tgtEl>
                                      </p:cMediaNode>
                                    </p:audio>
                                  </p:subTnLst>
                                </p:cTn>
                              </p:par>
                            </p:childTnLst>
                          </p:cTn>
                        </p:par>
                        <p:par>
                          <p:cTn id="69" fill="hold">
                            <p:stCondLst>
                              <p:cond delay="0"/>
                            </p:stCondLst>
                            <p:childTnLst>
                              <p:par>
                                <p:cTn id="70" presetID="1" presetClass="entr" presetSubtype="0" fill="hold" nodeType="afterEffect">
                                  <p:stCondLst>
                                    <p:cond delay="1500"/>
                                  </p:stCondLst>
                                  <p:childTnLst>
                                    <p:set>
                                      <p:cBhvr>
                                        <p:cTn id="71" dur="1" fill="hold">
                                          <p:stCondLst>
                                            <p:cond delay="0"/>
                                          </p:stCondLst>
                                        </p:cTn>
                                        <p:tgtEl>
                                          <p:spTgt spid="27"/>
                                        </p:tgtEl>
                                        <p:attrNameLst>
                                          <p:attrName>style.visibility</p:attrName>
                                        </p:attrNameLst>
                                      </p:cBhvr>
                                      <p:to>
                                        <p:strVal val="visible"/>
                                      </p:to>
                                    </p:set>
                                  </p:childTnLst>
                                </p:cTn>
                              </p:par>
                            </p:childTnLst>
                          </p:cTn>
                        </p:par>
                        <p:par>
                          <p:cTn id="72" fill="hold">
                            <p:stCondLst>
                              <p:cond delay="1500"/>
                            </p:stCondLst>
                            <p:childTnLst>
                              <p:par>
                                <p:cTn id="73" presetID="10" presetClass="exit" presetSubtype="0" fill="hold" nodeType="afterEffect">
                                  <p:stCondLst>
                                    <p:cond delay="1100"/>
                                  </p:stCondLst>
                                  <p:childTnLst>
                                    <p:animEffect transition="out" filter="fade">
                                      <p:cBhvr>
                                        <p:cTn id="74" dur="500"/>
                                        <p:tgtEl>
                                          <p:spTgt spid="27"/>
                                        </p:tgtEl>
                                      </p:cBhvr>
                                    </p:animEffect>
                                    <p:set>
                                      <p:cBhvr>
                                        <p:cTn id="7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2" name="Am-thanh-tra-loi-sai-www_nhacchuongvui_com.wav"/>
                                        </p:tgtEl>
                                      </p:cMediaNode>
                                    </p:audio>
                                  </p:subTnLst>
                                </p:cTn>
                              </p:par>
                            </p:childTnLst>
                          </p:cTn>
                        </p:par>
                        <p:par>
                          <p:cTn id="81" fill="hold">
                            <p:stCondLst>
                              <p:cond delay="0"/>
                            </p:stCondLst>
                            <p:childTnLst>
                              <p:par>
                                <p:cTn id="82" presetID="1" presetClass="entr" presetSubtype="0" fill="hold" nodeType="afterEffect">
                                  <p:stCondLst>
                                    <p:cond delay="1500"/>
                                  </p:stCondLst>
                                  <p:childTnLst>
                                    <p:set>
                                      <p:cBhvr>
                                        <p:cTn id="83" dur="1" fill="hold">
                                          <p:stCondLst>
                                            <p:cond delay="0"/>
                                          </p:stCondLst>
                                        </p:cTn>
                                        <p:tgtEl>
                                          <p:spTgt spid="27"/>
                                        </p:tgtEl>
                                        <p:attrNameLst>
                                          <p:attrName>style.visibility</p:attrName>
                                        </p:attrNameLst>
                                      </p:cBhvr>
                                      <p:to>
                                        <p:strVal val="visible"/>
                                      </p:to>
                                    </p:set>
                                  </p:childTnLst>
                                </p:cTn>
                              </p:par>
                            </p:childTnLst>
                          </p:cTn>
                        </p:par>
                        <p:par>
                          <p:cTn id="84" fill="hold">
                            <p:stCondLst>
                              <p:cond delay="1500"/>
                            </p:stCondLst>
                            <p:childTnLst>
                              <p:par>
                                <p:cTn id="85" presetID="10" presetClass="exit" presetSubtype="0" fill="hold" nodeType="afterEffect">
                                  <p:stCondLst>
                                    <p:cond delay="1100"/>
                                  </p:stCondLst>
                                  <p:childTnLst>
                                    <p:animEffect transition="out" filter="fade">
                                      <p:cBhvr>
                                        <p:cTn id="86" dur="500"/>
                                        <p:tgtEl>
                                          <p:spTgt spid="27"/>
                                        </p:tgtEl>
                                      </p:cBhvr>
                                    </p:animEffect>
                                    <p:set>
                                      <p:cBhvr>
                                        <p:cTn id="8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8" restart="whenNotActive" fill="hold" evtFilter="cancelBubble" nodeType="interactiveSeq">
                <p:stCondLst>
                  <p:cond evt="onClick" delay="0">
                    <p:tgtEl>
                      <p:spTgt spid="19"/>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0" y="-16054"/>
            <a:ext cx="12219146" cy="6874053"/>
          </a:xfrm>
          <a:prstGeom prst="rect">
            <a:avLst/>
          </a:prstGeom>
        </p:spPr>
      </p:pic>
      <p:sp>
        <p:nvSpPr>
          <p:cNvPr id="4" name="Rectangle 3"/>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6671600" y="41080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ĐÚNG</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SAI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85945" y="1108232"/>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938357" y="316195"/>
            <a:ext cx="1830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CÂU HỎI: </a:t>
            </a:r>
          </a:p>
        </p:txBody>
      </p:sp>
      <p:pic>
        <p:nvPicPr>
          <p:cNvPr id="17"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750098"/>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56FEC47A-D6D4-424E-8AB3-208959D97B6A}"/>
              </a:ext>
            </a:extLst>
          </p:cNvPr>
          <p:cNvPicPr>
            <a:picLocks noChangeAspect="1"/>
          </p:cNvPicPr>
          <p:nvPr/>
        </p:nvPicPr>
        <p:blipFill>
          <a:blip r:embed="rId4"/>
          <a:stretch>
            <a:fillRect/>
          </a:stretch>
        </p:blipFill>
        <p:spPr>
          <a:xfrm>
            <a:off x="0" y="-16054"/>
            <a:ext cx="12219146" cy="6874053"/>
          </a:xfrm>
          <a:prstGeom prst="rect">
            <a:avLst/>
          </a:prstGeom>
        </p:spPr>
      </p:pic>
      <p:sp>
        <p:nvSpPr>
          <p:cNvPr id="18" name="Rectangle 17">
            <a:extLst>
              <a:ext uri="{FF2B5EF4-FFF2-40B4-BE49-F238E27FC236}">
                <a16:creationId xmlns:a16="http://schemas.microsoft.com/office/drawing/2014/main" xmlns="" id="{034A2EC1-E03A-4755-8947-A8DABA7C6BED}"/>
              </a:ext>
            </a:extLst>
          </p:cNvPr>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Times New Roman" panose="02020603050405020304" charset="0"/>
              <a:cs typeface="Times New Roman" panose="02020603050405020304" charset="0"/>
            </a:endParaRPr>
          </a:p>
        </p:txBody>
      </p:sp>
      <p:sp>
        <p:nvSpPr>
          <p:cNvPr id="19" name="Rectangle 18">
            <a:extLst>
              <a:ext uri="{FF2B5EF4-FFF2-40B4-BE49-F238E27FC236}">
                <a16:creationId xmlns:a16="http://schemas.microsoft.com/office/drawing/2014/main" xmlns="" id="{C0FFA4CD-0A9A-4014-99CC-557DEFA02D71}"/>
              </a:ext>
            </a:extLst>
          </p:cNvPr>
          <p:cNvSpPr/>
          <p:nvPr/>
        </p:nvSpPr>
        <p:spPr>
          <a:xfrm>
            <a:off x="6671600" y="41080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Quả trứng</a:t>
            </a:r>
          </a:p>
        </p:txBody>
      </p:sp>
      <p:sp>
        <p:nvSpPr>
          <p:cNvPr id="20" name="Rectangle 19">
            <a:extLst>
              <a:ext uri="{FF2B5EF4-FFF2-40B4-BE49-F238E27FC236}">
                <a16:creationId xmlns:a16="http://schemas.microsoft.com/office/drawing/2014/main" xmlns="" id="{F5BA7D1A-6F11-4870-BE8A-E5DF5D2CC3AC}"/>
              </a:ext>
            </a:extLst>
          </p:cNvPr>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Quả cam</a:t>
            </a:r>
          </a:p>
        </p:txBody>
      </p:sp>
      <p:sp>
        <p:nvSpPr>
          <p:cNvPr id="21" name="Rectangle 20">
            <a:extLst>
              <a:ext uri="{FF2B5EF4-FFF2-40B4-BE49-F238E27FC236}">
                <a16:creationId xmlns:a16="http://schemas.microsoft.com/office/drawing/2014/main" xmlns="" id="{CE649F1F-BB9F-4611-AD49-C0A4413DA385}"/>
              </a:ext>
            </a:extLst>
          </p:cNvPr>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Quả táo</a:t>
            </a:r>
          </a:p>
        </p:txBody>
      </p:sp>
      <p:sp>
        <p:nvSpPr>
          <p:cNvPr id="22" name="Rectangle 21">
            <a:extLst>
              <a:ext uri="{FF2B5EF4-FFF2-40B4-BE49-F238E27FC236}">
                <a16:creationId xmlns:a16="http://schemas.microsoft.com/office/drawing/2014/main" xmlns="" id="{8DB14FB7-7452-4F53-A48E-F93F87D92C9D}"/>
              </a:ext>
            </a:extLst>
          </p:cNvPr>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rPr>
              <a:t>Quả bóng</a:t>
            </a:r>
          </a:p>
        </p:txBody>
      </p:sp>
      <p:pic>
        <p:nvPicPr>
          <p:cNvPr id="23" name="Picture 6" descr="Káº¿t quáº£ hÃ¬nh áº£nh cho right wrong tick icon">
            <a:extLst>
              <a:ext uri="{FF2B5EF4-FFF2-40B4-BE49-F238E27FC236}">
                <a16:creationId xmlns:a16="http://schemas.microsoft.com/office/drawing/2014/main" xmlns="" id="{1F5532B9-9812-43D6-9DF2-06F6120CD2B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a:extLst>
              <a:ext uri="{FF2B5EF4-FFF2-40B4-BE49-F238E27FC236}">
                <a16:creationId xmlns:a16="http://schemas.microsoft.com/office/drawing/2014/main" xmlns="" id="{7F09510B-52AC-40FC-90EA-DA0F9612DF77}"/>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a:extLst>
              <a:ext uri="{FF2B5EF4-FFF2-40B4-BE49-F238E27FC236}">
                <a16:creationId xmlns:a16="http://schemas.microsoft.com/office/drawing/2014/main" xmlns="" id="{7D945B17-1223-4554-9AF0-7332540BDE2D}"/>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a:extLst>
              <a:ext uri="{FF2B5EF4-FFF2-40B4-BE49-F238E27FC236}">
                <a16:creationId xmlns:a16="http://schemas.microsoft.com/office/drawing/2014/main" xmlns="" id="{BB4C066B-7195-4F50-8901-B2BCB910EB3E}"/>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xmlns="" id="{9DF7461A-1D66-4424-815A-0F935BE14C3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709839" y="485451"/>
            <a:ext cx="2002223" cy="200222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 id="{A63ABEDF-A292-44E3-BEF6-E709D50D7BF2}"/>
              </a:ext>
            </a:extLst>
          </p:cNvPr>
          <p:cNvSpPr txBox="1"/>
          <p:nvPr/>
        </p:nvSpPr>
        <p:spPr>
          <a:xfrm>
            <a:off x="938529" y="316230"/>
            <a:ext cx="10820571" cy="3046988"/>
          </a:xfrm>
          <a:prstGeom prst="rect">
            <a:avLst/>
          </a:prstGeom>
          <a:noFill/>
        </p:spPr>
        <p:txBody>
          <a:bodyPr wrap="square" rtlCol="0">
            <a:spAutoFit/>
          </a:bodyPr>
          <a:lstStyle/>
          <a:p>
            <a:pPr algn="ctr"/>
            <a:r>
              <a:rPr lang="en-US" sz="3200" dirty="0">
                <a:solidFill>
                  <a:schemeClr val="bg1"/>
                </a:solidFill>
                <a:latin typeface="Times New Roman" panose="02020603050405020304" charset="0"/>
                <a:cs typeface="Times New Roman" panose="02020603050405020304" charset="0"/>
              </a:rPr>
              <a:t>CÂU HỎI 3 :</a:t>
            </a:r>
          </a:p>
          <a:p>
            <a:pPr algn="ctr"/>
            <a:r>
              <a:rPr lang="en-US" sz="3200" dirty="0">
                <a:solidFill>
                  <a:schemeClr val="bg1"/>
                </a:solidFill>
                <a:latin typeface="Times New Roman" panose="02020603050405020304" charset="0"/>
                <a:cs typeface="Times New Roman" panose="02020603050405020304" charset="0"/>
              </a:rPr>
              <a:t>Để nguội thì lỏng</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Đun</a:t>
            </a:r>
            <a:r>
              <a:rPr lang="en-US" sz="3200" dirty="0">
                <a:solidFill>
                  <a:schemeClr val="bg1"/>
                </a:solidFill>
                <a:latin typeface="Times New Roman" panose="02020603050405020304" charset="0"/>
                <a:cs typeface="Times New Roman" panose="02020603050405020304" charset="0"/>
              </a:rPr>
              <a:t> nóng thì đông,</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Một</a:t>
            </a:r>
            <a:r>
              <a:rPr lang="en-US" sz="3200" dirty="0">
                <a:solidFill>
                  <a:schemeClr val="bg1"/>
                </a:solidFill>
                <a:latin typeface="Times New Roman" panose="02020603050405020304" charset="0"/>
                <a:cs typeface="Times New Roman" panose="02020603050405020304" charset="0"/>
              </a:rPr>
              <a:t> bụng mà có hai lòng,</a:t>
            </a:r>
          </a:p>
          <a:p>
            <a:pPr algn="ctr"/>
            <a:r>
              <a:rPr lang="en-US" sz="3200" dirty="0">
                <a:solidFill>
                  <a:schemeClr val="bg1"/>
                </a:solidFill>
                <a:latin typeface="Times New Roman" panose="02020603050405020304" charset="0"/>
                <a:cs typeface="Times New Roman" panose="02020603050405020304" charset="0"/>
              </a:rPr>
              <a:t>                      </a:t>
            </a:r>
            <a:r>
              <a:rPr lang="en-US" sz="3200" dirty="0" err="1">
                <a:solidFill>
                  <a:schemeClr val="bg1"/>
                </a:solidFill>
                <a:latin typeface="Times New Roman" panose="02020603050405020304" charset="0"/>
                <a:cs typeface="Times New Roman" panose="02020603050405020304" charset="0"/>
              </a:rPr>
              <a:t>Một</a:t>
            </a:r>
            <a:r>
              <a:rPr lang="en-US" sz="3200" dirty="0">
                <a:solidFill>
                  <a:schemeClr val="bg1"/>
                </a:solidFill>
                <a:latin typeface="Times New Roman" panose="02020603050405020304" charset="0"/>
                <a:cs typeface="Times New Roman" panose="02020603050405020304" charset="0"/>
              </a:rPr>
              <a:t> thân mà có hai vùng </a:t>
            </a:r>
            <a:r>
              <a:rPr lang="en-US" sz="3200" dirty="0" err="1">
                <a:solidFill>
                  <a:schemeClr val="bg1"/>
                </a:solidFill>
                <a:latin typeface="Times New Roman" panose="02020603050405020304" charset="0"/>
                <a:cs typeface="Times New Roman" panose="02020603050405020304" charset="0"/>
              </a:rPr>
              <a:t>nhỏ</a:t>
            </a:r>
            <a:r>
              <a:rPr lang="en-US" sz="3200" dirty="0">
                <a:solidFill>
                  <a:schemeClr val="bg1"/>
                </a:solidFill>
                <a:latin typeface="Times New Roman" panose="02020603050405020304" charset="0"/>
                <a:cs typeface="Times New Roman" panose="02020603050405020304" charset="0"/>
              </a:rPr>
              <a:t> to.</a:t>
            </a:r>
          </a:p>
          <a:p>
            <a:pPr algn="ctr"/>
            <a:r>
              <a:rPr lang="en-US" sz="3200" dirty="0">
                <a:solidFill>
                  <a:schemeClr val="bg1"/>
                </a:solidFill>
                <a:latin typeface="Times New Roman" panose="02020603050405020304" charset="0"/>
                <a:cs typeface="Times New Roman" panose="02020603050405020304" charset="0"/>
              </a:rPr>
              <a:t>                                                                      - Là </a:t>
            </a:r>
            <a:r>
              <a:rPr lang="en-US" sz="3200" dirty="0" err="1">
                <a:solidFill>
                  <a:schemeClr val="bg1"/>
                </a:solidFill>
                <a:latin typeface="Times New Roman" panose="02020603050405020304" charset="0"/>
                <a:cs typeface="Times New Roman" panose="02020603050405020304" charset="0"/>
              </a:rPr>
              <a:t>gì</a:t>
            </a:r>
            <a:r>
              <a:rPr lang="en-US" sz="3200" dirty="0">
                <a:solidFill>
                  <a:schemeClr val="bg1"/>
                </a:solidFill>
                <a:latin typeface="Times New Roman" panose="02020603050405020304" charset="0"/>
                <a:cs typeface="Times New Roman" panose="02020603050405020304" charset="0"/>
              </a:rPr>
              <a:t>?                     </a:t>
            </a:r>
          </a:p>
        </p:txBody>
      </p:sp>
      <p:pic>
        <p:nvPicPr>
          <p:cNvPr id="29" name="Picture 2" descr="Káº¿t quáº£ hÃ¬nh áº£nh cho home icon">
            <a:hlinkClick r:id="rId8" action="ppaction://hlinksldjump"/>
            <a:extLst>
              <a:ext uri="{FF2B5EF4-FFF2-40B4-BE49-F238E27FC236}">
                <a16:creationId xmlns:a16="http://schemas.microsoft.com/office/drawing/2014/main" xmlns="" id="{8C7DBAC4-88CC-4F92-89C1-66696EF7E07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 y="5902498"/>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11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Am-thanh-tra-loi-sai-www_nhacchuongvui_com.wav"/>
                                        </p:tgtEl>
                                      </p:cMediaNode>
                                    </p:audio>
                                  </p:subTnLst>
                                </p:cTn>
                              </p:par>
                            </p:childTnLst>
                          </p:cTn>
                        </p:par>
                        <p:par>
                          <p:cTn id="13" fill="hold">
                            <p:stCondLst>
                              <p:cond delay="0"/>
                            </p:stCondLst>
                            <p:childTnLst>
                              <p:par>
                                <p:cTn id="14" presetID="1" presetClass="entr" presetSubtype="0" fill="hold" nodeType="afterEffect">
                                  <p:stCondLst>
                                    <p:cond delay="15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1500"/>
                            </p:stCondLst>
                            <p:childTnLst>
                              <p:par>
                                <p:cTn id="17" presetID="10" presetClass="exit" presetSubtype="0" fill="hold" nodeType="afterEffect">
                                  <p:stCondLst>
                                    <p:cond delay="90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Am-thanh-tra-loi-sai-www_nhacchuongvui_com.wav"/>
                                        </p:tgtEl>
                                      </p:cMediaNode>
                                    </p:audio>
                                  </p:subTnLst>
                                </p:cTn>
                              </p:par>
                            </p:childTnLst>
                          </p:cTn>
                        </p:par>
                        <p:par>
                          <p:cTn id="25" fill="hold">
                            <p:stCondLst>
                              <p:cond delay="0"/>
                            </p:stCondLst>
                            <p:childTnLst>
                              <p:par>
                                <p:cTn id="26" presetID="1" presetClass="entr" presetSubtype="0" fill="hold" nodeType="afterEffect">
                                  <p:stCondLst>
                                    <p:cond delay="150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1500"/>
                            </p:stCondLst>
                            <p:childTnLst>
                              <p:par>
                                <p:cTn id="29" presetID="10" presetClass="exit" presetSubtype="0" fill="hold" nodeType="afterEffect">
                                  <p:stCondLst>
                                    <p:cond delay="110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Am-thanh-tra-loi-sai-www_nhacchuongvui_com.wav"/>
                                        </p:tgtEl>
                                      </p:cMediaNode>
                                    </p:audio>
                                  </p:subTnLst>
                                </p:cTn>
                              </p:par>
                            </p:childTnLst>
                          </p:cTn>
                        </p:par>
                        <p:par>
                          <p:cTn id="37" fill="hold">
                            <p:stCondLst>
                              <p:cond delay="0"/>
                            </p:stCondLst>
                            <p:childTnLst>
                              <p:par>
                                <p:cTn id="38" presetID="1" presetClass="entr" presetSubtype="0" fill="hold" nodeType="afterEffect">
                                  <p:stCondLst>
                                    <p:cond delay="1500"/>
                                  </p:stCondLst>
                                  <p:childTnLst>
                                    <p:set>
                                      <p:cBhvr>
                                        <p:cTn id="39" dur="1" fill="hold">
                                          <p:stCondLst>
                                            <p:cond delay="0"/>
                                          </p:stCondLst>
                                        </p:cTn>
                                        <p:tgtEl>
                                          <p:spTgt spid="14"/>
                                        </p:tgtEl>
                                        <p:attrNameLst>
                                          <p:attrName>style.visibility</p:attrName>
                                        </p:attrNameLst>
                                      </p:cBhvr>
                                      <p:to>
                                        <p:strVal val="visible"/>
                                      </p:to>
                                    </p:set>
                                  </p:childTnLst>
                                </p:cTn>
                              </p:par>
                            </p:childTnLst>
                          </p:cTn>
                        </p:par>
                        <p:par>
                          <p:cTn id="40" fill="hold">
                            <p:stCondLst>
                              <p:cond delay="1500"/>
                            </p:stCondLst>
                            <p:childTnLst>
                              <p:par>
                                <p:cTn id="41" presetID="10" presetClass="exit" presetSubtype="0" fill="hold" nodeType="afterEffect">
                                  <p:stCondLst>
                                    <p:cond delay="110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Am-thanh-tra-loi-dung-www_nhacchuongvui_com.wav"/>
                                        </p:tgtEl>
                                      </p:cMediaNode>
                                    </p:audio>
                                  </p:subTnLst>
                                </p:cTn>
                              </p:par>
                              <p:par>
                                <p:cTn id="49" presetID="10"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2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 presetClass="entr" presetSubtype="0" fill="hold" nodeType="afterEffect">
                                  <p:stCondLst>
                                    <p:cond delay="1500"/>
                                  </p:stCondLst>
                                  <p:childTnLst>
                                    <p:set>
                                      <p:cBhvr>
                                        <p:cTn id="59" dur="1" fill="hold">
                                          <p:stCondLst>
                                            <p:cond delay="0"/>
                                          </p:stCondLst>
                                        </p:cTn>
                                        <p:tgtEl>
                                          <p:spTgt spid="27"/>
                                        </p:tgtEl>
                                        <p:attrNameLst>
                                          <p:attrName>style.visibility</p:attrName>
                                        </p:attrNameLst>
                                      </p:cBhvr>
                                      <p:to>
                                        <p:strVal val="visible"/>
                                      </p:to>
                                    </p:set>
                                  </p:childTnLst>
                                </p:cTn>
                              </p:par>
                            </p:childTnLst>
                          </p:cTn>
                        </p:par>
                        <p:par>
                          <p:cTn id="60" fill="hold">
                            <p:stCondLst>
                              <p:cond delay="1500"/>
                            </p:stCondLst>
                            <p:childTnLst>
                              <p:par>
                                <p:cTn id="61" presetID="10" presetClass="exit" presetSubtype="0" fill="hold" nodeType="afterEffect">
                                  <p:stCondLst>
                                    <p:cond delay="900"/>
                                  </p:stCondLst>
                                  <p:childTnLst>
                                    <p:animEffect transition="out" filter="fade">
                                      <p:cBhvr>
                                        <p:cTn id="62" dur="500"/>
                                        <p:tgtEl>
                                          <p:spTgt spid="27"/>
                                        </p:tgtEl>
                                      </p:cBhvr>
                                    </p:animEffect>
                                    <p:set>
                                      <p:cBhvr>
                                        <p:cTn id="6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2"/>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2" name="Am-thanh-tra-loi-sai-www_nhacchuongvui_com.wav"/>
                                        </p:tgtEl>
                                      </p:cMediaNode>
                                    </p:audio>
                                  </p:subTnLst>
                                </p:cTn>
                              </p:par>
                            </p:childTnLst>
                          </p:cTn>
                        </p:par>
                        <p:par>
                          <p:cTn id="69" fill="hold">
                            <p:stCondLst>
                              <p:cond delay="0"/>
                            </p:stCondLst>
                            <p:childTnLst>
                              <p:par>
                                <p:cTn id="70" presetID="1" presetClass="entr" presetSubtype="0" fill="hold" nodeType="afterEffect">
                                  <p:stCondLst>
                                    <p:cond delay="1500"/>
                                  </p:stCondLst>
                                  <p:childTnLst>
                                    <p:set>
                                      <p:cBhvr>
                                        <p:cTn id="71" dur="1" fill="hold">
                                          <p:stCondLst>
                                            <p:cond delay="0"/>
                                          </p:stCondLst>
                                        </p:cTn>
                                        <p:tgtEl>
                                          <p:spTgt spid="27"/>
                                        </p:tgtEl>
                                        <p:attrNameLst>
                                          <p:attrName>style.visibility</p:attrName>
                                        </p:attrNameLst>
                                      </p:cBhvr>
                                      <p:to>
                                        <p:strVal val="visible"/>
                                      </p:to>
                                    </p:set>
                                  </p:childTnLst>
                                </p:cTn>
                              </p:par>
                            </p:childTnLst>
                          </p:cTn>
                        </p:par>
                        <p:par>
                          <p:cTn id="72" fill="hold">
                            <p:stCondLst>
                              <p:cond delay="1500"/>
                            </p:stCondLst>
                            <p:childTnLst>
                              <p:par>
                                <p:cTn id="73" presetID="10" presetClass="exit" presetSubtype="0" fill="hold" nodeType="afterEffect">
                                  <p:stCondLst>
                                    <p:cond delay="1100"/>
                                  </p:stCondLst>
                                  <p:childTnLst>
                                    <p:animEffect transition="out" filter="fade">
                                      <p:cBhvr>
                                        <p:cTn id="74" dur="500"/>
                                        <p:tgtEl>
                                          <p:spTgt spid="27"/>
                                        </p:tgtEl>
                                      </p:cBhvr>
                                    </p:animEffect>
                                    <p:set>
                                      <p:cBhvr>
                                        <p:cTn id="7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2" name="Am-thanh-tra-loi-sai-www_nhacchuongvui_com.wav"/>
                                        </p:tgtEl>
                                      </p:cMediaNode>
                                    </p:audio>
                                  </p:subTnLst>
                                </p:cTn>
                              </p:par>
                            </p:childTnLst>
                          </p:cTn>
                        </p:par>
                        <p:par>
                          <p:cTn id="81" fill="hold">
                            <p:stCondLst>
                              <p:cond delay="0"/>
                            </p:stCondLst>
                            <p:childTnLst>
                              <p:par>
                                <p:cTn id="82" presetID="1" presetClass="entr" presetSubtype="0" fill="hold" nodeType="afterEffect">
                                  <p:stCondLst>
                                    <p:cond delay="1500"/>
                                  </p:stCondLst>
                                  <p:childTnLst>
                                    <p:set>
                                      <p:cBhvr>
                                        <p:cTn id="83" dur="1" fill="hold">
                                          <p:stCondLst>
                                            <p:cond delay="0"/>
                                          </p:stCondLst>
                                        </p:cTn>
                                        <p:tgtEl>
                                          <p:spTgt spid="27"/>
                                        </p:tgtEl>
                                        <p:attrNameLst>
                                          <p:attrName>style.visibility</p:attrName>
                                        </p:attrNameLst>
                                      </p:cBhvr>
                                      <p:to>
                                        <p:strVal val="visible"/>
                                      </p:to>
                                    </p:set>
                                  </p:childTnLst>
                                </p:cTn>
                              </p:par>
                            </p:childTnLst>
                          </p:cTn>
                        </p:par>
                        <p:par>
                          <p:cTn id="84" fill="hold">
                            <p:stCondLst>
                              <p:cond delay="1500"/>
                            </p:stCondLst>
                            <p:childTnLst>
                              <p:par>
                                <p:cTn id="85" presetID="10" presetClass="exit" presetSubtype="0" fill="hold" nodeType="afterEffect">
                                  <p:stCondLst>
                                    <p:cond delay="1100"/>
                                  </p:stCondLst>
                                  <p:childTnLst>
                                    <p:animEffect transition="out" filter="fade">
                                      <p:cBhvr>
                                        <p:cTn id="86" dur="500"/>
                                        <p:tgtEl>
                                          <p:spTgt spid="27"/>
                                        </p:tgtEl>
                                      </p:cBhvr>
                                    </p:animEffect>
                                    <p:set>
                                      <p:cBhvr>
                                        <p:cTn id="8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8" restart="whenNotActive" fill="hold" evtFilter="cancelBubble" nodeType="interactiveSeq">
                <p:stCondLst>
                  <p:cond evt="onClick" delay="0">
                    <p:tgtEl>
                      <p:spTgt spid="19"/>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0" y="-16054"/>
            <a:ext cx="12219146" cy="6874053"/>
          </a:xfrm>
          <a:prstGeom prst="rect">
            <a:avLst/>
          </a:prstGeom>
        </p:spPr>
      </p:pic>
      <p:sp>
        <p:nvSpPr>
          <p:cNvPr id="4" name="Rectangle 3"/>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854552" y="527582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Bát</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ăn</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cơm</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p:cNvSpPr/>
          <p:nvPr/>
        </p:nvSpPr>
        <p:spPr>
          <a:xfrm>
            <a:off x="6667928" y="53925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nồi</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p:cNvSpPr/>
          <p:nvPr/>
        </p:nvSpPr>
        <p:spPr>
          <a:xfrm>
            <a:off x="6671600" y="423676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thìa</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đũa</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00181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722978" y="505136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4881146" y="496694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898410" y="612974"/>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2166792" y="306066"/>
            <a:ext cx="7688407" cy="2062103"/>
          </a:xfrm>
          <a:prstGeom prst="rect">
            <a:avLst/>
          </a:prstGeom>
          <a:noFill/>
        </p:spPr>
        <p:txBody>
          <a:bodyPr wrap="square" rtlCol="0">
            <a:spAutoFit/>
          </a:bodyPr>
          <a:lstStyle/>
          <a:p>
            <a:pPr lvl="0" algn="ctr"/>
            <a:r>
              <a:rPr lang="en-US" sz="3200" dirty="0">
                <a:solidFill>
                  <a:prstClr val="white"/>
                </a:solidFill>
                <a:latin typeface="Times New Roman" panose="02020603050405020304" pitchFamily="18" charset="0"/>
                <a:cs typeface="Times New Roman" panose="02020603050405020304" pitchFamily="18" charset="0"/>
              </a:rPr>
              <a:t>CÂU</a:t>
            </a:r>
            <a:r>
              <a:rPr lang="en-US" sz="3200" dirty="0">
                <a:solidFill>
                  <a:prstClr val="white"/>
                </a:solidFill>
                <a:latin typeface="Montserrat Alternates Black" panose="00000A00000000000000" pitchFamily="50" charset="0"/>
              </a:rPr>
              <a:t> HỎI 4:</a:t>
            </a:r>
          </a:p>
          <a:p>
            <a:pPr lvl="0" algn="ctr"/>
            <a:r>
              <a:rPr lang="en-US" sz="3200" dirty="0" err="1">
                <a:solidFill>
                  <a:prstClr val="white"/>
                </a:solidFill>
                <a:latin typeface="Montserrat Alternates Black" panose="00000A00000000000000" pitchFamily="50" charset="0"/>
              </a:rPr>
              <a:t>Tròn</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vành</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vạch</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trắng</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phau</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phau</a:t>
            </a:r>
            <a:r>
              <a:rPr lang="en-US" sz="3200" dirty="0">
                <a:solidFill>
                  <a:prstClr val="white"/>
                </a:solidFill>
                <a:latin typeface="Montserrat Alternates Black" panose="00000A00000000000000" pitchFamily="50" charset="0"/>
              </a:rPr>
              <a:t>,</a:t>
            </a:r>
          </a:p>
          <a:p>
            <a:pPr lvl="0" algn="ctr"/>
            <a:r>
              <a:rPr lang="en-US" sz="3200" dirty="0" err="1">
                <a:solidFill>
                  <a:prstClr val="white"/>
                </a:solidFill>
                <a:latin typeface="Montserrat Alternates Black" panose="00000A00000000000000" pitchFamily="50" charset="0"/>
              </a:rPr>
              <a:t>Ăn</a:t>
            </a:r>
            <a:r>
              <a:rPr lang="en-US" sz="3200" dirty="0">
                <a:solidFill>
                  <a:prstClr val="white"/>
                </a:solidFill>
                <a:latin typeface="Montserrat Alternates Black" panose="00000A00000000000000" pitchFamily="50" charset="0"/>
              </a:rPr>
              <a:t> no </a:t>
            </a:r>
            <a:r>
              <a:rPr lang="en-US" sz="3200" dirty="0" err="1">
                <a:solidFill>
                  <a:prstClr val="white"/>
                </a:solidFill>
                <a:latin typeface="Montserrat Alternates Black" panose="00000A00000000000000" pitchFamily="50" charset="0"/>
              </a:rPr>
              <a:t>tắm</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mát</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rủ</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nhau</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đi</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nằm</a:t>
            </a:r>
            <a:r>
              <a:rPr lang="en-US" sz="3200" dirty="0">
                <a:solidFill>
                  <a:prstClr val="white"/>
                </a:solidFill>
                <a:latin typeface="Montserrat Alternates Black" panose="00000A00000000000000" pitchFamily="50" charset="0"/>
              </a:rPr>
              <a:t>.</a:t>
            </a:r>
          </a:p>
          <a:p>
            <a:pPr lvl="0" algn="ctr"/>
            <a:r>
              <a:rPr lang="en-US" sz="3200" dirty="0" err="1">
                <a:solidFill>
                  <a:prstClr val="white"/>
                </a:solidFill>
                <a:latin typeface="Montserrat Alternates Black" panose="00000A00000000000000" pitchFamily="50" charset="0"/>
              </a:rPr>
              <a:t>Là</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cái</a:t>
            </a:r>
            <a:r>
              <a:rPr lang="en-US" sz="3200" dirty="0">
                <a:solidFill>
                  <a:prstClr val="white"/>
                </a:solidFill>
                <a:latin typeface="Montserrat Alternates Black" panose="00000A00000000000000" pitchFamily="50" charset="0"/>
              </a:rPr>
              <a:t> </a:t>
            </a:r>
            <a:r>
              <a:rPr lang="en-US" sz="3200" dirty="0" err="1">
                <a:solidFill>
                  <a:prstClr val="white"/>
                </a:solidFill>
                <a:latin typeface="Montserrat Alternates Black" panose="00000A00000000000000" pitchFamily="50" charset="0"/>
              </a:rPr>
              <a:t>gì</a:t>
            </a:r>
            <a:r>
              <a:rPr lang="en-US" sz="3200" dirty="0">
                <a:solidFill>
                  <a:prstClr val="white"/>
                </a:solidFill>
                <a:latin typeface="Montserrat Alternates Black" panose="00000A00000000000000" pitchFamily="50" charset="0"/>
              </a:rPr>
              <a:t>?</a:t>
            </a:r>
            <a:endParaRPr kumimoji="0" lang="en-US" sz="32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endParaRPr>
          </a:p>
        </p:txBody>
      </p:sp>
      <p:pic>
        <p:nvPicPr>
          <p:cNvPr id="17"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750098"/>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0" y="-16054"/>
            <a:ext cx="12219146" cy="6874053"/>
          </a:xfrm>
          <a:prstGeom prst="rect">
            <a:avLst/>
          </a:prstGeom>
        </p:spPr>
      </p:pic>
      <p:sp>
        <p:nvSpPr>
          <p:cNvPr id="4" name="Rectangle 3"/>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854552" y="527582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Bếp</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ga</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p:cNvSpPr/>
          <p:nvPr/>
        </p:nvSpPr>
        <p:spPr>
          <a:xfrm>
            <a:off x="6667928" y="53925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bật</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lửa</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p:cNvSpPr/>
          <p:nvPr/>
        </p:nvSpPr>
        <p:spPr>
          <a:xfrm>
            <a:off x="6671600" y="423676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quạt</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28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28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nồi</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00181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722978" y="505136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4881146" y="496694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898410" y="612974"/>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2166792" y="306066"/>
            <a:ext cx="7688407" cy="3046988"/>
          </a:xfrm>
          <a:prstGeom prst="rect">
            <a:avLst/>
          </a:prstGeom>
          <a:noFill/>
        </p:spPr>
        <p:txBody>
          <a:bodyPr wrap="square" rtlCol="0">
            <a:spAutoFit/>
          </a:bodyPr>
          <a:lstStyle/>
          <a:p>
            <a:pPr algn="ctr"/>
            <a:r>
              <a:rPr lang="en-US" sz="3200" dirty="0">
                <a:solidFill>
                  <a:prstClr val="white"/>
                </a:solidFill>
                <a:latin typeface="Times New Roman" panose="02020603050405020304" pitchFamily="18" charset="0"/>
                <a:cs typeface="Times New Roman" panose="02020603050405020304" pitchFamily="18" charset="0"/>
              </a:rPr>
              <a:t>CÂU</a:t>
            </a:r>
            <a:r>
              <a:rPr lang="en-US" sz="3200" dirty="0">
                <a:solidFill>
                  <a:prstClr val="white"/>
                </a:solidFill>
                <a:latin typeface="Montserrat Alternates Black" panose="00000A00000000000000" pitchFamily="50" charset="0"/>
              </a:rPr>
              <a:t> HỎI 5:</a:t>
            </a:r>
          </a:p>
          <a:p>
            <a:pPr lvl="0" algn="ctr"/>
            <a:r>
              <a:rPr lang="vi-VN" sz="3200" dirty="0">
                <a:solidFill>
                  <a:prstClr val="white"/>
                </a:solidFill>
                <a:latin typeface="Montserrat Alternates Black" panose="00000A00000000000000" pitchFamily="50" charset="0"/>
              </a:rPr>
              <a:t>Ông Táo bà Táo,</a:t>
            </a:r>
            <a:endParaRPr lang="en-US" sz="3200" dirty="0">
              <a:solidFill>
                <a:prstClr val="white"/>
              </a:solidFill>
              <a:latin typeface="Montserrat Alternates Black" panose="00000A00000000000000" pitchFamily="50" charset="0"/>
            </a:endParaRPr>
          </a:p>
          <a:p>
            <a:pPr lvl="0" algn="ctr"/>
            <a:r>
              <a:rPr lang="en-US" sz="3200" dirty="0">
                <a:solidFill>
                  <a:prstClr val="white"/>
                </a:solidFill>
                <a:latin typeface="Montserrat Alternates Black" panose="00000A00000000000000" pitchFamily="50" charset="0"/>
              </a:rPr>
              <a:t>          </a:t>
            </a:r>
            <a:r>
              <a:rPr lang="vi-VN" sz="3200" dirty="0">
                <a:solidFill>
                  <a:prstClr val="white"/>
                </a:solidFill>
                <a:latin typeface="Montserrat Alternates Black" panose="00000A00000000000000" pitchFamily="50" charset="0"/>
              </a:rPr>
              <a:t>Không áo không quần,</a:t>
            </a:r>
            <a:endParaRPr lang="en-US" sz="3200" dirty="0">
              <a:solidFill>
                <a:prstClr val="white"/>
              </a:solidFill>
              <a:latin typeface="Montserrat Alternates Black" panose="00000A00000000000000" pitchFamily="50" charset="0"/>
            </a:endParaRPr>
          </a:p>
          <a:p>
            <a:pPr lvl="0" algn="ctr"/>
            <a:r>
              <a:rPr lang="en-US" sz="3200" dirty="0">
                <a:solidFill>
                  <a:prstClr val="white"/>
                </a:solidFill>
                <a:latin typeface="Montserrat Alternates Black" panose="00000A00000000000000" pitchFamily="50" charset="0"/>
              </a:rPr>
              <a:t>   </a:t>
            </a:r>
            <a:r>
              <a:rPr lang="vi-VN" sz="3200" dirty="0">
                <a:solidFill>
                  <a:prstClr val="white"/>
                </a:solidFill>
                <a:latin typeface="Montserrat Alternates Black" panose="00000A00000000000000" pitchFamily="50" charset="0"/>
              </a:rPr>
              <a:t>Đốt cháy khí thần,</a:t>
            </a:r>
            <a:r>
              <a:rPr lang="en-US" sz="3200" dirty="0">
                <a:solidFill>
                  <a:prstClr val="white"/>
                </a:solidFill>
                <a:latin typeface="Montserrat Alternates Black" panose="00000A00000000000000" pitchFamily="50" charset="0"/>
              </a:rPr>
              <a:t> </a:t>
            </a:r>
          </a:p>
          <a:p>
            <a:pPr lvl="0" algn="ctr"/>
            <a:r>
              <a:rPr lang="vi-VN" sz="3200" dirty="0">
                <a:solidFill>
                  <a:prstClr val="white"/>
                </a:solidFill>
                <a:latin typeface="Montserrat Alternates Black" panose="00000A00000000000000" pitchFamily="50" charset="0"/>
              </a:rPr>
              <a:t> Nước sôi lục bục</a:t>
            </a:r>
            <a:r>
              <a:rPr lang="en-US" sz="3200" dirty="0">
                <a:solidFill>
                  <a:prstClr val="white"/>
                </a:solidFill>
                <a:latin typeface="Montserrat Alternates Black" panose="00000A00000000000000" pitchFamily="50" charset="0"/>
              </a:rPr>
              <a:t>.</a:t>
            </a:r>
          </a:p>
          <a:p>
            <a:pPr lvl="0" algn="ctr"/>
            <a:r>
              <a:rPr lang="vi-VN" sz="3200" dirty="0">
                <a:solidFill>
                  <a:prstClr val="white"/>
                </a:solidFill>
                <a:latin typeface="Montserrat Alternates Black" panose="00000A00000000000000" pitchFamily="50" charset="0"/>
              </a:rPr>
              <a:t>- Là cái gì?</a:t>
            </a:r>
            <a:endParaRPr kumimoji="0" lang="en-US" sz="32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endParaRPr>
          </a:p>
        </p:txBody>
      </p:sp>
      <p:pic>
        <p:nvPicPr>
          <p:cNvPr id="17"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750098"/>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3646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四色华丽色系">
      <a:dk1>
        <a:sysClr val="windowText" lastClr="000000"/>
      </a:dk1>
      <a:lt1>
        <a:sysClr val="window" lastClr="FFFFFF"/>
      </a:lt1>
      <a:dk2>
        <a:srgbClr val="2F2F2F"/>
      </a:dk2>
      <a:lt2>
        <a:srgbClr val="FFFFF4"/>
      </a:lt2>
      <a:accent1>
        <a:srgbClr val="FC6E5B"/>
      </a:accent1>
      <a:accent2>
        <a:srgbClr val="FBC75D"/>
      </a:accent2>
      <a:accent3>
        <a:srgbClr val="66BFBC"/>
      </a:accent3>
      <a:accent4>
        <a:srgbClr val="8CC066"/>
      </a:accent4>
      <a:accent5>
        <a:srgbClr val="3F3F3F"/>
      </a:accent5>
      <a:accent6>
        <a:srgbClr val="262626"/>
      </a:accent6>
      <a:hlink>
        <a:srgbClr val="00D5D5"/>
      </a:hlink>
      <a:folHlink>
        <a:srgbClr val="DD00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482</Words>
  <Application>Microsoft Office PowerPoint</Application>
  <PresentationFormat>Custom</PresentationFormat>
  <Paragraphs>94</Paragraphs>
  <Slides>21</Slides>
  <Notes>8</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1_Office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user</dc:creator>
  <cp:lastModifiedBy>ADMIN</cp:lastModifiedBy>
  <cp:revision>27</cp:revision>
  <dcterms:created xsi:type="dcterms:W3CDTF">2021-06-04T09:28:00Z</dcterms:created>
  <dcterms:modified xsi:type="dcterms:W3CDTF">2024-06-21T15:00:44Z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