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media/audio3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5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579" r:id="rId2"/>
    <p:sldId id="580" r:id="rId3"/>
    <p:sldId id="512" r:id="rId4"/>
    <p:sldId id="513" r:id="rId5"/>
    <p:sldId id="515" r:id="rId6"/>
    <p:sldId id="583" r:id="rId7"/>
    <p:sldId id="538" r:id="rId8"/>
    <p:sldId id="550" r:id="rId9"/>
    <p:sldId id="518" r:id="rId10"/>
    <p:sldId id="555" r:id="rId11"/>
    <p:sldId id="558" r:id="rId12"/>
    <p:sldId id="352" r:id="rId13"/>
    <p:sldId id="544" r:id="rId14"/>
    <p:sldId id="546" r:id="rId15"/>
    <p:sldId id="586" r:id="rId16"/>
    <p:sldId id="593" r:id="rId17"/>
    <p:sldId id="588" r:id="rId18"/>
    <p:sldId id="592" r:id="rId19"/>
    <p:sldId id="560" r:id="rId20"/>
    <p:sldId id="578" r:id="rId21"/>
    <p:sldId id="567" r:id="rId22"/>
    <p:sldId id="568" r:id="rId23"/>
    <p:sldId id="569" r:id="rId24"/>
    <p:sldId id="570" r:id="rId25"/>
    <p:sldId id="598" r:id="rId26"/>
    <p:sldId id="594" r:id="rId27"/>
    <p:sldId id="573" r:id="rId28"/>
    <p:sldId id="574" r:id="rId29"/>
  </p:sldIdLst>
  <p:sldSz cx="12190413" cy="6859588"/>
  <p:notesSz cx="6858000" cy="9144000"/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7774"/>
    <a:srgbClr val="E37442"/>
    <a:srgbClr val="46B29B"/>
    <a:srgbClr val="F39C32"/>
    <a:srgbClr val="45C5A4"/>
    <a:srgbClr val="3296A8"/>
    <a:srgbClr val="6D8AAB"/>
    <a:srgbClr val="31709C"/>
    <a:srgbClr val="7697B3"/>
    <a:srgbClr val="6FA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2" autoAdjust="0"/>
    <p:restoredTop sz="50000" autoAdjust="0"/>
  </p:normalViewPr>
  <p:slideViewPr>
    <p:cSldViewPr snapToGrid="0" showGuides="1">
      <p:cViewPr varScale="1">
        <p:scale>
          <a:sx n="71" d="100"/>
          <a:sy n="71" d="100"/>
        </p:scale>
        <p:origin x="78" y="6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705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438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201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679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4064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3986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9817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61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390979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2022/12/6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3F332-62BD-4EDF-903A-61CEC86ED02E}"/>
              </a:ext>
            </a:extLst>
          </p:cNvPr>
          <p:cNvSpPr txBox="1"/>
          <p:nvPr userDrawn="1"/>
        </p:nvSpPr>
        <p:spPr>
          <a:xfrm>
            <a:off x="0" y="-4121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20000"/>
                    <a:lumOff val="80000"/>
                  </a:schemeClr>
                </a:solidFill>
                <a:latin typeface="UTM Mabella" panose="02040603050506020204" pitchFamily="18" charset="0"/>
              </a:rPr>
              <a:t>KTUTS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FDC4D892-4A3E-48F7-BAB3-1DC19DE3E4E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798" y="9012952"/>
            <a:ext cx="1118607" cy="9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jpeg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8.jpeg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gif"/><Relationship Id="rId12" Type="http://schemas.openxmlformats.org/officeDocument/2006/relationships/image" Target="../media/image1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0.gif"/><Relationship Id="rId11" Type="http://schemas.openxmlformats.org/officeDocument/2006/relationships/image" Target="../media/image34.png"/><Relationship Id="rId5" Type="http://schemas.openxmlformats.org/officeDocument/2006/relationships/audio" Target="../media/audio6.wav"/><Relationship Id="rId10" Type="http://schemas.openxmlformats.org/officeDocument/2006/relationships/image" Target="../media/image33.png"/><Relationship Id="rId4" Type="http://schemas.openxmlformats.org/officeDocument/2006/relationships/audio" Target="../media/audio5.wav"/><Relationship Id="rId9" Type="http://schemas.openxmlformats.org/officeDocument/2006/relationships/hyperlink" Target="../../../../HONG%20ANH/anh%20thoai/phan%20bon.ppt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0.mp3"/><Relationship Id="rId7" Type="http://schemas.openxmlformats.org/officeDocument/2006/relationships/image" Target="../media/image7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1.png"/><Relationship Id="rId4" Type="http://schemas.openxmlformats.org/officeDocument/2006/relationships/audio" Target="../media/media10.mp3"/><Relationship Id="rId9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1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94129"/>
            <a:ext cx="10510684" cy="51367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25897" y="1876640"/>
            <a:ext cx="693863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KÍNH CHÀO CÁC THẦY CÔ</a:t>
            </a:r>
          </a:p>
          <a:p>
            <a:pPr algn="ctr"/>
            <a:r>
              <a:rPr lang="en-US" sz="4000" b="1" cap="none" spc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Times New Roman" pitchFamily="18" charset="0"/>
                <a:cs typeface="Times New Roman" pitchFamily="18" charset="0"/>
              </a:rPr>
              <a:t>VỀ THĂM LỚP 4A4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302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828675" y="291225"/>
            <a:ext cx="9830610" cy="1325390"/>
          </a:xfrm>
        </p:spPr>
        <p:txBody>
          <a:bodyPr>
            <a:normAutofit fontScale="90000"/>
          </a:bodyPr>
          <a:lstStyle/>
          <a:p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 ý đúng nhất trong các câu sau đây</a:t>
            </a:r>
            <a:b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1217" y="1804406"/>
            <a:ext cx="8214758" cy="5053942"/>
          </a:xfrm>
        </p:spPr>
        <p:txBody>
          <a:bodyPr rtlCol="0">
            <a:no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hai số là 70 có nghĩa là :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6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gấp số bé 70 đơn 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vị.</a:t>
            </a:r>
            <a:endParaRPr lang="en-US" altLang="en-US" sz="3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cộng số bé bằng 70 đơn vị</a:t>
            </a:r>
          </a:p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kém số bé 70 đơn 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vị.</a:t>
            </a:r>
            <a:r>
              <a:rPr 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138755" y="3671883"/>
            <a:ext cx="935353" cy="9011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049" y="2980562"/>
            <a:ext cx="761901" cy="54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87" y="4595353"/>
            <a:ext cx="761901" cy="5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507" y="3757611"/>
            <a:ext cx="761901" cy="59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67721" y="2615146"/>
            <a:ext cx="2930387" cy="369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79376" y="3698173"/>
            <a:ext cx="831763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lớn cộng số bé bằng 70 đơn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trang 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89613" y="7024687"/>
            <a:ext cx="609600" cy="609600"/>
          </a:xfrm>
          <a:prstGeom prst="rect">
            <a:avLst/>
          </a:prstGeom>
        </p:spPr>
      </p:pic>
      <p:sp>
        <p:nvSpPr>
          <p:cNvPr id="23" name="AutoShape 60"/>
          <p:cNvSpPr>
            <a:spLocks noChangeArrowheads="1"/>
          </p:cNvSpPr>
          <p:nvPr/>
        </p:nvSpPr>
        <p:spPr bwMode="auto">
          <a:xfrm>
            <a:off x="3679375" y="1943100"/>
            <a:ext cx="5088346" cy="2997363"/>
          </a:xfrm>
          <a:prstGeom prst="irregularSeal2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dirty="0" err="1">
                <a:solidFill>
                  <a:srgbClr val="FFFF00"/>
                </a:solidFill>
                <a:cs typeface="Times New Roman" pitchFamily="18" charset="0"/>
              </a:rPr>
              <a:t>Hết</a:t>
            </a:r>
            <a:r>
              <a:rPr lang="en-US" sz="40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cs typeface="Times New Roman" pitchFamily="18" charset="0"/>
              </a:rPr>
              <a:t>giờ</a:t>
            </a:r>
            <a:endParaRPr lang="en-US" sz="4000" dirty="0">
              <a:solidFill>
                <a:srgbClr val="FFFF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4371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77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771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771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9" grpId="0"/>
      <p:bldP spid="23" grpId="0" animBg="1"/>
      <p:bldP spid="23" grpId="1" animBg="1"/>
      <p:bldP spid="2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828675" y="291225"/>
            <a:ext cx="9830610" cy="1325390"/>
          </a:xfrm>
        </p:spPr>
        <p:txBody>
          <a:bodyPr>
            <a:normAutofit fontScale="90000"/>
          </a:bodyPr>
          <a:lstStyle/>
          <a:p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 ý đúng nhất trong các câu sau đây</a:t>
            </a:r>
            <a:b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1217" y="1804406"/>
            <a:ext cx="8214758" cy="5053942"/>
          </a:xfrm>
        </p:spPr>
        <p:txBody>
          <a:bodyPr rtlCol="0">
            <a:no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hai số là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có nghĩa là :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600" b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lớn hơn số bé 10 đơn 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vị.</a:t>
            </a:r>
            <a:endParaRPr lang="en-US" altLang="en-US" sz="36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lớn gấp số bé 10 lần.</a:t>
            </a:r>
          </a:p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lớn kém số bé 10 đơn vị.</a:t>
            </a:r>
            <a:r>
              <a:rPr 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138755" y="2786051"/>
            <a:ext cx="935353" cy="9011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049" y="2980562"/>
            <a:ext cx="761901" cy="54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87" y="4595353"/>
            <a:ext cx="761901" cy="5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507" y="3729033"/>
            <a:ext cx="761901" cy="59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67721" y="2615146"/>
            <a:ext cx="2930387" cy="369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65088" y="2926655"/>
            <a:ext cx="568834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lớn hơn số bé 10 đơn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vị.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trang 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84813" y="6981825"/>
            <a:ext cx="609600" cy="609600"/>
          </a:xfrm>
          <a:prstGeom prst="rect">
            <a:avLst/>
          </a:prstGeom>
        </p:spPr>
      </p:pic>
      <p:sp>
        <p:nvSpPr>
          <p:cNvPr id="22" name="AutoShape 60"/>
          <p:cNvSpPr>
            <a:spLocks noChangeArrowheads="1"/>
          </p:cNvSpPr>
          <p:nvPr/>
        </p:nvSpPr>
        <p:spPr bwMode="auto">
          <a:xfrm>
            <a:off x="3351213" y="1844551"/>
            <a:ext cx="4876800" cy="3352800"/>
          </a:xfrm>
          <a:prstGeom prst="irregularSeal2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dirty="0" err="1">
                <a:solidFill>
                  <a:srgbClr val="FFFF00"/>
                </a:solidFill>
                <a:cs typeface="Times New Roman" pitchFamily="18" charset="0"/>
              </a:rPr>
              <a:t>Hết</a:t>
            </a:r>
            <a:r>
              <a:rPr lang="en-US" sz="40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cs typeface="Times New Roman" pitchFamily="18" charset="0"/>
              </a:rPr>
              <a:t>giờ</a:t>
            </a:r>
            <a:endParaRPr lang="en-US" sz="4000" dirty="0">
              <a:solidFill>
                <a:srgbClr val="FFFF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6487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032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32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32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9" grpId="0"/>
      <p:bldP spid="22" grpId="0" animBg="1"/>
      <p:bldP spid="22" grpId="1" animBg="1"/>
      <p:bldP spid="22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65" y="383864"/>
            <a:ext cx="10720234" cy="6122918"/>
          </a:xfrm>
          <a:prstGeom prst="rect">
            <a:avLst/>
          </a:prstGeom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697349" y="370418"/>
            <a:ext cx="9142429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12800" indent="-8128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4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toán: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altLang="en-US" sz="4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</a:pP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đó.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4008644" y="1028801"/>
            <a:ext cx="1056084" cy="1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705639" y="1711762"/>
            <a:ext cx="6242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6662517" y="1698315"/>
            <a:ext cx="2683189" cy="1496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012336" y="1027643"/>
            <a:ext cx="49879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696547" y="1738656"/>
            <a:ext cx="121230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Text Box 31"/>
          <p:cNvSpPr txBox="1">
            <a:spLocks noChangeArrowheads="1"/>
          </p:cNvSpPr>
          <p:nvPr/>
        </p:nvSpPr>
        <p:spPr bwMode="auto">
          <a:xfrm>
            <a:off x="4841682" y="2227228"/>
            <a:ext cx="2281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giải 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31"/>
          <p:cNvSpPr txBox="1">
            <a:spLocks noChangeArrowheads="1"/>
          </p:cNvSpPr>
          <p:nvPr/>
        </p:nvSpPr>
        <p:spPr bwMode="auto">
          <a:xfrm>
            <a:off x="969765" y="3012297"/>
            <a:ext cx="3871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Line 13"/>
          <p:cNvSpPr>
            <a:spLocks noChangeShapeType="1"/>
          </p:cNvSpPr>
          <p:nvPr/>
        </p:nvSpPr>
        <p:spPr bwMode="auto">
          <a:xfrm flipV="1">
            <a:off x="3751729" y="4089589"/>
            <a:ext cx="5805021" cy="1176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1" name="Line 15"/>
          <p:cNvSpPr>
            <a:spLocks noChangeShapeType="1"/>
          </p:cNvSpPr>
          <p:nvPr/>
        </p:nvSpPr>
        <p:spPr bwMode="auto">
          <a:xfrm>
            <a:off x="3769566" y="4652311"/>
            <a:ext cx="3921125" cy="285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42" name="Text Box 18"/>
          <p:cNvSpPr txBox="1">
            <a:spLocks noChangeArrowheads="1"/>
          </p:cNvSpPr>
          <p:nvPr/>
        </p:nvSpPr>
        <p:spPr bwMode="auto">
          <a:xfrm>
            <a:off x="1906939" y="3611098"/>
            <a:ext cx="19983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4000" b="1" dirty="0" err="1" smtClean="0"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latin typeface="Times New Roman" panose="02020603050405020304" pitchFamily="18" charset="0"/>
              </a:rPr>
              <a:t>lớn</a:t>
            </a:r>
            <a:r>
              <a:rPr lang="en-US" altLang="en-US" sz="4000" b="1" dirty="0" smtClean="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43" name="Text Box 19"/>
          <p:cNvSpPr txBox="1">
            <a:spLocks noChangeArrowheads="1"/>
          </p:cNvSpPr>
          <p:nvPr/>
        </p:nvSpPr>
        <p:spPr bwMode="auto">
          <a:xfrm>
            <a:off x="1899002" y="4196139"/>
            <a:ext cx="200624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4000" b="1" smtClean="0">
                <a:latin typeface="Times New Roman" panose="02020603050405020304" pitchFamily="18" charset="0"/>
              </a:rPr>
              <a:t>Số bé:</a:t>
            </a:r>
          </a:p>
        </p:txBody>
      </p:sp>
      <p:sp>
        <p:nvSpPr>
          <p:cNvPr id="51" name="AutoShape 20"/>
          <p:cNvSpPr>
            <a:spLocks/>
          </p:cNvSpPr>
          <p:nvPr/>
        </p:nvSpPr>
        <p:spPr bwMode="auto">
          <a:xfrm rot="16200000">
            <a:off x="5649913" y="2808476"/>
            <a:ext cx="209550" cy="3927475"/>
          </a:xfrm>
          <a:prstGeom prst="leftBrace">
            <a:avLst>
              <a:gd name="adj1" fmla="val 171806"/>
              <a:gd name="adj2" fmla="val 50000"/>
            </a:avLst>
          </a:pr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2" name="AutoShape 21"/>
          <p:cNvSpPr>
            <a:spLocks/>
          </p:cNvSpPr>
          <p:nvPr/>
        </p:nvSpPr>
        <p:spPr bwMode="auto">
          <a:xfrm rot="5400000" flipV="1">
            <a:off x="6496050" y="987521"/>
            <a:ext cx="355600" cy="5765800"/>
          </a:xfrm>
          <a:prstGeom prst="leftBrace">
            <a:avLst>
              <a:gd name="adj1" fmla="val 162969"/>
              <a:gd name="adj2" fmla="val 49491"/>
            </a:avLst>
          </a:pr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3" name="Line 22"/>
          <p:cNvSpPr>
            <a:spLocks noChangeShapeType="1"/>
          </p:cNvSpPr>
          <p:nvPr/>
        </p:nvSpPr>
        <p:spPr bwMode="auto">
          <a:xfrm flipH="1">
            <a:off x="7677241" y="4089589"/>
            <a:ext cx="9433" cy="576169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4" name="AutoShape 23"/>
          <p:cNvSpPr>
            <a:spLocks/>
          </p:cNvSpPr>
          <p:nvPr/>
        </p:nvSpPr>
        <p:spPr bwMode="auto">
          <a:xfrm rot="16200000">
            <a:off x="8547218" y="3238899"/>
            <a:ext cx="119857" cy="1899209"/>
          </a:xfrm>
          <a:prstGeom prst="leftBrace">
            <a:avLst>
              <a:gd name="adj1" fmla="val 45849"/>
              <a:gd name="adj2" fmla="val 50000"/>
            </a:avLst>
          </a:pr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6" name="AutoShape 24"/>
          <p:cNvSpPr>
            <a:spLocks/>
          </p:cNvSpPr>
          <p:nvPr/>
        </p:nvSpPr>
        <p:spPr bwMode="auto">
          <a:xfrm rot="10800000">
            <a:off x="9704388" y="3640045"/>
            <a:ext cx="101600" cy="1604963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57" name="Text Box 25"/>
          <p:cNvSpPr txBox="1">
            <a:spLocks noChangeArrowheads="1"/>
          </p:cNvSpPr>
          <p:nvPr/>
        </p:nvSpPr>
        <p:spPr bwMode="auto">
          <a:xfrm>
            <a:off x="8334375" y="4243997"/>
            <a:ext cx="12223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58" name="Text Box 26"/>
          <p:cNvSpPr txBox="1">
            <a:spLocks noChangeArrowheads="1"/>
          </p:cNvSpPr>
          <p:nvPr/>
        </p:nvSpPr>
        <p:spPr bwMode="auto">
          <a:xfrm>
            <a:off x="9917113" y="4125916"/>
            <a:ext cx="990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70</a:t>
            </a:r>
          </a:p>
        </p:txBody>
      </p:sp>
      <p:sp>
        <p:nvSpPr>
          <p:cNvPr id="59" name="Text Box 27"/>
          <p:cNvSpPr txBox="1">
            <a:spLocks noChangeArrowheads="1"/>
          </p:cNvSpPr>
          <p:nvPr/>
        </p:nvSpPr>
        <p:spPr bwMode="auto">
          <a:xfrm>
            <a:off x="5586413" y="4877736"/>
            <a:ext cx="762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? </a:t>
            </a:r>
            <a:r>
              <a:rPr kumimoji="0" lang="en-US" altLang="en-US" sz="32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0" name="Text Box 28"/>
          <p:cNvSpPr txBox="1">
            <a:spLocks noChangeArrowheads="1"/>
          </p:cNvSpPr>
          <p:nvPr/>
        </p:nvSpPr>
        <p:spPr bwMode="auto">
          <a:xfrm>
            <a:off x="6348413" y="3316476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62" name="Line 22"/>
          <p:cNvSpPr>
            <a:spLocks noChangeShapeType="1"/>
          </p:cNvSpPr>
          <p:nvPr/>
        </p:nvSpPr>
        <p:spPr bwMode="auto">
          <a:xfrm flipH="1">
            <a:off x="3767978" y="3996862"/>
            <a:ext cx="13447" cy="715962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63" name="Line 16"/>
          <p:cNvSpPr>
            <a:spLocks noChangeShapeType="1"/>
          </p:cNvSpPr>
          <p:nvPr/>
        </p:nvSpPr>
        <p:spPr bwMode="auto">
          <a:xfrm>
            <a:off x="7696947" y="4581434"/>
            <a:ext cx="0" cy="25241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3760788" y="3925330"/>
            <a:ext cx="0" cy="250825"/>
          </a:xfrm>
          <a:prstGeom prst="line">
            <a:avLst/>
          </a:prstGeom>
          <a:noFill/>
          <a:ln w="28575" cap="flat" cmpd="sng" algn="ctr">
            <a:solidFill>
              <a:srgbClr val="0000CC"/>
            </a:solidFill>
            <a:prstDash val="solid"/>
          </a:ln>
          <a:effectLst/>
        </p:spPr>
      </p:cxnSp>
      <p:cxnSp>
        <p:nvCxnSpPr>
          <p:cNvPr id="65" name="Straight Connector 64"/>
          <p:cNvCxnSpPr/>
          <p:nvPr/>
        </p:nvCxnSpPr>
        <p:spPr>
          <a:xfrm>
            <a:off x="9566275" y="3964924"/>
            <a:ext cx="0" cy="250825"/>
          </a:xfrm>
          <a:prstGeom prst="line">
            <a:avLst/>
          </a:prstGeom>
          <a:noFill/>
          <a:ln w="28575" cap="flat" cmpd="sng" algn="ctr">
            <a:solidFill>
              <a:srgbClr val="0000CC"/>
            </a:solidFill>
            <a:prstDash val="solid"/>
          </a:ln>
          <a:effectLst/>
        </p:spPr>
      </p:cxnSp>
      <p:cxnSp>
        <p:nvCxnSpPr>
          <p:cNvPr id="66" name="Straight Connector 65"/>
          <p:cNvCxnSpPr/>
          <p:nvPr/>
        </p:nvCxnSpPr>
        <p:spPr>
          <a:xfrm>
            <a:off x="3764056" y="4542027"/>
            <a:ext cx="0" cy="250825"/>
          </a:xfrm>
          <a:prstGeom prst="line">
            <a:avLst/>
          </a:prstGeom>
          <a:noFill/>
          <a:ln w="28575" cap="flat" cmpd="sng" algn="ctr">
            <a:solidFill>
              <a:srgbClr val="0000CC"/>
            </a:solidFill>
            <a:prstDash val="solid"/>
          </a:ln>
          <a:effectLst/>
        </p:spPr>
      </p:cxnSp>
      <p:cxnSp>
        <p:nvCxnSpPr>
          <p:cNvPr id="67" name="Straight Connector 66"/>
          <p:cNvCxnSpPr/>
          <p:nvPr/>
        </p:nvCxnSpPr>
        <p:spPr>
          <a:xfrm>
            <a:off x="7677150" y="4568921"/>
            <a:ext cx="0" cy="250825"/>
          </a:xfrm>
          <a:prstGeom prst="line">
            <a:avLst/>
          </a:prstGeom>
          <a:noFill/>
          <a:ln w="28575" cap="flat" cmpd="sng" algn="ctr">
            <a:solidFill>
              <a:srgbClr val="0000CC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1" grpId="0"/>
      <p:bldP spid="39" grpId="0"/>
      <p:bldP spid="42" grpId="0"/>
      <p:bldP spid="43" grpId="0"/>
      <p:bldP spid="51" grpId="0" animBg="1"/>
      <p:bldP spid="52" grpId="0" animBg="1"/>
      <p:bldP spid="54" grpId="0" animBg="1"/>
      <p:bldP spid="56" grpId="0" animBg="1"/>
      <p:bldP spid="57" grpId="0"/>
      <p:bldP spid="58" grpId="0"/>
      <p:bldP spid="59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val 56"/>
          <p:cNvSpPr/>
          <p:nvPr/>
        </p:nvSpPr>
        <p:spPr>
          <a:xfrm>
            <a:off x="6566693" y="1426690"/>
            <a:ext cx="790915" cy="62064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8073299" y="939521"/>
            <a:ext cx="878889" cy="74082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037725" y="4426226"/>
            <a:ext cx="50560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             </a:t>
            </a:r>
            <a:r>
              <a:rPr lang="en-US" sz="4000" b="1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454588" y="2347549"/>
            <a:ext cx="5177118" cy="121723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2D4E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838975" y="458248"/>
            <a:ext cx="7181072" cy="1775092"/>
            <a:chOff x="1383779" y="3077718"/>
            <a:chExt cx="7181072" cy="1775092"/>
          </a:xfrm>
        </p:grpSpPr>
        <p:sp>
          <p:nvSpPr>
            <p:cNvPr id="5" name="Line 14"/>
            <p:cNvSpPr>
              <a:spLocks noChangeShapeType="1"/>
            </p:cNvSpPr>
            <p:nvPr/>
          </p:nvSpPr>
          <p:spPr bwMode="auto">
            <a:xfrm>
              <a:off x="3039589" y="3681321"/>
              <a:ext cx="0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16"/>
            <p:cNvSpPr>
              <a:spLocks noChangeShapeType="1"/>
            </p:cNvSpPr>
            <p:nvPr/>
          </p:nvSpPr>
          <p:spPr bwMode="auto">
            <a:xfrm>
              <a:off x="3032446" y="4046706"/>
              <a:ext cx="0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18"/>
            <p:cNvSpPr txBox="1">
              <a:spLocks noChangeArrowheads="1"/>
            </p:cNvSpPr>
            <p:nvPr/>
          </p:nvSpPr>
          <p:spPr bwMode="auto">
            <a:xfrm>
              <a:off x="1383779" y="3397399"/>
              <a:ext cx="189647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1491889" y="3863925"/>
              <a:ext cx="17201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9" name="AutoShape 20"/>
            <p:cNvSpPr>
              <a:spLocks/>
            </p:cNvSpPr>
            <p:nvPr/>
          </p:nvSpPr>
          <p:spPr bwMode="auto">
            <a:xfrm rot="-5400000">
              <a:off x="4291788" y="2917713"/>
              <a:ext cx="295951" cy="2757488"/>
            </a:xfrm>
            <a:prstGeom prst="leftBrace">
              <a:avLst>
                <a:gd name="adj1" fmla="val 171786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AutoShape 21"/>
            <p:cNvSpPr>
              <a:spLocks/>
            </p:cNvSpPr>
            <p:nvPr/>
          </p:nvSpPr>
          <p:spPr bwMode="auto">
            <a:xfrm rot="5400000" flipV="1">
              <a:off x="4971272" y="1536799"/>
              <a:ext cx="230563" cy="4051065"/>
            </a:xfrm>
            <a:prstGeom prst="leftBrace">
              <a:avLst>
                <a:gd name="adj1" fmla="val 162963"/>
                <a:gd name="adj2" fmla="val 49491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5850399" y="3709896"/>
              <a:ext cx="0" cy="3429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24"/>
            <p:cNvSpPr>
              <a:spLocks/>
            </p:cNvSpPr>
            <p:nvPr/>
          </p:nvSpPr>
          <p:spPr bwMode="auto">
            <a:xfrm rot="10800000">
              <a:off x="7405075" y="3328019"/>
              <a:ext cx="280887" cy="1071815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6231477" y="4030502"/>
              <a:ext cx="72526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7821901" y="3578327"/>
              <a:ext cx="7429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</a:p>
          </p:txBody>
        </p:sp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4256256" y="4483478"/>
              <a:ext cx="5715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dirty="0"/>
                <a:t>?   </a:t>
              </a: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928475" y="3077718"/>
              <a:ext cx="457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dirty="0"/>
                <a:t>?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016343" y="3659009"/>
              <a:ext cx="4095741" cy="111165"/>
              <a:chOff x="3887315" y="4329285"/>
              <a:chExt cx="4103044" cy="200404"/>
            </a:xfrm>
          </p:grpSpPr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897422" y="4429434"/>
                <a:ext cx="40695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2"/>
              <p:cNvSpPr>
                <a:spLocks noChangeShapeType="1"/>
              </p:cNvSpPr>
              <p:nvPr/>
            </p:nvSpPr>
            <p:spPr bwMode="auto">
              <a:xfrm>
                <a:off x="7990359" y="4329285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3887315" y="4329391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039588" y="4032963"/>
              <a:ext cx="2820361" cy="200298"/>
              <a:chOff x="2979856" y="4043808"/>
              <a:chExt cx="2820361" cy="200298"/>
            </a:xfrm>
          </p:grpSpPr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>
                <a:off x="2979856" y="4143956"/>
                <a:ext cx="2814269" cy="153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5800217" y="4043808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2979857" y="4043808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" name="AutoShape 20"/>
            <p:cNvSpPr>
              <a:spLocks/>
            </p:cNvSpPr>
            <p:nvPr/>
          </p:nvSpPr>
          <p:spPr bwMode="auto">
            <a:xfrm rot="16200000">
              <a:off x="6348957" y="3234872"/>
              <a:ext cx="292962" cy="1258107"/>
            </a:xfrm>
            <a:prstGeom prst="leftBrace">
              <a:avLst>
                <a:gd name="adj1" fmla="val 171786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8" name="Flowchart: Process 27"/>
          <p:cNvSpPr/>
          <p:nvPr/>
        </p:nvSpPr>
        <p:spPr>
          <a:xfrm>
            <a:off x="6304253" y="957226"/>
            <a:ext cx="1261093" cy="2778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344994" y="339026"/>
            <a:ext cx="33122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785836" y="2116351"/>
            <a:ext cx="645095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en-US" altLang="en-US" sz="32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70 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10 = 60</a:t>
            </a: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785836" y="3118083"/>
            <a:ext cx="313355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2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60 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 = 30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825468" y="4179886"/>
            <a:ext cx="46878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2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30 +10 = 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34" name="Text Box 31"/>
          <p:cNvSpPr txBox="1">
            <a:spLocks noChangeArrowheads="1"/>
          </p:cNvSpPr>
          <p:nvPr/>
        </p:nvSpPr>
        <p:spPr bwMode="auto">
          <a:xfrm>
            <a:off x="825468" y="5162056"/>
            <a:ext cx="4457484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30</a:t>
            </a:r>
          </a:p>
          <a:p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Số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399" y="2931109"/>
            <a:ext cx="2026728" cy="331476"/>
          </a:xfrm>
          <a:prstGeom prst="rect">
            <a:avLst/>
          </a:prstGeom>
        </p:spPr>
      </p:pic>
      <p:sp>
        <p:nvSpPr>
          <p:cNvPr id="43" name="Text Box 31"/>
          <p:cNvSpPr txBox="1">
            <a:spLocks noChangeArrowheads="1"/>
          </p:cNvSpPr>
          <p:nvPr/>
        </p:nvSpPr>
        <p:spPr bwMode="auto">
          <a:xfrm>
            <a:off x="6950635" y="2350603"/>
            <a:ext cx="44928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70 </a:t>
            </a:r>
            <a:r>
              <a:rPr lang="en-US" alt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: 2 = 30</a:t>
            </a:r>
          </a:p>
        </p:txBody>
      </p:sp>
      <p:sp>
        <p:nvSpPr>
          <p:cNvPr id="46" name="Striped Right Arrow 45"/>
          <p:cNvSpPr/>
          <p:nvPr/>
        </p:nvSpPr>
        <p:spPr>
          <a:xfrm rot="16200000">
            <a:off x="7429666" y="3869612"/>
            <a:ext cx="844863" cy="24066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059703" y="4463879"/>
            <a:ext cx="162591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cap="none" spc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Tổng  </a:t>
            </a:r>
            <a:endParaRPr lang="en-US" sz="4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632357" y="4487774"/>
            <a:ext cx="12394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cap="none" spc="0" dirty="0" err="1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endParaRPr lang="en-US" sz="4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Striped Right Arrow 49"/>
          <p:cNvSpPr/>
          <p:nvPr/>
        </p:nvSpPr>
        <p:spPr>
          <a:xfrm rot="16200000">
            <a:off x="8460555" y="3852882"/>
            <a:ext cx="842551" cy="2764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8076508" y="4434755"/>
            <a:ext cx="10014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2" name="Rectangle 51"/>
          <p:cNvSpPr/>
          <p:nvPr/>
        </p:nvSpPr>
        <p:spPr>
          <a:xfrm>
            <a:off x="9873904" y="4455808"/>
            <a:ext cx="10014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:2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53" y="3374472"/>
            <a:ext cx="2190260" cy="1817623"/>
          </a:xfrm>
          <a:prstGeom prst="rect">
            <a:avLst/>
          </a:prstGeom>
        </p:spPr>
      </p:pic>
      <p:sp>
        <p:nvSpPr>
          <p:cNvPr id="55" name="Text Box 31"/>
          <p:cNvSpPr txBox="1">
            <a:spLocks noChangeArrowheads="1"/>
          </p:cNvSpPr>
          <p:nvPr/>
        </p:nvSpPr>
        <p:spPr bwMode="auto">
          <a:xfrm>
            <a:off x="4814889" y="4464967"/>
            <a:ext cx="26332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4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 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8" name="Line 15"/>
          <p:cNvSpPr>
            <a:spLocks noChangeShapeType="1"/>
          </p:cNvSpPr>
          <p:nvPr/>
        </p:nvSpPr>
        <p:spPr bwMode="auto">
          <a:xfrm>
            <a:off x="3489984" y="1101695"/>
            <a:ext cx="2814269" cy="15369"/>
          </a:xfrm>
          <a:prstGeom prst="line">
            <a:avLst/>
          </a:prstGeom>
          <a:noFill/>
          <a:ln w="44450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Line 15"/>
          <p:cNvSpPr>
            <a:spLocks noChangeShapeType="1"/>
          </p:cNvSpPr>
          <p:nvPr/>
        </p:nvSpPr>
        <p:spPr bwMode="auto">
          <a:xfrm>
            <a:off x="3493353" y="1505187"/>
            <a:ext cx="2814269" cy="15369"/>
          </a:xfrm>
          <a:prstGeom prst="line">
            <a:avLst/>
          </a:prstGeom>
          <a:noFill/>
          <a:ln w="44450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21453" y="1640611"/>
            <a:ext cx="22373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</a:t>
            </a:r>
            <a:endParaRPr lang="en-US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45351" y="86791"/>
            <a:ext cx="12383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36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571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6" grpId="0" animBg="1"/>
      <p:bldP spid="53" grpId="0"/>
      <p:bldP spid="45" grpId="0" animBg="1"/>
      <p:bldP spid="28" grpId="0" animBg="1"/>
      <p:bldP spid="30" grpId="0"/>
      <p:bldP spid="46" grpId="0" animBg="1"/>
      <p:bldP spid="47" grpId="0"/>
      <p:bldP spid="50" grpId="0" animBg="1"/>
      <p:bldP spid="52" grpId="0"/>
      <p:bldP spid="58" grpId="0" animBg="1"/>
      <p:bldP spid="58" grpId="1" animBg="1"/>
      <p:bldP spid="59" grpId="0" animBg="1"/>
      <p:bldP spid="5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84" y="0"/>
            <a:ext cx="9037003" cy="618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579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6600826" y="5088958"/>
            <a:ext cx="40057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          </a:t>
            </a:r>
            <a:r>
              <a:rPr lang="en-US" sz="4000" b="1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)</a:t>
            </a:r>
            <a:endParaRPr lang="en-US" sz="4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698522" y="458941"/>
            <a:ext cx="7187164" cy="1775092"/>
            <a:chOff x="1377687" y="3077718"/>
            <a:chExt cx="7187164" cy="1775092"/>
          </a:xfrm>
        </p:grpSpPr>
        <p:sp>
          <p:nvSpPr>
            <p:cNvPr id="5" name="Line 14"/>
            <p:cNvSpPr>
              <a:spLocks noChangeShapeType="1"/>
            </p:cNvSpPr>
            <p:nvPr/>
          </p:nvSpPr>
          <p:spPr bwMode="auto">
            <a:xfrm>
              <a:off x="3039589" y="3681321"/>
              <a:ext cx="0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16"/>
            <p:cNvSpPr>
              <a:spLocks noChangeShapeType="1"/>
            </p:cNvSpPr>
            <p:nvPr/>
          </p:nvSpPr>
          <p:spPr bwMode="auto">
            <a:xfrm>
              <a:off x="3032446" y="4046706"/>
              <a:ext cx="0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18"/>
            <p:cNvSpPr txBox="1">
              <a:spLocks noChangeArrowheads="1"/>
            </p:cNvSpPr>
            <p:nvPr/>
          </p:nvSpPr>
          <p:spPr bwMode="auto">
            <a:xfrm>
              <a:off x="1383779" y="3397399"/>
              <a:ext cx="189647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1377687" y="3863925"/>
              <a:ext cx="183432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9" name="AutoShape 20"/>
            <p:cNvSpPr>
              <a:spLocks/>
            </p:cNvSpPr>
            <p:nvPr/>
          </p:nvSpPr>
          <p:spPr bwMode="auto">
            <a:xfrm rot="-5400000">
              <a:off x="4291788" y="2917713"/>
              <a:ext cx="295951" cy="2757488"/>
            </a:xfrm>
            <a:prstGeom prst="leftBrace">
              <a:avLst>
                <a:gd name="adj1" fmla="val 171786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AutoShape 21"/>
            <p:cNvSpPr>
              <a:spLocks/>
            </p:cNvSpPr>
            <p:nvPr/>
          </p:nvSpPr>
          <p:spPr bwMode="auto">
            <a:xfrm rot="5400000" flipV="1">
              <a:off x="4971272" y="1536799"/>
              <a:ext cx="230563" cy="4051065"/>
            </a:xfrm>
            <a:prstGeom prst="leftBrace">
              <a:avLst>
                <a:gd name="adj1" fmla="val 162963"/>
                <a:gd name="adj2" fmla="val 49491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5864467" y="3709896"/>
              <a:ext cx="0" cy="3429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24"/>
            <p:cNvSpPr>
              <a:spLocks/>
            </p:cNvSpPr>
            <p:nvPr/>
          </p:nvSpPr>
          <p:spPr bwMode="auto">
            <a:xfrm rot="10800000">
              <a:off x="7405075" y="3328019"/>
              <a:ext cx="280887" cy="1071815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6231477" y="4268496"/>
              <a:ext cx="72526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7821901" y="3616140"/>
              <a:ext cx="7429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</a:p>
          </p:txBody>
        </p:sp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4256256" y="4483478"/>
              <a:ext cx="5715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dirty="0"/>
                <a:t>?   </a:t>
              </a: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928475" y="3077718"/>
              <a:ext cx="457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dirty="0"/>
                <a:t>?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016343" y="3659009"/>
              <a:ext cx="4095741" cy="111165"/>
              <a:chOff x="3887315" y="4329285"/>
              <a:chExt cx="4103044" cy="200404"/>
            </a:xfrm>
          </p:grpSpPr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897422" y="4429434"/>
                <a:ext cx="40695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2"/>
              <p:cNvSpPr>
                <a:spLocks noChangeShapeType="1"/>
              </p:cNvSpPr>
              <p:nvPr/>
            </p:nvSpPr>
            <p:spPr bwMode="auto">
              <a:xfrm>
                <a:off x="7990359" y="4329285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3887315" y="4329391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039588" y="4032963"/>
              <a:ext cx="2820361" cy="200298"/>
              <a:chOff x="2979856" y="4043808"/>
              <a:chExt cx="2820361" cy="200298"/>
            </a:xfrm>
          </p:grpSpPr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>
                <a:off x="2979856" y="4143956"/>
                <a:ext cx="2814269" cy="153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5800217" y="4043808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2979857" y="4043808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" name="AutoShape 20"/>
            <p:cNvSpPr>
              <a:spLocks/>
            </p:cNvSpPr>
            <p:nvPr/>
          </p:nvSpPr>
          <p:spPr bwMode="auto">
            <a:xfrm rot="16200000">
              <a:off x="6348957" y="3234872"/>
              <a:ext cx="292962" cy="1258107"/>
            </a:xfrm>
            <a:prstGeom prst="leftBrace">
              <a:avLst>
                <a:gd name="adj1" fmla="val 171786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696031" y="-48711"/>
            <a:ext cx="22816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1433536" y="2420321"/>
            <a:ext cx="48401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en-US" altLang="en-US" sz="2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70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+ 10 = 80</a:t>
            </a: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1433536" y="3173100"/>
            <a:ext cx="397082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lớn là: </a:t>
            </a:r>
          </a:p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80 : 2 = 40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1433536" y="3975019"/>
            <a:ext cx="397082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70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40 = 30</a:t>
            </a:r>
          </a:p>
        </p:txBody>
      </p:sp>
      <p:sp>
        <p:nvSpPr>
          <p:cNvPr id="34" name="Text Box 31"/>
          <p:cNvSpPr txBox="1">
            <a:spLocks noChangeArrowheads="1"/>
          </p:cNvSpPr>
          <p:nvPr/>
        </p:nvSpPr>
        <p:spPr bwMode="auto">
          <a:xfrm>
            <a:off x="955776" y="4985895"/>
            <a:ext cx="397082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</a:t>
            </a:r>
          </a:p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30</a:t>
            </a:r>
          </a:p>
        </p:txBody>
      </p:sp>
      <p:sp>
        <p:nvSpPr>
          <p:cNvPr id="46" name="Striped Right Arrow 45"/>
          <p:cNvSpPr/>
          <p:nvPr/>
        </p:nvSpPr>
        <p:spPr>
          <a:xfrm rot="16200000">
            <a:off x="7596128" y="4587709"/>
            <a:ext cx="589697" cy="2698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7280415" y="5143201"/>
            <a:ext cx="13498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endParaRPr lang="en-US" sz="36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629649" y="5125295"/>
            <a:ext cx="13441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  </a:t>
            </a:r>
            <a:endParaRPr lang="en-US" sz="36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Striped Right Arrow 49"/>
          <p:cNvSpPr/>
          <p:nvPr/>
        </p:nvSpPr>
        <p:spPr>
          <a:xfrm rot="16200000">
            <a:off x="8635015" y="4618906"/>
            <a:ext cx="589697" cy="2698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8124417" y="5140313"/>
            <a:ext cx="10014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cap="none" spc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   </a:t>
            </a:r>
            <a:endParaRPr lang="en-US" sz="4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781449" y="5063287"/>
            <a:ext cx="10014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:2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030" y="4218177"/>
            <a:ext cx="2934699" cy="1761891"/>
          </a:xfrm>
          <a:prstGeom prst="rect">
            <a:avLst/>
          </a:prstGeom>
        </p:spPr>
      </p:pic>
      <p:sp>
        <p:nvSpPr>
          <p:cNvPr id="55" name="Text Box 31"/>
          <p:cNvSpPr txBox="1">
            <a:spLocks noChangeArrowheads="1"/>
          </p:cNvSpPr>
          <p:nvPr/>
        </p:nvSpPr>
        <p:spPr bwMode="auto">
          <a:xfrm>
            <a:off x="4865031" y="5182914"/>
            <a:ext cx="28802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</p:txBody>
      </p:sp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4326160" y="1062069"/>
            <a:ext cx="4094352" cy="26167"/>
          </a:xfrm>
          <a:prstGeom prst="line">
            <a:avLst/>
          </a:prstGeom>
          <a:noFill/>
          <a:ln w="44450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Line 15"/>
          <p:cNvSpPr>
            <a:spLocks noChangeShapeType="1"/>
          </p:cNvSpPr>
          <p:nvPr/>
        </p:nvSpPr>
        <p:spPr bwMode="auto">
          <a:xfrm>
            <a:off x="4385181" y="1507327"/>
            <a:ext cx="4027760" cy="36034"/>
          </a:xfrm>
          <a:prstGeom prst="line">
            <a:avLst/>
          </a:prstGeom>
          <a:noFill/>
          <a:ln w="44450" cmpd="sng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7222226" y="1541007"/>
            <a:ext cx="1187329" cy="0"/>
          </a:xfrm>
          <a:prstGeom prst="line">
            <a:avLst/>
          </a:prstGeom>
          <a:ln w="41275">
            <a:solidFill>
              <a:srgbClr val="E374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433038" y="1402439"/>
            <a:ext cx="0" cy="206057"/>
          </a:xfrm>
          <a:prstGeom prst="line">
            <a:avLst/>
          </a:prstGeom>
          <a:ln w="50800" cmpd="sng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3104168" y="353306"/>
            <a:ext cx="21408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5926" y="852829"/>
            <a:ext cx="17466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064" y="2500977"/>
            <a:ext cx="6053053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642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6" grpId="0" animBg="1"/>
      <p:bldP spid="47" grpId="0"/>
      <p:bldP spid="49" grpId="0"/>
      <p:bldP spid="50" grpId="0" animBg="1"/>
      <p:bldP spid="51" grpId="0"/>
      <p:bldP spid="55" grpId="0"/>
      <p:bldP spid="58" grpId="0" animBg="1"/>
      <p:bldP spid="58" grpId="1" animBg="1"/>
      <p:bldP spid="59" grpId="0" animBg="1"/>
      <p:bldP spid="5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698522" y="1183341"/>
            <a:ext cx="7238854" cy="1844065"/>
            <a:chOff x="1377687" y="3077718"/>
            <a:chExt cx="7187164" cy="1775092"/>
          </a:xfrm>
        </p:grpSpPr>
        <p:sp>
          <p:nvSpPr>
            <p:cNvPr id="5" name="Line 14"/>
            <p:cNvSpPr>
              <a:spLocks noChangeShapeType="1"/>
            </p:cNvSpPr>
            <p:nvPr/>
          </p:nvSpPr>
          <p:spPr bwMode="auto">
            <a:xfrm>
              <a:off x="3039589" y="3681321"/>
              <a:ext cx="0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16"/>
            <p:cNvSpPr>
              <a:spLocks noChangeShapeType="1"/>
            </p:cNvSpPr>
            <p:nvPr/>
          </p:nvSpPr>
          <p:spPr bwMode="auto">
            <a:xfrm>
              <a:off x="3032446" y="4046706"/>
              <a:ext cx="0" cy="57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18"/>
            <p:cNvSpPr txBox="1">
              <a:spLocks noChangeArrowheads="1"/>
            </p:cNvSpPr>
            <p:nvPr/>
          </p:nvSpPr>
          <p:spPr bwMode="auto">
            <a:xfrm>
              <a:off x="1383779" y="3397399"/>
              <a:ext cx="189647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1377687" y="3863925"/>
              <a:ext cx="183432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bé</a:t>
              </a: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  <p:sp>
          <p:nvSpPr>
            <p:cNvPr id="9" name="AutoShape 20"/>
            <p:cNvSpPr>
              <a:spLocks/>
            </p:cNvSpPr>
            <p:nvPr/>
          </p:nvSpPr>
          <p:spPr bwMode="auto">
            <a:xfrm rot="-5400000">
              <a:off x="4291788" y="2917713"/>
              <a:ext cx="295951" cy="2757488"/>
            </a:xfrm>
            <a:prstGeom prst="leftBrace">
              <a:avLst>
                <a:gd name="adj1" fmla="val 171786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AutoShape 21"/>
            <p:cNvSpPr>
              <a:spLocks/>
            </p:cNvSpPr>
            <p:nvPr/>
          </p:nvSpPr>
          <p:spPr bwMode="auto">
            <a:xfrm rot="5400000" flipV="1">
              <a:off x="4971272" y="1536799"/>
              <a:ext cx="230563" cy="4051065"/>
            </a:xfrm>
            <a:prstGeom prst="leftBrace">
              <a:avLst>
                <a:gd name="adj1" fmla="val 162963"/>
                <a:gd name="adj2" fmla="val 49491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5864467" y="3709896"/>
              <a:ext cx="0" cy="3429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24"/>
            <p:cNvSpPr>
              <a:spLocks/>
            </p:cNvSpPr>
            <p:nvPr/>
          </p:nvSpPr>
          <p:spPr bwMode="auto">
            <a:xfrm rot="10800000">
              <a:off x="7405075" y="3328019"/>
              <a:ext cx="280887" cy="1071815"/>
            </a:xfrm>
            <a:prstGeom prst="leftBrace">
              <a:avLst>
                <a:gd name="adj1" fmla="val 50000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6231477" y="4053344"/>
              <a:ext cx="72526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4" name="Text Box 26"/>
            <p:cNvSpPr txBox="1">
              <a:spLocks noChangeArrowheads="1"/>
            </p:cNvSpPr>
            <p:nvPr/>
          </p:nvSpPr>
          <p:spPr bwMode="auto">
            <a:xfrm>
              <a:off x="7821901" y="3616140"/>
              <a:ext cx="74295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</a:p>
          </p:txBody>
        </p:sp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4256256" y="4483478"/>
              <a:ext cx="5715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dirty="0"/>
                <a:t>?   </a:t>
              </a: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928475" y="3077718"/>
              <a:ext cx="4572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dirty="0"/>
                <a:t>?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3016343" y="3659009"/>
              <a:ext cx="4095741" cy="111165"/>
              <a:chOff x="3887315" y="4329285"/>
              <a:chExt cx="4103044" cy="200404"/>
            </a:xfrm>
          </p:grpSpPr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897422" y="4429434"/>
                <a:ext cx="40695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2"/>
              <p:cNvSpPr>
                <a:spLocks noChangeShapeType="1"/>
              </p:cNvSpPr>
              <p:nvPr/>
            </p:nvSpPr>
            <p:spPr bwMode="auto">
              <a:xfrm>
                <a:off x="7990359" y="4329285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2"/>
              <p:cNvSpPr>
                <a:spLocks noChangeShapeType="1"/>
              </p:cNvSpPr>
              <p:nvPr/>
            </p:nvSpPr>
            <p:spPr bwMode="auto">
              <a:xfrm>
                <a:off x="3887315" y="4329391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3039588" y="4032963"/>
              <a:ext cx="2820361" cy="200298"/>
              <a:chOff x="2979856" y="4043808"/>
              <a:chExt cx="2820361" cy="200298"/>
            </a:xfrm>
          </p:grpSpPr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>
                <a:off x="2979856" y="4143956"/>
                <a:ext cx="2814269" cy="153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5800217" y="4043808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2979857" y="4043808"/>
                <a:ext cx="0" cy="2002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9" name="AutoShape 20"/>
            <p:cNvSpPr>
              <a:spLocks/>
            </p:cNvSpPr>
            <p:nvPr/>
          </p:nvSpPr>
          <p:spPr bwMode="auto">
            <a:xfrm rot="16200000">
              <a:off x="6348957" y="3234872"/>
              <a:ext cx="292962" cy="1258107"/>
            </a:xfrm>
            <a:prstGeom prst="leftBrace">
              <a:avLst>
                <a:gd name="adj1" fmla="val 171786"/>
                <a:gd name="adj2" fmla="val 50000"/>
              </a:avLst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696031" y="233676"/>
            <a:ext cx="22816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3469341" y="3173100"/>
            <a:ext cx="553745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Số lớn là: </a:t>
            </a:r>
          </a:p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(70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10): 2 = 40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3576918" y="3975019"/>
            <a:ext cx="597049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70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40 = 30</a:t>
            </a:r>
          </a:p>
        </p:txBody>
      </p:sp>
      <p:sp>
        <p:nvSpPr>
          <p:cNvPr id="34" name="Text Box 31"/>
          <p:cNvSpPr txBox="1">
            <a:spLocks noChangeArrowheads="1"/>
          </p:cNvSpPr>
          <p:nvPr/>
        </p:nvSpPr>
        <p:spPr bwMode="auto">
          <a:xfrm>
            <a:off x="4326160" y="4985895"/>
            <a:ext cx="66197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40</a:t>
            </a:r>
          </a:p>
          <a:p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30</a:t>
            </a:r>
          </a:p>
        </p:txBody>
      </p: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3104168" y="837398"/>
            <a:ext cx="21408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2500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5" b="4295"/>
          <a:stretch>
            <a:fillRect/>
          </a:stretch>
        </p:blipFill>
        <p:spPr bwMode="auto">
          <a:xfrm>
            <a:off x="0" y="15309"/>
            <a:ext cx="12136445" cy="685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74656" y="955978"/>
            <a:ext cx="10274550" cy="132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ìm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 của hai số đó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24659" y="2875829"/>
            <a:ext cx="9547570" cy="70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</a:t>
            </a:r>
            <a:r>
              <a:rPr lang="vi-V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vi-VN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24659" y="3583762"/>
            <a:ext cx="1110779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</a:t>
            </a:r>
            <a:r>
              <a:rPr lang="vi-V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4000" b="1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(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24659" y="4940401"/>
            <a:ext cx="104777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</a:t>
            </a:r>
            <a:r>
              <a:rPr lang="vi-V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lại (2 cách) 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4659" y="5728625"/>
            <a:ext cx="104777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09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</a:t>
            </a:r>
            <a:r>
              <a:rPr lang="vi-VN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0931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5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41" y="745298"/>
            <a:ext cx="9812521" cy="3406238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21410" y="2648201"/>
            <a:ext cx="6441584" cy="1503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Avo" panose="020406030505060202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8811215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368324" y="-3715087"/>
            <a:ext cx="3807097" cy="11237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690">
            <a:off x="316446" y="-25575"/>
            <a:ext cx="2462691" cy="1877731"/>
          </a:xfrm>
          <a:prstGeom prst="rect">
            <a:avLst/>
          </a:prstGeom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560785" y="870561"/>
            <a:ext cx="9743091" cy="217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12800" indent="-8128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38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Bef>
                <a:spcPct val="20000"/>
              </a:spcBef>
            </a:pPr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</p:txBody>
      </p:sp>
      <p:sp>
        <p:nvSpPr>
          <p:cNvPr id="5" name="Rectangle 4"/>
          <p:cNvSpPr/>
          <p:nvPr/>
        </p:nvSpPr>
        <p:spPr>
          <a:xfrm rot="19258151">
            <a:off x="892803" y="516618"/>
            <a:ext cx="1309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u="sng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1026" name="Picture 2" descr="1.829 file vector về chủ đề ba và con trai , độ phân giải cao tuyệt đối -  Mua bán hình ảnh shutterstock giá rẻ chỉ từ 3.000 đ trong 2 phú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648" y="1920241"/>
            <a:ext cx="6329255" cy="502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2532185" y="1448972"/>
            <a:ext cx="7636574" cy="10900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81375" y="2144110"/>
            <a:ext cx="419435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279482" y="2144110"/>
            <a:ext cx="106280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8812924" y="2144110"/>
            <a:ext cx="1492465" cy="89336"/>
            <a:chOff x="8812924" y="2144110"/>
            <a:chExt cx="1492465" cy="8933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8812924" y="2144110"/>
              <a:ext cx="148195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8823430" y="2233446"/>
              <a:ext cx="148195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349350" y="2720250"/>
            <a:ext cx="2333009" cy="111277"/>
            <a:chOff x="8812924" y="2144110"/>
            <a:chExt cx="1492465" cy="89336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8812924" y="2144110"/>
              <a:ext cx="148195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8823430" y="2233446"/>
              <a:ext cx="148195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4882343" y="2730242"/>
            <a:ext cx="3941087" cy="101285"/>
            <a:chOff x="8812924" y="2144110"/>
            <a:chExt cx="1492465" cy="8933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8812924" y="2144110"/>
              <a:ext cx="148195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8823430" y="2233446"/>
              <a:ext cx="1481959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6" name="trang 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27530" y="6891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40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9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745298"/>
            <a:ext cx="10510684" cy="340623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735DFFE-2E0B-4666-B354-1CF2C4CB2767}"/>
              </a:ext>
            </a:extLst>
          </p:cNvPr>
          <p:cNvCxnSpPr>
            <a:cxnSpLocks/>
          </p:cNvCxnSpPr>
          <p:nvPr/>
        </p:nvCxnSpPr>
        <p:spPr>
          <a:xfrm flipV="1">
            <a:off x="6966565" y="4817942"/>
            <a:ext cx="1639206" cy="1266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938730" y="1876640"/>
            <a:ext cx="63129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912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566" y="196948"/>
            <a:ext cx="9509760" cy="626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021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3"/>
          <p:cNvGrpSpPr>
            <a:grpSpLocks/>
          </p:cNvGrpSpPr>
          <p:nvPr/>
        </p:nvGrpSpPr>
        <p:grpSpPr bwMode="auto">
          <a:xfrm rot="5400000" flipV="1">
            <a:off x="10550478" y="1004676"/>
            <a:ext cx="2592049" cy="734388"/>
            <a:chOff x="96" y="3553"/>
            <a:chExt cx="1104" cy="671"/>
          </a:xfrm>
        </p:grpSpPr>
        <p:pic>
          <p:nvPicPr>
            <p:cNvPr id="11298" name="Picture 4" descr="!hp8ls2l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6" y="3553"/>
              <a:ext cx="954" cy="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9" name="Picture 5" descr="!dk8_1la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6" y="3753"/>
              <a:ext cx="480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00" name="Picture 6" descr="ROSE1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8" y="3661"/>
              <a:ext cx="33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67" name="Picture 12" descr="ROSE1">
            <a:hlinkClick r:id="rId9" action="ppaction://hlinkpres?slideindex=1&amp;slidetitle=" tooltip="PHAN BON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3471" y="6301208"/>
            <a:ext cx="711107" cy="4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4" descr="ROSE1">
            <a:hlinkClick r:id="rId9" action="ppaction://hlinkpres?slideindex=1&amp;slidetitle=" tooltip="PHAN BON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12661" y="6301208"/>
            <a:ext cx="711107" cy="4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2" descr="ROSE1">
            <a:hlinkClick r:id="rId9" action="ppaction://hlinkpres?slideindex=1&amp;slidetitle=" tooltip="PHAN BON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25355" y="6280576"/>
            <a:ext cx="711107" cy="43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23" descr="ROSE1">
            <a:hlinkClick r:id="rId9" action="ppaction://hlinkpres?slideindex=1&amp;slidetitle=" tooltip="PHAN BON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52363" y="6356766"/>
            <a:ext cx="711107" cy="43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24" descr="ROSE1">
            <a:hlinkClick r:id="rId9" action="ppaction://hlinkpres?slideindex=1&amp;slidetitle=" tooltip="PHAN BON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01553" y="6356766"/>
            <a:ext cx="711107" cy="43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25" descr="ROSE1">
            <a:hlinkClick r:id="rId9" action="ppaction://hlinkpres?slideindex=1&amp;slidetitle=" tooltip="PHAN BON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4578" y="6356766"/>
            <a:ext cx="711107" cy="43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4" name="Group 3"/>
          <p:cNvGrpSpPr>
            <a:grpSpLocks/>
          </p:cNvGrpSpPr>
          <p:nvPr/>
        </p:nvGrpSpPr>
        <p:grpSpPr bwMode="auto">
          <a:xfrm rot="5400000">
            <a:off x="-1055812" y="1131659"/>
            <a:ext cx="2744430" cy="632802"/>
            <a:chOff x="96" y="3553"/>
            <a:chExt cx="1104" cy="671"/>
          </a:xfrm>
        </p:grpSpPr>
        <p:pic>
          <p:nvPicPr>
            <p:cNvPr id="11295" name="Picture 4" descr="!hp8ls2l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6" y="3553"/>
              <a:ext cx="954" cy="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6" name="Picture 5" descr="!dk8_1la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6" y="3753"/>
              <a:ext cx="480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7" name="Picture 6" descr="ROSE1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8" y="3661"/>
              <a:ext cx="33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75" name="Picture 48" descr="gardg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7" y="5635066"/>
            <a:ext cx="5875102" cy="123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48" descr="gardg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445" y="5664703"/>
            <a:ext cx="6399967" cy="123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7" name="Group 3"/>
          <p:cNvGrpSpPr>
            <a:grpSpLocks/>
          </p:cNvGrpSpPr>
          <p:nvPr/>
        </p:nvGrpSpPr>
        <p:grpSpPr bwMode="auto">
          <a:xfrm rot="10800000">
            <a:off x="9853918" y="-35267"/>
            <a:ext cx="2344962" cy="646029"/>
            <a:chOff x="96" y="3553"/>
            <a:chExt cx="1104" cy="671"/>
          </a:xfrm>
        </p:grpSpPr>
        <p:pic>
          <p:nvPicPr>
            <p:cNvPr id="11292" name="Picture 4" descr="!hp8ls2l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6" y="3553"/>
              <a:ext cx="954" cy="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3" name="Picture 5" descr="!dk8_1la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6" y="3753"/>
              <a:ext cx="480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4" name="Picture 6" descr="ROSE1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8" y="3661"/>
              <a:ext cx="33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8" name="Group 3"/>
          <p:cNvGrpSpPr>
            <a:grpSpLocks/>
          </p:cNvGrpSpPr>
          <p:nvPr/>
        </p:nvGrpSpPr>
        <p:grpSpPr bwMode="auto">
          <a:xfrm flipV="1">
            <a:off x="-101587" y="-16220"/>
            <a:ext cx="2050784" cy="550791"/>
            <a:chOff x="96" y="3553"/>
            <a:chExt cx="1104" cy="671"/>
          </a:xfrm>
        </p:grpSpPr>
        <p:pic>
          <p:nvPicPr>
            <p:cNvPr id="11289" name="Picture 4" descr="!hp8ls2l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6" y="3553"/>
              <a:ext cx="954" cy="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0" name="Picture 5" descr="!dk8_1la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6" y="3753"/>
              <a:ext cx="480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91" name="Picture 6" descr="ROSE1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8" y="3661"/>
              <a:ext cx="33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80" name="WordArt 28"/>
          <p:cNvSpPr>
            <a:spLocks noChangeArrowheads="1" noChangeShapeType="1" noTextEdit="1"/>
          </p:cNvSpPr>
          <p:nvPr/>
        </p:nvSpPr>
        <p:spPr bwMode="auto">
          <a:xfrm>
            <a:off x="1595759" y="915056"/>
            <a:ext cx="8939636" cy="2730144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123476"/>
              </a:avLst>
            </a:prstTxWarp>
          </a:bodyPr>
          <a:lstStyle/>
          <a:p>
            <a:pPr algn="ctr"/>
            <a:r>
              <a:rPr lang="en-GB" sz="32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ĐI TÌM NHÀ THÔNG THÁI!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78819" y="3680589"/>
            <a:ext cx="508780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600" b="1" smtClean="0">
                <a:latin typeface="Times New Roman"/>
              </a:rPr>
              <a:t>a. </a:t>
            </a:r>
            <a:r>
              <a:rPr lang="en-US" sz="3600" b="1" dirty="0" err="1">
                <a:latin typeface="Times New Roman"/>
              </a:rPr>
              <a:t>Số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lớn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là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>
                <a:latin typeface="Times New Roman"/>
              </a:rPr>
              <a:t>0</a:t>
            </a:r>
            <a:r>
              <a:rPr lang="en-US" sz="3600" b="1" smtClean="0">
                <a:latin typeface="Times New Roman"/>
              </a:rPr>
              <a:t>, số </a:t>
            </a:r>
            <a:r>
              <a:rPr lang="en-US" sz="3600" b="1" dirty="0" err="1">
                <a:latin typeface="Times New Roman"/>
              </a:rPr>
              <a:t>bé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err="1">
                <a:latin typeface="Times New Roman"/>
              </a:rPr>
              <a:t>là</a:t>
            </a:r>
            <a:r>
              <a:rPr lang="en-US" sz="3600" b="1">
                <a:latin typeface="Times New Roman"/>
              </a:rPr>
              <a:t> </a:t>
            </a:r>
            <a:r>
              <a:rPr lang="en-US" sz="3600" b="1" smtClean="0">
                <a:latin typeface="Times New Roman"/>
              </a:rPr>
              <a:t>8.</a:t>
            </a:r>
            <a:endParaRPr lang="en-US" sz="3600" b="1" dirty="0">
              <a:latin typeface="Times New Roman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04216" y="4213920"/>
            <a:ext cx="506240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600" b="1" smtClean="0">
                <a:latin typeface="Times New Roman"/>
              </a:rPr>
              <a:t>b. </a:t>
            </a:r>
            <a:r>
              <a:rPr lang="en-US" sz="3600" b="1" dirty="0" err="1">
                <a:latin typeface="Times New Roman"/>
              </a:rPr>
              <a:t>Số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lớn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là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>
                <a:latin typeface="Times New Roman"/>
              </a:rPr>
              <a:t>7</a:t>
            </a:r>
            <a:r>
              <a:rPr lang="en-US" sz="3600" b="1" smtClean="0">
                <a:latin typeface="Times New Roman"/>
              </a:rPr>
              <a:t>, số </a:t>
            </a:r>
            <a:r>
              <a:rPr lang="en-US" sz="3600" b="1" dirty="0" err="1">
                <a:latin typeface="Times New Roman"/>
              </a:rPr>
              <a:t>bé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err="1">
                <a:latin typeface="Times New Roman"/>
              </a:rPr>
              <a:t>là</a:t>
            </a:r>
            <a:r>
              <a:rPr lang="en-US" sz="3600" b="1">
                <a:latin typeface="Times New Roman"/>
              </a:rPr>
              <a:t> </a:t>
            </a:r>
            <a:r>
              <a:rPr lang="en-US" sz="3600" b="1" smtClean="0">
                <a:latin typeface="Times New Roman"/>
              </a:rPr>
              <a:t>1.</a:t>
            </a:r>
            <a:endParaRPr lang="en-US" sz="3600" b="1" dirty="0">
              <a:latin typeface="Times New Roman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89399" y="4766295"/>
            <a:ext cx="507722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600" b="1" smtClean="0">
                <a:latin typeface="Times New Roman"/>
              </a:rPr>
              <a:t>c. </a:t>
            </a:r>
            <a:r>
              <a:rPr lang="en-US" sz="3600" b="1" dirty="0" err="1">
                <a:latin typeface="Times New Roman"/>
              </a:rPr>
              <a:t>Số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lớn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là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>
                <a:latin typeface="Times New Roman"/>
              </a:rPr>
              <a:t>8</a:t>
            </a:r>
            <a:r>
              <a:rPr lang="en-US" sz="3600" b="1" smtClean="0">
                <a:latin typeface="Times New Roman"/>
              </a:rPr>
              <a:t>, số </a:t>
            </a:r>
            <a:r>
              <a:rPr lang="en-US" sz="3600" b="1" dirty="0" err="1">
                <a:latin typeface="Times New Roman"/>
              </a:rPr>
              <a:t>bé</a:t>
            </a:r>
            <a:r>
              <a:rPr lang="en-US" sz="3600" b="1" dirty="0">
                <a:latin typeface="Times New Roman"/>
              </a:rPr>
              <a:t> </a:t>
            </a:r>
            <a:r>
              <a:rPr lang="en-US" sz="3600" b="1" dirty="0" err="1">
                <a:latin typeface="Times New Roman"/>
              </a:rPr>
              <a:t>là</a:t>
            </a:r>
            <a:r>
              <a:rPr lang="en-US" sz="3600" b="1" dirty="0">
                <a:latin typeface="Times New Roman"/>
              </a:rPr>
              <a:t> 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47365" y="1487415"/>
            <a:ext cx="7271729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600" smtClean="0">
                <a:solidFill>
                  <a:schemeClr val="tx1"/>
                </a:solidFill>
                <a:latin typeface="Times New Roman"/>
              </a:rPr>
              <a:t>Bài 4:Tổng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của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hai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số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bằng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8,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hiệu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của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chúng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cũng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bằng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8.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Tìm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</a:rPr>
              <a:t>hai</a:t>
            </a:r>
            <a:r>
              <a:rPr lang="en-US" sz="3600" dirty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err="1">
                <a:solidFill>
                  <a:schemeClr val="tx1"/>
                </a:solidFill>
                <a:latin typeface="Times New Roman"/>
              </a:rPr>
              <a:t>số</a:t>
            </a:r>
            <a:r>
              <a:rPr lang="en-US" sz="360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3600" smtClean="0">
                <a:solidFill>
                  <a:schemeClr val="tx1"/>
                </a:solidFill>
                <a:latin typeface="Times New Roman"/>
              </a:rPr>
              <a:t>đó.</a:t>
            </a:r>
            <a:endParaRPr lang="en-US" sz="3600" dirty="0">
              <a:solidFill>
                <a:schemeClr val="tx1"/>
              </a:solidFill>
              <a:latin typeface="Times New Roman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918015" y="4766286"/>
            <a:ext cx="5763140" cy="651137"/>
            <a:chOff x="2218440" y="4752641"/>
            <a:chExt cx="4534244" cy="646415"/>
          </a:xfrm>
        </p:grpSpPr>
        <p:sp>
          <p:nvSpPr>
            <p:cNvPr id="11286" name="Oval 11"/>
            <p:cNvSpPr>
              <a:spLocks noChangeArrowheads="1"/>
            </p:cNvSpPr>
            <p:nvPr/>
          </p:nvSpPr>
          <p:spPr bwMode="auto">
            <a:xfrm>
              <a:off x="2218440" y="4837157"/>
              <a:ext cx="479270" cy="53775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737222" y="4752641"/>
              <a:ext cx="4015462" cy="64641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3600" b="1" smtClean="0">
                  <a:solidFill>
                    <a:schemeClr val="tx1"/>
                  </a:solidFill>
                  <a:latin typeface="Times New Roman"/>
                </a:rPr>
                <a:t>c.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/>
                </a:rPr>
                <a:t>Số</a:t>
              </a:r>
              <a:r>
                <a:rPr lang="en-US" sz="3600" b="1" dirty="0">
                  <a:solidFill>
                    <a:schemeClr val="tx1"/>
                  </a:solidFill>
                  <a:latin typeface="Times New Roman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/>
                </a:rPr>
                <a:t>lớn</a:t>
              </a:r>
              <a:r>
                <a:rPr lang="en-US" sz="3600" b="1" dirty="0">
                  <a:solidFill>
                    <a:schemeClr val="tx1"/>
                  </a:solidFill>
                  <a:latin typeface="Times New Roman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/>
                </a:rPr>
                <a:t>là</a:t>
              </a:r>
              <a:r>
                <a:rPr lang="en-US" sz="3600" b="1" dirty="0">
                  <a:solidFill>
                    <a:schemeClr val="tx1"/>
                  </a:solidFill>
                  <a:latin typeface="Times New Roman"/>
                </a:rPr>
                <a:t> </a:t>
              </a:r>
              <a:r>
                <a:rPr lang="en-US" sz="3600" b="1">
                  <a:solidFill>
                    <a:schemeClr val="tx1"/>
                  </a:solidFill>
                  <a:latin typeface="Times New Roman"/>
                </a:rPr>
                <a:t>8</a:t>
              </a:r>
              <a:r>
                <a:rPr lang="en-US" sz="3600" b="1" smtClean="0">
                  <a:solidFill>
                    <a:schemeClr val="tx1"/>
                  </a:solidFill>
                  <a:latin typeface="Times New Roman"/>
                </a:rPr>
                <a:t>, số </a:t>
              </a:r>
              <a:r>
                <a:rPr lang="en-US" sz="3600" b="1" dirty="0" err="1">
                  <a:solidFill>
                    <a:schemeClr val="tx1"/>
                  </a:solidFill>
                  <a:latin typeface="Times New Roman"/>
                </a:rPr>
                <a:t>bé</a:t>
              </a:r>
              <a:r>
                <a:rPr lang="en-US" sz="3600" b="1" dirty="0">
                  <a:solidFill>
                    <a:schemeClr val="tx1"/>
                  </a:solidFill>
                  <a:latin typeface="Times New Roman"/>
                </a:rPr>
                <a:t> </a:t>
              </a:r>
              <a:r>
                <a:rPr lang="en-US" sz="3600" b="1" err="1">
                  <a:solidFill>
                    <a:schemeClr val="tx1"/>
                  </a:solidFill>
                  <a:latin typeface="Times New Roman"/>
                </a:rPr>
                <a:t>là</a:t>
              </a:r>
              <a:r>
                <a:rPr lang="en-US" sz="3600" b="1">
                  <a:solidFill>
                    <a:schemeClr val="tx1"/>
                  </a:solidFill>
                  <a:latin typeface="Times New Roman"/>
                </a:rPr>
                <a:t> </a:t>
              </a:r>
              <a:r>
                <a:rPr lang="en-US" sz="3600" b="1" smtClean="0">
                  <a:solidFill>
                    <a:schemeClr val="tx1"/>
                  </a:solidFill>
                  <a:latin typeface="Times New Roman"/>
                </a:rPr>
                <a:t>0.</a:t>
              </a:r>
              <a:endParaRPr lang="en-US" sz="3600" b="1" dirty="0">
                <a:solidFill>
                  <a:schemeClr val="tx1"/>
                </a:solidFill>
                <a:latin typeface="Times New Roman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740464" y="2906704"/>
            <a:ext cx="43140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>
                <a:latin typeface="Times New Roman" pitchFamily="18" charset="0"/>
              </a:rPr>
              <a:t>*  Đáp án nào đúng ?</a:t>
            </a:r>
          </a:p>
        </p:txBody>
      </p:sp>
      <p:pic>
        <p:nvPicPr>
          <p:cNvPr id="3" name="trang 2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447766" y="6896443"/>
            <a:ext cx="609600" cy="609600"/>
          </a:xfrm>
          <a:prstGeom prst="rect">
            <a:avLst/>
          </a:prstGeom>
        </p:spPr>
      </p:pic>
      <p:sp>
        <p:nvSpPr>
          <p:cNvPr id="51" name="AutoShape 60"/>
          <p:cNvSpPr>
            <a:spLocks noChangeArrowheads="1"/>
          </p:cNvSpPr>
          <p:nvPr/>
        </p:nvSpPr>
        <p:spPr bwMode="auto">
          <a:xfrm>
            <a:off x="4160084" y="1876635"/>
            <a:ext cx="4876800" cy="3352800"/>
          </a:xfrm>
          <a:prstGeom prst="irregularSeal2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dirty="0" err="1">
                <a:solidFill>
                  <a:srgbClr val="FFFF00"/>
                </a:solidFill>
                <a:cs typeface="Times New Roman" pitchFamily="18" charset="0"/>
              </a:rPr>
              <a:t>Hết</a:t>
            </a:r>
            <a:r>
              <a:rPr lang="en-US" sz="4000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cs typeface="Times New Roman" pitchFamily="18" charset="0"/>
              </a:rPr>
              <a:t>giờ</a:t>
            </a:r>
            <a:endParaRPr lang="en-US" sz="4000" dirty="0">
              <a:solidFill>
                <a:srgbClr val="FFFF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678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193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193"/>
                            </p:stCondLst>
                            <p:childTnLst>
                              <p:par>
                                <p:cTn id="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193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 t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1" grpId="0" animBg="1"/>
      <p:bldP spid="51" grpId="1" animBg="1"/>
      <p:bldP spid="51" grpId="2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s 6"/>
          <p:cNvSpPr/>
          <p:nvPr/>
        </p:nvSpPr>
        <p:spPr>
          <a:xfrm>
            <a:off x="1401898" y="1691080"/>
            <a:ext cx="9225984" cy="29723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Snap ITC" panose="04040A07060A02020202" pitchFamily="82" charset="0"/>
                <a:cs typeface="Times New Roman" panose="02020603050405020304" charset="0"/>
              </a:rPr>
              <a:t>VẬN </a:t>
            </a:r>
            <a:r>
              <a:rPr lang="en-US" sz="6600" b="1">
                <a:solidFill>
                  <a:schemeClr val="tx1"/>
                </a:solidFill>
                <a:latin typeface="Snap ITC" panose="04040A07060A02020202" pitchFamily="82" charset="0"/>
                <a:cs typeface="Times New Roman" panose="02020603050405020304" charset="0"/>
              </a:rPr>
              <a:t>DỤNG </a:t>
            </a:r>
            <a:endParaRPr lang="en-US" sz="6600" b="1" smtClean="0">
              <a:solidFill>
                <a:schemeClr val="tx1"/>
              </a:solidFill>
              <a:latin typeface="Snap ITC" panose="04040A07060A02020202" pitchFamily="82" charset="0"/>
              <a:cs typeface="Times New Roman" panose="02020603050405020304" charset="0"/>
            </a:endParaRPr>
          </a:p>
          <a:p>
            <a:pPr algn="ctr"/>
            <a:r>
              <a:rPr lang="en-US" sz="6600" b="1" smtClean="0">
                <a:solidFill>
                  <a:schemeClr val="tx1"/>
                </a:solidFill>
                <a:latin typeface="Snap ITC" panose="04040A07060A02020202" pitchFamily="82" charset="0"/>
                <a:cs typeface="Times New Roman" panose="02020603050405020304" charset="0"/>
              </a:rPr>
              <a:t>TRẢI </a:t>
            </a:r>
            <a:r>
              <a:rPr lang="en-US" sz="6600" b="1" dirty="0">
                <a:solidFill>
                  <a:schemeClr val="tx1"/>
                </a:solidFill>
                <a:latin typeface="Snap ITC" panose="04040A07060A02020202" pitchFamily="82" charset="0"/>
                <a:cs typeface="Times New Roman" panose="02020603050405020304" charset="0"/>
              </a:rPr>
              <a:t>NGHIỆM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092" y="585216"/>
            <a:ext cx="10514231" cy="55931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26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0" y="-290293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896033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73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Action Button: Blank 2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39FDF83-8BBE-4D5C-A051-9DA715C7EFF9}"/>
              </a:ext>
            </a:extLst>
          </p:cNvPr>
          <p:cNvSpPr/>
          <p:nvPr/>
        </p:nvSpPr>
        <p:spPr>
          <a:xfrm>
            <a:off x="10919019" y="6066979"/>
            <a:ext cx="841140" cy="413664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/>
              <a:t>exit</a:t>
            </a:r>
            <a:endParaRPr lang="es-ES" b="1" dirty="0"/>
          </a:p>
        </p:txBody>
      </p:sp>
      <p:sp>
        <p:nvSpPr>
          <p:cNvPr id="26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7391964" y="772510"/>
            <a:ext cx="4487241" cy="1846030"/>
          </a:xfrm>
          <a:prstGeom prst="wedgeEllipseCallout">
            <a:avLst>
              <a:gd name="adj1" fmla="val -23321"/>
              <a:gd name="adj2" fmla="val 903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s-ES_tradnl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endParaRPr lang="es-E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170237" y="772510"/>
            <a:ext cx="4086454" cy="1952330"/>
          </a:xfrm>
          <a:prstGeom prst="wedgeEllipseCallout">
            <a:avLst>
              <a:gd name="adj1" fmla="val 20759"/>
              <a:gd name="adj2" fmla="val 8685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s-ES_tradnl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s-ES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trang 6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642712" y="7067550"/>
            <a:ext cx="609600" cy="609600"/>
          </a:xfrm>
          <a:prstGeom prst="rect">
            <a:avLst/>
          </a:prstGeom>
        </p:spPr>
      </p:pic>
      <p:pic>
        <p:nvPicPr>
          <p:cNvPr id="3" name="trang 6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1238" y="706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755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1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6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4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0" y="-290293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73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6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7391964" y="384048"/>
            <a:ext cx="4487241" cy="2066777"/>
          </a:xfrm>
          <a:prstGeom prst="wedgeEllipseCallout">
            <a:avLst>
              <a:gd name="adj1" fmla="val -23672"/>
              <a:gd name="adj2" fmla="val 9452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s-ES_tradnl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s-ES_tradnl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s-ES_tradnl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s-ES_tradnl" sz="3200" b="1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s-ES_tradnl" sz="32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s-ES_tradnl" sz="32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170236" y="384049"/>
            <a:ext cx="4665065" cy="2340792"/>
          </a:xfrm>
          <a:prstGeom prst="wedgeEllipseCallout">
            <a:avLst>
              <a:gd name="adj1" fmla="val 20759"/>
              <a:gd name="adj2" fmla="val 8685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s-ES_tradnl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s-ES_tradnl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s-ES_tradnl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s-ES_tradnl" sz="36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s-ES_tradnl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6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s-ES_tradnl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rang 28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691271" y="6883130"/>
            <a:ext cx="609600" cy="609600"/>
          </a:xfrm>
          <a:prstGeom prst="rect">
            <a:avLst/>
          </a:prstGeom>
        </p:spPr>
      </p:pic>
      <p:pic>
        <p:nvPicPr>
          <p:cNvPr id="4" name="trang 28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25150" y="6945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388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642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392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5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8906" y="282388"/>
            <a:ext cx="13339482" cy="5150224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65729" y="3455894"/>
            <a:ext cx="8700247" cy="20000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endParaRPr lang="en-US" sz="9600" b="1" cap="none" spc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Avo" panose="02040603050506020204" pitchFamily="18" charset="0"/>
            </a:endParaRPr>
          </a:p>
          <a:p>
            <a:pPr algn="ctr"/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CHÚC THẦY CÔ MẠNH </a:t>
            </a:r>
            <a:r>
              <a:rPr lang="en-US" sz="9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</a:p>
          <a:p>
            <a:pPr algn="ctr"/>
            <a:endParaRPr lang="en-US" sz="9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9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CHĂM NGOAN HỌC GIỎI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80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949095"/>
              </p:ext>
            </p:extLst>
          </p:nvPr>
        </p:nvGraphicFramePr>
        <p:xfrm>
          <a:off x="1842247" y="1102659"/>
          <a:ext cx="6387353" cy="4531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3" imgW="6851599" imgH="9200770" progId="Word.Document.12">
                  <p:embed/>
                </p:oleObj>
              </mc:Choice>
              <mc:Fallback>
                <p:oleObj name="Document" r:id="rId3" imgW="6851599" imgH="9200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42247" y="1102659"/>
                        <a:ext cx="6387353" cy="4531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6349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042" y="0"/>
            <a:ext cx="8831179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107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58" y="0"/>
            <a:ext cx="9071809" cy="685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985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329" y="1820783"/>
            <a:ext cx="5051966" cy="3559786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395" y="2494282"/>
            <a:ext cx="4000697" cy="19600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8" y="-22294"/>
            <a:ext cx="7290196" cy="6549332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89" y="72997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53" y="520957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738" y="150442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E5929B31-C064-4E36-8583-45BE156D55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93" y="2331977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41D40DD-81CA-4939-8106-AC9612A6AA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97" y="314202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190C2B83-C758-4698-9184-F23465C15A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84" y="230519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14" y="142399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A2D29BE9-B70D-45F9-8595-38E22F49D1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861" y="110064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63F42B9F-D5E7-44D4-B57F-22D9EB011C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040" y="249428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540" y="174961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07" y="305960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FE468E30-015E-43E8-8E4E-4A3AB16CB8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455" y="247741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5" y="2424990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A395C754-C74D-4B2C-BFC4-5CCF91FCFD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857" y="124416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2332EA7C-9734-4B59-8041-1D06252AC2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111" y="309294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964" y="2010000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8BE018-4D04-4A5E-94B0-EB9BEDFE92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14" y="2988378"/>
            <a:ext cx="3121675" cy="36783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7953647" y="2741344"/>
            <a:ext cx="32079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UTM Staccato " panose="02040603050506020204" pitchFamily="18" charset="0"/>
              </a:rPr>
              <a:t>HÁI TÁO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0096EC6-5AD2-40B1-8993-9E2E8D33A2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9923" y="3411802"/>
            <a:ext cx="3150303" cy="34278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1" name="Action Button: Go Forward or Next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C3A791-B370-456F-AFCE-2AD774D0C7E8}"/>
              </a:ext>
            </a:extLst>
          </p:cNvPr>
          <p:cNvSpPr/>
          <p:nvPr/>
        </p:nvSpPr>
        <p:spPr>
          <a:xfrm>
            <a:off x="10917597" y="6314135"/>
            <a:ext cx="841030" cy="41361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/>
              <a:t>next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8797954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6" y="269944"/>
            <a:ext cx="7290196" cy="6549332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035" y="944558"/>
            <a:ext cx="6778977" cy="5012489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06" y="66315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70" y="45413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54" y="143760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E5929B31-C064-4E36-8583-45BE156D55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09" y="226515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41D40DD-81CA-4939-8106-AC9612A6A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14" y="307520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190C2B83-C758-4698-9184-F23465C15A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1" y="223837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346" y="135731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A2D29BE9-B70D-45F9-8595-38E22F49D1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7" y="103382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63F42B9F-D5E7-44D4-B57F-22D9EB011C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56" y="242746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23" y="299278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87" y="2498034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CC221F5-8694-46B0-AD23-4FD3345E6D1F}"/>
              </a:ext>
            </a:extLst>
          </p:cNvPr>
          <p:cNvSpPr txBox="1"/>
          <p:nvPr/>
        </p:nvSpPr>
        <p:spPr>
          <a:xfrm>
            <a:off x="29027" y="6357671"/>
            <a:ext cx="896973" cy="46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1/20</a:t>
            </a:r>
            <a:endParaRPr lang="es-E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E3211B7-5C00-41C9-ADD5-6A89B04AD8A0}"/>
              </a:ext>
            </a:extLst>
          </p:cNvPr>
          <p:cNvSpPr txBox="1"/>
          <p:nvPr/>
        </p:nvSpPr>
        <p:spPr>
          <a:xfrm>
            <a:off x="920665" y="2382174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</a:t>
            </a:r>
            <a:endParaRPr lang="es-ES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687EFD1-959C-4B5A-A529-6C2D25396F69}"/>
              </a:ext>
            </a:extLst>
          </p:cNvPr>
          <p:cNvSpPr txBox="1"/>
          <p:nvPr/>
        </p:nvSpPr>
        <p:spPr>
          <a:xfrm>
            <a:off x="1615685" y="3167961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23</a:t>
            </a:r>
            <a:endParaRPr lang="es-E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793CD6A-2991-46E3-A1D4-AC3BE9D18C9D}"/>
              </a:ext>
            </a:extLst>
          </p:cNvPr>
          <p:cNvSpPr txBox="1"/>
          <p:nvPr/>
        </p:nvSpPr>
        <p:spPr>
          <a:xfrm>
            <a:off x="2043743" y="1524949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38</a:t>
            </a:r>
            <a:endParaRPr lang="es-E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031507D-58CF-499E-81C3-3B69322C3C57}"/>
              </a:ext>
            </a:extLst>
          </p:cNvPr>
          <p:cNvSpPr txBox="1"/>
          <p:nvPr/>
        </p:nvSpPr>
        <p:spPr>
          <a:xfrm>
            <a:off x="2912995" y="776303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19</a:t>
            </a:r>
            <a:endParaRPr lang="es-ES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5824130-CFF0-4B45-AC08-28AB2ECDF14F}"/>
              </a:ext>
            </a:extLst>
          </p:cNvPr>
          <p:cNvSpPr txBox="1"/>
          <p:nvPr/>
        </p:nvSpPr>
        <p:spPr>
          <a:xfrm>
            <a:off x="2393519" y="2333241"/>
            <a:ext cx="848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58</a:t>
            </a:r>
            <a:endParaRPr lang="es-ES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9C4C796-0327-4743-9555-E9940AFA7456}"/>
              </a:ext>
            </a:extLst>
          </p:cNvPr>
          <p:cNvSpPr txBox="1"/>
          <p:nvPr/>
        </p:nvSpPr>
        <p:spPr>
          <a:xfrm>
            <a:off x="3307893" y="2517793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64</a:t>
            </a:r>
            <a:endParaRPr lang="es-ES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0CB282E6-9011-413F-8F83-6BCCC282F79A}"/>
              </a:ext>
            </a:extLst>
          </p:cNvPr>
          <p:cNvSpPr txBox="1"/>
          <p:nvPr/>
        </p:nvSpPr>
        <p:spPr>
          <a:xfrm>
            <a:off x="3954709" y="548228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79</a:t>
            </a:r>
            <a:endParaRPr lang="es-ES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C0B26277-5A9A-46D3-9C9E-C17A7F5AD9B4}"/>
              </a:ext>
            </a:extLst>
          </p:cNvPr>
          <p:cNvSpPr txBox="1"/>
          <p:nvPr/>
        </p:nvSpPr>
        <p:spPr>
          <a:xfrm>
            <a:off x="4133587" y="3088144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86</a:t>
            </a:r>
            <a:endParaRPr lang="es-ES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594D355-29E7-4BBB-9EC9-F2A5A74BB4B6}"/>
              </a:ext>
            </a:extLst>
          </p:cNvPr>
          <p:cNvSpPr txBox="1"/>
          <p:nvPr/>
        </p:nvSpPr>
        <p:spPr>
          <a:xfrm>
            <a:off x="1585946" y="2566119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12</a:t>
            </a:r>
            <a:endParaRPr lang="es-E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DD961E-FC2D-4ECE-9C5E-955A71CF6FF0}"/>
              </a:ext>
            </a:extLst>
          </p:cNvPr>
          <p:cNvSpPr txBox="1"/>
          <p:nvPr/>
        </p:nvSpPr>
        <p:spPr>
          <a:xfrm>
            <a:off x="3350850" y="1448068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14</a:t>
            </a:r>
            <a:endParaRPr lang="es-E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105FB1-2B80-42BC-84FA-A693C23CB056}"/>
              </a:ext>
            </a:extLst>
          </p:cNvPr>
          <p:cNvSpPr txBox="1"/>
          <p:nvPr/>
        </p:nvSpPr>
        <p:spPr>
          <a:xfrm>
            <a:off x="4582864" y="1138574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51</a:t>
            </a:r>
            <a:endParaRPr lang="es-ES" dirty="0"/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80" y="194317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4095797" y="2038414"/>
            <a:ext cx="106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BE018-4D04-4A5E-94B0-EB9BEDFE92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997" y="3314687"/>
            <a:ext cx="3121675" cy="36783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8" name="Action Button: Go Forward or Next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C3A791-B370-456F-AFCE-2AD774D0C7E8}"/>
              </a:ext>
            </a:extLst>
          </p:cNvPr>
          <p:cNvSpPr/>
          <p:nvPr/>
        </p:nvSpPr>
        <p:spPr>
          <a:xfrm>
            <a:off x="10917597" y="6314135"/>
            <a:ext cx="841030" cy="41361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/>
              <a:t>next</a:t>
            </a:r>
            <a:endParaRPr lang="es-ES" b="1" dirty="0"/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6589443" y="2241635"/>
            <a:ext cx="400353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Điền vào chỗ …….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1234 +a = 6 +1234</a:t>
            </a: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0442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0.00052 0.39121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956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-0.00013 0.40463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92487 0.00417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6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ke-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52" grpId="0"/>
      <p:bldP spid="153" grpId="0"/>
      <p:bldP spid="172" grpId="0"/>
      <p:bldP spid="174" grpId="0"/>
      <p:bldP spid="175" grpId="0"/>
      <p:bldP spid="176" grpId="0"/>
      <p:bldP spid="177" grpId="0"/>
      <p:bldP spid="178" grpId="0"/>
      <p:bldP spid="180" grpId="0"/>
      <p:bldP spid="36" grpId="0"/>
      <p:bldP spid="37" grpId="0"/>
      <p:bldP spid="39" grpId="0"/>
      <p:bldP spid="39" grpId="1"/>
      <p:bldP spid="8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25" y="105827"/>
            <a:ext cx="6495093" cy="6549332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82" y="1177345"/>
            <a:ext cx="5680513" cy="4203224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06" y="66315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70" y="45413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54" y="143760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E5929B31-C064-4E36-8583-45BE156D55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09" y="226515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41D40DD-81CA-4939-8106-AC9612A6A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14" y="307520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190C2B83-C758-4698-9184-F23465C15A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061" y="191785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346" y="135731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A2D29BE9-B70D-45F9-8595-38E22F49D1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7" y="103382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63F42B9F-D5E7-44D4-B57F-22D9EB011C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56" y="242746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57" y="168279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23" y="299278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FE468E30-015E-43E8-8E4E-4A3AB16CB8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672" y="241059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896" y="282054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A395C754-C74D-4B2C-BFC4-5CCF91FCFD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99" y="117734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2332EA7C-9734-4B59-8041-1D06252AC2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327" y="302612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CC221F5-8694-46B0-AD23-4FD3345E6D1F}"/>
              </a:ext>
            </a:extLst>
          </p:cNvPr>
          <p:cNvSpPr txBox="1"/>
          <p:nvPr/>
        </p:nvSpPr>
        <p:spPr>
          <a:xfrm>
            <a:off x="29027" y="6357671"/>
            <a:ext cx="896973" cy="46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3/20</a:t>
            </a:r>
            <a:endParaRPr lang="es-E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E3211B7-5C00-41C9-ADD5-6A89B04AD8A0}"/>
              </a:ext>
            </a:extLst>
          </p:cNvPr>
          <p:cNvSpPr txBox="1"/>
          <p:nvPr/>
        </p:nvSpPr>
        <p:spPr>
          <a:xfrm>
            <a:off x="920665" y="2382174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</a:t>
            </a:r>
            <a:endParaRPr lang="es-ES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687EFD1-959C-4B5A-A529-6C2D25396F69}"/>
              </a:ext>
            </a:extLst>
          </p:cNvPr>
          <p:cNvSpPr txBox="1"/>
          <p:nvPr/>
        </p:nvSpPr>
        <p:spPr>
          <a:xfrm>
            <a:off x="1615685" y="3167961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23</a:t>
            </a:r>
            <a:endParaRPr lang="es-E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793CD6A-2991-46E3-A1D4-AC3BE9D18C9D}"/>
              </a:ext>
            </a:extLst>
          </p:cNvPr>
          <p:cNvSpPr txBox="1"/>
          <p:nvPr/>
        </p:nvSpPr>
        <p:spPr>
          <a:xfrm>
            <a:off x="2043743" y="1524949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38</a:t>
            </a:r>
            <a:endParaRPr lang="es-E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031507D-58CF-499E-81C3-3B69322C3C57}"/>
              </a:ext>
            </a:extLst>
          </p:cNvPr>
          <p:cNvSpPr txBox="1"/>
          <p:nvPr/>
        </p:nvSpPr>
        <p:spPr>
          <a:xfrm>
            <a:off x="2912995" y="776303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</a:t>
            </a:r>
            <a:endParaRPr lang="es-ES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5824130-CFF0-4B45-AC08-28AB2ECDF14F}"/>
              </a:ext>
            </a:extLst>
          </p:cNvPr>
          <p:cNvSpPr txBox="1"/>
          <p:nvPr/>
        </p:nvSpPr>
        <p:spPr>
          <a:xfrm>
            <a:off x="4183221" y="1989348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44</a:t>
            </a:r>
            <a:endParaRPr lang="es-ES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9C4C796-0327-4743-9555-E9940AFA7456}"/>
              </a:ext>
            </a:extLst>
          </p:cNvPr>
          <p:cNvSpPr txBox="1"/>
          <p:nvPr/>
        </p:nvSpPr>
        <p:spPr>
          <a:xfrm>
            <a:off x="3307893" y="2517793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64</a:t>
            </a:r>
            <a:endParaRPr lang="es-ES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0CB282E6-9011-413F-8F83-6BCCC282F79A}"/>
              </a:ext>
            </a:extLst>
          </p:cNvPr>
          <p:cNvSpPr txBox="1"/>
          <p:nvPr/>
        </p:nvSpPr>
        <p:spPr>
          <a:xfrm>
            <a:off x="3954709" y="548228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79</a:t>
            </a:r>
            <a:endParaRPr lang="es-ES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C0B26277-5A9A-46D3-9C9E-C17A7F5AD9B4}"/>
              </a:ext>
            </a:extLst>
          </p:cNvPr>
          <p:cNvSpPr txBox="1"/>
          <p:nvPr/>
        </p:nvSpPr>
        <p:spPr>
          <a:xfrm>
            <a:off x="4133587" y="3088144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es-ES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CE027506-A55E-4E1D-848F-F17A1018D510}"/>
              </a:ext>
            </a:extLst>
          </p:cNvPr>
          <p:cNvSpPr txBox="1"/>
          <p:nvPr/>
        </p:nvSpPr>
        <p:spPr>
          <a:xfrm>
            <a:off x="5630835" y="3113389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endParaRPr lang="es-ES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594D355-29E7-4BBB-9EC9-F2A5A74BB4B6}"/>
              </a:ext>
            </a:extLst>
          </p:cNvPr>
          <p:cNvSpPr txBox="1"/>
          <p:nvPr/>
        </p:nvSpPr>
        <p:spPr>
          <a:xfrm>
            <a:off x="2386054" y="2917891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12</a:t>
            </a:r>
            <a:endParaRPr lang="es-E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CFC3D4-8584-47AF-99F8-9B4C36644AA9}"/>
              </a:ext>
            </a:extLst>
          </p:cNvPr>
          <p:cNvSpPr txBox="1"/>
          <p:nvPr/>
        </p:nvSpPr>
        <p:spPr>
          <a:xfrm>
            <a:off x="5511319" y="1269328"/>
            <a:ext cx="660976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endParaRPr lang="es-E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3080B40-E62F-4AD0-B3D4-FA81C0DD7D6A}"/>
              </a:ext>
            </a:extLst>
          </p:cNvPr>
          <p:cNvSpPr txBox="1"/>
          <p:nvPr/>
        </p:nvSpPr>
        <p:spPr>
          <a:xfrm>
            <a:off x="5058549" y="2511067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462</a:t>
            </a:r>
            <a:endParaRPr lang="es-E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DD961E-FC2D-4ECE-9C5E-955A71CF6FF0}"/>
              </a:ext>
            </a:extLst>
          </p:cNvPr>
          <p:cNvSpPr txBox="1"/>
          <p:nvPr/>
        </p:nvSpPr>
        <p:spPr>
          <a:xfrm>
            <a:off x="3350850" y="1448068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</a:t>
            </a:r>
            <a:endParaRPr lang="es-E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105FB1-2B80-42BC-84FA-A693C23CB056}"/>
              </a:ext>
            </a:extLst>
          </p:cNvPr>
          <p:cNvSpPr txBox="1"/>
          <p:nvPr/>
        </p:nvSpPr>
        <p:spPr>
          <a:xfrm>
            <a:off x="4582864" y="1138574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es-E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032F85-1C88-4668-B32D-E75FEAD823BD}"/>
              </a:ext>
            </a:extLst>
          </p:cNvPr>
          <p:cNvSpPr txBox="1"/>
          <p:nvPr/>
        </p:nvSpPr>
        <p:spPr>
          <a:xfrm>
            <a:off x="5132843" y="1778375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</a:t>
            </a:r>
            <a:endParaRPr lang="es-ES" dirty="0"/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165" y="205124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2599251" y="2152127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BE018-4D04-4A5E-94B0-EB9BEDFE92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07" y="2924365"/>
            <a:ext cx="3121675" cy="36783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6660491" y="2301122"/>
            <a:ext cx="4917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 + b)+c =…+(b+c)</a:t>
            </a:r>
            <a:endParaRPr lang="es-E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Action Button: Go Forward or Next 7">
            <a:hlinkClick r:id="" action="ppaction://hlinkshowjump?jump=nextslide" highlightClick="1"/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FCC3A791-B370-456F-AFCE-2AD774D0C7E8}"/>
              </a:ext>
            </a:extLst>
          </p:cNvPr>
          <p:cNvSpPr/>
          <p:nvPr/>
        </p:nvSpPr>
        <p:spPr>
          <a:xfrm>
            <a:off x="10882577" y="6297207"/>
            <a:ext cx="841030" cy="41361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/>
              <a:t>next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1839110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0.00052 0.3912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956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-0.00013 0.40463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85185E-6 L 1.05677 0.00417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826" y="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ke-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52" grpId="0"/>
      <p:bldP spid="153" grpId="0"/>
      <p:bldP spid="172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34" grpId="0"/>
      <p:bldP spid="35" grpId="0"/>
      <p:bldP spid="36" grpId="0"/>
      <p:bldP spid="37" grpId="0"/>
      <p:bldP spid="38" grpId="0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4" y="252790"/>
            <a:ext cx="11322422" cy="608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588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70338" y="-225083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64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Action Button: Blank 2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39FDF83-8BBE-4D5C-A051-9DA715C7EFF9}"/>
              </a:ext>
            </a:extLst>
          </p:cNvPr>
          <p:cNvSpPr/>
          <p:nvPr/>
        </p:nvSpPr>
        <p:spPr>
          <a:xfrm>
            <a:off x="10919019" y="6066979"/>
            <a:ext cx="841140" cy="413664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/>
              <a:t>exit</a:t>
            </a:r>
            <a:endParaRPr lang="es-ES" b="1" dirty="0"/>
          </a:p>
        </p:txBody>
      </p:sp>
      <p:sp>
        <p:nvSpPr>
          <p:cNvPr id="26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7391964" y="772510"/>
            <a:ext cx="4487241" cy="1846030"/>
          </a:xfrm>
          <a:prstGeom prst="wedgeEllipseCallout">
            <a:avLst>
              <a:gd name="adj1" fmla="val -8213"/>
              <a:gd name="adj2" fmla="val 8524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es-ES_tradnl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endParaRPr lang="es-E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170237" y="772510"/>
            <a:ext cx="4086454" cy="1952330"/>
          </a:xfrm>
          <a:prstGeom prst="wedgeEllipseCallout">
            <a:avLst>
              <a:gd name="adj1" fmla="val 20759"/>
              <a:gd name="adj2" fmla="val 8685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s-ES_tradnl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s-ES_tradnl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s-ES_tradnl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s-E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rang 6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861444" y="6883130"/>
            <a:ext cx="609600" cy="609600"/>
          </a:xfrm>
          <a:prstGeom prst="rect">
            <a:avLst/>
          </a:prstGeom>
        </p:spPr>
      </p:pic>
      <p:pic>
        <p:nvPicPr>
          <p:cNvPr id="4" name="trang 6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54236" y="68974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486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1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6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4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745298"/>
            <a:ext cx="10510684" cy="340623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735DFFE-2E0B-4666-B354-1CF2C4CB2767}"/>
              </a:ext>
            </a:extLst>
          </p:cNvPr>
          <p:cNvCxnSpPr>
            <a:cxnSpLocks/>
          </p:cNvCxnSpPr>
          <p:nvPr/>
        </p:nvCxnSpPr>
        <p:spPr>
          <a:xfrm flipV="1">
            <a:off x="6966565" y="4817942"/>
            <a:ext cx="1639206" cy="1266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3139107" y="1876640"/>
            <a:ext cx="59121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3113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765372" y="-2615245"/>
            <a:ext cx="4571570" cy="11237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690">
            <a:off x="573962" y="266218"/>
            <a:ext cx="2462691" cy="18777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9294763">
            <a:off x="926703" y="819910"/>
            <a:ext cx="17572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none" spc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86827" y="1586210"/>
            <a:ext cx="7528658" cy="276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12800" indent="-8128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70.</a:t>
            </a:r>
          </a:p>
          <a:p>
            <a:pPr algn="ctr">
              <a:spcBef>
                <a:spcPct val="20000"/>
              </a:spcBef>
            </a:pP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</a:p>
          <a:p>
            <a:pPr algn="ctr">
              <a:spcBef>
                <a:spcPct val="20000"/>
              </a:spcBef>
            </a:pP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alt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đó.</a:t>
            </a:r>
            <a:endParaRPr lang="en-US" alt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162" y="2566988"/>
            <a:ext cx="4292600" cy="4292600"/>
          </a:xfrm>
          <a:prstGeom prst="rect">
            <a:avLst/>
          </a:prstGeom>
        </p:spPr>
      </p:pic>
      <p:pic>
        <p:nvPicPr>
          <p:cNvPr id="3" name="Trang 8_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8163" y="7024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376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8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二年级教学课件范本PPT-我选我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7031</TotalTime>
  <Words>620</Words>
  <Application>Microsoft Office PowerPoint</Application>
  <PresentationFormat>Custom</PresentationFormat>
  <Paragraphs>178</Paragraphs>
  <Slides>28</Slides>
  <Notes>9</Notes>
  <HiddenSlides>0</HiddenSlides>
  <MMClips>13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等线</vt:lpstr>
      <vt:lpstr>等线 Light</vt:lpstr>
      <vt:lpstr>Snap ITC</vt:lpstr>
      <vt:lpstr>Times New Roman</vt:lpstr>
      <vt:lpstr>UTM Avo</vt:lpstr>
      <vt:lpstr>UTM Mabella</vt:lpstr>
      <vt:lpstr>UTM Penumbra</vt:lpstr>
      <vt:lpstr>UTM Staccato </vt:lpstr>
      <vt:lpstr>Office 主题​​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Chọn ý đúng nhất trong các câu sau đây  </vt:lpstr>
      <vt:lpstr>          Chọn ý đúng nhất trong các câu sau đây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TimHaiSoKhiBietTongvaHieu</dc:title>
  <dc:subject>Toan4</dc:subject>
  <dc:creator>KTUTS</dc:creator>
  <cp:keywords>BichHa</cp:keywords>
  <cp:lastModifiedBy>Windows User</cp:lastModifiedBy>
  <cp:revision>3369</cp:revision>
  <cp:lastPrinted>2022-10-21T11:58:25Z</cp:lastPrinted>
  <dcterms:created xsi:type="dcterms:W3CDTF">2015-12-01T09:06:39Z</dcterms:created>
  <dcterms:modified xsi:type="dcterms:W3CDTF">2022-12-06T10:08:32Z</dcterms:modified>
</cp:coreProperties>
</file>