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8"/>
  </p:notesMasterIdLst>
  <p:sldIdLst>
    <p:sldId id="296" r:id="rId2"/>
    <p:sldId id="291" r:id="rId3"/>
    <p:sldId id="261" r:id="rId4"/>
    <p:sldId id="262" r:id="rId5"/>
    <p:sldId id="263" r:id="rId6"/>
    <p:sldId id="264" r:id="rId7"/>
    <p:sldId id="265" r:id="rId8"/>
    <p:sldId id="266" r:id="rId9"/>
    <p:sldId id="268" r:id="rId10"/>
    <p:sldId id="269" r:id="rId11"/>
    <p:sldId id="297" r:id="rId12"/>
    <p:sldId id="299" r:id="rId13"/>
    <p:sldId id="300" r:id="rId14"/>
    <p:sldId id="301" r:id="rId15"/>
    <p:sldId id="302" r:id="rId16"/>
    <p:sldId id="279" r:id="rId17"/>
    <p:sldId id="305" r:id="rId18"/>
    <p:sldId id="306" r:id="rId19"/>
    <p:sldId id="312" r:id="rId20"/>
    <p:sldId id="313" r:id="rId21"/>
    <p:sldId id="307" r:id="rId22"/>
    <p:sldId id="289" r:id="rId23"/>
    <p:sldId id="314" r:id="rId24"/>
    <p:sldId id="315" r:id="rId25"/>
    <p:sldId id="316" r:id="rId26"/>
    <p:sldId id="28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>
      <p:cViewPr varScale="1">
        <p:scale>
          <a:sx n="69" d="100"/>
          <a:sy n="69" d="100"/>
        </p:scale>
        <p:origin x="143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F0892C-3038-4DC0-A903-1E1788B7470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1FBC1-4D02-4B68-8E00-D0175D1A2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464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>
            <a:extLst>
              <a:ext uri="{FF2B5EF4-FFF2-40B4-BE49-F238E27FC236}">
                <a16:creationId xmlns:a16="http://schemas.microsoft.com/office/drawing/2014/main" id="{F3F20C7E-FC55-42C3-B310-D09C06648E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备注占位符 2">
            <a:extLst>
              <a:ext uri="{FF2B5EF4-FFF2-40B4-BE49-F238E27FC236}">
                <a16:creationId xmlns:a16="http://schemas.microsoft.com/office/drawing/2014/main" id="{6EDDF674-A7DA-4635-852B-A353A18D6C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124" name="灯片编号占位符 3">
            <a:extLst>
              <a:ext uri="{FF2B5EF4-FFF2-40B4-BE49-F238E27FC236}">
                <a16:creationId xmlns:a16="http://schemas.microsoft.com/office/drawing/2014/main" id="{AA66900C-05DA-43F6-84E6-31DA4A2730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17C4CA-D79A-4C84-9DA4-3157A037362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307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2873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93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7403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8338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7265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2768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58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228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2976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21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73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BDF3-3884-49AB-BB8E-3CEE22B30B72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5745-2F8B-4195-AD23-8A2542AF7C2C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05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75CD-49EE-4D6F-98ED-BCF7E28E17CB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5745-2F8B-4195-AD23-8A2542AF7C2C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54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62118-105C-45D5-A1E0-F6B5E5B344D0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5745-2F8B-4195-AD23-8A2542AF7C2C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94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27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83689-3C48-4DD7-B09E-5B77856DBDA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8F5A-26CE-4D66-8FB8-45DFE379F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191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CC29-D4C1-43AF-92DE-EAC9F1236EA8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5745-2F8B-4195-AD23-8A2542AF7C2C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83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3F466-4605-4A4F-B0AC-603452C1E21D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5745-2F8B-4195-AD23-8A2542AF7C2C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32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88E6-BDD8-4DB5-B2C6-C275153AB3E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5745-2F8B-4195-AD23-8A2542AF7C2C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98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AA7B-1762-4F64-867E-A62A0D51D324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5745-2F8B-4195-AD23-8A2542AF7C2C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9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D4AF0-7703-437A-B20F-E0BB415885CC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5745-2F8B-4195-AD23-8A2542AF7C2C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80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395C6-8E53-46E5-AC3C-60082576D5DD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5745-2F8B-4195-AD23-8A2542AF7C2C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0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BE5B-D107-4870-84B0-07085A150ACA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5745-2F8B-4195-AD23-8A2542AF7C2C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67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8459F-9C12-43E6-BEBC-D62F03F1A77A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5745-2F8B-4195-AD23-8A2542AF7C2C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95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 userDrawn="1"/>
        </p:nvSpPr>
        <p:spPr>
          <a:xfrm>
            <a:off x="8460432" y="322345"/>
            <a:ext cx="504056" cy="38404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94BC8-22A0-4C48-90FC-9CC66632C2C8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732240" y="3112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Impact" pitchFamily="34" charset="0"/>
                <a:ea typeface="+mn-ea"/>
              </a:defRPr>
            </a:lvl1pPr>
          </a:lstStyle>
          <a:p>
            <a:fld id="{87115745-2F8B-4195-AD23-8A2542AF7C2C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931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6.gi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16.jpeg"/><Relationship Id="rId12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0.gif"/><Relationship Id="rId10" Type="http://schemas.openxmlformats.org/officeDocument/2006/relationships/image" Target="../media/image19.gif"/><Relationship Id="rId4" Type="http://schemas.openxmlformats.org/officeDocument/2006/relationships/image" Target="../media/image11.jpe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12" Type="http://schemas.openxmlformats.org/officeDocument/2006/relationships/slide" Target="slide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gif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openxmlformats.org/officeDocument/2006/relationships/image" Target="../media/image26.jpeg"/><Relationship Id="rId4" Type="http://schemas.openxmlformats.org/officeDocument/2006/relationships/image" Target="../media/image11.jpe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gif"/><Relationship Id="rId3" Type="http://schemas.openxmlformats.org/officeDocument/2006/relationships/audio" Target="../media/audio2.wav"/><Relationship Id="rId7" Type="http://schemas.openxmlformats.org/officeDocument/2006/relationships/image" Target="../media/image10.gif"/><Relationship Id="rId12" Type="http://schemas.openxmlformats.org/officeDocument/2006/relationships/image" Target="../media/image1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11" Type="http://schemas.openxmlformats.org/officeDocument/2006/relationships/image" Target="../media/image26.jpeg"/><Relationship Id="rId5" Type="http://schemas.openxmlformats.org/officeDocument/2006/relationships/image" Target="../media/image11.jpeg"/><Relationship Id="rId15" Type="http://schemas.openxmlformats.org/officeDocument/2006/relationships/image" Target="../media/image27.png"/><Relationship Id="rId10" Type="http://schemas.openxmlformats.org/officeDocument/2006/relationships/image" Target="../media/image25.jpeg"/><Relationship Id="rId4" Type="http://schemas.openxmlformats.org/officeDocument/2006/relationships/audio" Target="../media/audio3.wav"/><Relationship Id="rId9" Type="http://schemas.openxmlformats.org/officeDocument/2006/relationships/image" Target="../media/image24.jpeg"/><Relationship Id="rId1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B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" y="0"/>
            <a:ext cx="9144000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4" descr="teddy_bear_reading_st_a_hc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4140200"/>
            <a:ext cx="2819400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WordArt 5"/>
          <p:cNvSpPr>
            <a:spLocks noChangeArrowheads="1" noChangeShapeType="1" noTextEdit="1"/>
          </p:cNvSpPr>
          <p:nvPr/>
        </p:nvSpPr>
        <p:spPr bwMode="auto">
          <a:xfrm>
            <a:off x="1600200" y="2482560"/>
            <a:ext cx="6174798" cy="165764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Calibri"/>
              </a:rPr>
              <a:t>HÌNH</a:t>
            </a:r>
            <a:r>
              <a:rPr kumimoji="0" lang="en-US" sz="3600" b="1" i="0" u="none" strike="noStrike" kern="10" cap="none" spc="0" normalizeH="0" noProof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Calibri"/>
              </a:rPr>
              <a:t> THANG</a:t>
            </a:r>
            <a:endParaRPr kumimoji="0" lang="en-US" sz="3600" b="1" i="0" u="none" strike="noStrike" kern="10" cap="none" spc="0" normalizeH="0" baseline="0" noProof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chemeClr val="accent3">
                  <a:lumMod val="50000"/>
                </a:schemeClr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253" name="TextBox 8"/>
          <p:cNvSpPr txBox="1">
            <a:spLocks noChangeArrowheads="1"/>
          </p:cNvSpPr>
          <p:nvPr/>
        </p:nvSpPr>
        <p:spPr bwMode="auto">
          <a:xfrm>
            <a:off x="3352800" y="1254522"/>
            <a:ext cx="358140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 </a:t>
            </a:r>
            <a:r>
              <a:rPr kumimoji="0" lang="en-US" sz="8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Toán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SOA\Khung nen bieu tuong\Khung nen bieu tuong\[Muare.asia]-FramesChildrenVol34\muare.asia - babyvol34 - 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23"/>
            <a:ext cx="9221788" cy="683418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71800" y="2133600"/>
            <a:ext cx="5410200" cy="2667000"/>
          </a:xfrm>
          <a:prstGeom prst="rect">
            <a:avLst/>
          </a:prstGeom>
          <a:solidFill>
            <a:srgbClr val="00B0F0"/>
          </a:solidFill>
        </p:spPr>
        <p:txBody>
          <a:bodyPr wrap="none">
            <a:prstTxWarp prst="textChevron">
              <a:avLst/>
            </a:prstTxWarp>
            <a:spAutoFit/>
          </a:bodyPr>
          <a:lstStyle/>
          <a:p>
            <a:pPr algn="ctr">
              <a:defRPr/>
            </a:pPr>
            <a:r>
              <a:rPr lang="en-US" sz="54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</a:rPr>
              <a:t>HOẠT ĐỘNG CƠ BẢN</a:t>
            </a:r>
            <a:endParaRPr lang="en-US" sz="5400" b="1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589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WordArt 2"/>
          <p:cNvSpPr txBox="1">
            <a:spLocks noChangeArrowheads="1" noChangeShapeType="1" noTextEdit="1"/>
          </p:cNvSpPr>
          <p:nvPr/>
        </p:nvSpPr>
        <p:spPr bwMode="auto">
          <a:xfrm>
            <a:off x="0" y="20034"/>
            <a:ext cx="8991600" cy="1143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numCol="1" fromWordArt="1" anchor="b">
            <a:prstTxWarp prst="textInflateBottom">
              <a:avLst>
                <a:gd name="adj" fmla="val 68083"/>
              </a:avLst>
            </a:prstTxWarp>
            <a:scene3d>
              <a:camera prst="legacyPerspectiveBottom"/>
              <a:lightRig rig="legacyFlat3" dir="t"/>
            </a:scene3d>
            <a:sp3d extrusionH="1801800" prstMaterial="legacyMatte">
              <a:extrusionClr>
                <a:srgbClr val="FFFF00"/>
              </a:extrusion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r>
              <a:rPr lang="en-US" sz="3600" kern="10" dirty="0" smtClean="0">
                <a:ln w="9525">
                  <a:round/>
                  <a:headEnd/>
                  <a:tailEnd/>
                </a:ln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smtClean="0">
                <a:ln w="9525">
                  <a:round/>
                  <a:headEnd/>
                  <a:tailEnd/>
                </a:ln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1.Chơi </a:t>
            </a:r>
            <a:r>
              <a:rPr lang="en-US" sz="3600" b="1" kern="10" dirty="0" err="1" smtClean="0">
                <a:ln w="9525">
                  <a:round/>
                  <a:headEnd/>
                  <a:tailEnd/>
                </a:ln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trò</a:t>
            </a:r>
            <a:r>
              <a:rPr lang="en-US" sz="3600" b="1" kern="10" dirty="0" smtClean="0">
                <a:ln w="9525">
                  <a:round/>
                  <a:headEnd/>
                  <a:tailEnd/>
                </a:ln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round/>
                  <a:headEnd/>
                  <a:tailEnd/>
                </a:ln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chơi</a:t>
            </a:r>
            <a:r>
              <a:rPr lang="en-US" sz="3600" b="1" kern="10" dirty="0" smtClean="0">
                <a:ln w="9525">
                  <a:round/>
                  <a:headEnd/>
                  <a:tailEnd/>
                </a:ln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 “ </a:t>
            </a:r>
            <a:r>
              <a:rPr lang="en-US" sz="3600" b="1" kern="10" dirty="0" err="1" smtClean="0">
                <a:ln w="9525">
                  <a:round/>
                  <a:headEnd/>
                  <a:tailEnd/>
                </a:ln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Đố</a:t>
            </a:r>
            <a:r>
              <a:rPr lang="en-US" sz="3600" b="1" kern="10" dirty="0" smtClean="0">
                <a:ln w="9525">
                  <a:round/>
                  <a:headEnd/>
                  <a:tailEnd/>
                </a:ln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round/>
                  <a:headEnd/>
                  <a:tailEnd/>
                </a:ln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bạn</a:t>
            </a:r>
            <a:r>
              <a:rPr lang="en-US" sz="3600" b="1" kern="10" dirty="0" smtClean="0">
                <a:ln w="9525">
                  <a:round/>
                  <a:headEnd/>
                  <a:tailEnd/>
                </a:ln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”</a:t>
            </a:r>
            <a:endParaRPr lang="en-US" sz="3600" b="1" kern="10" dirty="0">
              <a:ln w="9525">
                <a:round/>
                <a:headEnd/>
                <a:tailEnd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22" name="Picture 34" descr="gỗ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8" t="2606" r="7692" b="11401"/>
          <a:stretch>
            <a:fillRect/>
          </a:stretch>
        </p:blipFill>
        <p:spPr bwMode="auto">
          <a:xfrm>
            <a:off x="775459" y="1982800"/>
            <a:ext cx="2331657" cy="2219936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96862" y="1186510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a)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sát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tranh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vẽ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dưới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đây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56643" y="4273566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</a:rPr>
              <a:t>Cái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 thang</a:t>
            </a:r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25" name="Group 27"/>
          <p:cNvGrpSpPr>
            <a:grpSpLocks/>
          </p:cNvGrpSpPr>
          <p:nvPr/>
        </p:nvGrpSpPr>
        <p:grpSpPr bwMode="auto">
          <a:xfrm>
            <a:off x="4078287" y="2008005"/>
            <a:ext cx="4752975" cy="2194731"/>
            <a:chOff x="1580" y="551"/>
            <a:chExt cx="2994" cy="1239"/>
          </a:xfrm>
        </p:grpSpPr>
        <p:grpSp>
          <p:nvGrpSpPr>
            <p:cNvPr id="26" name="Group 28"/>
            <p:cNvGrpSpPr>
              <a:grpSpLocks/>
            </p:cNvGrpSpPr>
            <p:nvPr/>
          </p:nvGrpSpPr>
          <p:grpSpPr bwMode="auto">
            <a:xfrm>
              <a:off x="1920" y="864"/>
              <a:ext cx="2352" cy="864"/>
              <a:chOff x="1920" y="864"/>
              <a:chExt cx="2352" cy="864"/>
            </a:xfrm>
          </p:grpSpPr>
          <p:sp>
            <p:nvSpPr>
              <p:cNvPr id="34" name="Line 29"/>
              <p:cNvSpPr>
                <a:spLocks noChangeShapeType="1"/>
              </p:cNvSpPr>
              <p:nvPr/>
            </p:nvSpPr>
            <p:spPr bwMode="auto">
              <a:xfrm>
                <a:off x="3600" y="864"/>
                <a:ext cx="672" cy="8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30"/>
              <p:cNvSpPr>
                <a:spLocks noChangeShapeType="1"/>
              </p:cNvSpPr>
              <p:nvPr/>
            </p:nvSpPr>
            <p:spPr bwMode="auto">
              <a:xfrm>
                <a:off x="1920" y="1728"/>
                <a:ext cx="235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31"/>
              <p:cNvSpPr>
                <a:spLocks noChangeShapeType="1"/>
              </p:cNvSpPr>
              <p:nvPr/>
            </p:nvSpPr>
            <p:spPr bwMode="auto">
              <a:xfrm flipV="1">
                <a:off x="1920" y="864"/>
                <a:ext cx="336" cy="8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32"/>
              <p:cNvSpPr>
                <a:spLocks noChangeShapeType="1"/>
              </p:cNvSpPr>
              <p:nvPr/>
            </p:nvSpPr>
            <p:spPr bwMode="auto">
              <a:xfrm>
                <a:off x="2256" y="864"/>
                <a:ext cx="13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" name="Text Box 33"/>
            <p:cNvSpPr txBox="1">
              <a:spLocks noChangeArrowheads="1"/>
            </p:cNvSpPr>
            <p:nvPr/>
          </p:nvSpPr>
          <p:spPr bwMode="auto">
            <a:xfrm>
              <a:off x="3634" y="551"/>
              <a:ext cx="220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31" name="Text Box 34"/>
            <p:cNvSpPr txBox="1">
              <a:spLocks noChangeArrowheads="1"/>
            </p:cNvSpPr>
            <p:nvPr/>
          </p:nvSpPr>
          <p:spPr bwMode="auto">
            <a:xfrm>
              <a:off x="4354" y="1607"/>
              <a:ext cx="220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>
                  <a:solidFill>
                    <a:srgbClr val="000000"/>
                  </a:solidFill>
                </a:rPr>
                <a:t>C</a:t>
              </a:r>
            </a:p>
          </p:txBody>
        </p:sp>
        <p:sp>
          <p:nvSpPr>
            <p:cNvPr id="32" name="Text Box 35"/>
            <p:cNvSpPr txBox="1">
              <a:spLocks noChangeArrowheads="1"/>
            </p:cNvSpPr>
            <p:nvPr/>
          </p:nvSpPr>
          <p:spPr bwMode="auto">
            <a:xfrm>
              <a:off x="1916" y="576"/>
              <a:ext cx="220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33" name="Text Box 36"/>
            <p:cNvSpPr txBox="1">
              <a:spLocks noChangeArrowheads="1"/>
            </p:cNvSpPr>
            <p:nvPr/>
          </p:nvSpPr>
          <p:spPr bwMode="auto">
            <a:xfrm>
              <a:off x="1580" y="1584"/>
              <a:ext cx="220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>
                  <a:solidFill>
                    <a:srgbClr val="000000"/>
                  </a:solidFill>
                </a:rPr>
                <a:t>D</a:t>
              </a: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151437" y="4273368"/>
            <a:ext cx="333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</a:rPr>
              <a:t>Hình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 thang ABCD</a:t>
            </a:r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28600" y="4844660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b)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</a:rPr>
              <a:t>Tìm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</a:rPr>
              <a:t>thêm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</a:rPr>
              <a:t>một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</a:rPr>
              <a:t>số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</a:rPr>
              <a:t>đồ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</a:rPr>
              <a:t>vật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</a:rPr>
              <a:t>có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</a:rPr>
              <a:t>dạng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</a:rPr>
              <a:t>hình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 thang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020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/>
      <p:bldP spid="24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5"/>
          <p:cNvSpPr txBox="1">
            <a:spLocks noChangeArrowheads="1"/>
          </p:cNvSpPr>
          <p:nvPr/>
        </p:nvSpPr>
        <p:spPr bwMode="auto">
          <a:xfrm>
            <a:off x="228600" y="228600"/>
            <a:ext cx="434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Cạnh</a:t>
            </a:r>
            <a: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của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hình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thang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grpSp>
        <p:nvGrpSpPr>
          <p:cNvPr id="19" name="Group 63"/>
          <p:cNvGrpSpPr>
            <a:grpSpLocks/>
          </p:cNvGrpSpPr>
          <p:nvPr/>
        </p:nvGrpSpPr>
        <p:grpSpPr bwMode="auto">
          <a:xfrm>
            <a:off x="838200" y="1066800"/>
            <a:ext cx="1143000" cy="2905125"/>
            <a:chOff x="336" y="1824"/>
            <a:chExt cx="576" cy="1830"/>
          </a:xfrm>
        </p:grpSpPr>
        <p:sp>
          <p:nvSpPr>
            <p:cNvPr id="20" name="Line 56"/>
            <p:cNvSpPr>
              <a:spLocks noChangeShapeType="1"/>
            </p:cNvSpPr>
            <p:nvPr/>
          </p:nvSpPr>
          <p:spPr bwMode="auto">
            <a:xfrm>
              <a:off x="816" y="1824"/>
              <a:ext cx="96" cy="1824"/>
            </a:xfrm>
            <a:prstGeom prst="line">
              <a:avLst/>
            </a:prstGeom>
            <a:noFill/>
            <a:ln w="57150" cmpd="thickThin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57"/>
            <p:cNvSpPr>
              <a:spLocks noChangeShapeType="1"/>
            </p:cNvSpPr>
            <p:nvPr/>
          </p:nvSpPr>
          <p:spPr bwMode="auto">
            <a:xfrm flipH="1">
              <a:off x="336" y="1830"/>
              <a:ext cx="96" cy="1824"/>
            </a:xfrm>
            <a:prstGeom prst="line">
              <a:avLst/>
            </a:prstGeom>
            <a:noFill/>
            <a:ln w="57150" cmpd="thickThin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58"/>
            <p:cNvSpPr>
              <a:spLocks noChangeShapeType="1"/>
            </p:cNvSpPr>
            <p:nvPr/>
          </p:nvSpPr>
          <p:spPr bwMode="auto">
            <a:xfrm>
              <a:off x="336" y="3324"/>
              <a:ext cx="576" cy="0"/>
            </a:xfrm>
            <a:prstGeom prst="line">
              <a:avLst/>
            </a:prstGeom>
            <a:noFill/>
            <a:ln w="57150" cmpd="thickThin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59"/>
            <p:cNvSpPr>
              <a:spLocks noChangeShapeType="1"/>
            </p:cNvSpPr>
            <p:nvPr/>
          </p:nvSpPr>
          <p:spPr bwMode="auto">
            <a:xfrm>
              <a:off x="384" y="2994"/>
              <a:ext cx="481" cy="0"/>
            </a:xfrm>
            <a:prstGeom prst="line">
              <a:avLst/>
            </a:prstGeom>
            <a:noFill/>
            <a:ln w="57150" cmpd="thickThin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60"/>
            <p:cNvSpPr>
              <a:spLocks noChangeShapeType="1"/>
            </p:cNvSpPr>
            <p:nvPr/>
          </p:nvSpPr>
          <p:spPr bwMode="auto">
            <a:xfrm>
              <a:off x="384" y="2712"/>
              <a:ext cx="481" cy="0"/>
            </a:xfrm>
            <a:prstGeom prst="line">
              <a:avLst/>
            </a:prstGeom>
            <a:noFill/>
            <a:ln w="57150" cmpd="thickThin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61"/>
            <p:cNvSpPr>
              <a:spLocks noChangeShapeType="1"/>
            </p:cNvSpPr>
            <p:nvPr/>
          </p:nvSpPr>
          <p:spPr bwMode="auto">
            <a:xfrm>
              <a:off x="432" y="2430"/>
              <a:ext cx="384" cy="0"/>
            </a:xfrm>
            <a:prstGeom prst="line">
              <a:avLst/>
            </a:prstGeom>
            <a:noFill/>
            <a:ln w="57150" cmpd="thickThin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62"/>
            <p:cNvSpPr>
              <a:spLocks noChangeShapeType="1"/>
            </p:cNvSpPr>
            <p:nvPr/>
          </p:nvSpPr>
          <p:spPr bwMode="auto">
            <a:xfrm>
              <a:off x="432" y="2148"/>
              <a:ext cx="384" cy="0"/>
            </a:xfrm>
            <a:prstGeom prst="line">
              <a:avLst/>
            </a:prstGeom>
            <a:noFill/>
            <a:ln w="57150" cmpd="thickThin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" name="Group 151"/>
          <p:cNvGrpSpPr>
            <a:grpSpLocks/>
          </p:cNvGrpSpPr>
          <p:nvPr/>
        </p:nvGrpSpPr>
        <p:grpSpPr bwMode="auto">
          <a:xfrm>
            <a:off x="3346450" y="1483730"/>
            <a:ext cx="4752975" cy="2043113"/>
            <a:chOff x="1580" y="551"/>
            <a:chExt cx="2994" cy="1287"/>
          </a:xfrm>
        </p:grpSpPr>
        <p:grpSp>
          <p:nvGrpSpPr>
            <p:cNvPr id="44" name="Group 142"/>
            <p:cNvGrpSpPr>
              <a:grpSpLocks/>
            </p:cNvGrpSpPr>
            <p:nvPr/>
          </p:nvGrpSpPr>
          <p:grpSpPr bwMode="auto">
            <a:xfrm>
              <a:off x="1920" y="864"/>
              <a:ext cx="2352" cy="864"/>
              <a:chOff x="1920" y="864"/>
              <a:chExt cx="2352" cy="864"/>
            </a:xfrm>
          </p:grpSpPr>
          <p:sp>
            <p:nvSpPr>
              <p:cNvPr id="49" name="Line 143"/>
              <p:cNvSpPr>
                <a:spLocks noChangeShapeType="1"/>
              </p:cNvSpPr>
              <p:nvPr/>
            </p:nvSpPr>
            <p:spPr bwMode="auto">
              <a:xfrm>
                <a:off x="3600" y="864"/>
                <a:ext cx="672" cy="8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144"/>
              <p:cNvSpPr>
                <a:spLocks noChangeShapeType="1"/>
              </p:cNvSpPr>
              <p:nvPr/>
            </p:nvSpPr>
            <p:spPr bwMode="auto">
              <a:xfrm>
                <a:off x="1920" y="1728"/>
                <a:ext cx="235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Line 145"/>
              <p:cNvSpPr>
                <a:spLocks noChangeShapeType="1"/>
              </p:cNvSpPr>
              <p:nvPr/>
            </p:nvSpPr>
            <p:spPr bwMode="auto">
              <a:xfrm flipV="1">
                <a:off x="1920" y="864"/>
                <a:ext cx="336" cy="8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Line 146"/>
              <p:cNvSpPr>
                <a:spLocks noChangeShapeType="1"/>
              </p:cNvSpPr>
              <p:nvPr/>
            </p:nvSpPr>
            <p:spPr bwMode="auto">
              <a:xfrm>
                <a:off x="2256" y="864"/>
                <a:ext cx="13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5" name="Text Box 147"/>
            <p:cNvSpPr txBox="1">
              <a:spLocks noChangeArrowheads="1"/>
            </p:cNvSpPr>
            <p:nvPr/>
          </p:nvSpPr>
          <p:spPr bwMode="auto">
            <a:xfrm>
              <a:off x="3634" y="551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 dirty="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46" name="Text Box 148"/>
            <p:cNvSpPr txBox="1">
              <a:spLocks noChangeArrowheads="1"/>
            </p:cNvSpPr>
            <p:nvPr/>
          </p:nvSpPr>
          <p:spPr bwMode="auto">
            <a:xfrm>
              <a:off x="4354" y="1607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 dirty="0">
                  <a:solidFill>
                    <a:srgbClr val="000000"/>
                  </a:solidFill>
                </a:rPr>
                <a:t>C</a:t>
              </a:r>
            </a:p>
          </p:txBody>
        </p:sp>
        <p:sp>
          <p:nvSpPr>
            <p:cNvPr id="47" name="Text Box 149"/>
            <p:cNvSpPr txBox="1">
              <a:spLocks noChangeArrowheads="1"/>
            </p:cNvSpPr>
            <p:nvPr/>
          </p:nvSpPr>
          <p:spPr bwMode="auto">
            <a:xfrm>
              <a:off x="1916" y="576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 dirty="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48" name="Text Box 150"/>
            <p:cNvSpPr txBox="1">
              <a:spLocks noChangeArrowheads="1"/>
            </p:cNvSpPr>
            <p:nvPr/>
          </p:nvSpPr>
          <p:spPr bwMode="auto">
            <a:xfrm>
              <a:off x="1580" y="1584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 dirty="0">
                  <a:solidFill>
                    <a:srgbClr val="000000"/>
                  </a:solidFill>
                </a:rPr>
                <a:t>D</a:t>
              </a:r>
            </a:p>
          </p:txBody>
        </p:sp>
      </p:grpSp>
      <p:sp>
        <p:nvSpPr>
          <p:cNvPr id="53" name="Line 152"/>
          <p:cNvSpPr>
            <a:spLocks noChangeShapeType="1"/>
          </p:cNvSpPr>
          <p:nvPr/>
        </p:nvSpPr>
        <p:spPr bwMode="auto">
          <a:xfrm>
            <a:off x="4419600" y="1981338"/>
            <a:ext cx="2133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" name="Line 153"/>
          <p:cNvSpPr>
            <a:spLocks noChangeShapeType="1"/>
          </p:cNvSpPr>
          <p:nvPr/>
        </p:nvSpPr>
        <p:spPr bwMode="auto">
          <a:xfrm>
            <a:off x="6577453" y="2003732"/>
            <a:ext cx="1066800" cy="13716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" name="Line 154"/>
          <p:cNvSpPr>
            <a:spLocks noChangeShapeType="1"/>
          </p:cNvSpPr>
          <p:nvPr/>
        </p:nvSpPr>
        <p:spPr bwMode="auto">
          <a:xfrm>
            <a:off x="3867440" y="3353952"/>
            <a:ext cx="3733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" name="Line 155"/>
          <p:cNvSpPr>
            <a:spLocks noChangeShapeType="1"/>
          </p:cNvSpPr>
          <p:nvPr/>
        </p:nvSpPr>
        <p:spPr bwMode="auto">
          <a:xfrm flipH="1">
            <a:off x="3870897" y="2036758"/>
            <a:ext cx="533400" cy="13716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" name="Rectangle 156"/>
          <p:cNvSpPr>
            <a:spLocks noChangeArrowheads="1"/>
          </p:cNvSpPr>
          <p:nvPr/>
        </p:nvSpPr>
        <p:spPr bwMode="auto">
          <a:xfrm>
            <a:off x="2526961" y="4705927"/>
            <a:ext cx="500592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Hình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thang ABCD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có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mấy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cạnh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?</a:t>
            </a:r>
          </a:p>
        </p:txBody>
      </p:sp>
      <p:sp>
        <p:nvSpPr>
          <p:cNvPr id="58" name="Rectangle 157"/>
          <p:cNvSpPr>
            <a:spLocks noChangeArrowheads="1"/>
          </p:cNvSpPr>
          <p:nvPr/>
        </p:nvSpPr>
        <p:spPr bwMode="auto">
          <a:xfrm>
            <a:off x="1839480" y="4677780"/>
            <a:ext cx="60179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Có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những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cạnh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nào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song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song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với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nhau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59" name="Rectangle 158"/>
          <p:cNvSpPr>
            <a:spLocks noChangeArrowheads="1"/>
          </p:cNvSpPr>
          <p:nvPr/>
        </p:nvSpPr>
        <p:spPr bwMode="auto">
          <a:xfrm>
            <a:off x="943841" y="4654538"/>
            <a:ext cx="765305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Còn</a:t>
            </a:r>
            <a:r>
              <a:rPr lang="en-US" sz="28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những</a:t>
            </a:r>
            <a:r>
              <a:rPr lang="en-US" sz="28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cạnh</a:t>
            </a:r>
            <a:r>
              <a:rPr lang="en-US" sz="28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nào</a:t>
            </a:r>
            <a:r>
              <a:rPr lang="en-US" sz="28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không</a:t>
            </a:r>
            <a:r>
              <a:rPr lang="en-US" sz="28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song </a:t>
            </a:r>
            <a:r>
              <a:rPr lang="en-US" sz="28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song</a:t>
            </a:r>
            <a:r>
              <a:rPr lang="en-US" sz="28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với</a:t>
            </a:r>
            <a:r>
              <a:rPr lang="en-US" sz="28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nhau</a:t>
            </a:r>
            <a:r>
              <a:rPr lang="en-US" sz="28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?</a:t>
            </a:r>
          </a:p>
        </p:txBody>
      </p:sp>
      <p:sp>
        <p:nvSpPr>
          <p:cNvPr id="60" name="Rectangle 159"/>
          <p:cNvSpPr>
            <a:spLocks noChangeArrowheads="1"/>
          </p:cNvSpPr>
          <p:nvPr/>
        </p:nvSpPr>
        <p:spPr bwMode="auto">
          <a:xfrm>
            <a:off x="2554670" y="4653773"/>
            <a:ext cx="547137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Có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nhận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xét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gì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về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hai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cạnh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đáy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này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 ?</a:t>
            </a:r>
          </a:p>
        </p:txBody>
      </p:sp>
      <p:sp>
        <p:nvSpPr>
          <p:cNvPr id="61" name="AutoShape 160"/>
          <p:cNvSpPr>
            <a:spLocks/>
          </p:cNvSpPr>
          <p:nvPr/>
        </p:nvSpPr>
        <p:spPr bwMode="auto">
          <a:xfrm rot="-5400000">
            <a:off x="5679269" y="1599893"/>
            <a:ext cx="142178" cy="3739285"/>
          </a:xfrm>
          <a:prstGeom prst="leftBrace">
            <a:avLst>
              <a:gd name="adj1" fmla="val 208333"/>
              <a:gd name="adj2" fmla="val 50000"/>
            </a:avLst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62" name="AutoShape 161"/>
          <p:cNvSpPr>
            <a:spLocks/>
          </p:cNvSpPr>
          <p:nvPr/>
        </p:nvSpPr>
        <p:spPr bwMode="auto">
          <a:xfrm rot="5378994" flipV="1">
            <a:off x="5360032" y="777516"/>
            <a:ext cx="284163" cy="2057400"/>
          </a:xfrm>
          <a:prstGeom prst="leftBrace">
            <a:avLst>
              <a:gd name="adj1" fmla="val 60335"/>
              <a:gd name="adj2" fmla="val 50000"/>
            </a:avLst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008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/>
      <p:bldP spid="57" grpId="1"/>
      <p:bldP spid="58" grpId="0"/>
      <p:bldP spid="58" grpId="1"/>
      <p:bldP spid="59" grpId="0"/>
      <p:bldP spid="59" grpId="1"/>
      <p:bldP spid="61" grpId="0" animBg="1"/>
      <p:bldP spid="6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4"/>
          <p:cNvSpPr txBox="1">
            <a:spLocks noChangeArrowheads="1"/>
          </p:cNvSpPr>
          <p:nvPr/>
        </p:nvSpPr>
        <p:spPr bwMode="auto">
          <a:xfrm>
            <a:off x="3974921" y="360829"/>
            <a:ext cx="93226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Đáy</a:t>
            </a:r>
            <a:endParaRPr lang="en-US" sz="2800" b="1" i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3974920" y="2867763"/>
            <a:ext cx="93226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Đáy</a:t>
            </a:r>
            <a:endParaRPr lang="en-US" sz="2800" b="1" i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6357938" y="1420893"/>
            <a:ext cx="18716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Cạnh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bên</a:t>
            </a:r>
            <a:endParaRPr lang="en-US" sz="28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903648" y="1381715"/>
            <a:ext cx="17537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Cạnh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bên</a:t>
            </a:r>
            <a:endParaRPr lang="en-US" sz="28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875939" y="3390983"/>
            <a:ext cx="7881890" cy="16182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Hình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thang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có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: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+ Hai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cạnh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đáy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hai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cạnh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bên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+ Hai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cạnh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đáy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là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hai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cạnh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đối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diện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song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song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. </a:t>
            </a:r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270309" y="3490845"/>
            <a:ext cx="89836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i="1" dirty="0">
                <a:solidFill>
                  <a:srgbClr val="FF3300"/>
                </a:solidFill>
                <a:latin typeface="Times New Roman" pitchFamily="18" charset="0"/>
              </a:rPr>
              <a:t>       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Hình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thang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có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một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cặp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cạnh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đối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diện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song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song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</a:rPr>
              <a:t>.</a:t>
            </a:r>
          </a:p>
        </p:txBody>
      </p: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1573213" y="197519"/>
            <a:ext cx="5895975" cy="2611521"/>
            <a:chOff x="1580" y="551"/>
            <a:chExt cx="2994" cy="1239"/>
          </a:xfrm>
        </p:grpSpPr>
        <p:grpSp>
          <p:nvGrpSpPr>
            <p:cNvPr id="9" name="Group 28"/>
            <p:cNvGrpSpPr>
              <a:grpSpLocks/>
            </p:cNvGrpSpPr>
            <p:nvPr/>
          </p:nvGrpSpPr>
          <p:grpSpPr bwMode="auto">
            <a:xfrm>
              <a:off x="1920" y="864"/>
              <a:ext cx="2352" cy="864"/>
              <a:chOff x="1920" y="864"/>
              <a:chExt cx="2352" cy="864"/>
            </a:xfrm>
          </p:grpSpPr>
          <p:sp>
            <p:nvSpPr>
              <p:cNvPr id="14" name="Line 29"/>
              <p:cNvSpPr>
                <a:spLocks noChangeShapeType="1"/>
              </p:cNvSpPr>
              <p:nvPr/>
            </p:nvSpPr>
            <p:spPr bwMode="auto">
              <a:xfrm>
                <a:off x="3600" y="864"/>
                <a:ext cx="672" cy="8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30"/>
              <p:cNvSpPr>
                <a:spLocks noChangeShapeType="1"/>
              </p:cNvSpPr>
              <p:nvPr/>
            </p:nvSpPr>
            <p:spPr bwMode="auto">
              <a:xfrm>
                <a:off x="1920" y="1728"/>
                <a:ext cx="235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31"/>
              <p:cNvSpPr>
                <a:spLocks noChangeShapeType="1"/>
              </p:cNvSpPr>
              <p:nvPr/>
            </p:nvSpPr>
            <p:spPr bwMode="auto">
              <a:xfrm flipV="1">
                <a:off x="1920" y="864"/>
                <a:ext cx="336" cy="8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32"/>
              <p:cNvSpPr>
                <a:spLocks noChangeShapeType="1"/>
              </p:cNvSpPr>
              <p:nvPr/>
            </p:nvSpPr>
            <p:spPr bwMode="auto">
              <a:xfrm>
                <a:off x="2256" y="864"/>
                <a:ext cx="13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" name="Text Box 33"/>
            <p:cNvSpPr txBox="1">
              <a:spLocks noChangeArrowheads="1"/>
            </p:cNvSpPr>
            <p:nvPr/>
          </p:nvSpPr>
          <p:spPr bwMode="auto">
            <a:xfrm>
              <a:off x="3634" y="551"/>
              <a:ext cx="220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11" name="Text Box 34"/>
            <p:cNvSpPr txBox="1">
              <a:spLocks noChangeArrowheads="1"/>
            </p:cNvSpPr>
            <p:nvPr/>
          </p:nvSpPr>
          <p:spPr bwMode="auto">
            <a:xfrm>
              <a:off x="4354" y="1607"/>
              <a:ext cx="220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>
                  <a:solidFill>
                    <a:srgbClr val="000000"/>
                  </a:solidFill>
                </a:rPr>
                <a:t>C</a:t>
              </a:r>
            </a:p>
          </p:txBody>
        </p:sp>
        <p:sp>
          <p:nvSpPr>
            <p:cNvPr id="12" name="Text Box 35"/>
            <p:cNvSpPr txBox="1">
              <a:spLocks noChangeArrowheads="1"/>
            </p:cNvSpPr>
            <p:nvPr/>
          </p:nvSpPr>
          <p:spPr bwMode="auto">
            <a:xfrm>
              <a:off x="1916" y="576"/>
              <a:ext cx="220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13" name="Text Box 36"/>
            <p:cNvSpPr txBox="1">
              <a:spLocks noChangeArrowheads="1"/>
            </p:cNvSpPr>
            <p:nvPr/>
          </p:nvSpPr>
          <p:spPr bwMode="auto">
            <a:xfrm>
              <a:off x="1580" y="1584"/>
              <a:ext cx="220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 dirty="0">
                  <a:solidFill>
                    <a:srgbClr val="000000"/>
                  </a:solidFill>
                </a:rPr>
                <a:t>D</a:t>
              </a:r>
            </a:p>
          </p:txBody>
        </p:sp>
      </p:grpSp>
      <p:sp>
        <p:nvSpPr>
          <p:cNvPr id="18" name="Rectangle 37"/>
          <p:cNvSpPr>
            <a:spLocks noChangeArrowheads="1"/>
          </p:cNvSpPr>
          <p:nvPr/>
        </p:nvSpPr>
        <p:spPr bwMode="auto">
          <a:xfrm>
            <a:off x="2329573" y="3541263"/>
            <a:ext cx="50035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Hình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thang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có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mấy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cạnh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đáy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? </a:t>
            </a:r>
          </a:p>
        </p:txBody>
      </p:sp>
      <p:sp>
        <p:nvSpPr>
          <p:cNvPr id="19" name="Rectangle 38"/>
          <p:cNvSpPr>
            <a:spLocks noChangeArrowheads="1"/>
          </p:cNvSpPr>
          <p:nvPr/>
        </p:nvSpPr>
        <p:spPr bwMode="auto">
          <a:xfrm>
            <a:off x="2410139" y="3514464"/>
            <a:ext cx="48424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</a:rPr>
              <a:t>Hình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</a:rPr>
              <a:t> thang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</a:rPr>
              <a:t>có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</a:rPr>
              <a:t>mấy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</a:rPr>
              <a:t>cạnh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</a:rPr>
              <a:t>bên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</a:rPr>
              <a:t> ?</a:t>
            </a:r>
          </a:p>
        </p:txBody>
      </p:sp>
      <p:sp>
        <p:nvSpPr>
          <p:cNvPr id="20" name="Rectangle 39"/>
          <p:cNvSpPr>
            <a:spLocks noChangeArrowheads="1"/>
          </p:cNvSpPr>
          <p:nvPr/>
        </p:nvSpPr>
        <p:spPr bwMode="auto">
          <a:xfrm>
            <a:off x="875939" y="3490845"/>
            <a:ext cx="7772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800" b="1" i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Hình</a:t>
            </a:r>
            <a:r>
              <a:rPr lang="en-US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thang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có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mấy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cặp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cạnh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song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song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với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nhau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732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 animBg="1"/>
      <p:bldP spid="7" grpId="0"/>
      <p:bldP spid="7" grpId="1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381000" y="533400"/>
            <a:ext cx="48815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</a:rPr>
              <a:t>Chiều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</a:rPr>
              <a:t>cao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</a:rPr>
              <a:t>hình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</a:rPr>
              <a:t> thang.</a:t>
            </a:r>
          </a:p>
        </p:txBody>
      </p:sp>
      <p:sp>
        <p:nvSpPr>
          <p:cNvPr id="38" name="Rectangle 88"/>
          <p:cNvSpPr>
            <a:spLocks noChangeArrowheads="1"/>
          </p:cNvSpPr>
          <p:nvPr/>
        </p:nvSpPr>
        <p:spPr bwMode="auto">
          <a:xfrm>
            <a:off x="2528815" y="4884847"/>
            <a:ext cx="31369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4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</a:rPr>
              <a:t>AH </a:t>
            </a:r>
            <a:r>
              <a:rPr lang="en-US" sz="2400" b="1" i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</a:rPr>
              <a:t>vuông</a:t>
            </a:r>
            <a:r>
              <a:rPr lang="en-US" sz="24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</a:rPr>
              <a:t>góc</a:t>
            </a:r>
            <a:r>
              <a:rPr lang="en-US" sz="24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</a:rPr>
              <a:t>với</a:t>
            </a:r>
            <a:r>
              <a:rPr lang="en-US" sz="24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</a:rPr>
              <a:t>  DC </a:t>
            </a:r>
            <a:endParaRPr lang="en-US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</a:endParaRPr>
          </a:p>
        </p:txBody>
      </p:sp>
      <p:grpSp>
        <p:nvGrpSpPr>
          <p:cNvPr id="39" name="Group 99"/>
          <p:cNvGrpSpPr>
            <a:grpSpLocks/>
          </p:cNvGrpSpPr>
          <p:nvPr/>
        </p:nvGrpSpPr>
        <p:grpSpPr bwMode="auto">
          <a:xfrm>
            <a:off x="2314142" y="1676400"/>
            <a:ext cx="152400" cy="1766888"/>
            <a:chOff x="2610" y="1584"/>
            <a:chExt cx="96" cy="816"/>
          </a:xfrm>
        </p:grpSpPr>
        <p:sp>
          <p:nvSpPr>
            <p:cNvPr id="40" name="Line 100"/>
            <p:cNvSpPr>
              <a:spLocks noChangeShapeType="1"/>
            </p:cNvSpPr>
            <p:nvPr/>
          </p:nvSpPr>
          <p:spPr bwMode="auto">
            <a:xfrm>
              <a:off x="2610" y="1584"/>
              <a:ext cx="0" cy="816"/>
            </a:xfrm>
            <a:prstGeom prst="line">
              <a:avLst/>
            </a:prstGeom>
            <a:noFill/>
            <a:ln w="38100">
              <a:solidFill>
                <a:srgbClr val="660066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Rectangle 101"/>
            <p:cNvSpPr>
              <a:spLocks noChangeArrowheads="1"/>
            </p:cNvSpPr>
            <p:nvPr/>
          </p:nvSpPr>
          <p:spPr bwMode="auto">
            <a:xfrm>
              <a:off x="2610" y="2304"/>
              <a:ext cx="96" cy="96"/>
            </a:xfrm>
            <a:prstGeom prst="rect">
              <a:avLst/>
            </a:prstGeom>
            <a:noFill/>
            <a:ln w="38100">
              <a:solidFill>
                <a:srgbClr val="660066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42" name="Text Box 102"/>
          <p:cNvSpPr txBox="1">
            <a:spLocks noChangeArrowheads="1"/>
          </p:cNvSpPr>
          <p:nvPr/>
        </p:nvSpPr>
        <p:spPr bwMode="auto">
          <a:xfrm>
            <a:off x="2209800" y="35814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00B050"/>
                </a:solidFill>
              </a:rPr>
              <a:t>H</a:t>
            </a:r>
          </a:p>
        </p:txBody>
      </p:sp>
      <p:sp>
        <p:nvSpPr>
          <p:cNvPr id="43" name="Text Box 106"/>
          <p:cNvSpPr txBox="1">
            <a:spLocks noChangeArrowheads="1"/>
          </p:cNvSpPr>
          <p:nvPr/>
        </p:nvSpPr>
        <p:spPr bwMode="auto">
          <a:xfrm>
            <a:off x="2160082" y="4557309"/>
            <a:ext cx="2763982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b="1" i="1" dirty="0">
                <a:solidFill>
                  <a:schemeClr val="accent4">
                    <a:lumMod val="50000"/>
                  </a:schemeClr>
                </a:solidFill>
              </a:rPr>
              <a:t>AH </a:t>
            </a:r>
            <a:r>
              <a:rPr lang="en-US" sz="2200" b="1" i="1" dirty="0" err="1">
                <a:solidFill>
                  <a:schemeClr val="accent4">
                    <a:lumMod val="50000"/>
                  </a:schemeClr>
                </a:solidFill>
              </a:rPr>
              <a:t>là</a:t>
            </a:r>
            <a:r>
              <a:rPr lang="en-US" sz="2200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200" b="1" i="1" dirty="0" err="1">
                <a:solidFill>
                  <a:schemeClr val="accent4">
                    <a:lumMod val="50000"/>
                  </a:schemeClr>
                </a:solidFill>
              </a:rPr>
              <a:t>đường</a:t>
            </a:r>
            <a:r>
              <a:rPr lang="en-US" sz="2200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200" b="1" i="1" dirty="0" err="1">
                <a:solidFill>
                  <a:schemeClr val="accent4">
                    <a:lumMod val="50000"/>
                  </a:schemeClr>
                </a:solidFill>
              </a:rPr>
              <a:t>cao</a:t>
            </a:r>
            <a:r>
              <a:rPr lang="en-US" sz="2200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44" name="AutoShape 107"/>
          <p:cNvSpPr>
            <a:spLocks/>
          </p:cNvSpPr>
          <p:nvPr/>
        </p:nvSpPr>
        <p:spPr bwMode="auto">
          <a:xfrm>
            <a:off x="2417546" y="1676400"/>
            <a:ext cx="152400" cy="1752600"/>
          </a:xfrm>
          <a:prstGeom prst="rightBrace">
            <a:avLst>
              <a:gd name="adj1" fmla="val 95833"/>
              <a:gd name="adj2" fmla="val 50000"/>
            </a:avLst>
          </a:prstGeom>
          <a:noFill/>
          <a:ln w="28575">
            <a:solidFill>
              <a:srgbClr val="99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45" name="Line 108"/>
          <p:cNvSpPr>
            <a:spLocks noChangeShapeType="1"/>
          </p:cNvSpPr>
          <p:nvPr/>
        </p:nvSpPr>
        <p:spPr bwMode="auto">
          <a:xfrm flipH="1" flipV="1">
            <a:off x="2819400" y="2667000"/>
            <a:ext cx="20574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Text Box 109"/>
          <p:cNvSpPr txBox="1">
            <a:spLocks noChangeArrowheads="1"/>
          </p:cNvSpPr>
          <p:nvPr/>
        </p:nvSpPr>
        <p:spPr bwMode="auto">
          <a:xfrm>
            <a:off x="5233986" y="3784600"/>
            <a:ext cx="3224214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b="1" i="1" dirty="0" err="1">
                <a:solidFill>
                  <a:schemeClr val="accent5">
                    <a:lumMod val="50000"/>
                  </a:schemeClr>
                </a:solidFill>
              </a:rPr>
              <a:t>Độ</a:t>
            </a:r>
            <a:r>
              <a:rPr lang="en-US" sz="2200" b="1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200" b="1" i="1" dirty="0" err="1">
                <a:solidFill>
                  <a:schemeClr val="accent5">
                    <a:lumMod val="50000"/>
                  </a:schemeClr>
                </a:solidFill>
              </a:rPr>
              <a:t>dài</a:t>
            </a:r>
            <a:r>
              <a:rPr lang="en-US" sz="2200" b="1" i="1" dirty="0">
                <a:solidFill>
                  <a:schemeClr val="accent5">
                    <a:lumMod val="50000"/>
                  </a:schemeClr>
                </a:solidFill>
              </a:rPr>
              <a:t> AH </a:t>
            </a:r>
            <a:r>
              <a:rPr lang="en-US" sz="2200" b="1" i="1" dirty="0" err="1">
                <a:solidFill>
                  <a:schemeClr val="accent5">
                    <a:lumMod val="50000"/>
                  </a:schemeClr>
                </a:solidFill>
              </a:rPr>
              <a:t>là</a:t>
            </a:r>
            <a:r>
              <a:rPr lang="en-US" sz="2200" b="1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200" b="1" i="1" dirty="0" err="1">
                <a:solidFill>
                  <a:schemeClr val="accent5">
                    <a:lumMod val="50000"/>
                  </a:schemeClr>
                </a:solidFill>
              </a:rPr>
              <a:t>chiều</a:t>
            </a:r>
            <a:r>
              <a:rPr lang="en-US" sz="2200" b="1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200" b="1" i="1" dirty="0" err="1">
                <a:solidFill>
                  <a:schemeClr val="accent5">
                    <a:lumMod val="50000"/>
                  </a:schemeClr>
                </a:solidFill>
              </a:rPr>
              <a:t>cao</a:t>
            </a:r>
            <a:endParaRPr lang="en-US" sz="22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7" name="Text Box 69"/>
          <p:cNvSpPr txBox="1">
            <a:spLocks noChangeArrowheads="1"/>
          </p:cNvSpPr>
          <p:nvPr/>
        </p:nvSpPr>
        <p:spPr bwMode="auto">
          <a:xfrm>
            <a:off x="6262687" y="3131344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48" name="Text Box 73"/>
          <p:cNvSpPr txBox="1">
            <a:spLocks noChangeArrowheads="1"/>
          </p:cNvSpPr>
          <p:nvPr/>
        </p:nvSpPr>
        <p:spPr bwMode="auto">
          <a:xfrm>
            <a:off x="1143000" y="32766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D</a:t>
            </a:r>
          </a:p>
        </p:txBody>
      </p:sp>
      <p:sp>
        <p:nvSpPr>
          <p:cNvPr id="49" name="Text Box 74"/>
          <p:cNvSpPr txBox="1">
            <a:spLocks noChangeArrowheads="1"/>
          </p:cNvSpPr>
          <p:nvPr/>
        </p:nvSpPr>
        <p:spPr bwMode="auto">
          <a:xfrm>
            <a:off x="4729163" y="1439863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50" name="Text Box 75"/>
          <p:cNvSpPr txBox="1">
            <a:spLocks noChangeArrowheads="1"/>
          </p:cNvSpPr>
          <p:nvPr/>
        </p:nvSpPr>
        <p:spPr bwMode="auto">
          <a:xfrm>
            <a:off x="1985963" y="133667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A</a:t>
            </a:r>
          </a:p>
        </p:txBody>
      </p:sp>
      <p:sp>
        <p:nvSpPr>
          <p:cNvPr id="51" name="Line 76"/>
          <p:cNvSpPr>
            <a:spLocks noChangeShapeType="1"/>
          </p:cNvSpPr>
          <p:nvPr/>
        </p:nvSpPr>
        <p:spPr bwMode="auto">
          <a:xfrm flipH="1">
            <a:off x="1704542" y="1676400"/>
            <a:ext cx="615950" cy="18288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" name="Line 77"/>
          <p:cNvSpPr>
            <a:spLocks noChangeShapeType="1"/>
          </p:cNvSpPr>
          <p:nvPr/>
        </p:nvSpPr>
        <p:spPr bwMode="auto">
          <a:xfrm>
            <a:off x="1704542" y="3505200"/>
            <a:ext cx="4495800" cy="14288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" name="Line 78"/>
          <p:cNvSpPr>
            <a:spLocks noChangeShapeType="1"/>
          </p:cNvSpPr>
          <p:nvPr/>
        </p:nvSpPr>
        <p:spPr bwMode="auto">
          <a:xfrm>
            <a:off x="2331605" y="1676400"/>
            <a:ext cx="2192337" cy="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" name="Line 79"/>
          <p:cNvSpPr>
            <a:spLocks noChangeShapeType="1"/>
          </p:cNvSpPr>
          <p:nvPr/>
        </p:nvSpPr>
        <p:spPr bwMode="auto">
          <a:xfrm>
            <a:off x="4523942" y="1668463"/>
            <a:ext cx="1676400" cy="1851025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" name="Text Box 27"/>
          <p:cNvSpPr txBox="1">
            <a:spLocks noChangeArrowheads="1"/>
          </p:cNvSpPr>
          <p:nvPr/>
        </p:nvSpPr>
        <p:spPr bwMode="auto">
          <a:xfrm>
            <a:off x="1086788" y="4202752"/>
            <a:ext cx="6705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AH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là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đường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Độ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dài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AH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là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chiều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65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8" grpId="0"/>
      <p:bldP spid="42" grpId="0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1"/>
          <p:cNvGrpSpPr>
            <a:grpSpLocks/>
          </p:cNvGrpSpPr>
          <p:nvPr/>
        </p:nvGrpSpPr>
        <p:grpSpPr bwMode="auto">
          <a:xfrm>
            <a:off x="3914840" y="242069"/>
            <a:ext cx="5195092" cy="2745140"/>
            <a:chOff x="1580" y="551"/>
            <a:chExt cx="2994" cy="1287"/>
          </a:xfrm>
        </p:grpSpPr>
        <p:grpSp>
          <p:nvGrpSpPr>
            <p:cNvPr id="3" name="Group 142"/>
            <p:cNvGrpSpPr>
              <a:grpSpLocks/>
            </p:cNvGrpSpPr>
            <p:nvPr/>
          </p:nvGrpSpPr>
          <p:grpSpPr bwMode="auto">
            <a:xfrm>
              <a:off x="1920" y="864"/>
              <a:ext cx="2352" cy="864"/>
              <a:chOff x="1920" y="864"/>
              <a:chExt cx="2352" cy="864"/>
            </a:xfrm>
          </p:grpSpPr>
          <p:sp>
            <p:nvSpPr>
              <p:cNvPr id="8" name="Line 143"/>
              <p:cNvSpPr>
                <a:spLocks noChangeShapeType="1"/>
              </p:cNvSpPr>
              <p:nvPr/>
            </p:nvSpPr>
            <p:spPr bwMode="auto">
              <a:xfrm>
                <a:off x="3600" y="864"/>
                <a:ext cx="672" cy="8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Line 144"/>
              <p:cNvSpPr>
                <a:spLocks noChangeShapeType="1"/>
              </p:cNvSpPr>
              <p:nvPr/>
            </p:nvSpPr>
            <p:spPr bwMode="auto">
              <a:xfrm>
                <a:off x="1920" y="1728"/>
                <a:ext cx="235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Line 145"/>
              <p:cNvSpPr>
                <a:spLocks noChangeShapeType="1"/>
              </p:cNvSpPr>
              <p:nvPr/>
            </p:nvSpPr>
            <p:spPr bwMode="auto">
              <a:xfrm flipV="1">
                <a:off x="1920" y="864"/>
                <a:ext cx="336" cy="8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Line 146"/>
              <p:cNvSpPr>
                <a:spLocks noChangeShapeType="1"/>
              </p:cNvSpPr>
              <p:nvPr/>
            </p:nvSpPr>
            <p:spPr bwMode="auto">
              <a:xfrm>
                <a:off x="2256" y="864"/>
                <a:ext cx="13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" name="Text Box 147"/>
            <p:cNvSpPr txBox="1">
              <a:spLocks noChangeArrowheads="1"/>
            </p:cNvSpPr>
            <p:nvPr/>
          </p:nvSpPr>
          <p:spPr bwMode="auto">
            <a:xfrm>
              <a:off x="3634" y="551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 dirty="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5" name="Text Box 148"/>
            <p:cNvSpPr txBox="1">
              <a:spLocks noChangeArrowheads="1"/>
            </p:cNvSpPr>
            <p:nvPr/>
          </p:nvSpPr>
          <p:spPr bwMode="auto">
            <a:xfrm>
              <a:off x="4354" y="1607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 dirty="0">
                  <a:solidFill>
                    <a:srgbClr val="000000"/>
                  </a:solidFill>
                </a:rPr>
                <a:t>C</a:t>
              </a:r>
            </a:p>
          </p:txBody>
        </p:sp>
        <p:sp>
          <p:nvSpPr>
            <p:cNvPr id="6" name="Text Box 149"/>
            <p:cNvSpPr txBox="1">
              <a:spLocks noChangeArrowheads="1"/>
            </p:cNvSpPr>
            <p:nvPr/>
          </p:nvSpPr>
          <p:spPr bwMode="auto">
            <a:xfrm>
              <a:off x="1916" y="576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 dirty="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7" name="Text Box 150"/>
            <p:cNvSpPr txBox="1">
              <a:spLocks noChangeArrowheads="1"/>
            </p:cNvSpPr>
            <p:nvPr/>
          </p:nvSpPr>
          <p:spPr bwMode="auto">
            <a:xfrm>
              <a:off x="1580" y="1584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 dirty="0">
                  <a:solidFill>
                    <a:srgbClr val="000000"/>
                  </a:solidFill>
                </a:rPr>
                <a:t>D</a:t>
              </a:r>
            </a:p>
          </p:txBody>
        </p:sp>
      </p:grpSp>
      <p:sp>
        <p:nvSpPr>
          <p:cNvPr id="12" name="Line 152"/>
          <p:cNvSpPr>
            <a:spLocks noChangeShapeType="1"/>
          </p:cNvSpPr>
          <p:nvPr/>
        </p:nvSpPr>
        <p:spPr bwMode="auto">
          <a:xfrm flipV="1">
            <a:off x="5045681" y="921107"/>
            <a:ext cx="234674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53"/>
          <p:cNvSpPr>
            <a:spLocks noChangeShapeType="1"/>
          </p:cNvSpPr>
          <p:nvPr/>
        </p:nvSpPr>
        <p:spPr bwMode="auto">
          <a:xfrm>
            <a:off x="7443081" y="923653"/>
            <a:ext cx="1166033" cy="1830264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54"/>
          <p:cNvSpPr>
            <a:spLocks noChangeShapeType="1"/>
          </p:cNvSpPr>
          <p:nvPr/>
        </p:nvSpPr>
        <p:spPr bwMode="auto">
          <a:xfrm>
            <a:off x="4498788" y="2758721"/>
            <a:ext cx="405490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55"/>
          <p:cNvSpPr>
            <a:spLocks noChangeShapeType="1"/>
          </p:cNvSpPr>
          <p:nvPr/>
        </p:nvSpPr>
        <p:spPr bwMode="auto">
          <a:xfrm flipH="1">
            <a:off x="4511142" y="916788"/>
            <a:ext cx="570662" cy="1795116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51602" y="4289747"/>
            <a:ext cx="79082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Hai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cạnh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đáy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AB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và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DC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là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hai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cạnh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đối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diện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song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song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7570" y="2554184"/>
            <a:ext cx="56036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chemeClr val="accent4">
                    <a:lumMod val="50000"/>
                  </a:schemeClr>
                </a:solidFill>
              </a:rPr>
              <a:t>Hình</a:t>
            </a:r>
            <a:r>
              <a:rPr lang="en-US" sz="3200" b="1" u="sng" dirty="0" smtClean="0">
                <a:solidFill>
                  <a:schemeClr val="accent4">
                    <a:lumMod val="50000"/>
                  </a:schemeClr>
                </a:solidFill>
              </a:rPr>
              <a:t> thang ABCD </a:t>
            </a:r>
            <a:r>
              <a:rPr lang="en-US" sz="3200" b="1" u="sng" dirty="0" err="1" smtClean="0">
                <a:solidFill>
                  <a:schemeClr val="accent4">
                    <a:lumMod val="50000"/>
                  </a:schemeClr>
                </a:solidFill>
              </a:rPr>
              <a:t>có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Cạnh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đáy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AB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và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cạnh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đáy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DC.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7570" y="3672079"/>
            <a:ext cx="4913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Cạnh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AD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và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cạnh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</a:rPr>
              <a:t>bên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 BC.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13598" y="1521958"/>
            <a:ext cx="30492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/>
              <a:t>Hình</a:t>
            </a:r>
            <a:r>
              <a:rPr lang="en-US" sz="3200" dirty="0" smtClean="0"/>
              <a:t> thang ABCD</a:t>
            </a:r>
            <a:endParaRPr lang="en-US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219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SOA\Khung nen bieu tuong\Khung nen bieu tuong\[Muare.asia]-FramesChildrenVol34\muare.asia - babyvol34 - 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079" y="0"/>
            <a:ext cx="9221788" cy="683418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71800" y="2133600"/>
            <a:ext cx="5410200" cy="2971800"/>
          </a:xfrm>
          <a:prstGeom prst="rect">
            <a:avLst/>
          </a:prstGeom>
          <a:solidFill>
            <a:srgbClr val="00B0F0"/>
          </a:solidFill>
        </p:spPr>
        <p:txBody>
          <a:bodyPr wrap="none">
            <a:prstTxWarp prst="textChevron">
              <a:avLst/>
            </a:prstTxWarp>
            <a:spAutoFit/>
          </a:bodyPr>
          <a:lstStyle/>
          <a:p>
            <a:pPr algn="ctr">
              <a:defRPr/>
            </a:pPr>
            <a:r>
              <a:rPr lang="en-US" sz="5400" b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</a:rPr>
              <a:t>HOẠT ĐỘNG THỰC HÀNH</a:t>
            </a:r>
            <a:endParaRPr lang="en-US" sz="5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3992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6309" y="457200"/>
            <a:ext cx="8915400" cy="452596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</a:rPr>
              <a:t>Bài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 1: </a:t>
            </a:r>
            <a:r>
              <a:rPr lang="en-US" sz="3000" b="1" dirty="0" err="1" smtClean="0">
                <a:solidFill>
                  <a:schemeClr val="accent5">
                    <a:lumMod val="50000"/>
                  </a:schemeClr>
                </a:solidFill>
              </a:rPr>
              <a:t>Trong</a:t>
            </a:r>
            <a:r>
              <a:rPr lang="en-US" sz="3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accent5">
                    <a:lumMod val="50000"/>
                  </a:schemeClr>
                </a:solidFill>
              </a:rPr>
              <a:t>các</a:t>
            </a:r>
            <a:r>
              <a:rPr lang="en-US" sz="3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accent5">
                    <a:lumMod val="50000"/>
                  </a:schemeClr>
                </a:solidFill>
              </a:rPr>
              <a:t>hình</a:t>
            </a:r>
            <a:r>
              <a:rPr lang="en-US" sz="3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accent5">
                    <a:lumMod val="50000"/>
                  </a:schemeClr>
                </a:solidFill>
              </a:rPr>
              <a:t>dưới</a:t>
            </a:r>
            <a:r>
              <a:rPr lang="en-US" sz="3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accent5">
                    <a:lumMod val="50000"/>
                  </a:schemeClr>
                </a:solidFill>
              </a:rPr>
              <a:t>đây</a:t>
            </a:r>
            <a:r>
              <a:rPr lang="en-US" sz="3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accent5">
                    <a:lumMod val="50000"/>
                  </a:schemeClr>
                </a:solidFill>
              </a:rPr>
              <a:t>hình</a:t>
            </a:r>
            <a:r>
              <a:rPr lang="en-US" sz="3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accent5">
                    <a:lumMod val="50000"/>
                  </a:schemeClr>
                </a:solidFill>
              </a:rPr>
              <a:t>nào</a:t>
            </a:r>
            <a:r>
              <a:rPr lang="en-US" sz="3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accent5">
                    <a:lumMod val="50000"/>
                  </a:schemeClr>
                </a:solidFill>
              </a:rPr>
              <a:t>là</a:t>
            </a:r>
            <a:r>
              <a:rPr lang="en-US" sz="3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accent5">
                    <a:lumMod val="50000"/>
                  </a:schemeClr>
                </a:solidFill>
              </a:rPr>
              <a:t>hình</a:t>
            </a:r>
            <a:r>
              <a:rPr lang="en-US" sz="3000" b="1" dirty="0" smtClean="0">
                <a:solidFill>
                  <a:schemeClr val="accent5">
                    <a:lumMod val="50000"/>
                  </a:schemeClr>
                </a:solidFill>
              </a:rPr>
              <a:t> thang</a:t>
            </a:r>
            <a:r>
              <a:rPr lang="en-US" sz="3000" dirty="0" smtClean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en-US" sz="3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2" descr="https://img.loigiaihay.com/picture/2019/1106/tr4-b3-vnen5-t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67127"/>
            <a:ext cx="7239000" cy="3657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xtLst/>
        </p:spPr>
      </p:pic>
      <p:sp>
        <p:nvSpPr>
          <p:cNvPr id="6" name="Oval 5"/>
          <p:cNvSpPr/>
          <p:nvPr/>
        </p:nvSpPr>
        <p:spPr>
          <a:xfrm>
            <a:off x="1219200" y="2362200"/>
            <a:ext cx="1198626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705600" y="3001459"/>
            <a:ext cx="1198626" cy="3889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934592" y="4574453"/>
            <a:ext cx="1198626" cy="4502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573774" y="4603951"/>
            <a:ext cx="1198626" cy="4207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5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0"/>
            <a:ext cx="8229600" cy="685800"/>
          </a:xfrm>
        </p:spPr>
        <p:txBody>
          <a:bodyPr anchor="b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 err="1" smtClean="0">
                <a:solidFill>
                  <a:schemeClr val="accent2">
                    <a:lumMod val="50000"/>
                  </a:schemeClr>
                </a:solidFill>
              </a:rPr>
              <a:t>Bài</a:t>
            </a:r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 2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Trong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ba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hình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dưới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đây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hình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nào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có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55" y="685801"/>
            <a:ext cx="78486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71055" y="2819401"/>
            <a:ext cx="838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>
                <a:solidFill>
                  <a:srgbClr val="002060"/>
                </a:solidFill>
              </a:rPr>
              <a:t>- Bốn cạnh và bốn góc </a:t>
            </a:r>
            <a:r>
              <a:rPr lang="vi-VN" sz="3200" dirty="0" smtClean="0">
                <a:solidFill>
                  <a:srgbClr val="002060"/>
                </a:solidFill>
              </a:rPr>
              <a:t>?</a:t>
            </a:r>
            <a:endParaRPr lang="en-US" sz="3200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vi-VN" sz="3200" dirty="0" smtClean="0">
                <a:solidFill>
                  <a:srgbClr val="002060"/>
                </a:solidFill>
              </a:rPr>
              <a:t>- </a:t>
            </a:r>
            <a:r>
              <a:rPr lang="vi-VN" sz="3200" dirty="0">
                <a:solidFill>
                  <a:srgbClr val="002060"/>
                </a:solidFill>
              </a:rPr>
              <a:t>Hai cặp cạnh đối diện song song </a:t>
            </a:r>
            <a:r>
              <a:rPr lang="vi-VN" sz="3200" dirty="0" smtClean="0">
                <a:solidFill>
                  <a:srgbClr val="002060"/>
                </a:solidFill>
              </a:rPr>
              <a:t>?</a:t>
            </a:r>
            <a:endParaRPr lang="en-US" sz="3200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vi-VN" sz="3200" dirty="0" smtClean="0">
                <a:solidFill>
                  <a:srgbClr val="002060"/>
                </a:solidFill>
              </a:rPr>
              <a:t>- </a:t>
            </a:r>
            <a:r>
              <a:rPr lang="vi-VN" sz="3200" dirty="0">
                <a:solidFill>
                  <a:srgbClr val="002060"/>
                </a:solidFill>
              </a:rPr>
              <a:t>Chỉ có một cặp cạnh song song </a:t>
            </a:r>
            <a:r>
              <a:rPr lang="vi-VN" sz="3200" dirty="0" smtClean="0">
                <a:solidFill>
                  <a:srgbClr val="002060"/>
                </a:solidFill>
              </a:rPr>
              <a:t>?</a:t>
            </a:r>
            <a:endParaRPr lang="en-US" sz="3200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vi-VN" sz="3200" dirty="0" smtClean="0">
                <a:solidFill>
                  <a:srgbClr val="002060"/>
                </a:solidFill>
              </a:rPr>
              <a:t>- </a:t>
            </a:r>
            <a:r>
              <a:rPr lang="vi-VN" sz="3200" dirty="0">
                <a:solidFill>
                  <a:srgbClr val="002060"/>
                </a:solidFill>
              </a:rPr>
              <a:t>Có bốn góc vuông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81600" y="2971892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</a:rPr>
              <a:t>Hình</a:t>
            </a:r>
            <a:r>
              <a:rPr lang="en-US" sz="3200" b="1" dirty="0" smtClean="0">
                <a:solidFill>
                  <a:srgbClr val="7030A0"/>
                </a:solidFill>
              </a:rPr>
              <a:t> 1,2,3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62800" y="3693510"/>
            <a:ext cx="19050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</a:rPr>
              <a:t>Hình</a:t>
            </a:r>
            <a:r>
              <a:rPr lang="en-US" sz="3200" b="1" dirty="0" smtClean="0">
                <a:solidFill>
                  <a:srgbClr val="7030A0"/>
                </a:solidFill>
              </a:rPr>
              <a:t> 1, 2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03028" y="4465205"/>
            <a:ext cx="13716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</a:rPr>
              <a:t>Hình</a:t>
            </a:r>
            <a:r>
              <a:rPr lang="en-US" sz="3200" b="1" dirty="0" smtClean="0">
                <a:solidFill>
                  <a:srgbClr val="7030A0"/>
                </a:solidFill>
              </a:rPr>
              <a:t> 3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5800" y="5172472"/>
            <a:ext cx="13716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</a:rPr>
              <a:t>Hình</a:t>
            </a:r>
            <a:r>
              <a:rPr lang="en-US" sz="3200" b="1" dirty="0" smtClean="0">
                <a:solidFill>
                  <a:srgbClr val="7030A0"/>
                </a:solidFill>
              </a:rPr>
              <a:t> 1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152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2"/>
          <p:cNvSpPr>
            <a:spLocks noChangeShapeType="1"/>
          </p:cNvSpPr>
          <p:nvPr/>
        </p:nvSpPr>
        <p:spPr bwMode="auto">
          <a:xfrm>
            <a:off x="533400" y="2743200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1047750" y="2773363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1524000" y="2759075"/>
            <a:ext cx="0" cy="263525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2027238" y="2759075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2530475" y="2743200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3046413" y="2741613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3536950" y="2743200"/>
            <a:ext cx="14288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>
            <a:off x="4038600" y="2743200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533400" y="2743200"/>
            <a:ext cx="34290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>
            <a:off x="549275" y="3246438"/>
            <a:ext cx="347345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>
            <a:off x="533400" y="3733800"/>
            <a:ext cx="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>
            <a:off x="503238" y="3763963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533400" y="4267200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563563" y="4846638"/>
            <a:ext cx="3475037" cy="30162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533400" y="5334000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4876800" y="2743200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>
            <a:off x="5391150" y="2773363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3" name="Line 19"/>
          <p:cNvSpPr>
            <a:spLocks noChangeShapeType="1"/>
          </p:cNvSpPr>
          <p:nvPr/>
        </p:nvSpPr>
        <p:spPr bwMode="auto">
          <a:xfrm>
            <a:off x="5867400" y="2759075"/>
            <a:ext cx="0" cy="263525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>
            <a:off x="6370638" y="2759075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5" name="Line 21"/>
          <p:cNvSpPr>
            <a:spLocks noChangeShapeType="1"/>
          </p:cNvSpPr>
          <p:nvPr/>
        </p:nvSpPr>
        <p:spPr bwMode="auto">
          <a:xfrm>
            <a:off x="6873875" y="2743200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6" name="Line 22"/>
          <p:cNvSpPr>
            <a:spLocks noChangeShapeType="1"/>
          </p:cNvSpPr>
          <p:nvPr/>
        </p:nvSpPr>
        <p:spPr bwMode="auto">
          <a:xfrm>
            <a:off x="7389813" y="2741613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7" name="Line 23"/>
          <p:cNvSpPr>
            <a:spLocks noChangeShapeType="1"/>
          </p:cNvSpPr>
          <p:nvPr/>
        </p:nvSpPr>
        <p:spPr bwMode="auto">
          <a:xfrm>
            <a:off x="7880350" y="2743200"/>
            <a:ext cx="14288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8" name="Line 24"/>
          <p:cNvSpPr>
            <a:spLocks noChangeShapeType="1"/>
          </p:cNvSpPr>
          <p:nvPr/>
        </p:nvSpPr>
        <p:spPr bwMode="auto">
          <a:xfrm>
            <a:off x="8382000" y="2743200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9" name="Line 25"/>
          <p:cNvSpPr>
            <a:spLocks noChangeShapeType="1"/>
          </p:cNvSpPr>
          <p:nvPr/>
        </p:nvSpPr>
        <p:spPr bwMode="auto">
          <a:xfrm>
            <a:off x="4876800" y="2743200"/>
            <a:ext cx="34290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0" name="Line 26"/>
          <p:cNvSpPr>
            <a:spLocks noChangeShapeType="1"/>
          </p:cNvSpPr>
          <p:nvPr/>
        </p:nvSpPr>
        <p:spPr bwMode="auto">
          <a:xfrm>
            <a:off x="4892675" y="3246438"/>
            <a:ext cx="347345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1" name="Line 27"/>
          <p:cNvSpPr>
            <a:spLocks noChangeShapeType="1"/>
          </p:cNvSpPr>
          <p:nvPr/>
        </p:nvSpPr>
        <p:spPr bwMode="auto">
          <a:xfrm>
            <a:off x="4876800" y="3733800"/>
            <a:ext cx="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2" name="Line 28"/>
          <p:cNvSpPr>
            <a:spLocks noChangeShapeType="1"/>
          </p:cNvSpPr>
          <p:nvPr/>
        </p:nvSpPr>
        <p:spPr bwMode="auto">
          <a:xfrm>
            <a:off x="4846638" y="3763963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3" name="Line 29"/>
          <p:cNvSpPr>
            <a:spLocks noChangeShapeType="1"/>
          </p:cNvSpPr>
          <p:nvPr/>
        </p:nvSpPr>
        <p:spPr bwMode="auto">
          <a:xfrm>
            <a:off x="4876800" y="4267200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4" name="Line 30"/>
          <p:cNvSpPr>
            <a:spLocks noChangeShapeType="1"/>
          </p:cNvSpPr>
          <p:nvPr/>
        </p:nvSpPr>
        <p:spPr bwMode="auto">
          <a:xfrm>
            <a:off x="4906963" y="4846638"/>
            <a:ext cx="3475037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5" name="Line 31"/>
          <p:cNvSpPr>
            <a:spLocks noChangeShapeType="1"/>
          </p:cNvSpPr>
          <p:nvPr/>
        </p:nvSpPr>
        <p:spPr bwMode="auto">
          <a:xfrm>
            <a:off x="4876800" y="5334000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6" name="Line 32"/>
          <p:cNvSpPr>
            <a:spLocks noChangeShapeType="1"/>
          </p:cNvSpPr>
          <p:nvPr/>
        </p:nvSpPr>
        <p:spPr bwMode="auto">
          <a:xfrm flipV="1">
            <a:off x="1066800" y="3260725"/>
            <a:ext cx="473075" cy="1616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7" name="Line 33"/>
          <p:cNvSpPr>
            <a:spLocks noChangeShapeType="1"/>
          </p:cNvSpPr>
          <p:nvPr/>
        </p:nvSpPr>
        <p:spPr bwMode="auto">
          <a:xfrm>
            <a:off x="1524000" y="3246438"/>
            <a:ext cx="20113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8" name="Line 34"/>
          <p:cNvSpPr>
            <a:spLocks noChangeShapeType="1"/>
          </p:cNvSpPr>
          <p:nvPr/>
        </p:nvSpPr>
        <p:spPr bwMode="auto">
          <a:xfrm>
            <a:off x="5392738" y="3246438"/>
            <a:ext cx="0" cy="16144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9" name="Line 35"/>
          <p:cNvSpPr>
            <a:spLocks noChangeShapeType="1"/>
          </p:cNvSpPr>
          <p:nvPr/>
        </p:nvSpPr>
        <p:spPr bwMode="auto">
          <a:xfrm>
            <a:off x="5365751" y="4876800"/>
            <a:ext cx="25288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81" name="Text Box 38"/>
          <p:cNvSpPr txBox="1">
            <a:spLocks noChangeArrowheads="1"/>
          </p:cNvSpPr>
          <p:nvPr/>
        </p:nvSpPr>
        <p:spPr bwMode="auto">
          <a:xfrm>
            <a:off x="563563" y="615930"/>
            <a:ext cx="79248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Bài</a:t>
            </a:r>
            <a:r>
              <a:rPr kumimoji="0" lang="en-US" altLang="en-US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3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</a:rPr>
              <a:t>.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Vẽ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thêm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hai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đoạn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thẳng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vào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mỗi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hình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dưới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đây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để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được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hình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</a:rPr>
              <a:t> thang:</a:t>
            </a:r>
          </a:p>
        </p:txBody>
      </p:sp>
      <p:sp>
        <p:nvSpPr>
          <p:cNvPr id="6182" name="Text Box 39"/>
          <p:cNvSpPr txBox="1">
            <a:spLocks noChangeArrowheads="1"/>
          </p:cNvSpPr>
          <p:nvPr/>
        </p:nvSpPr>
        <p:spPr bwMode="auto">
          <a:xfrm>
            <a:off x="0" y="24384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a)</a:t>
            </a:r>
          </a:p>
        </p:txBody>
      </p:sp>
      <p:sp>
        <p:nvSpPr>
          <p:cNvPr id="6183" name="Text Box 40"/>
          <p:cNvSpPr txBox="1">
            <a:spLocks noChangeArrowheads="1"/>
          </p:cNvSpPr>
          <p:nvPr/>
        </p:nvSpPr>
        <p:spPr bwMode="auto">
          <a:xfrm>
            <a:off x="4419600" y="24384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155108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FB90E9-48FB-4C68-B885-EBC76F3DA598}"/>
              </a:ext>
            </a:extLst>
          </p:cNvPr>
          <p:cNvGrpSpPr/>
          <p:nvPr/>
        </p:nvGrpSpPr>
        <p:grpSpPr>
          <a:xfrm>
            <a:off x="533400" y="76200"/>
            <a:ext cx="8059917" cy="4860389"/>
            <a:chOff x="652648" y="-565123"/>
            <a:chExt cx="8059917" cy="4860389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A1926F90-32C5-4714-9C3F-9521BAE239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01" t="61810" r="22876" b="725"/>
            <a:stretch>
              <a:fillRect/>
            </a:stretch>
          </p:blipFill>
          <p:spPr bwMode="auto">
            <a:xfrm>
              <a:off x="2870598" y="2628454"/>
              <a:ext cx="4983956" cy="134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3426920-35C6-46AC-BB9D-4BC5DB8B1B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5" t="5109" r="29408" b="32774"/>
            <a:stretch>
              <a:fillRect/>
            </a:stretch>
          </p:blipFill>
          <p:spPr bwMode="auto">
            <a:xfrm>
              <a:off x="652648" y="-62078"/>
              <a:ext cx="8059917" cy="3263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AC1C8876-FF35-4B4A-8299-9F41658A5AB6}"/>
                </a:ext>
              </a:extLst>
            </p:cNvPr>
            <p:cNvSpPr txBox="1"/>
            <p:nvPr/>
          </p:nvSpPr>
          <p:spPr>
            <a:xfrm>
              <a:off x="2399576" y="1109402"/>
              <a:ext cx="4530588" cy="889858"/>
            </a:xfrm>
            <a:prstGeom prst="rect">
              <a:avLst/>
            </a:prstGeom>
            <a:noFill/>
          </p:spPr>
          <p:txBody>
            <a:bodyPr wrap="square" lIns="51434" tIns="25717" rIns="51434" bIns="25717">
              <a:spAutoFit/>
            </a:bodyPr>
            <a:lstStyle/>
            <a:p>
              <a:pPr algn="ctr" defTabSz="514337">
                <a:lnSpc>
                  <a:spcPct val="110000"/>
                </a:lnSpc>
                <a:defRPr/>
              </a:pPr>
              <a:r>
                <a:rPr lang="en-US" altLang="zh-CN" sz="4950" b="1" kern="800" dirty="0" smtClean="0">
                  <a:ln w="28575">
                    <a:solidFill>
                      <a:prstClr val="black">
                        <a:lumMod val="65000"/>
                        <a:lumOff val="35000"/>
                      </a:prstClr>
                    </a:solidFill>
                  </a:ln>
                  <a:solidFill>
                    <a:srgbClr val="DB4453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+mn-lt"/>
                </a:rPr>
                <a:t>HÌNH THANG</a:t>
              </a:r>
              <a:endParaRPr lang="zh-CN" altLang="en-US" sz="4950" b="1" kern="800" dirty="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DB4453"/>
                </a:solidFill>
                <a:latin typeface="Tahoma" panose="020B0604030504040204" pitchFamily="34" charset="0"/>
                <a:ea typeface="方正少儿简体" panose="03000509000000000000" pitchFamily="65" charset="-122"/>
                <a:cs typeface="Tahoma" panose="020B0604030504040204" pitchFamily="34" charset="0"/>
                <a:sym typeface="+mn-lt"/>
              </a:endParaRPr>
            </a:p>
          </p:txBody>
        </p: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75975D1-3FB4-42C4-9C0B-20CCFDC918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24" t="19724" r="37750" b="50000"/>
            <a:stretch>
              <a:fillRect/>
            </a:stretch>
          </p:blipFill>
          <p:spPr bwMode="auto">
            <a:xfrm rot="21317891">
              <a:off x="815920" y="-565123"/>
              <a:ext cx="7867421" cy="4860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BB7E2D8F-ED9A-4DD0-8EEE-EAB70323FB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220" r="78499"/>
            <a:stretch>
              <a:fillRect/>
            </a:stretch>
          </p:blipFill>
          <p:spPr bwMode="auto">
            <a:xfrm>
              <a:off x="1115616" y="2297460"/>
              <a:ext cx="1849041" cy="1663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C45F758E-E1C1-4671-92C6-897B6630F31E}"/>
                </a:ext>
              </a:extLst>
            </p:cNvPr>
            <p:cNvSpPr txBox="1"/>
            <p:nvPr/>
          </p:nvSpPr>
          <p:spPr>
            <a:xfrm>
              <a:off x="3057526" y="2135535"/>
              <a:ext cx="3214688" cy="328935"/>
            </a:xfrm>
            <a:prstGeom prst="rect">
              <a:avLst/>
            </a:prstGeom>
            <a:noFill/>
          </p:spPr>
          <p:txBody>
            <a:bodyPr lIns="51434" tIns="25717" rIns="51434" bIns="25717">
              <a:spAutoFit/>
            </a:bodyPr>
            <a:lstStyle/>
            <a:p>
              <a:pPr algn="ctr" defTabSz="514337">
                <a:defRPr/>
              </a:pPr>
              <a:r>
                <a:rPr lang="en-US" altLang="zh-CN" dirty="0" err="1">
                  <a:solidFill>
                    <a:srgbClr val="3316AE"/>
                  </a:solidFill>
                  <a:latin typeface="方正少儿简体" panose="03000509000000000000" pitchFamily="65" charset="-122"/>
                  <a:ea typeface="方正少儿简体" panose="03000509000000000000" pitchFamily="65" charset="-122"/>
                  <a:cs typeface="+mn-ea"/>
                  <a:sym typeface="+mn-lt"/>
                </a:rPr>
                <a:t>Sách</a:t>
              </a:r>
              <a:r>
                <a:rPr lang="en-US" altLang="zh-CN" dirty="0">
                  <a:solidFill>
                    <a:srgbClr val="3316AE"/>
                  </a:solidFill>
                  <a:latin typeface="方正少儿简体" panose="03000509000000000000" pitchFamily="65" charset="-122"/>
                  <a:ea typeface="方正少儿简体" panose="03000509000000000000" pitchFamily="65" charset="-122"/>
                  <a:cs typeface="+mn-ea"/>
                  <a:sym typeface="+mn-lt"/>
                </a:rPr>
                <a:t> </a:t>
              </a:r>
              <a:r>
                <a:rPr lang="en-US" altLang="zh-CN" dirty="0" err="1">
                  <a:solidFill>
                    <a:srgbClr val="3316AE"/>
                  </a:solidFill>
                  <a:latin typeface="方正少儿简体" panose="03000509000000000000" pitchFamily="65" charset="-122"/>
                  <a:ea typeface="方正少儿简体" panose="03000509000000000000" pitchFamily="65" charset="-122"/>
                  <a:cs typeface="+mn-ea"/>
                  <a:sym typeface="+mn-lt"/>
                </a:rPr>
                <a:t>giáo</a:t>
              </a:r>
              <a:r>
                <a:rPr lang="en-US" altLang="zh-CN" dirty="0">
                  <a:solidFill>
                    <a:srgbClr val="3316AE"/>
                  </a:solidFill>
                  <a:latin typeface="方正少儿简体" panose="03000509000000000000" pitchFamily="65" charset="-122"/>
                  <a:ea typeface="方正少儿简体" panose="03000509000000000000" pitchFamily="65" charset="-122"/>
                  <a:cs typeface="+mn-ea"/>
                  <a:sym typeface="+mn-lt"/>
                </a:rPr>
                <a:t> </a:t>
              </a:r>
              <a:r>
                <a:rPr lang="en-US" altLang="zh-CN" dirty="0" err="1">
                  <a:solidFill>
                    <a:srgbClr val="3316AE"/>
                  </a:solidFill>
                  <a:latin typeface="方正少儿简体" panose="03000509000000000000" pitchFamily="65" charset="-122"/>
                  <a:ea typeface="方正少儿简体" panose="03000509000000000000" pitchFamily="65" charset="-122"/>
                  <a:cs typeface="+mn-ea"/>
                  <a:sym typeface="+mn-lt"/>
                </a:rPr>
                <a:t>khoa</a:t>
              </a:r>
              <a:r>
                <a:rPr lang="en-US" altLang="zh-CN" dirty="0">
                  <a:solidFill>
                    <a:srgbClr val="3316AE"/>
                  </a:solidFill>
                  <a:latin typeface="方正少儿简体" panose="03000509000000000000" pitchFamily="65" charset="-122"/>
                  <a:ea typeface="方正少儿简体" panose="03000509000000000000" pitchFamily="65" charset="-122"/>
                  <a:cs typeface="+mn-ea"/>
                  <a:sym typeface="+mn-lt"/>
                </a:rPr>
                <a:t> </a:t>
              </a:r>
              <a:r>
                <a:rPr lang="en-US" altLang="zh-CN" dirty="0" err="1">
                  <a:solidFill>
                    <a:srgbClr val="3316AE"/>
                  </a:solidFill>
                  <a:latin typeface="方正少儿简体" panose="03000509000000000000" pitchFamily="65" charset="-122"/>
                  <a:ea typeface="方正少儿简体" panose="03000509000000000000" pitchFamily="65" charset="-122"/>
                  <a:cs typeface="+mn-ea"/>
                  <a:sym typeface="+mn-lt"/>
                </a:rPr>
                <a:t>trang</a:t>
              </a:r>
              <a:r>
                <a:rPr lang="en-US" altLang="zh-CN" dirty="0">
                  <a:solidFill>
                    <a:srgbClr val="3316AE"/>
                  </a:solidFill>
                  <a:latin typeface="方正少儿简体" panose="03000509000000000000" pitchFamily="65" charset="-122"/>
                  <a:ea typeface="方正少儿简体" panose="03000509000000000000" pitchFamily="65" charset="-122"/>
                  <a:cs typeface="+mn-ea"/>
                  <a:sym typeface="+mn-lt"/>
                </a:rPr>
                <a:t> </a:t>
              </a:r>
              <a:r>
                <a:rPr lang="en-US" altLang="zh-CN" dirty="0" smtClean="0">
                  <a:solidFill>
                    <a:srgbClr val="3316AE"/>
                  </a:solidFill>
                  <a:latin typeface="方正少儿简体" panose="03000509000000000000" pitchFamily="65" charset="-122"/>
                  <a:ea typeface="方正少儿简体" panose="03000509000000000000" pitchFamily="65" charset="-122"/>
                  <a:cs typeface="+mn-ea"/>
                  <a:sym typeface="+mn-lt"/>
                </a:rPr>
                <a:t>91</a:t>
              </a:r>
              <a:endParaRPr lang="en-US" altLang="zh-CN" dirty="0">
                <a:solidFill>
                  <a:srgbClr val="3316AE"/>
                </a:solidFill>
                <a:latin typeface="方正少儿简体" panose="03000509000000000000" pitchFamily="65" charset="-122"/>
                <a:ea typeface="方正少儿简体" panose="03000509000000000000" pitchFamily="65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846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2"/>
          <p:cNvSpPr>
            <a:spLocks noChangeShapeType="1"/>
          </p:cNvSpPr>
          <p:nvPr/>
        </p:nvSpPr>
        <p:spPr bwMode="auto">
          <a:xfrm>
            <a:off x="533400" y="4038600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1047750" y="4068763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1524000" y="4054475"/>
            <a:ext cx="0" cy="263525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2027238" y="4054475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2530475" y="4038600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3046413" y="4037013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3536950" y="4038600"/>
            <a:ext cx="14288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>
            <a:off x="4038600" y="4038600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>
            <a:off x="533400" y="4038600"/>
            <a:ext cx="34290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549275" y="4541838"/>
            <a:ext cx="347345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533400" y="5029200"/>
            <a:ext cx="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503238" y="5059363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533400" y="5562600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563563" y="6142038"/>
            <a:ext cx="3475037" cy="30162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533400" y="6629400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4876800" y="4038600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5391150" y="4068763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5867400" y="4054475"/>
            <a:ext cx="0" cy="263525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8" name="Line 20"/>
          <p:cNvSpPr>
            <a:spLocks noChangeShapeType="1"/>
          </p:cNvSpPr>
          <p:nvPr/>
        </p:nvSpPr>
        <p:spPr bwMode="auto">
          <a:xfrm>
            <a:off x="6370638" y="4054475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9" name="Line 21"/>
          <p:cNvSpPr>
            <a:spLocks noChangeShapeType="1"/>
          </p:cNvSpPr>
          <p:nvPr/>
        </p:nvSpPr>
        <p:spPr bwMode="auto">
          <a:xfrm>
            <a:off x="6873875" y="4038600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0" name="Line 22"/>
          <p:cNvSpPr>
            <a:spLocks noChangeShapeType="1"/>
          </p:cNvSpPr>
          <p:nvPr/>
        </p:nvSpPr>
        <p:spPr bwMode="auto">
          <a:xfrm>
            <a:off x="7389813" y="4037013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>
            <a:off x="7880350" y="4038600"/>
            <a:ext cx="14288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>
            <a:off x="8382000" y="4038600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>
            <a:off x="4876800" y="4038600"/>
            <a:ext cx="34290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4892675" y="4541838"/>
            <a:ext cx="347345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>
            <a:off x="4876800" y="5029200"/>
            <a:ext cx="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6" name="Line 28"/>
          <p:cNvSpPr>
            <a:spLocks noChangeShapeType="1"/>
          </p:cNvSpPr>
          <p:nvPr/>
        </p:nvSpPr>
        <p:spPr bwMode="auto">
          <a:xfrm>
            <a:off x="4846638" y="5059363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7" name="Line 29"/>
          <p:cNvSpPr>
            <a:spLocks noChangeShapeType="1"/>
          </p:cNvSpPr>
          <p:nvPr/>
        </p:nvSpPr>
        <p:spPr bwMode="auto">
          <a:xfrm>
            <a:off x="4876800" y="5562600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8" name="Line 30"/>
          <p:cNvSpPr>
            <a:spLocks noChangeShapeType="1"/>
          </p:cNvSpPr>
          <p:nvPr/>
        </p:nvSpPr>
        <p:spPr bwMode="auto">
          <a:xfrm>
            <a:off x="4906963" y="6142038"/>
            <a:ext cx="3475037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9" name="Line 31"/>
          <p:cNvSpPr>
            <a:spLocks noChangeShapeType="1"/>
          </p:cNvSpPr>
          <p:nvPr/>
        </p:nvSpPr>
        <p:spPr bwMode="auto">
          <a:xfrm>
            <a:off x="4876800" y="6629400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00" name="Line 32"/>
          <p:cNvSpPr>
            <a:spLocks noChangeShapeType="1"/>
          </p:cNvSpPr>
          <p:nvPr/>
        </p:nvSpPr>
        <p:spPr bwMode="auto">
          <a:xfrm flipV="1">
            <a:off x="1066800" y="4556125"/>
            <a:ext cx="473075" cy="1616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01" name="Line 33"/>
          <p:cNvSpPr>
            <a:spLocks noChangeShapeType="1"/>
          </p:cNvSpPr>
          <p:nvPr/>
        </p:nvSpPr>
        <p:spPr bwMode="auto">
          <a:xfrm>
            <a:off x="1524000" y="4541838"/>
            <a:ext cx="20113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02" name="Line 34"/>
          <p:cNvSpPr>
            <a:spLocks noChangeShapeType="1"/>
          </p:cNvSpPr>
          <p:nvPr/>
        </p:nvSpPr>
        <p:spPr bwMode="auto">
          <a:xfrm>
            <a:off x="5392738" y="4541838"/>
            <a:ext cx="0" cy="16144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03" name="Line 35"/>
          <p:cNvSpPr>
            <a:spLocks noChangeShapeType="1"/>
          </p:cNvSpPr>
          <p:nvPr/>
        </p:nvSpPr>
        <p:spPr bwMode="auto">
          <a:xfrm>
            <a:off x="5380038" y="6142038"/>
            <a:ext cx="25288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04" name="Text Box 36"/>
          <p:cNvSpPr txBox="1">
            <a:spLocks noChangeArrowheads="1"/>
          </p:cNvSpPr>
          <p:nvPr/>
        </p:nvSpPr>
        <p:spPr bwMode="auto">
          <a:xfrm>
            <a:off x="0" y="37338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a)</a:t>
            </a:r>
          </a:p>
        </p:txBody>
      </p:sp>
      <p:sp>
        <p:nvSpPr>
          <p:cNvPr id="7205" name="Text Box 37"/>
          <p:cNvSpPr txBox="1">
            <a:spLocks noChangeArrowheads="1"/>
          </p:cNvSpPr>
          <p:nvPr/>
        </p:nvSpPr>
        <p:spPr bwMode="auto">
          <a:xfrm>
            <a:off x="4419600" y="37338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</a:t>
            </a:r>
          </a:p>
        </p:txBody>
      </p:sp>
      <p:sp>
        <p:nvSpPr>
          <p:cNvPr id="7206" name="Line 38"/>
          <p:cNvSpPr>
            <a:spLocks noChangeShapeType="1"/>
          </p:cNvSpPr>
          <p:nvPr/>
        </p:nvSpPr>
        <p:spPr bwMode="auto">
          <a:xfrm>
            <a:off x="533400" y="685800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07" name="Line 39"/>
          <p:cNvSpPr>
            <a:spLocks noChangeShapeType="1"/>
          </p:cNvSpPr>
          <p:nvPr/>
        </p:nvSpPr>
        <p:spPr bwMode="auto">
          <a:xfrm>
            <a:off x="1047750" y="715963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08" name="Line 40"/>
          <p:cNvSpPr>
            <a:spLocks noChangeShapeType="1"/>
          </p:cNvSpPr>
          <p:nvPr/>
        </p:nvSpPr>
        <p:spPr bwMode="auto">
          <a:xfrm>
            <a:off x="1524000" y="701675"/>
            <a:ext cx="0" cy="263525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09" name="Line 41"/>
          <p:cNvSpPr>
            <a:spLocks noChangeShapeType="1"/>
          </p:cNvSpPr>
          <p:nvPr/>
        </p:nvSpPr>
        <p:spPr bwMode="auto">
          <a:xfrm>
            <a:off x="2027238" y="701675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10" name="Line 42"/>
          <p:cNvSpPr>
            <a:spLocks noChangeShapeType="1"/>
          </p:cNvSpPr>
          <p:nvPr/>
        </p:nvSpPr>
        <p:spPr bwMode="auto">
          <a:xfrm>
            <a:off x="2530475" y="685800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11" name="Line 43"/>
          <p:cNvSpPr>
            <a:spLocks noChangeShapeType="1"/>
          </p:cNvSpPr>
          <p:nvPr/>
        </p:nvSpPr>
        <p:spPr bwMode="auto">
          <a:xfrm>
            <a:off x="3046413" y="684213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12" name="Line 44"/>
          <p:cNvSpPr>
            <a:spLocks noChangeShapeType="1"/>
          </p:cNvSpPr>
          <p:nvPr/>
        </p:nvSpPr>
        <p:spPr bwMode="auto">
          <a:xfrm>
            <a:off x="3536950" y="685800"/>
            <a:ext cx="14288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13" name="Line 45"/>
          <p:cNvSpPr>
            <a:spLocks noChangeShapeType="1"/>
          </p:cNvSpPr>
          <p:nvPr/>
        </p:nvSpPr>
        <p:spPr bwMode="auto">
          <a:xfrm>
            <a:off x="4038600" y="685800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14" name="Line 46"/>
          <p:cNvSpPr>
            <a:spLocks noChangeShapeType="1"/>
          </p:cNvSpPr>
          <p:nvPr/>
        </p:nvSpPr>
        <p:spPr bwMode="auto">
          <a:xfrm>
            <a:off x="576263" y="701675"/>
            <a:ext cx="34290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15" name="Line 47"/>
          <p:cNvSpPr>
            <a:spLocks noChangeShapeType="1"/>
          </p:cNvSpPr>
          <p:nvPr/>
        </p:nvSpPr>
        <p:spPr bwMode="auto">
          <a:xfrm>
            <a:off x="549275" y="1189038"/>
            <a:ext cx="347345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16" name="Line 48"/>
          <p:cNvSpPr>
            <a:spLocks noChangeShapeType="1"/>
          </p:cNvSpPr>
          <p:nvPr/>
        </p:nvSpPr>
        <p:spPr bwMode="auto">
          <a:xfrm>
            <a:off x="533400" y="1676400"/>
            <a:ext cx="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17" name="Line 49"/>
          <p:cNvSpPr>
            <a:spLocks noChangeShapeType="1"/>
          </p:cNvSpPr>
          <p:nvPr/>
        </p:nvSpPr>
        <p:spPr bwMode="auto">
          <a:xfrm>
            <a:off x="503238" y="1706563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18" name="Line 50"/>
          <p:cNvSpPr>
            <a:spLocks noChangeShapeType="1"/>
          </p:cNvSpPr>
          <p:nvPr/>
        </p:nvSpPr>
        <p:spPr bwMode="auto">
          <a:xfrm>
            <a:off x="533400" y="2209800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19" name="Line 51"/>
          <p:cNvSpPr>
            <a:spLocks noChangeShapeType="1"/>
          </p:cNvSpPr>
          <p:nvPr/>
        </p:nvSpPr>
        <p:spPr bwMode="auto">
          <a:xfrm>
            <a:off x="563563" y="2789238"/>
            <a:ext cx="3475037" cy="30162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20" name="Line 52"/>
          <p:cNvSpPr>
            <a:spLocks noChangeShapeType="1"/>
          </p:cNvSpPr>
          <p:nvPr/>
        </p:nvSpPr>
        <p:spPr bwMode="auto">
          <a:xfrm>
            <a:off x="533400" y="3276600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21" name="Line 53"/>
          <p:cNvSpPr>
            <a:spLocks noChangeShapeType="1"/>
          </p:cNvSpPr>
          <p:nvPr/>
        </p:nvSpPr>
        <p:spPr bwMode="auto">
          <a:xfrm>
            <a:off x="4876800" y="685800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22" name="Line 54"/>
          <p:cNvSpPr>
            <a:spLocks noChangeShapeType="1"/>
          </p:cNvSpPr>
          <p:nvPr/>
        </p:nvSpPr>
        <p:spPr bwMode="auto">
          <a:xfrm>
            <a:off x="5391150" y="715963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23" name="Line 55"/>
          <p:cNvSpPr>
            <a:spLocks noChangeShapeType="1"/>
          </p:cNvSpPr>
          <p:nvPr/>
        </p:nvSpPr>
        <p:spPr bwMode="auto">
          <a:xfrm>
            <a:off x="5867400" y="701675"/>
            <a:ext cx="0" cy="263525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24" name="Line 56"/>
          <p:cNvSpPr>
            <a:spLocks noChangeShapeType="1"/>
          </p:cNvSpPr>
          <p:nvPr/>
        </p:nvSpPr>
        <p:spPr bwMode="auto">
          <a:xfrm>
            <a:off x="6370638" y="701675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25" name="Line 57"/>
          <p:cNvSpPr>
            <a:spLocks noChangeShapeType="1"/>
          </p:cNvSpPr>
          <p:nvPr/>
        </p:nvSpPr>
        <p:spPr bwMode="auto">
          <a:xfrm>
            <a:off x="6873875" y="685800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26" name="Line 58"/>
          <p:cNvSpPr>
            <a:spLocks noChangeShapeType="1"/>
          </p:cNvSpPr>
          <p:nvPr/>
        </p:nvSpPr>
        <p:spPr bwMode="auto">
          <a:xfrm>
            <a:off x="7389813" y="684213"/>
            <a:ext cx="0" cy="2667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27" name="Line 59"/>
          <p:cNvSpPr>
            <a:spLocks noChangeShapeType="1"/>
          </p:cNvSpPr>
          <p:nvPr/>
        </p:nvSpPr>
        <p:spPr bwMode="auto">
          <a:xfrm>
            <a:off x="7880350" y="685800"/>
            <a:ext cx="14288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28" name="Line 60"/>
          <p:cNvSpPr>
            <a:spLocks noChangeShapeType="1"/>
          </p:cNvSpPr>
          <p:nvPr/>
        </p:nvSpPr>
        <p:spPr bwMode="auto">
          <a:xfrm>
            <a:off x="8382000" y="685800"/>
            <a:ext cx="0" cy="2651125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29" name="Line 61"/>
          <p:cNvSpPr>
            <a:spLocks noChangeShapeType="1"/>
          </p:cNvSpPr>
          <p:nvPr/>
        </p:nvSpPr>
        <p:spPr bwMode="auto">
          <a:xfrm>
            <a:off x="4876800" y="685800"/>
            <a:ext cx="34290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30" name="Line 62"/>
          <p:cNvSpPr>
            <a:spLocks noChangeShapeType="1"/>
          </p:cNvSpPr>
          <p:nvPr/>
        </p:nvSpPr>
        <p:spPr bwMode="auto">
          <a:xfrm>
            <a:off x="4892675" y="1189038"/>
            <a:ext cx="347345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31" name="Line 63"/>
          <p:cNvSpPr>
            <a:spLocks noChangeShapeType="1"/>
          </p:cNvSpPr>
          <p:nvPr/>
        </p:nvSpPr>
        <p:spPr bwMode="auto">
          <a:xfrm>
            <a:off x="4876800" y="1676400"/>
            <a:ext cx="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32" name="Line 64"/>
          <p:cNvSpPr>
            <a:spLocks noChangeShapeType="1"/>
          </p:cNvSpPr>
          <p:nvPr/>
        </p:nvSpPr>
        <p:spPr bwMode="auto">
          <a:xfrm>
            <a:off x="4846638" y="1706563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33" name="Line 65"/>
          <p:cNvSpPr>
            <a:spLocks noChangeShapeType="1"/>
          </p:cNvSpPr>
          <p:nvPr/>
        </p:nvSpPr>
        <p:spPr bwMode="auto">
          <a:xfrm>
            <a:off x="4876800" y="2209800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34" name="Line 66"/>
          <p:cNvSpPr>
            <a:spLocks noChangeShapeType="1"/>
          </p:cNvSpPr>
          <p:nvPr/>
        </p:nvSpPr>
        <p:spPr bwMode="auto">
          <a:xfrm>
            <a:off x="4906963" y="2789238"/>
            <a:ext cx="3475037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35" name="Line 67"/>
          <p:cNvSpPr>
            <a:spLocks noChangeShapeType="1"/>
          </p:cNvSpPr>
          <p:nvPr/>
        </p:nvSpPr>
        <p:spPr bwMode="auto">
          <a:xfrm>
            <a:off x="4876800" y="3276600"/>
            <a:ext cx="3505200" cy="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36" name="Line 68"/>
          <p:cNvSpPr>
            <a:spLocks noChangeShapeType="1"/>
          </p:cNvSpPr>
          <p:nvPr/>
        </p:nvSpPr>
        <p:spPr bwMode="auto">
          <a:xfrm flipV="1">
            <a:off x="1066800" y="1203325"/>
            <a:ext cx="473075" cy="1616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37" name="Line 69"/>
          <p:cNvSpPr>
            <a:spLocks noChangeShapeType="1"/>
          </p:cNvSpPr>
          <p:nvPr/>
        </p:nvSpPr>
        <p:spPr bwMode="auto">
          <a:xfrm>
            <a:off x="1524000" y="1189038"/>
            <a:ext cx="20113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38" name="Line 70"/>
          <p:cNvSpPr>
            <a:spLocks noChangeShapeType="1"/>
          </p:cNvSpPr>
          <p:nvPr/>
        </p:nvSpPr>
        <p:spPr bwMode="auto">
          <a:xfrm>
            <a:off x="5392738" y="1189038"/>
            <a:ext cx="0" cy="16144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39" name="Line 71"/>
          <p:cNvSpPr>
            <a:spLocks noChangeShapeType="1"/>
          </p:cNvSpPr>
          <p:nvPr/>
        </p:nvSpPr>
        <p:spPr bwMode="auto">
          <a:xfrm>
            <a:off x="5380038" y="2789238"/>
            <a:ext cx="25288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40" name="Text Box 72"/>
          <p:cNvSpPr txBox="1">
            <a:spLocks noChangeArrowheads="1"/>
          </p:cNvSpPr>
          <p:nvPr/>
        </p:nvSpPr>
        <p:spPr bwMode="auto">
          <a:xfrm>
            <a:off x="0" y="3810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a)</a:t>
            </a:r>
          </a:p>
        </p:txBody>
      </p:sp>
      <p:sp>
        <p:nvSpPr>
          <p:cNvPr id="7241" name="Text Box 73"/>
          <p:cNvSpPr txBox="1">
            <a:spLocks noChangeArrowheads="1"/>
          </p:cNvSpPr>
          <p:nvPr/>
        </p:nvSpPr>
        <p:spPr bwMode="auto">
          <a:xfrm>
            <a:off x="4419600" y="3810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</a:t>
            </a:r>
          </a:p>
        </p:txBody>
      </p:sp>
      <p:sp>
        <p:nvSpPr>
          <p:cNvPr id="10314" name="Line 74"/>
          <p:cNvSpPr>
            <a:spLocks noChangeShapeType="1"/>
          </p:cNvSpPr>
          <p:nvPr/>
        </p:nvSpPr>
        <p:spPr bwMode="auto">
          <a:xfrm>
            <a:off x="3519488" y="1173163"/>
            <a:ext cx="22225" cy="16430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15" name="Line 75"/>
          <p:cNvSpPr>
            <a:spLocks noChangeShapeType="1"/>
          </p:cNvSpPr>
          <p:nvPr/>
        </p:nvSpPr>
        <p:spPr bwMode="auto">
          <a:xfrm>
            <a:off x="1103313" y="2786063"/>
            <a:ext cx="2408237" cy="301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16" name="Line 76"/>
          <p:cNvSpPr>
            <a:spLocks noChangeShapeType="1"/>
          </p:cNvSpPr>
          <p:nvPr/>
        </p:nvSpPr>
        <p:spPr bwMode="auto">
          <a:xfrm>
            <a:off x="3505200" y="4540250"/>
            <a:ext cx="500063" cy="1628775"/>
          </a:xfrm>
          <a:prstGeom prst="line">
            <a:avLst/>
          </a:prstGeom>
          <a:noFill/>
          <a:ln w="28575">
            <a:solidFill>
              <a:srgbClr val="FF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17" name="Line 77"/>
          <p:cNvSpPr>
            <a:spLocks noChangeShapeType="1"/>
          </p:cNvSpPr>
          <p:nvPr/>
        </p:nvSpPr>
        <p:spPr bwMode="auto">
          <a:xfrm>
            <a:off x="1089025" y="6138863"/>
            <a:ext cx="2916238" cy="15875"/>
          </a:xfrm>
          <a:prstGeom prst="line">
            <a:avLst/>
          </a:prstGeom>
          <a:noFill/>
          <a:ln w="28575">
            <a:solidFill>
              <a:srgbClr val="FF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18" name="Line 78"/>
          <p:cNvSpPr>
            <a:spLocks noChangeShapeType="1"/>
          </p:cNvSpPr>
          <p:nvPr/>
        </p:nvSpPr>
        <p:spPr bwMode="auto">
          <a:xfrm>
            <a:off x="5384800" y="1190625"/>
            <a:ext cx="2003425" cy="15875"/>
          </a:xfrm>
          <a:prstGeom prst="line">
            <a:avLst/>
          </a:prstGeom>
          <a:noFill/>
          <a:ln w="28575">
            <a:solidFill>
              <a:srgbClr val="CC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19" name="Line 79"/>
          <p:cNvSpPr>
            <a:spLocks noChangeShapeType="1"/>
          </p:cNvSpPr>
          <p:nvPr/>
        </p:nvSpPr>
        <p:spPr bwMode="auto">
          <a:xfrm>
            <a:off x="7388225" y="1176338"/>
            <a:ext cx="493713" cy="1639887"/>
          </a:xfrm>
          <a:prstGeom prst="line">
            <a:avLst/>
          </a:prstGeom>
          <a:noFill/>
          <a:ln w="28575">
            <a:solidFill>
              <a:srgbClr val="CC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20" name="Line 80"/>
          <p:cNvSpPr>
            <a:spLocks noChangeShapeType="1"/>
          </p:cNvSpPr>
          <p:nvPr/>
        </p:nvSpPr>
        <p:spPr bwMode="auto">
          <a:xfrm flipV="1">
            <a:off x="5399088" y="4513263"/>
            <a:ext cx="2960687" cy="158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21" name="Line 81"/>
          <p:cNvSpPr>
            <a:spLocks noChangeShapeType="1"/>
          </p:cNvSpPr>
          <p:nvPr/>
        </p:nvSpPr>
        <p:spPr bwMode="auto">
          <a:xfrm flipH="1">
            <a:off x="7866063" y="4513263"/>
            <a:ext cx="479425" cy="16256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429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0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0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10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10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152400" y="152400"/>
            <a:ext cx="6019800" cy="4525963"/>
          </a:xfr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u="sng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Bài</a:t>
            </a:r>
            <a:r>
              <a:rPr lang="en-US" sz="3200" b="1" u="sng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4</a:t>
            </a:r>
            <a:r>
              <a:rPr lang="en-US" sz="2800" b="1" dirty="0" smtClean="0">
                <a:latin typeface="+mj-lt"/>
              </a:rPr>
              <a:t>.</a:t>
            </a:r>
            <a:r>
              <a:rPr lang="vi-VN" sz="2800" dirty="0" smtClean="0">
                <a:solidFill>
                  <a:schemeClr val="bg2">
                    <a:lumMod val="10000"/>
                  </a:schemeClr>
                </a:solidFill>
              </a:rPr>
              <a:t>Thực hiện các hoạt động sau :</a:t>
            </a:r>
          </a:p>
          <a:p>
            <a:pPr algn="l"/>
            <a:r>
              <a:rPr lang="vi-VN" sz="2800" dirty="0" smtClean="0">
                <a:solidFill>
                  <a:schemeClr val="bg2">
                    <a:lumMod val="10000"/>
                  </a:schemeClr>
                </a:solidFill>
              </a:rPr>
              <a:t>a) Quan sát hình vẽ rồi trả lời câu hỏi :</a:t>
            </a:r>
          </a:p>
          <a:p>
            <a:pPr algn="l"/>
            <a:r>
              <a:rPr lang="en-US" sz="2800" dirty="0" smtClean="0"/>
              <a:t>   </a:t>
            </a:r>
            <a:r>
              <a:rPr lang="vi-VN" sz="2800" dirty="0" smtClean="0">
                <a:solidFill>
                  <a:schemeClr val="accent6">
                    <a:lumMod val="50000"/>
                  </a:schemeClr>
                </a:solidFill>
              </a:rPr>
              <a:t>- Hình thang ABCD có những góc nào là góc vuông </a:t>
            </a:r>
            <a:endParaRPr lang="en-US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vi-VN" sz="2400" dirty="0" smtClean="0">
                <a:solidFill>
                  <a:srgbClr val="002060"/>
                </a:solidFill>
              </a:rPr>
              <a:t>- </a:t>
            </a:r>
            <a:r>
              <a:rPr lang="vi-VN" sz="2800" dirty="0" smtClean="0">
                <a:solidFill>
                  <a:srgbClr val="002060"/>
                </a:solidFill>
              </a:rPr>
              <a:t>Cạnh bên nào vuông góc với hai đáy ?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573" y="228601"/>
            <a:ext cx="3245427" cy="3314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3711935"/>
            <a:ext cx="899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solidFill>
                  <a:schemeClr val="accent3">
                    <a:lumMod val="50000"/>
                  </a:schemeClr>
                </a:solidFill>
              </a:rPr>
              <a:t>Hình </a:t>
            </a:r>
            <a:r>
              <a:rPr lang="vi-VN" sz="3200" b="1" dirty="0">
                <a:solidFill>
                  <a:schemeClr val="accent3">
                    <a:lumMod val="50000"/>
                  </a:schemeClr>
                </a:solidFill>
              </a:rPr>
              <a:t>thang có một cạnh bên vuông góc với hai đáy gọi là hình thang vuông.</a:t>
            </a:r>
            <a:endParaRPr lang="vi-VN" sz="32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49382" y="1634444"/>
            <a:ext cx="5638800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2800" dirty="0"/>
              <a:t>- </a:t>
            </a:r>
            <a:r>
              <a:rPr lang="vi-VN" sz="2800" dirty="0">
                <a:solidFill>
                  <a:schemeClr val="accent2">
                    <a:lumMod val="50000"/>
                  </a:schemeClr>
                </a:solidFill>
              </a:rPr>
              <a:t>Hình thang ABCD có những góc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A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</a:rPr>
              <a:t>góc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 D </a:t>
            </a:r>
            <a:r>
              <a:rPr lang="vi-VN" sz="2800" dirty="0" smtClean="0">
                <a:solidFill>
                  <a:schemeClr val="accent2">
                    <a:lumMod val="50000"/>
                  </a:schemeClr>
                </a:solidFill>
              </a:rPr>
              <a:t>là </a:t>
            </a:r>
            <a:r>
              <a:rPr lang="vi-VN" sz="2800" dirty="0">
                <a:solidFill>
                  <a:schemeClr val="accent2">
                    <a:lumMod val="50000"/>
                  </a:schemeClr>
                </a:solidFill>
              </a:rPr>
              <a:t>góc vuông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8991" y="2588551"/>
            <a:ext cx="563880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2800" dirty="0"/>
              <a:t>- Cạnh bên </a:t>
            </a:r>
            <a:r>
              <a:rPr lang="en-US" sz="2800" dirty="0" smtClean="0"/>
              <a:t>AD</a:t>
            </a:r>
            <a:r>
              <a:rPr lang="vi-VN" sz="2800" dirty="0" smtClean="0"/>
              <a:t> </a:t>
            </a:r>
            <a:r>
              <a:rPr lang="vi-VN" sz="2800" dirty="0"/>
              <a:t>vuông góc với hai đáy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55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0" name="Rectangle 35"/>
          <p:cNvSpPr>
            <a:spLocks noChangeArrowheads="1"/>
          </p:cNvSpPr>
          <p:nvPr/>
        </p:nvSpPr>
        <p:spPr bwMode="auto">
          <a:xfrm>
            <a:off x="49213" y="582613"/>
            <a:ext cx="908843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008" tIns="32004" rIns="64008" bIns="32004">
            <a:spAutoFit/>
          </a:bodyPr>
          <a:lstStyle/>
          <a:p>
            <a:pPr algn="ctr"/>
            <a:r>
              <a:rPr lang="en-US" sz="2800">
                <a:solidFill>
                  <a:srgbClr val="0B19C8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</a:p>
        </p:txBody>
      </p:sp>
      <p:pic>
        <p:nvPicPr>
          <p:cNvPr id="106503" name="Picture 6" descr="G:\anh slide\3d32f70c95e441d566402754a5fc6f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09"/>
            <a:ext cx="9115890" cy="6830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611670" y="1639744"/>
            <a:ext cx="4343400" cy="1789256"/>
          </a:xfrm>
          <a:prstGeom prst="rect">
            <a:avLst/>
          </a:prstGeom>
          <a:solidFill>
            <a:schemeClr val="bg1"/>
          </a:solidFill>
        </p:spPr>
        <p:txBody>
          <a:bodyPr wrap="none">
            <a:prstTxWarp prst="textChevron">
              <a:avLst/>
            </a:prstTxWarp>
            <a:spAutoFit/>
          </a:bodyPr>
          <a:lstStyle/>
          <a:p>
            <a:pPr algn="ctr">
              <a:defRPr/>
            </a:pPr>
            <a:r>
              <a:rPr lang="en-US" sz="5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</a:rPr>
              <a:t>Kết</a:t>
            </a:r>
            <a:r>
              <a:rPr lang="en-US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</a:rPr>
              <a:t> </a:t>
            </a:r>
            <a:r>
              <a:rPr lang="en-US" sz="5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</a:rPr>
              <a:t>nối</a:t>
            </a:r>
            <a:endParaRPr lang="en-US" sz="5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25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 descr="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33896"/>
            <a:ext cx="9157855" cy="1824104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5419249"/>
            <a:ext cx="872966" cy="1438751"/>
          </a:xfrm>
          <a:prstGeom prst="rect">
            <a:avLst/>
          </a:prstGeom>
        </p:spPr>
      </p:pic>
      <p:sp>
        <p:nvSpPr>
          <p:cNvPr id="5" name="Text Box 17">
            <a:extLst/>
          </p:cNvPr>
          <p:cNvSpPr txBox="1">
            <a:spLocks noChangeArrowheads="1"/>
          </p:cNvSpPr>
          <p:nvPr/>
        </p:nvSpPr>
        <p:spPr bwMode="auto">
          <a:xfrm>
            <a:off x="2400430" y="2130425"/>
            <a:ext cx="3657600" cy="531813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chemeClr val="bg1"/>
              </a:gs>
              <a:gs pos="100000">
                <a:srgbClr val="CCFFFF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b="1" i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b="1" i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904875" y="2902778"/>
            <a:ext cx="7913687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B. Hai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alt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vi-VN" altLang="en-US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2209800" y="1520791"/>
            <a:ext cx="3886200" cy="519113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alt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0" descr="an30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21336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23"/>
          <p:cNvSpPr>
            <a:spLocks noChangeArrowheads="1"/>
          </p:cNvSpPr>
          <p:nvPr/>
        </p:nvSpPr>
        <p:spPr bwMode="auto">
          <a:xfrm>
            <a:off x="1981200" y="292538"/>
            <a:ext cx="5943600" cy="1054961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38100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Rung </a:t>
            </a:r>
            <a:r>
              <a:rPr lang="en-US" altLang="en-US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altLang="en-US" sz="36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altLang="en-US" sz="36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8331200" y="301904"/>
            <a:ext cx="7620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>
                <a:solidFill>
                  <a:srgbClr val="FF0066"/>
                </a:solidFill>
                <a:latin typeface="Times New Roman" pitchFamily="18" charset="0"/>
              </a:rPr>
              <a:t>Bắt đầu</a:t>
            </a:r>
          </a:p>
        </p:txBody>
      </p:sp>
      <p:sp>
        <p:nvSpPr>
          <p:cNvPr id="11" name="Oval 14"/>
          <p:cNvSpPr>
            <a:spLocks noChangeArrowheads="1"/>
          </p:cNvSpPr>
          <p:nvPr/>
        </p:nvSpPr>
        <p:spPr bwMode="auto">
          <a:xfrm>
            <a:off x="8420100" y="695604"/>
            <a:ext cx="685800" cy="749300"/>
          </a:xfrm>
          <a:prstGeom prst="ellipse">
            <a:avLst/>
          </a:prstGeom>
          <a:gradFill rotWithShape="1">
            <a:gsLst>
              <a:gs pos="0">
                <a:srgbClr val="FFCC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38100">
            <a:pattFill prst="lgCheck">
              <a:fgClr>
                <a:srgbClr val="FF0066"/>
              </a:fgClr>
              <a:bgClr>
                <a:schemeClr val="folHlink"/>
              </a:bgClr>
            </a:patt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540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12" name="Oval 19"/>
          <p:cNvSpPr>
            <a:spLocks noChangeArrowheads="1"/>
          </p:cNvSpPr>
          <p:nvPr/>
        </p:nvSpPr>
        <p:spPr bwMode="auto">
          <a:xfrm>
            <a:off x="841665" y="2990234"/>
            <a:ext cx="533400" cy="4429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>
              <a:solidFill>
                <a:srgbClr val="FF33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034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7" presetClass="emph" presetSubtype="2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allAtOnce"/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 descr="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855" y="4570571"/>
            <a:ext cx="9144001" cy="2287429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5419249"/>
            <a:ext cx="872966" cy="1438751"/>
          </a:xfrm>
          <a:prstGeom prst="rect">
            <a:avLst/>
          </a:prstGeom>
        </p:spPr>
      </p:pic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8216900" y="152400"/>
            <a:ext cx="7620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 dirty="0" err="1">
                <a:solidFill>
                  <a:srgbClr val="FF0066"/>
                </a:solidFill>
                <a:latin typeface="Times New Roman" pitchFamily="18" charset="0"/>
              </a:rPr>
              <a:t>Bắt</a:t>
            </a:r>
            <a:r>
              <a:rPr lang="en-US" altLang="en-US" sz="14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altLang="en-US" sz="1400" dirty="0" err="1">
                <a:solidFill>
                  <a:srgbClr val="FF0066"/>
                </a:solidFill>
                <a:latin typeface="Times New Roman" pitchFamily="18" charset="0"/>
              </a:rPr>
              <a:t>đầu</a:t>
            </a:r>
            <a:endParaRPr lang="en-US" altLang="en-US" sz="1400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6" name="Oval 16"/>
          <p:cNvSpPr>
            <a:spLocks noChangeArrowheads="1"/>
          </p:cNvSpPr>
          <p:nvPr/>
        </p:nvSpPr>
        <p:spPr bwMode="auto">
          <a:xfrm>
            <a:off x="1384300" y="457200"/>
            <a:ext cx="6083300" cy="952500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38100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3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Rung </a:t>
            </a:r>
            <a:r>
              <a:rPr lang="en-US" altLang="en-US" sz="36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altLang="en-US" sz="36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altLang="en-US" sz="3600" b="1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18"/>
          <p:cNvSpPr>
            <a:spLocks noChangeArrowheads="1"/>
          </p:cNvSpPr>
          <p:nvPr/>
        </p:nvSpPr>
        <p:spPr bwMode="auto">
          <a:xfrm>
            <a:off x="1117600" y="3858491"/>
            <a:ext cx="533400" cy="47625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>
              <a:solidFill>
                <a:srgbClr val="FF3300"/>
              </a:solidFill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914400" y="3164833"/>
            <a:ext cx="8686800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B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C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D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alt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altLang="en-US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1384300" y="2384346"/>
            <a:ext cx="6540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altLang="en-US" sz="28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4"/>
          <p:cNvSpPr txBox="1">
            <a:spLocks noChangeArrowheads="1"/>
          </p:cNvSpPr>
          <p:nvPr/>
        </p:nvSpPr>
        <p:spPr bwMode="auto">
          <a:xfrm>
            <a:off x="2514600" y="1721730"/>
            <a:ext cx="3886200" cy="519113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alt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14"/>
          <p:cNvSpPr>
            <a:spLocks noChangeArrowheads="1"/>
          </p:cNvSpPr>
          <p:nvPr/>
        </p:nvSpPr>
        <p:spPr bwMode="auto">
          <a:xfrm>
            <a:off x="8229600" y="546100"/>
            <a:ext cx="685800" cy="749300"/>
          </a:xfrm>
          <a:prstGeom prst="ellipse">
            <a:avLst/>
          </a:prstGeom>
          <a:gradFill rotWithShape="1">
            <a:gsLst>
              <a:gs pos="0">
                <a:srgbClr val="FFCC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38100">
            <a:pattFill prst="lgCheck">
              <a:fgClr>
                <a:srgbClr val="FF0066"/>
              </a:fgClr>
              <a:bgClr>
                <a:schemeClr val="folHlink"/>
              </a:bgClr>
            </a:patt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5400" dirty="0">
                <a:solidFill>
                  <a:srgbClr val="000000"/>
                </a:solidFill>
              </a:rPr>
              <a:t>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316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3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7" presetClass="emph" presetSubtype="2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build="allAtOnce"/>
      <p:bldP spid="9" grpId="0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 descr="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855" y="4570571"/>
            <a:ext cx="9144001" cy="2287429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5419249"/>
            <a:ext cx="872966" cy="1438751"/>
          </a:xfrm>
          <a:prstGeom prst="rect">
            <a:avLst/>
          </a:prstGeom>
        </p:spPr>
      </p:pic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8216900" y="152400"/>
            <a:ext cx="7620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 dirty="0" err="1">
                <a:solidFill>
                  <a:srgbClr val="FF0066"/>
                </a:solidFill>
                <a:latin typeface="Times New Roman" pitchFamily="18" charset="0"/>
              </a:rPr>
              <a:t>Bắt</a:t>
            </a:r>
            <a:r>
              <a:rPr lang="en-US" altLang="en-US" sz="14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altLang="en-US" sz="1400" dirty="0" err="1" smtClean="0">
                <a:solidFill>
                  <a:srgbClr val="FF0066"/>
                </a:solidFill>
                <a:latin typeface="Times New Roman" pitchFamily="18" charset="0"/>
              </a:rPr>
              <a:t>đầu</a:t>
            </a:r>
            <a:r>
              <a:rPr lang="en-US" altLang="en-US" sz="1400" dirty="0" smtClean="0">
                <a:solidFill>
                  <a:srgbClr val="FF0066"/>
                </a:solidFill>
                <a:latin typeface="Times New Roman" pitchFamily="18" charset="0"/>
              </a:rPr>
              <a:t>                 </a:t>
            </a:r>
            <a:endParaRPr lang="en-US" altLang="en-US" sz="1400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6" name="Oval 16"/>
          <p:cNvSpPr>
            <a:spLocks noChangeArrowheads="1"/>
          </p:cNvSpPr>
          <p:nvPr/>
        </p:nvSpPr>
        <p:spPr bwMode="auto">
          <a:xfrm>
            <a:off x="762000" y="152400"/>
            <a:ext cx="6705600" cy="1050925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38100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3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Rung </a:t>
            </a:r>
            <a:r>
              <a:rPr lang="en-US" altLang="en-US" sz="36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altLang="en-US" sz="36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altLang="en-US" sz="3600" b="1" i="1" dirty="0">
              <a:solidFill>
                <a:schemeClr val="accent6">
                  <a:lumMod val="75000"/>
                </a:schemeClr>
              </a:solidFill>
              <a:latin typeface="VNI-Bandit" pitchFamily="2" charset="0"/>
            </a:endParaRPr>
          </a:p>
        </p:txBody>
      </p:sp>
      <p:sp>
        <p:nvSpPr>
          <p:cNvPr id="7" name="Oval 18"/>
          <p:cNvSpPr>
            <a:spLocks noChangeArrowheads="1"/>
          </p:cNvSpPr>
          <p:nvPr/>
        </p:nvSpPr>
        <p:spPr bwMode="auto">
          <a:xfrm>
            <a:off x="4343400" y="4419600"/>
            <a:ext cx="533400" cy="4572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>
              <a:solidFill>
                <a:srgbClr val="FF3300"/>
              </a:solidFill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4419600" y="3124200"/>
            <a:ext cx="27432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A. AD </a:t>
            </a:r>
            <a:r>
              <a:rPr lang="en-US" altLang="en-US" sz="28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BC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B. AB </a:t>
            </a:r>
            <a:r>
              <a:rPr lang="en-US" altLang="en-US" sz="28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BC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C. AB </a:t>
            </a:r>
            <a:r>
              <a:rPr lang="en-US" altLang="en-US" sz="28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DC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en-US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AD </a:t>
            </a:r>
            <a:r>
              <a:rPr lang="en-US" altLang="en-US" sz="28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DC</a:t>
            </a:r>
            <a:endParaRPr lang="vi-VN" altLang="en-US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4"/>
          <p:cNvSpPr txBox="1">
            <a:spLocks noChangeArrowheads="1"/>
          </p:cNvSpPr>
          <p:nvPr/>
        </p:nvSpPr>
        <p:spPr bwMode="auto">
          <a:xfrm>
            <a:off x="2209800" y="1511439"/>
            <a:ext cx="3886200" cy="519113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alt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1"/>
          <p:cNvGrpSpPr>
            <a:grpSpLocks/>
          </p:cNvGrpSpPr>
          <p:nvPr/>
        </p:nvGrpSpPr>
        <p:grpSpPr bwMode="auto">
          <a:xfrm>
            <a:off x="1371600" y="3505200"/>
            <a:ext cx="1981200" cy="990600"/>
            <a:chOff x="288" y="1248"/>
            <a:chExt cx="1248" cy="624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720" y="1248"/>
              <a:ext cx="67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23"/>
            <p:cNvSpPr>
              <a:spLocks noChangeShapeType="1"/>
            </p:cNvSpPr>
            <p:nvPr/>
          </p:nvSpPr>
          <p:spPr bwMode="auto">
            <a:xfrm>
              <a:off x="1392" y="1248"/>
              <a:ext cx="144" cy="6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24"/>
            <p:cNvSpPr>
              <a:spLocks noChangeShapeType="1"/>
            </p:cNvSpPr>
            <p:nvPr/>
          </p:nvSpPr>
          <p:spPr bwMode="auto">
            <a:xfrm flipH="1">
              <a:off x="288" y="1872"/>
              <a:ext cx="124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25"/>
            <p:cNvSpPr>
              <a:spLocks noChangeShapeType="1"/>
            </p:cNvSpPr>
            <p:nvPr/>
          </p:nvSpPr>
          <p:spPr bwMode="auto">
            <a:xfrm flipH="1">
              <a:off x="288" y="1248"/>
              <a:ext cx="432" cy="6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3200400" y="4251325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>
                <a:solidFill>
                  <a:srgbClr val="000000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2971800" y="3184525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>
                <a:solidFill>
                  <a:srgbClr val="000000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17" name="Text Box 30"/>
          <p:cNvSpPr txBox="1">
            <a:spLocks noChangeArrowheads="1"/>
          </p:cNvSpPr>
          <p:nvPr/>
        </p:nvSpPr>
        <p:spPr bwMode="auto">
          <a:xfrm>
            <a:off x="838200" y="4251325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>
                <a:solidFill>
                  <a:srgbClr val="000000"/>
                </a:solidFill>
                <a:latin typeface="Times New Roman" pitchFamily="18" charset="0"/>
              </a:rPr>
              <a:t>D</a:t>
            </a:r>
          </a:p>
        </p:txBody>
      </p: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1181100" y="2166006"/>
            <a:ext cx="6019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</a:rPr>
              <a:t>Hình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</a:rPr>
              <a:t> thang ABCD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</a:rPr>
              <a:t>có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</a:rPr>
              <a:t>hai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</a:rPr>
              <a:t>cạnh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</a:rPr>
              <a:t>đáy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</a:rPr>
              <a:t>là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</a:rPr>
              <a:t>:</a:t>
            </a:r>
            <a:endParaRPr lang="vi-VN" altLang="en-US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37"/>
          <p:cNvSpPr txBox="1">
            <a:spLocks noChangeArrowheads="1"/>
          </p:cNvSpPr>
          <p:nvPr/>
        </p:nvSpPr>
        <p:spPr bwMode="auto">
          <a:xfrm>
            <a:off x="1524000" y="3184525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>
                <a:solidFill>
                  <a:srgbClr val="00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21" name="Oval 14"/>
          <p:cNvSpPr>
            <a:spLocks noChangeArrowheads="1"/>
          </p:cNvSpPr>
          <p:nvPr/>
        </p:nvSpPr>
        <p:spPr bwMode="auto">
          <a:xfrm>
            <a:off x="8229600" y="546100"/>
            <a:ext cx="685800" cy="749300"/>
          </a:xfrm>
          <a:prstGeom prst="ellipse">
            <a:avLst/>
          </a:prstGeom>
          <a:gradFill rotWithShape="1">
            <a:gsLst>
              <a:gs pos="0">
                <a:srgbClr val="FFCC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38100">
            <a:pattFill prst="lgCheck">
              <a:fgClr>
                <a:srgbClr val="FF0066"/>
              </a:fgClr>
              <a:bgClr>
                <a:schemeClr val="folHlink"/>
              </a:bgClr>
            </a:patt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5400" dirty="0" smtClean="0">
                <a:solidFill>
                  <a:srgbClr val="000000"/>
                </a:solidFill>
              </a:rPr>
              <a:t>0</a:t>
            </a:r>
            <a:endParaRPr lang="en-US" altLang="en-US" sz="5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455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7" presetClass="emph" presetSubtype="2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build="allAtOnce"/>
      <p:bldP spid="15" grpId="0"/>
      <p:bldP spid="16" grpId="0"/>
      <p:bldP spid="17" grpId="0"/>
      <p:bldP spid="18" grpId="0"/>
      <p:bldP spid="19" grpId="0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Text Box 7"/>
          <p:cNvSpPr txBox="1">
            <a:spLocks noChangeArrowheads="1"/>
          </p:cNvSpPr>
          <p:nvPr/>
        </p:nvSpPr>
        <p:spPr bwMode="auto">
          <a:xfrm>
            <a:off x="1295400" y="4281488"/>
            <a:ext cx="7010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en-US">
              <a:solidFill>
                <a:srgbClr val="000000"/>
              </a:solidFill>
            </a:endParaRPr>
          </a:p>
        </p:txBody>
      </p:sp>
      <p:sp>
        <p:nvSpPr>
          <p:cNvPr id="123908" name="Rectangle 2"/>
          <p:cNvSpPr>
            <a:spLocks noChangeArrowheads="1"/>
          </p:cNvSpPr>
          <p:nvPr/>
        </p:nvSpPr>
        <p:spPr bwMode="auto">
          <a:xfrm>
            <a:off x="609600" y="1570038"/>
            <a:ext cx="74676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altLang="en-US" sz="2800">
                <a:solidFill>
                  <a:srgbClr val="000000"/>
                </a:solidFill>
              </a:rPr>
              <a:t>     </a:t>
            </a:r>
          </a:p>
        </p:txBody>
      </p:sp>
      <p:sp>
        <p:nvSpPr>
          <p:cNvPr id="94212" name="AutoShape 4"/>
          <p:cNvSpPr>
            <a:spLocks noChangeArrowheads="1"/>
          </p:cNvSpPr>
          <p:nvPr/>
        </p:nvSpPr>
        <p:spPr bwMode="auto">
          <a:xfrm>
            <a:off x="1295400" y="1295400"/>
            <a:ext cx="7239000" cy="2362200"/>
          </a:xfrm>
          <a:prstGeom prst="cloudCallout">
            <a:avLst>
              <a:gd name="adj1" fmla="val -47861"/>
              <a:gd name="adj2" fmla="val 107847"/>
            </a:avLst>
          </a:prstGeom>
          <a:solidFill>
            <a:srgbClr val="FFCCFF"/>
          </a:solidFill>
          <a:ln w="57150">
            <a:pattFill prst="sphere">
              <a:fgClr>
                <a:srgbClr val="FF3300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z="4000">
                <a:solidFill>
                  <a:srgbClr val="000000"/>
                </a:solidFill>
                <a:latin typeface="Times New Roman" pitchFamily="18" charset="0"/>
              </a:rPr>
              <a:t>Tiết sau:</a:t>
            </a:r>
          </a:p>
          <a:p>
            <a:pPr eaLnBrk="1" hangingPunct="1"/>
            <a:r>
              <a:rPr lang="en-US" altLang="en-US" sz="4000">
                <a:solidFill>
                  <a:srgbClr val="000000"/>
                </a:solidFill>
                <a:latin typeface="Times New Roman" pitchFamily="18" charset="0"/>
              </a:rPr>
              <a:t>Diện tích hình thang</a:t>
            </a:r>
            <a:endParaRPr lang="en-US" altLang="en-US" sz="400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27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36"/>
          <p:cNvSpPr>
            <a:spLocks noChangeArrowheads="1"/>
          </p:cNvSpPr>
          <p:nvPr/>
        </p:nvSpPr>
        <p:spPr bwMode="auto">
          <a:xfrm>
            <a:off x="7938" y="17463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06500" name="Rectangle 35"/>
          <p:cNvSpPr>
            <a:spLocks noChangeArrowheads="1"/>
          </p:cNvSpPr>
          <p:nvPr/>
        </p:nvSpPr>
        <p:spPr bwMode="auto">
          <a:xfrm>
            <a:off x="49213" y="582613"/>
            <a:ext cx="908843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008" tIns="32004" rIns="64008" bIns="32004">
            <a:spAutoFit/>
          </a:bodyPr>
          <a:lstStyle/>
          <a:p>
            <a:pPr algn="ctr"/>
            <a:r>
              <a:rPr lang="en-US" sz="2800">
                <a:solidFill>
                  <a:srgbClr val="0B19C8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</a:p>
        </p:txBody>
      </p:sp>
      <p:pic>
        <p:nvPicPr>
          <p:cNvPr id="106503" name="Picture 6" descr="G:\anh slide\3d32f70c95e441d566402754a5fc6f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390"/>
            <a:ext cx="9151938" cy="6833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223294" y="1843088"/>
            <a:ext cx="4343400" cy="2133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prstTxWarp prst="textChevron">
              <a:avLst/>
            </a:prstTxWarp>
            <a:spAutoFit/>
          </a:bodyPr>
          <a:lstStyle/>
          <a:p>
            <a:pPr algn="ctr">
              <a:defRPr/>
            </a:pPr>
            <a:r>
              <a:rPr lang="vi-VN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</a:rPr>
              <a:t>KHỞI ĐỘNG</a:t>
            </a:r>
            <a:endParaRPr lang="en-US" sz="5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56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52400"/>
            <a:ext cx="9144000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3" name="ngdu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3432175"/>
            <a:ext cx="3238500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503238" y="968375"/>
            <a:ext cx="8137525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-47625" y="977900"/>
            <a:ext cx="9220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6000">
                <a:solidFill>
                  <a:srgbClr val="FFFFFF"/>
                </a:solidFill>
                <a:latin typeface="Bungee Inline"/>
              </a:rPr>
              <a:t>VƯỢT CHƯỚNG NGẠI VẬT</a:t>
            </a:r>
          </a:p>
        </p:txBody>
      </p:sp>
    </p:spTree>
    <p:extLst>
      <p:ext uri="{BB962C8B-B14F-4D97-AF65-F5344CB8AC3E}">
        <p14:creationId xmlns:p14="http://schemas.microsoft.com/office/powerpoint/2010/main" val="19720800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0" y="6350"/>
            <a:ext cx="18288000" cy="6851650"/>
            <a:chOff x="-19812000" y="181103"/>
            <a:chExt cx="24384000" cy="6851394"/>
          </a:xfrm>
        </p:grpSpPr>
        <p:pic>
          <p:nvPicPr>
            <p:cNvPr id="108551" name="Picture 1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19812000" y="181103"/>
              <a:ext cx="12192000" cy="6851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8552" name="Picture 2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7620000" y="181103"/>
              <a:ext cx="12192000" cy="6851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8547" name="ngdu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4308475"/>
            <a:ext cx="227965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170" y="2225994"/>
            <a:ext cx="1561664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AUDI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2538" y="4752975"/>
            <a:ext cx="2643187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c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67944">
            <a:off x="14784388" y="5037138"/>
            <a:ext cx="768350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90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0" y="6350"/>
            <a:ext cx="18288000" cy="6851650"/>
            <a:chOff x="-19812000" y="181103"/>
            <a:chExt cx="24384000" cy="6851394"/>
          </a:xfrm>
        </p:grpSpPr>
        <p:pic>
          <p:nvPicPr>
            <p:cNvPr id="109596" name="Picture 3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19812000" y="181103"/>
              <a:ext cx="12192000" cy="6851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9597" name="Picture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7620000" y="181103"/>
              <a:ext cx="12192000" cy="6851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9571" name="ngdu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4308475"/>
            <a:ext cx="227965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AUDI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5" y="3640138"/>
            <a:ext cx="3006725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204789" y="184609"/>
            <a:ext cx="9145942" cy="23717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66938" y="3203575"/>
            <a:ext cx="5016024" cy="6032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DK,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EG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166938" y="5127625"/>
            <a:ext cx="5006974" cy="601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DE,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EG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166937" y="4165600"/>
            <a:ext cx="5006975" cy="6032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EK,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EG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6817518" y="3998912"/>
            <a:ext cx="5857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6788944" y="5007770"/>
            <a:ext cx="534987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0" t="18843" r="5518" b="28297"/>
          <a:stretch>
            <a:fillRect/>
          </a:stretch>
        </p:blipFill>
        <p:spPr bwMode="auto">
          <a:xfrm>
            <a:off x="6757194" y="3003550"/>
            <a:ext cx="706437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917" y="2170130"/>
            <a:ext cx="3322637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81000" y="376238"/>
            <a:ext cx="5556249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vi-VN" sz="3400" b="1" u="sng" dirty="0" err="1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Câu</a:t>
            </a:r>
            <a:r>
              <a:rPr lang="en-US" altLang="vi-VN" sz="3400" b="1" u="sng" dirty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1:</a:t>
            </a:r>
            <a:r>
              <a:rPr lang="en-US" altLang="vi-VN" sz="3400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Hãy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nêu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tên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đáy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và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đường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cao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tương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ứng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được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vẽ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trong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hình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tam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giác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DEG </a:t>
            </a:r>
            <a:r>
              <a:rPr lang="en-US" altLang="en-US" sz="34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dưới</a:t>
            </a:r>
            <a:r>
              <a:rPr lang="en-US" altLang="en-US" sz="34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đây</a:t>
            </a:r>
            <a:endParaRPr lang="en-US" altLang="en-US" sz="3400" dirty="0">
              <a:solidFill>
                <a:srgbClr val="0000FF"/>
              </a:solidFill>
              <a:cs typeface="Arial" pitchFamily="34" charset="0"/>
            </a:endParaRPr>
          </a:p>
        </p:txBody>
      </p:sp>
      <p:pic>
        <p:nvPicPr>
          <p:cNvPr id="30" name="CAUDI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4475" y="4687888"/>
            <a:ext cx="1620838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c2 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8975" y="4913313"/>
            <a:ext cx="965200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36"/>
          <p:cNvGrpSpPr>
            <a:grpSpLocks/>
          </p:cNvGrpSpPr>
          <p:nvPr/>
        </p:nvGrpSpPr>
        <p:grpSpPr bwMode="auto">
          <a:xfrm>
            <a:off x="5598615" y="325438"/>
            <a:ext cx="3504552" cy="2082820"/>
            <a:chOff x="4285470" y="1539281"/>
            <a:chExt cx="3872693" cy="2764493"/>
          </a:xfrm>
        </p:grpSpPr>
        <p:sp>
          <p:nvSpPr>
            <p:cNvPr id="109586" name="Line 161"/>
            <p:cNvSpPr>
              <a:spLocks noChangeShapeType="1"/>
            </p:cNvSpPr>
            <p:nvPr/>
          </p:nvSpPr>
          <p:spPr bwMode="auto">
            <a:xfrm>
              <a:off x="4812669" y="1861685"/>
              <a:ext cx="21270" cy="1983827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7" name="Line 162"/>
            <p:cNvSpPr>
              <a:spLocks noChangeShapeType="1"/>
            </p:cNvSpPr>
            <p:nvPr/>
          </p:nvSpPr>
          <p:spPr bwMode="auto">
            <a:xfrm>
              <a:off x="4847872" y="3868632"/>
              <a:ext cx="1142999" cy="0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8" name="AutoShape 163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4848225" y="3618642"/>
              <a:ext cx="228600" cy="228599"/>
            </a:xfrm>
            <a:prstGeom prst="actionButtonBlank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itchFamily="18" charset="0"/>
                <a:ea typeface="Montserrat"/>
                <a:cs typeface="Arial" pitchFamily="34" charset="0"/>
              </a:endParaRPr>
            </a:p>
          </p:txBody>
        </p:sp>
        <p:sp>
          <p:nvSpPr>
            <p:cNvPr id="109589" name="Text Box 170"/>
            <p:cNvSpPr txBox="1">
              <a:spLocks noChangeArrowheads="1"/>
            </p:cNvSpPr>
            <p:nvPr/>
          </p:nvSpPr>
          <p:spPr bwMode="auto">
            <a:xfrm>
              <a:off x="4297035" y="1846999"/>
              <a:ext cx="457201" cy="612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  <a:ea typeface="Montserrat"/>
                  <a:cs typeface="Arial" pitchFamily="34" charset="0"/>
                </a:rPr>
                <a:t>D</a:t>
              </a:r>
            </a:p>
          </p:txBody>
        </p:sp>
        <p:sp>
          <p:nvSpPr>
            <p:cNvPr id="109590" name="Text Box 171"/>
            <p:cNvSpPr txBox="1">
              <a:spLocks noChangeArrowheads="1"/>
            </p:cNvSpPr>
            <p:nvPr/>
          </p:nvSpPr>
          <p:spPr bwMode="auto">
            <a:xfrm>
              <a:off x="7777162" y="3690938"/>
              <a:ext cx="381001" cy="612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  <a:ea typeface="Montserrat"/>
                  <a:cs typeface="Arial" pitchFamily="34" charset="0"/>
                </a:rPr>
                <a:t>G</a:t>
              </a:r>
            </a:p>
          </p:txBody>
        </p:sp>
        <p:sp>
          <p:nvSpPr>
            <p:cNvPr id="109591" name="Text Box 172"/>
            <p:cNvSpPr txBox="1">
              <a:spLocks noChangeArrowheads="1"/>
            </p:cNvSpPr>
            <p:nvPr/>
          </p:nvSpPr>
          <p:spPr bwMode="auto">
            <a:xfrm>
              <a:off x="4529138" y="3614738"/>
              <a:ext cx="533400" cy="612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  <a:ea typeface="Montserrat"/>
                  <a:cs typeface="Arial" pitchFamily="34" charset="0"/>
                </a:rPr>
                <a:t>K</a:t>
              </a:r>
            </a:p>
          </p:txBody>
        </p:sp>
        <p:sp>
          <p:nvSpPr>
            <p:cNvPr id="109592" name="Text Box 173"/>
            <p:cNvSpPr txBox="1">
              <a:spLocks noChangeArrowheads="1"/>
            </p:cNvSpPr>
            <p:nvPr/>
          </p:nvSpPr>
          <p:spPr bwMode="auto">
            <a:xfrm>
              <a:off x="5810249" y="3690938"/>
              <a:ext cx="381001" cy="612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  <a:ea typeface="Montserrat"/>
                  <a:cs typeface="Arial" pitchFamily="34" charset="0"/>
                </a:rPr>
                <a:t>E</a:t>
              </a:r>
            </a:p>
          </p:txBody>
        </p:sp>
        <p:sp>
          <p:nvSpPr>
            <p:cNvPr id="109593" name="AutoShape 153"/>
            <p:cNvSpPr>
              <a:spLocks noChangeArrowheads="1"/>
            </p:cNvSpPr>
            <p:nvPr/>
          </p:nvSpPr>
          <p:spPr bwMode="auto">
            <a:xfrm rot="12399250">
              <a:off x="4362698" y="2716462"/>
              <a:ext cx="3773169" cy="1193162"/>
            </a:xfrm>
            <a:prstGeom prst="flowChartExtract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itchFamily="18" charset="0"/>
                <a:ea typeface="Montserrat"/>
                <a:cs typeface="Arial" pitchFamily="34" charset="0"/>
              </a:endParaRPr>
            </a:p>
          </p:txBody>
        </p:sp>
        <p:sp>
          <p:nvSpPr>
            <p:cNvPr id="109595" name="Text Box 170"/>
            <p:cNvSpPr txBox="1">
              <a:spLocks noChangeArrowheads="1"/>
            </p:cNvSpPr>
            <p:nvPr/>
          </p:nvSpPr>
          <p:spPr bwMode="auto">
            <a:xfrm>
              <a:off x="4285470" y="1539281"/>
              <a:ext cx="457199" cy="612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itchFamily="18" charset="0"/>
                  <a:ea typeface="Montserrat"/>
                  <a:cs typeface="Arial" pitchFamily="34" charset="0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857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4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96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59259E-6 L -1 2.59259E-6 " pathEditMode="relative" rAng="0" ptsTypes="AA">
                                      <p:cBhvr>
                                        <p:cTn id="98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9" grpId="0"/>
      <p:bldP spid="2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0" y="6350"/>
            <a:ext cx="18288000" cy="6851650"/>
            <a:chOff x="-19812000" y="181103"/>
            <a:chExt cx="24384000" cy="6851394"/>
          </a:xfrm>
        </p:grpSpPr>
        <p:pic>
          <p:nvPicPr>
            <p:cNvPr id="110616" name="Picture 3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19812000" y="181103"/>
              <a:ext cx="12192000" cy="6851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0617" name="Picture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7620000" y="181103"/>
              <a:ext cx="12192000" cy="6851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" name="CAUDI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9138" y="3865563"/>
            <a:ext cx="2992437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ngdu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4308475"/>
            <a:ext cx="227965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AUDI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738" y="4089400"/>
            <a:ext cx="2309812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357188" y="147638"/>
            <a:ext cx="7875587" cy="190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20788" y="4948238"/>
            <a:ext cx="5253038" cy="738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noProof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MN,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PQ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220788" y="3719513"/>
            <a:ext cx="5253038" cy="738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MN,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MP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20788" y="2490788"/>
            <a:ext cx="4978400" cy="738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MN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5540375" y="2432050"/>
            <a:ext cx="61912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5581650" y="3681413"/>
            <a:ext cx="603250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0" t="18843" r="5518" b="28297"/>
          <a:stretch>
            <a:fillRect/>
          </a:stretch>
        </p:blipFill>
        <p:spPr bwMode="auto">
          <a:xfrm>
            <a:off x="5505450" y="4749800"/>
            <a:ext cx="876300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470" y="1920875"/>
            <a:ext cx="3324225" cy="443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57188" y="158750"/>
            <a:ext cx="6243637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400" b="1" u="sng" dirty="0" err="1">
                <a:solidFill>
                  <a:schemeClr val="accent6">
                    <a:lumMod val="75000"/>
                  </a:schemeClr>
                </a:solidFill>
                <a:cs typeface="Arial" pitchFamily="34" charset="0"/>
              </a:rPr>
              <a:t>Câu</a:t>
            </a:r>
            <a:r>
              <a:rPr lang="en-US" altLang="vi-VN" sz="3400" b="1" u="sng" dirty="0">
                <a:solidFill>
                  <a:schemeClr val="accent6">
                    <a:lumMod val="75000"/>
                  </a:schemeClr>
                </a:solidFill>
                <a:cs typeface="Arial" pitchFamily="34" charset="0"/>
              </a:rPr>
              <a:t> 2</a:t>
            </a:r>
            <a:r>
              <a:rPr lang="en-US" altLang="vi-VN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: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Hãy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chỉ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ra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đáy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và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đường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cao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tương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ứng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được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vẽ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trong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hình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tam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giác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MPQ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dưới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400" dirty="0" err="1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đây</a:t>
            </a:r>
            <a:r>
              <a:rPr lang="en-US" altLang="en-US" sz="34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:</a:t>
            </a:r>
          </a:p>
        </p:txBody>
      </p:sp>
      <p:grpSp>
        <p:nvGrpSpPr>
          <p:cNvPr id="43" name="Group 1"/>
          <p:cNvGrpSpPr>
            <a:grpSpLocks/>
          </p:cNvGrpSpPr>
          <p:nvPr/>
        </p:nvGrpSpPr>
        <p:grpSpPr bwMode="auto">
          <a:xfrm>
            <a:off x="6737352" y="277814"/>
            <a:ext cx="1365250" cy="1820862"/>
            <a:chOff x="5538651" y="602453"/>
            <a:chExt cx="1820056" cy="1820359"/>
          </a:xfrm>
        </p:grpSpPr>
        <p:sp>
          <p:nvSpPr>
            <p:cNvPr id="110609" name="Text Box 174"/>
            <p:cNvSpPr txBox="1">
              <a:spLocks noChangeArrowheads="1"/>
            </p:cNvSpPr>
            <p:nvPr/>
          </p:nvSpPr>
          <p:spPr bwMode="auto">
            <a:xfrm>
              <a:off x="5546116" y="602453"/>
              <a:ext cx="335280" cy="461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  <a:ea typeface="Montserrat"/>
                  <a:cs typeface="Arial" pitchFamily="34" charset="0"/>
                </a:rPr>
                <a:t>P</a:t>
              </a:r>
            </a:p>
          </p:txBody>
        </p:sp>
        <p:sp>
          <p:nvSpPr>
            <p:cNvPr id="110610" name="Text Box 175"/>
            <p:cNvSpPr txBox="1">
              <a:spLocks noChangeArrowheads="1"/>
            </p:cNvSpPr>
            <p:nvPr/>
          </p:nvSpPr>
          <p:spPr bwMode="auto">
            <a:xfrm>
              <a:off x="5538651" y="1961276"/>
              <a:ext cx="335280" cy="461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  <a:ea typeface="Montserrat"/>
                  <a:cs typeface="Arial" pitchFamily="34" charset="0"/>
                </a:rPr>
                <a:t>M</a:t>
              </a:r>
            </a:p>
          </p:txBody>
        </p:sp>
        <p:sp>
          <p:nvSpPr>
            <p:cNvPr id="110611" name="Text Box 176"/>
            <p:cNvSpPr txBox="1">
              <a:spLocks noChangeArrowheads="1"/>
            </p:cNvSpPr>
            <p:nvPr/>
          </p:nvSpPr>
          <p:spPr bwMode="auto">
            <a:xfrm>
              <a:off x="7023427" y="1939672"/>
              <a:ext cx="335280" cy="461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  <a:ea typeface="Montserrat"/>
                  <a:cs typeface="Arial" pitchFamily="34" charset="0"/>
                </a:rPr>
                <a:t>Q</a:t>
              </a:r>
            </a:p>
          </p:txBody>
        </p:sp>
        <p:sp>
          <p:nvSpPr>
            <p:cNvPr id="110612" name="Text Box 177"/>
            <p:cNvSpPr txBox="1">
              <a:spLocks noChangeArrowheads="1"/>
            </p:cNvSpPr>
            <p:nvPr/>
          </p:nvSpPr>
          <p:spPr bwMode="auto">
            <a:xfrm>
              <a:off x="6423227" y="1105427"/>
              <a:ext cx="279400" cy="461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  <a:ea typeface="Montserrat"/>
                  <a:cs typeface="Arial" pitchFamily="34" charset="0"/>
                </a:rPr>
                <a:t>N</a:t>
              </a:r>
            </a:p>
          </p:txBody>
        </p:sp>
        <p:sp>
          <p:nvSpPr>
            <p:cNvPr id="110613" name="AutoShape 152"/>
            <p:cNvSpPr>
              <a:spLocks noChangeArrowheads="1"/>
            </p:cNvSpPr>
            <p:nvPr/>
          </p:nvSpPr>
          <p:spPr bwMode="auto">
            <a:xfrm>
              <a:off x="5902046" y="704884"/>
              <a:ext cx="1173480" cy="1267470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itchFamily="18" charset="0"/>
                <a:ea typeface="Montserrat"/>
                <a:cs typeface="Arial" pitchFamily="34" charset="0"/>
              </a:endParaRPr>
            </a:p>
          </p:txBody>
        </p:sp>
        <p:sp>
          <p:nvSpPr>
            <p:cNvPr id="110614" name="Line 164"/>
            <p:cNvSpPr>
              <a:spLocks noChangeShapeType="1"/>
            </p:cNvSpPr>
            <p:nvPr/>
          </p:nvSpPr>
          <p:spPr bwMode="auto">
            <a:xfrm flipH="1">
              <a:off x="5924488" y="1507047"/>
              <a:ext cx="685032" cy="4500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15" name="AutoShape 165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 rot="19101987">
              <a:off x="6541839" y="1542212"/>
              <a:ext cx="164148" cy="158434"/>
            </a:xfrm>
            <a:prstGeom prst="actionButtonBlank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itchFamily="18" charset="0"/>
                <a:ea typeface="Montserrat"/>
                <a:cs typeface="Arial" pitchFamily="34" charset="0"/>
              </a:endParaRPr>
            </a:p>
          </p:txBody>
        </p:sp>
      </p:grpSp>
      <p:pic>
        <p:nvPicPr>
          <p:cNvPr id="51" name="Picture 50" descr="4913110804afamily-KT-tu-lam-hop-qua-23_0d12f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988" y="1714500"/>
            <a:ext cx="16668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395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4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96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9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9" grpId="0"/>
      <p:bldP spid="2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0" y="6350"/>
            <a:ext cx="18288000" cy="6851650"/>
            <a:chOff x="-19812000" y="181103"/>
            <a:chExt cx="24384000" cy="6851394"/>
          </a:xfrm>
        </p:grpSpPr>
        <p:pic>
          <p:nvPicPr>
            <p:cNvPr id="111633" name="Picture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19812000" y="181103"/>
              <a:ext cx="12192000" cy="6851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1634" name="Picture 3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7620000" y="181103"/>
              <a:ext cx="12192000" cy="6851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" name="CAUDI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9138" y="3865563"/>
            <a:ext cx="2992437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ngdu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4308475"/>
            <a:ext cx="227965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AUDI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88" y="3811588"/>
            <a:ext cx="2308225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357188" y="147638"/>
            <a:ext cx="7875587" cy="190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20788" y="4948238"/>
            <a:ext cx="4978400" cy="7381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noProof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24</a:t>
            </a:r>
            <a:r>
              <a:rPr lang="en-US" altLang="en-US" sz="3200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en-US" sz="3200" kern="0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220788" y="3659982"/>
            <a:ext cx="4978400" cy="7381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7</a:t>
            </a:r>
            <a:r>
              <a:rPr lang="en-US" altLang="en-US" sz="3200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20788" y="2490788"/>
            <a:ext cx="4978400" cy="7381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14</a:t>
            </a:r>
            <a:r>
              <a:rPr lang="en-US" altLang="en-US" sz="3200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en-US" sz="3200" kern="0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5540375" y="2432050"/>
            <a:ext cx="61912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5581650" y="3681413"/>
            <a:ext cx="603250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0" t="18843" r="5518" b="28297"/>
          <a:stretch>
            <a:fillRect/>
          </a:stretch>
        </p:blipFill>
        <p:spPr bwMode="auto">
          <a:xfrm>
            <a:off x="5505450" y="4749800"/>
            <a:ext cx="876300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213" y="1474788"/>
            <a:ext cx="3324225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04788" y="158750"/>
            <a:ext cx="8253412" cy="20304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600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en-US" altLang="vi-VN" sz="3600" b="1" u="sng" dirty="0" err="1">
                <a:solidFill>
                  <a:srgbClr val="002060"/>
                </a:solidFill>
                <a:cs typeface="Arial" pitchFamily="34" charset="0"/>
              </a:rPr>
              <a:t>Câu</a:t>
            </a:r>
            <a:r>
              <a:rPr lang="en-US" altLang="vi-VN" sz="3600" b="1" u="sng" dirty="0">
                <a:solidFill>
                  <a:srgbClr val="002060"/>
                </a:solidFill>
                <a:cs typeface="Arial" pitchFamily="34" charset="0"/>
              </a:rPr>
              <a:t> 3</a:t>
            </a:r>
            <a:r>
              <a:rPr lang="en-US" altLang="vi-VN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: </a:t>
            </a:r>
            <a:r>
              <a:rPr lang="en-US" altLang="en-US" sz="36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Tính</a:t>
            </a:r>
            <a:r>
              <a:rPr lang="en-US" altLang="en-US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diện</a:t>
            </a:r>
            <a:r>
              <a:rPr lang="en-US" altLang="en-US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tích</a:t>
            </a:r>
            <a:r>
              <a:rPr lang="en-US" altLang="en-US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hình</a:t>
            </a:r>
            <a:r>
              <a:rPr lang="en-US" altLang="en-US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tam </a:t>
            </a:r>
            <a:r>
              <a:rPr lang="en-US" altLang="en-US" sz="36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giác</a:t>
            </a:r>
            <a:r>
              <a:rPr lang="en-US" altLang="en-US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có</a:t>
            </a:r>
            <a:r>
              <a:rPr lang="en-US" altLang="en-US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6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Độ</a:t>
            </a:r>
            <a:r>
              <a:rPr lang="en-US" altLang="en-US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dài</a:t>
            </a:r>
            <a:r>
              <a:rPr lang="en-US" altLang="en-US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đáy</a:t>
            </a:r>
            <a:r>
              <a:rPr lang="en-US" altLang="en-US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là</a:t>
            </a:r>
            <a:r>
              <a:rPr lang="en-US" altLang="en-US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8cm </a:t>
            </a:r>
            <a:r>
              <a:rPr lang="en-US" altLang="en-US" sz="36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và</a:t>
            </a:r>
            <a:r>
              <a:rPr lang="en-US" altLang="en-US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chiều</a:t>
            </a:r>
            <a:r>
              <a:rPr lang="en-US" altLang="en-US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cao</a:t>
            </a:r>
            <a:r>
              <a:rPr lang="en-US" altLang="en-US" sz="3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6cm?</a:t>
            </a:r>
          </a:p>
          <a:p>
            <a:pPr eaLnBrk="1" hangingPunct="1"/>
            <a:endParaRPr lang="en-US" altLang="en-US" sz="3600" dirty="0">
              <a:solidFill>
                <a:srgbClr val="0000FF"/>
              </a:solidFill>
              <a:cs typeface="Arial" pitchFamily="34" charset="0"/>
            </a:endParaRPr>
          </a:p>
        </p:txBody>
      </p:sp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037" y="1535112"/>
            <a:ext cx="3638550" cy="484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50" descr="4913110804afamily-KT-tu-lam-hop-qua-23_0d12f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70013"/>
            <a:ext cx="16668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44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7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8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90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9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9" grpId="0" animBg="1"/>
      <p:bldP spid="2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B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4" descr="teddy_bear_reading_st_a_hc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4140200"/>
            <a:ext cx="2819400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WordArt 5"/>
          <p:cNvSpPr>
            <a:spLocks noChangeArrowheads="1" noChangeShapeType="1" noTextEdit="1"/>
          </p:cNvSpPr>
          <p:nvPr/>
        </p:nvSpPr>
        <p:spPr bwMode="auto">
          <a:xfrm>
            <a:off x="1662113" y="685800"/>
            <a:ext cx="6267450" cy="176688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Calibri"/>
                <a:cs typeface="Calibri"/>
              </a:rPr>
              <a:t>MỤC TIÊU</a:t>
            </a:r>
          </a:p>
        </p:txBody>
      </p:sp>
      <p:sp>
        <p:nvSpPr>
          <p:cNvPr id="10253" name="TextBox 8"/>
          <p:cNvSpPr txBox="1">
            <a:spLocks noChangeArrowheads="1"/>
          </p:cNvSpPr>
          <p:nvPr/>
        </p:nvSpPr>
        <p:spPr bwMode="auto">
          <a:xfrm>
            <a:off x="1409700" y="2504182"/>
            <a:ext cx="643096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n-US" sz="3200" b="1" dirty="0" smtClean="0">
                <a:solidFill>
                  <a:srgbClr val="002060"/>
                </a:solidFill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</a:rPr>
              <a:t>Em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nhận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biết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hình</a:t>
            </a:r>
            <a:r>
              <a:rPr lang="en-US" sz="3200" b="1" dirty="0" smtClean="0">
                <a:solidFill>
                  <a:srgbClr val="002060"/>
                </a:solidFill>
              </a:rPr>
              <a:t> thang </a:t>
            </a:r>
            <a:r>
              <a:rPr lang="en-US" sz="3200" b="1" dirty="0" err="1" smtClean="0">
                <a:solidFill>
                  <a:srgbClr val="002060"/>
                </a:solidFill>
              </a:rPr>
              <a:t>và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một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số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đặc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điểm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của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hình</a:t>
            </a:r>
            <a:r>
              <a:rPr lang="en-US" sz="3200" b="1" dirty="0" smtClean="0">
                <a:solidFill>
                  <a:srgbClr val="002060"/>
                </a:solidFill>
              </a:rPr>
              <a:t> thang.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6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0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0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0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0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0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0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0.6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256</TotalTime>
  <Words>787</Words>
  <Application>Microsoft Office PowerPoint</Application>
  <PresentationFormat>On-screen Show (4:3)</PresentationFormat>
  <Paragraphs>157</Paragraphs>
  <Slides>26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宋体</vt:lpstr>
      <vt:lpstr>Arial</vt:lpstr>
      <vt:lpstr>Arial Unicode MS</vt:lpstr>
      <vt:lpstr>Bungee Inline</vt:lpstr>
      <vt:lpstr>Calibri</vt:lpstr>
      <vt:lpstr>等线</vt:lpstr>
      <vt:lpstr>Impact</vt:lpstr>
      <vt:lpstr>Montserrat</vt:lpstr>
      <vt:lpstr>Tahoma</vt:lpstr>
      <vt:lpstr>Times New Roman</vt:lpstr>
      <vt:lpstr>VNI-Bandit</vt:lpstr>
      <vt:lpstr>方正少儿简体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29</cp:revision>
  <dcterms:created xsi:type="dcterms:W3CDTF">2021-12-18T13:20:30Z</dcterms:created>
  <dcterms:modified xsi:type="dcterms:W3CDTF">2021-12-23T09:47:35Z</dcterms:modified>
</cp:coreProperties>
</file>