
<file path=[Content_Types].xml><?xml version="1.0" encoding="utf-8"?>
<Types xmlns="http://schemas.openxmlformats.org/package/2006/content-types">
  <Default Extension="fntdata" ContentType="application/x-fontdata"/>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4" r:id="rId1"/>
  </p:sldMasterIdLst>
  <p:notesMasterIdLst>
    <p:notesMasterId r:id="rId25"/>
  </p:notesMasterIdLst>
  <p:sldIdLst>
    <p:sldId id="414" r:id="rId2"/>
    <p:sldId id="288" r:id="rId3"/>
    <p:sldId id="415" r:id="rId4"/>
    <p:sldId id="290" r:id="rId5"/>
    <p:sldId id="323" r:id="rId6"/>
    <p:sldId id="322" r:id="rId7"/>
    <p:sldId id="324" r:id="rId8"/>
    <p:sldId id="325" r:id="rId9"/>
    <p:sldId id="339" r:id="rId10"/>
    <p:sldId id="329" r:id="rId11"/>
    <p:sldId id="330" r:id="rId12"/>
    <p:sldId id="335" r:id="rId13"/>
    <p:sldId id="341" r:id="rId14"/>
    <p:sldId id="343" r:id="rId15"/>
    <p:sldId id="342" r:id="rId16"/>
    <p:sldId id="336" r:id="rId17"/>
    <p:sldId id="337" r:id="rId18"/>
    <p:sldId id="338" r:id="rId19"/>
    <p:sldId id="333" r:id="rId20"/>
    <p:sldId id="346" r:id="rId21"/>
    <p:sldId id="326" r:id="rId22"/>
    <p:sldId id="348" r:id="rId23"/>
    <p:sldId id="347" r:id="rId24"/>
  </p:sldIdLst>
  <p:sldSz cx="9144000" cy="5143500" type="screen16x9"/>
  <p:notesSz cx="6858000" cy="9144000"/>
  <p:embeddedFontLst>
    <p:embeddedFont>
      <p:font typeface="Assistant" panose="020B0604020202020204" charset="-79"/>
      <p:regular r:id="rId26"/>
      <p:bold r:id="rId27"/>
    </p:embeddedFon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
      <p:font typeface="HP001 4 hàng" panose="020B0603050302020204" pitchFamily="34" charset="0"/>
      <p:regular r:id="rId34"/>
      <p:bold r:id="rId35"/>
    </p:embeddedFont>
    <p:embeddedFont>
      <p:font typeface="Titan One" panose="020B0604020202020204" charset="0"/>
      <p:regular r:id="rId36"/>
    </p:embeddedFont>
    <p:embeddedFont>
      <p:font typeface="VNI-Times" pitchFamily="2"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BFBFB"/>
    <a:srgbClr val="FFFFFF"/>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0E2BBCB5-BD09-4C96-A0CF-64DBD066E710}">
  <a:tblStyle styleId="{0E2BBCB5-BD09-4C96-A0CF-64DBD066E710}"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64" autoAdjust="0"/>
    <p:restoredTop sz="89744" autoAdjust="0"/>
  </p:normalViewPr>
  <p:slideViewPr>
    <p:cSldViewPr>
      <p:cViewPr varScale="1">
        <p:scale>
          <a:sx n="84" d="100"/>
          <a:sy n="84" d="100"/>
        </p:scale>
        <p:origin x="930" y="96"/>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9" Type="http://schemas.openxmlformats.org/officeDocument/2006/relationships/font" Target="fonts/font14.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9.fntdata"/><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font" Target="fonts/font13.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4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7.fntdata"/><Relationship Id="rId37" Type="http://schemas.openxmlformats.org/officeDocument/2006/relationships/font" Target="fonts/font12.fntdata"/><Relationship Id="rId40" Type="http://schemas.openxmlformats.org/officeDocument/2006/relationships/font" Target="fonts/font15.fntdata"/><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6.fntdata"/><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extLst>
      <p:ext uri="{BB962C8B-B14F-4D97-AF65-F5344CB8AC3E}">
        <p14:creationId xmlns:p14="http://schemas.microsoft.com/office/powerpoint/2010/main" val="3586901691"/>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D308A-4217-4110-ABA1-029A1186B413}"/>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C0CDAD16-00F0-40CC-BECF-A9C29CE862F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FDFFDCBB-59A0-4077-B11D-2F70972B3C42}"/>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5" name="Footer Placeholder 4">
            <a:extLst>
              <a:ext uri="{FF2B5EF4-FFF2-40B4-BE49-F238E27FC236}">
                <a16:creationId xmlns:a16="http://schemas.microsoft.com/office/drawing/2014/main" id="{08D88E8C-944B-448C-AFC2-AF9686B503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C51D910-D99F-4DC5-8C8E-082D1B0F0265}"/>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2336746554"/>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49CA4A-8004-4EE3-AA0D-39A7F4522C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9D695156-3836-44B0-8C10-F50D38CC1A9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DD19EF-7335-4A0D-BC99-ABDA7F984DE7}"/>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5" name="Footer Placeholder 4">
            <a:extLst>
              <a:ext uri="{FF2B5EF4-FFF2-40B4-BE49-F238E27FC236}">
                <a16:creationId xmlns:a16="http://schemas.microsoft.com/office/drawing/2014/main" id="{B6854A27-90A8-4D44-9C6A-49E03EA19B5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048B55-CDB6-447B-A4DE-0FFF095DC1ED}"/>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497385394"/>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78AB1FF-37A9-476F-B46E-882F494A6180}"/>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91A8475-2A85-45DE-A047-3D345C78E3C5}"/>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84565F-F61F-49C3-9B65-C53B08E0B7C0}"/>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5" name="Footer Placeholder 4">
            <a:extLst>
              <a:ext uri="{FF2B5EF4-FFF2-40B4-BE49-F238E27FC236}">
                <a16:creationId xmlns:a16="http://schemas.microsoft.com/office/drawing/2014/main" id="{9D706677-691B-49FE-9585-33884ACF42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0B208B-A7FE-46EF-B8BB-B3370E15B5C3}"/>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525973278"/>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40"/>
        <p:cNvGrpSpPr/>
        <p:nvPr/>
      </p:nvGrpSpPr>
      <p:grpSpPr>
        <a:xfrm>
          <a:off x="0" y="0"/>
          <a:ext cx="0" cy="0"/>
          <a:chOff x="0" y="0"/>
          <a:chExt cx="0" cy="0"/>
        </a:xfrm>
      </p:grpSpPr>
      <p:sp>
        <p:nvSpPr>
          <p:cNvPr id="120" name="Google Shape;120;p4"/>
          <p:cNvSpPr txBox="1">
            <a:spLocks noGrp="1"/>
          </p:cNvSpPr>
          <p:nvPr>
            <p:ph type="title"/>
          </p:nvPr>
        </p:nvSpPr>
        <p:spPr>
          <a:xfrm>
            <a:off x="1991550" y="3091613"/>
            <a:ext cx="5160900" cy="5727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Clr>
                <a:schemeClr val="accent4"/>
              </a:buClr>
              <a:buSzPts val="1600"/>
              <a:buNone/>
              <a:defRPr sz="1600">
                <a:solidFill>
                  <a:schemeClr val="accent4"/>
                </a:solidFill>
              </a:defRPr>
            </a:lvl1pPr>
            <a:lvl2pPr lvl="1"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2pPr>
            <a:lvl3pPr lvl="2"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3pPr>
            <a:lvl4pPr lvl="3"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4pPr>
            <a:lvl5pPr lvl="4"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5pPr>
            <a:lvl6pPr lvl="5"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6pPr>
            <a:lvl7pPr lvl="6"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7pPr>
            <a:lvl8pPr lvl="7"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8pPr>
            <a:lvl9pPr lvl="8" algn="ctr">
              <a:lnSpc>
                <a:spcPct val="100000"/>
              </a:lnSpc>
              <a:spcBef>
                <a:spcPts val="0"/>
              </a:spcBef>
              <a:spcAft>
                <a:spcPts val="0"/>
              </a:spcAft>
              <a:buClr>
                <a:schemeClr val="accent4"/>
              </a:buClr>
              <a:buSzPts val="1600"/>
              <a:buFont typeface="Titan One"/>
              <a:buNone/>
              <a:defRPr sz="1600">
                <a:solidFill>
                  <a:schemeClr val="accent4"/>
                </a:solidFill>
                <a:latin typeface="Titan One"/>
                <a:ea typeface="Titan One"/>
                <a:cs typeface="Titan One"/>
                <a:sym typeface="Titan One"/>
              </a:defRPr>
            </a:lvl9pPr>
          </a:lstStyle>
          <a:p>
            <a:endParaRPr/>
          </a:p>
        </p:txBody>
      </p:sp>
      <p:sp>
        <p:nvSpPr>
          <p:cNvPr id="121" name="Google Shape;121;p4"/>
          <p:cNvSpPr txBox="1">
            <a:spLocks noGrp="1"/>
          </p:cNvSpPr>
          <p:nvPr>
            <p:ph type="subTitle" idx="1"/>
          </p:nvPr>
        </p:nvSpPr>
        <p:spPr>
          <a:xfrm>
            <a:off x="1991550" y="1479175"/>
            <a:ext cx="5160900" cy="1612500"/>
          </a:xfrm>
          <a:prstGeom prst="rect">
            <a:avLst/>
          </a:prstGeom>
          <a:noFill/>
          <a:ln>
            <a:noFill/>
          </a:ln>
        </p:spPr>
        <p:txBody>
          <a:bodyPr spcFirstLastPara="1" wrap="square" lIns="0" tIns="0" rIns="0" bIns="0" anchor="ctr" anchorCtr="0">
            <a:noAutofit/>
          </a:bodyPr>
          <a:lstStyle>
            <a:lvl1pPr lvl="0" algn="ctr">
              <a:lnSpc>
                <a:spcPct val="100000"/>
              </a:lnSpc>
              <a:spcBef>
                <a:spcPts val="0"/>
              </a:spcBef>
              <a:spcAft>
                <a:spcPts val="0"/>
              </a:spcAft>
              <a:buSzPts val="2400"/>
              <a:buNone/>
              <a:defRPr sz="2400"/>
            </a:lvl1pPr>
            <a:lvl2pPr lvl="1" algn="ctr">
              <a:lnSpc>
                <a:spcPct val="100000"/>
              </a:lnSpc>
              <a:spcBef>
                <a:spcPts val="0"/>
              </a:spcBef>
              <a:spcAft>
                <a:spcPts val="0"/>
              </a:spcAft>
              <a:buSzPts val="2400"/>
              <a:buNone/>
              <a:defRPr sz="2400"/>
            </a:lvl2pPr>
            <a:lvl3pPr lvl="2" algn="ctr">
              <a:lnSpc>
                <a:spcPct val="100000"/>
              </a:lnSpc>
              <a:spcBef>
                <a:spcPts val="0"/>
              </a:spcBef>
              <a:spcAft>
                <a:spcPts val="0"/>
              </a:spcAft>
              <a:buSzPts val="2400"/>
              <a:buNone/>
              <a:defRPr sz="2400"/>
            </a:lvl3pPr>
            <a:lvl4pPr lvl="3" algn="ctr">
              <a:lnSpc>
                <a:spcPct val="100000"/>
              </a:lnSpc>
              <a:spcBef>
                <a:spcPts val="0"/>
              </a:spcBef>
              <a:spcAft>
                <a:spcPts val="0"/>
              </a:spcAft>
              <a:buSzPts val="2400"/>
              <a:buNone/>
              <a:defRPr sz="2400"/>
            </a:lvl4pPr>
            <a:lvl5pPr lvl="4" algn="ctr">
              <a:lnSpc>
                <a:spcPct val="100000"/>
              </a:lnSpc>
              <a:spcBef>
                <a:spcPts val="0"/>
              </a:spcBef>
              <a:spcAft>
                <a:spcPts val="0"/>
              </a:spcAft>
              <a:buSzPts val="2400"/>
              <a:buNone/>
              <a:defRPr sz="2400"/>
            </a:lvl5pPr>
            <a:lvl6pPr lvl="5" algn="ctr">
              <a:lnSpc>
                <a:spcPct val="100000"/>
              </a:lnSpc>
              <a:spcBef>
                <a:spcPts val="0"/>
              </a:spcBef>
              <a:spcAft>
                <a:spcPts val="0"/>
              </a:spcAft>
              <a:buSzPts val="2400"/>
              <a:buNone/>
              <a:defRPr sz="2400"/>
            </a:lvl6pPr>
            <a:lvl7pPr lvl="6" algn="ctr">
              <a:lnSpc>
                <a:spcPct val="100000"/>
              </a:lnSpc>
              <a:spcBef>
                <a:spcPts val="0"/>
              </a:spcBef>
              <a:spcAft>
                <a:spcPts val="0"/>
              </a:spcAft>
              <a:buSzPts val="2400"/>
              <a:buNone/>
              <a:defRPr sz="2400"/>
            </a:lvl7pPr>
            <a:lvl8pPr lvl="7" algn="ctr">
              <a:lnSpc>
                <a:spcPct val="100000"/>
              </a:lnSpc>
              <a:spcBef>
                <a:spcPts val="0"/>
              </a:spcBef>
              <a:spcAft>
                <a:spcPts val="0"/>
              </a:spcAft>
              <a:buSzPts val="2400"/>
              <a:buNone/>
              <a:defRPr sz="2400"/>
            </a:lvl8pPr>
            <a:lvl9pPr lvl="8" algn="ctr">
              <a:lnSpc>
                <a:spcPct val="100000"/>
              </a:lnSpc>
              <a:spcBef>
                <a:spcPts val="0"/>
              </a:spcBef>
              <a:spcAft>
                <a:spcPts val="0"/>
              </a:spcAft>
              <a:buSzPts val="2400"/>
              <a:buNone/>
              <a:defRPr sz="2400"/>
            </a:lvl9pPr>
          </a:lstStyle>
          <a:p>
            <a:endParaRPr/>
          </a:p>
        </p:txBody>
      </p:sp>
    </p:spTree>
    <p:extLst>
      <p:ext uri="{BB962C8B-B14F-4D97-AF65-F5344CB8AC3E}">
        <p14:creationId xmlns:p14="http://schemas.microsoft.com/office/powerpoint/2010/main" val="3329872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7765D1-6786-4FCD-8A14-99EF7125CB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2076A2-C476-4534-B967-CF80731198F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BB8CD9-1107-4608-A2EE-47D977B5D1D5}"/>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5" name="Footer Placeholder 4">
            <a:extLst>
              <a:ext uri="{FF2B5EF4-FFF2-40B4-BE49-F238E27FC236}">
                <a16:creationId xmlns:a16="http://schemas.microsoft.com/office/drawing/2014/main" id="{352C2A46-BC76-4584-868F-16B70A1507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DC16645-399C-414E-B7F6-8740C6DA6B7E}"/>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63704682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3EEB0-A347-4B3C-95B2-09210BE4154D}"/>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F51FA89B-6498-4D0F-A556-9A8CA9167A11}"/>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A4CC8E-6689-414B-B06A-649A195F7D04}"/>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5" name="Footer Placeholder 4">
            <a:extLst>
              <a:ext uri="{FF2B5EF4-FFF2-40B4-BE49-F238E27FC236}">
                <a16:creationId xmlns:a16="http://schemas.microsoft.com/office/drawing/2014/main" id="{D954F57F-2F09-4E34-92D2-D68AC71623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D47218-6635-4C7E-B9F7-03D353BF3898}"/>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2145866935"/>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16F126-B3C4-49D7-A78A-77B17164755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400EB93-A829-47F8-8AFF-BCBB06797B40}"/>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D4C7016-840A-48EC-B1F5-2CC13E85AB1F}"/>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689B7FA-56A0-45B4-BD83-2972EE54B565}"/>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6" name="Footer Placeholder 5">
            <a:extLst>
              <a:ext uri="{FF2B5EF4-FFF2-40B4-BE49-F238E27FC236}">
                <a16:creationId xmlns:a16="http://schemas.microsoft.com/office/drawing/2014/main" id="{805CE704-1112-48D1-9371-5462AC7D46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4758E8-9AE8-4672-9EE3-4388B8801CE2}"/>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3557588338"/>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BADC2-8393-4236-B3A0-3384091DC7F5}"/>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098D26-CFE7-41AC-A980-80FDDD730703}"/>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A7656AC7-1C1A-4690-B067-699972DE750F}"/>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D851B3E-59C5-482B-A30D-3792D08377E9}"/>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E69376B-2FBA-43AF-A706-4720F4E4752D}"/>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BA40BC-02C0-4496-9DA5-33A8B78B3894}"/>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8" name="Footer Placeholder 7">
            <a:extLst>
              <a:ext uri="{FF2B5EF4-FFF2-40B4-BE49-F238E27FC236}">
                <a16:creationId xmlns:a16="http://schemas.microsoft.com/office/drawing/2014/main" id="{A7D23ACB-5910-47EF-B6B7-4F6D2048513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5F742EF-6CE3-4C0C-A6B2-8E88BEBC2DF2}"/>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3664802656"/>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28764A-A27D-4216-829C-D724AC6146A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9BF9C39-81CB-4310-8979-546DC5E14349}"/>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4" name="Footer Placeholder 3">
            <a:extLst>
              <a:ext uri="{FF2B5EF4-FFF2-40B4-BE49-F238E27FC236}">
                <a16:creationId xmlns:a16="http://schemas.microsoft.com/office/drawing/2014/main" id="{BFD202EF-53E0-44AA-BC74-5B172FBE3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21976A0-EF04-4D19-8407-EB65ECBCF311}"/>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214106938"/>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A6DE035-C60C-4F1A-80A7-A5C3DBD26F84}"/>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3" name="Footer Placeholder 2">
            <a:extLst>
              <a:ext uri="{FF2B5EF4-FFF2-40B4-BE49-F238E27FC236}">
                <a16:creationId xmlns:a16="http://schemas.microsoft.com/office/drawing/2014/main" id="{7FB0B9B4-921D-4267-95B3-6E5A678655A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1DED29B-39FB-42EC-A856-F8F4BD589AB5}"/>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3553872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451FB5-592A-4376-8020-0D63EFD32D2B}"/>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4C02990A-A93B-4210-9990-8D4D0F7A4B48}"/>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006A5B7-CAC3-49D3-ADF2-6006FCEBF974}"/>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970B55D-69C0-4D7C-959D-E871A6265313}"/>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6" name="Footer Placeholder 5">
            <a:extLst>
              <a:ext uri="{FF2B5EF4-FFF2-40B4-BE49-F238E27FC236}">
                <a16:creationId xmlns:a16="http://schemas.microsoft.com/office/drawing/2014/main" id="{73E286D5-3AF5-420B-829F-611C0EF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A4D89D-D44B-4264-815C-27854D0719B0}"/>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4199944893"/>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EB987-6D44-496C-B562-10C43BD3745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05AA5A3-42ED-4DB2-AEF5-F046D69050D0}"/>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CB63754-A964-494C-9D1D-3284BF379C2D}"/>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E590E961-237C-4EAD-9D1F-FB4AF9B51C86}"/>
              </a:ext>
            </a:extLst>
          </p:cNvPr>
          <p:cNvSpPr>
            <a:spLocks noGrp="1"/>
          </p:cNvSpPr>
          <p:nvPr>
            <p:ph type="dt" sz="half" idx="10"/>
          </p:nvPr>
        </p:nvSpPr>
        <p:spPr/>
        <p:txBody>
          <a:bodyPr/>
          <a:lstStyle/>
          <a:p>
            <a:fld id="{1E823BB2-263B-4AE3-8B5B-A88D9AEEF3FC}" type="datetimeFigureOut">
              <a:rPr lang="en-US" smtClean="0"/>
              <a:t>11/20/2021</a:t>
            </a:fld>
            <a:endParaRPr lang="en-US"/>
          </a:p>
        </p:txBody>
      </p:sp>
      <p:sp>
        <p:nvSpPr>
          <p:cNvPr id="6" name="Footer Placeholder 5">
            <a:extLst>
              <a:ext uri="{FF2B5EF4-FFF2-40B4-BE49-F238E27FC236}">
                <a16:creationId xmlns:a16="http://schemas.microsoft.com/office/drawing/2014/main" id="{859CEBCD-4479-476A-896D-052E59270F6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1D6DDF0-569E-4287-97A5-C478A805B9C2}"/>
              </a:ext>
            </a:extLst>
          </p:cNvPr>
          <p:cNvSpPr>
            <a:spLocks noGrp="1"/>
          </p:cNvSpPr>
          <p:nvPr>
            <p:ph type="sldNum" sz="quarter" idx="12"/>
          </p:nvPr>
        </p:nvSpPr>
        <p:spPr/>
        <p:txBody>
          <a:bodyPr/>
          <a:lstStyle/>
          <a:p>
            <a:fld id="{91C1B84A-0EEB-468E-81AB-ACDBC02D1CE5}" type="slidenum">
              <a:rPr lang="en-US" smtClean="0"/>
              <a:t>‹#›</a:t>
            </a:fld>
            <a:endParaRPr lang="en-US"/>
          </a:p>
        </p:txBody>
      </p:sp>
    </p:spTree>
    <p:extLst>
      <p:ext uri="{BB962C8B-B14F-4D97-AF65-F5344CB8AC3E}">
        <p14:creationId xmlns:p14="http://schemas.microsoft.com/office/powerpoint/2010/main" val="2375866725"/>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9Slide.vn - 2019">
            <a:extLst>
              <a:ext uri="{FF2B5EF4-FFF2-40B4-BE49-F238E27FC236}">
                <a16:creationId xmlns:a16="http://schemas.microsoft.com/office/drawing/2014/main" id="{B554FCBB-98B7-4321-99E8-C6D811D60375}"/>
              </a:ext>
            </a:extLst>
          </p:cNvPr>
          <p:cNvSpPr txBox="1"/>
          <p:nvPr userDrawn="1"/>
        </p:nvSpPr>
        <p:spPr>
          <a:xfrm>
            <a:off x="0" y="-1512332"/>
            <a:ext cx="9144000" cy="369332"/>
          </a:xfrm>
          <a:prstGeom prst="rect">
            <a:avLst/>
          </a:prstGeom>
          <a:noFill/>
        </p:spPr>
        <p:txBody>
          <a:bodyPr vert="horz" rtlCol="0">
            <a:spAutoFit/>
          </a:bodyPr>
          <a:lstStyle/>
          <a:p>
            <a:pPr algn="ctr"/>
            <a:r>
              <a:rPr lang="en-US" sz="1800">
                <a:solidFill>
                  <a:srgbClr val="CFCFCF"/>
                </a:solidFill>
              </a:rPr>
              <a:t>www.9slide.vn</a:t>
            </a:r>
          </a:p>
        </p:txBody>
      </p:sp>
      <p:sp>
        <p:nvSpPr>
          <p:cNvPr id="2" name="Title Placeholder 1">
            <a:extLst>
              <a:ext uri="{FF2B5EF4-FFF2-40B4-BE49-F238E27FC236}">
                <a16:creationId xmlns:a16="http://schemas.microsoft.com/office/drawing/2014/main" id="{8CF8F4C7-654E-4E10-B645-4250042B7F70}"/>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4094F80-71FC-49E2-8043-3FBD362450A4}"/>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8B2CA5-77A8-4E21-AD2F-A511231F1EE5}"/>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1E823BB2-263B-4AE3-8B5B-A88D9AEEF3FC}" type="datetimeFigureOut">
              <a:rPr lang="en-US" smtClean="0"/>
              <a:t>11/20/2021</a:t>
            </a:fld>
            <a:endParaRPr lang="en-US"/>
          </a:p>
        </p:txBody>
      </p:sp>
      <p:sp>
        <p:nvSpPr>
          <p:cNvPr id="5" name="Footer Placeholder 4">
            <a:extLst>
              <a:ext uri="{FF2B5EF4-FFF2-40B4-BE49-F238E27FC236}">
                <a16:creationId xmlns:a16="http://schemas.microsoft.com/office/drawing/2014/main" id="{47807328-72CA-40C8-BFED-FC0C0CEDB365}"/>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A533F33-255A-4CAC-970B-E445587A2083}"/>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1C1B84A-0EEB-468E-81AB-ACDBC02D1CE5}" type="slidenum">
              <a:rPr lang="en-US" smtClean="0"/>
              <a:t>‹#›</a:t>
            </a:fld>
            <a:endParaRPr lang="en-US"/>
          </a:p>
        </p:txBody>
      </p:sp>
    </p:spTree>
    <p:extLst>
      <p:ext uri="{BB962C8B-B14F-4D97-AF65-F5344CB8AC3E}">
        <p14:creationId xmlns:p14="http://schemas.microsoft.com/office/powerpoint/2010/main" val="3163808366"/>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8.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5">
            <a:extLst>
              <a:ext uri="{FF2B5EF4-FFF2-40B4-BE49-F238E27FC236}">
                <a16:creationId xmlns:a16="http://schemas.microsoft.com/office/drawing/2014/main" id="{FFF9B18F-3A43-4676-ABE4-BAC5DFF30BCE}"/>
              </a:ext>
            </a:extLst>
          </p:cNvPr>
          <p:cNvSpPr txBox="1">
            <a:spLocks noChangeArrowheads="1"/>
          </p:cNvSpPr>
          <p:nvPr/>
        </p:nvSpPr>
        <p:spPr bwMode="auto">
          <a:xfrm>
            <a:off x="4065985" y="1172766"/>
            <a:ext cx="819150" cy="29976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defRPr/>
            </a:pPr>
            <a:r>
              <a:rPr lang="en-US" altLang="en-US" sz="1348">
                <a:solidFill>
                  <a:schemeClr val="accent2"/>
                </a:solidFill>
              </a:rPr>
              <a:t> </a:t>
            </a:r>
          </a:p>
        </p:txBody>
      </p:sp>
      <p:pic>
        <p:nvPicPr>
          <p:cNvPr id="4100" name="Picture 1">
            <a:extLst>
              <a:ext uri="{FF2B5EF4-FFF2-40B4-BE49-F238E27FC236}">
                <a16:creationId xmlns:a16="http://schemas.microsoft.com/office/drawing/2014/main" id="{0AE1B43B-0884-458E-B205-1995112C5E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95250"/>
            <a:ext cx="9220199" cy="5634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1">
            <a:extLst>
              <a:ext uri="{FF2B5EF4-FFF2-40B4-BE49-F238E27FC236}">
                <a16:creationId xmlns:a16="http://schemas.microsoft.com/office/drawing/2014/main" id="{4CACA170-8875-4E2C-99B3-1C31D3BBB45E}"/>
              </a:ext>
            </a:extLst>
          </p:cNvPr>
          <p:cNvSpPr>
            <a:spLocks noChangeArrowheads="1"/>
          </p:cNvSpPr>
          <p:nvPr/>
        </p:nvSpPr>
        <p:spPr bwMode="auto">
          <a:xfrm>
            <a:off x="1163457" y="285750"/>
            <a:ext cx="66527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50000"/>
              </a:spcBef>
              <a:buClrTx/>
              <a:buSzTx/>
              <a:buFontTx/>
              <a:buNone/>
            </a:pPr>
            <a:r>
              <a:rPr lang="en-US" altLang="vi-VN" sz="2800" b="1">
                <a:solidFill>
                  <a:schemeClr val="bg1"/>
                </a:solidFill>
                <a:latin typeface="HP001 4 hàng" panose="020B0603050302020204" pitchFamily="34" charset="0"/>
                <a:cs typeface="Times New Roman" panose="02020603050405020304" pitchFamily="18" charset="0"/>
              </a:rPr>
              <a:t>Thứ </a:t>
            </a:r>
            <a:r>
              <a:rPr lang="vi-VN" altLang="vi-VN" sz="2800" b="1">
                <a:solidFill>
                  <a:schemeClr val="bg1"/>
                </a:solidFill>
                <a:latin typeface="HP001 4 hàng" panose="020B0603050302020204" pitchFamily="34" charset="0"/>
                <a:cs typeface="Times New Roman" panose="02020603050405020304" pitchFamily="18" charset="0"/>
              </a:rPr>
              <a:t>năm </a:t>
            </a:r>
            <a:r>
              <a:rPr lang="en-US" altLang="vi-VN" sz="2800" b="1">
                <a:solidFill>
                  <a:schemeClr val="bg1"/>
                </a:solidFill>
                <a:latin typeface="HP001 4 hàng" panose="020B0603050302020204" pitchFamily="34" charset="0"/>
                <a:cs typeface="Times New Roman" panose="02020603050405020304" pitchFamily="18" charset="0"/>
              </a:rPr>
              <a:t>ngày </a:t>
            </a:r>
            <a:r>
              <a:rPr lang="vi-VN" altLang="vi-VN" sz="2800" b="1">
                <a:solidFill>
                  <a:schemeClr val="bg1"/>
                </a:solidFill>
                <a:latin typeface="HP001 4 hàng" panose="020B0603050302020204" pitchFamily="34" charset="0"/>
                <a:cs typeface="Times New Roman" panose="02020603050405020304" pitchFamily="18" charset="0"/>
              </a:rPr>
              <a:t>25</a:t>
            </a:r>
            <a:r>
              <a:rPr lang="en-US" altLang="vi-VN" sz="2800" b="1">
                <a:solidFill>
                  <a:schemeClr val="bg1"/>
                </a:solidFill>
                <a:latin typeface="HP001 4 hàng" panose="020B0603050302020204" pitchFamily="34" charset="0"/>
                <a:cs typeface="Times New Roman" panose="02020603050405020304" pitchFamily="18" charset="0"/>
              </a:rPr>
              <a:t> tháng 11 năm 2021</a:t>
            </a:r>
          </a:p>
        </p:txBody>
      </p:sp>
      <p:sp>
        <p:nvSpPr>
          <p:cNvPr id="2" name="Rectangle 1">
            <a:extLst>
              <a:ext uri="{FF2B5EF4-FFF2-40B4-BE49-F238E27FC236}">
                <a16:creationId xmlns:a16="http://schemas.microsoft.com/office/drawing/2014/main" id="{6BFD8EB2-6C0A-469E-A4B5-CFD175F93F5E}"/>
              </a:ext>
            </a:extLst>
          </p:cNvPr>
          <p:cNvSpPr/>
          <p:nvPr/>
        </p:nvSpPr>
        <p:spPr>
          <a:xfrm>
            <a:off x="838200" y="895350"/>
            <a:ext cx="6781800" cy="954107"/>
          </a:xfrm>
          <a:prstGeom prst="rect">
            <a:avLst/>
          </a:prstGeom>
        </p:spPr>
        <p:txBody>
          <a:bodyPr wrap="square">
            <a:spAutoFit/>
          </a:bodyPr>
          <a:lstStyle/>
          <a:p>
            <a:pPr algn="ctr"/>
            <a:r>
              <a:rPr lang="vi-VN" sz="2800" b="1" u="sng">
                <a:solidFill>
                  <a:schemeClr val="bg1"/>
                </a:solidFill>
                <a:latin typeface="HP001 4 hàng" panose="020B0603050302020204" pitchFamily="34" charset="0"/>
              </a:rPr>
              <a:t>Thanh lịch,- Văn minh.</a:t>
            </a:r>
          </a:p>
          <a:p>
            <a:pPr algn="ctr"/>
            <a:r>
              <a:rPr lang="vi-VN" sz="2800" b="1">
                <a:solidFill>
                  <a:srgbClr val="FFC000"/>
                </a:solidFill>
                <a:latin typeface="HP001 4 hàng" panose="020B0603050302020204" pitchFamily="34" charset="0"/>
              </a:rPr>
              <a:t> Tiết 9: Trò chuyện với anh chị em.</a:t>
            </a:r>
            <a:endParaRPr lang="en-US" sz="2800" b="1" kern="1200">
              <a:solidFill>
                <a:srgbClr val="FFC000"/>
              </a:solidFill>
              <a:latin typeface="HP001 4 hàng" panose="020B0603050302020204" pitchFamily="34" charset="0"/>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AutoShape 16"/>
          <p:cNvSpPr>
            <a:spLocks noChangeArrowheads="1"/>
          </p:cNvSpPr>
          <p:nvPr/>
        </p:nvSpPr>
        <p:spPr bwMode="auto">
          <a:xfrm>
            <a:off x="0" y="6350"/>
            <a:ext cx="4795693" cy="1016363"/>
          </a:xfrm>
          <a:prstGeom prst="cloudCallout">
            <a:avLst>
              <a:gd name="adj1" fmla="val 352"/>
              <a:gd name="adj2" fmla="val -121306"/>
            </a:avLst>
          </a:prstGeom>
          <a:solidFill>
            <a:srgbClr val="009900"/>
          </a:solidFill>
          <a:ln w="9525">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sz="4000" b="1">
                <a:latin typeface="+mj-lt"/>
              </a:rPr>
              <a:t>L</a:t>
            </a:r>
            <a:r>
              <a:rPr lang="en-US" sz="4000" b="1">
                <a:latin typeface="+mj-lt"/>
              </a:rPr>
              <a:t>ời khuyên.</a:t>
            </a:r>
            <a:endParaRPr lang="en-US" altLang="en-US" sz="4000" b="1">
              <a:solidFill>
                <a:schemeClr val="bg1"/>
              </a:solidFill>
              <a:latin typeface="+mj-lt"/>
            </a:endParaRPr>
          </a:p>
        </p:txBody>
      </p:sp>
      <p:sp>
        <p:nvSpPr>
          <p:cNvPr id="5" name="AutoShape 22"/>
          <p:cNvSpPr>
            <a:spLocks noChangeArrowheads="1"/>
          </p:cNvSpPr>
          <p:nvPr/>
        </p:nvSpPr>
        <p:spPr bwMode="auto">
          <a:xfrm rot="5400000">
            <a:off x="3086101" y="-2038350"/>
            <a:ext cx="2971800" cy="8839200"/>
          </a:xfrm>
          <a:prstGeom prst="verticalScroll">
            <a:avLst>
              <a:gd name="adj" fmla="val 12500"/>
            </a:avLst>
          </a:prstGeom>
          <a:solidFill>
            <a:srgbClr val="FFFF00"/>
          </a:solidFill>
          <a:ln w="9525">
            <a:solidFill>
              <a:schemeClr val="tx1"/>
            </a:solidFill>
            <a:round/>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vi-VN" sz="3200" i="1">
              <a:latin typeface="Times New Roman" panose="02020603050405020304" pitchFamily="18" charset="0"/>
              <a:cs typeface="Times New Roman" panose="02020603050405020304" pitchFamily="18" charset="0"/>
            </a:endParaRPr>
          </a:p>
          <a:p>
            <a:endParaRPr lang="vi-VN" sz="3200" i="1">
              <a:latin typeface="Times New Roman" panose="02020603050405020304" pitchFamily="18" charset="0"/>
              <a:cs typeface="Times New Roman" panose="02020603050405020304" pitchFamily="18" charset="0"/>
            </a:endParaRPr>
          </a:p>
          <a:p>
            <a:r>
              <a:rPr lang="vi-VN" sz="2800" b="1" i="1">
                <a:latin typeface="Times New Roman" panose="02020603050405020304" pitchFamily="18" charset="0"/>
                <a:cs typeface="Times New Roman" panose="02020603050405020304" pitchFamily="18" charset="0"/>
              </a:rPr>
              <a:t>Chúng ta nên:</a:t>
            </a:r>
            <a:endParaRPr lang="vi-VN" sz="2800" b="1">
              <a:latin typeface="Times New Roman" panose="02020603050405020304" pitchFamily="18" charset="0"/>
              <a:cs typeface="Times New Roman" panose="02020603050405020304" pitchFamily="18" charset="0"/>
            </a:endParaRPr>
          </a:p>
          <a:p>
            <a:r>
              <a:rPr lang="vi-VN" sz="2800" b="1" i="1">
                <a:latin typeface="Times New Roman" panose="02020603050405020304" pitchFamily="18" charset="0"/>
                <a:cs typeface="Times New Roman" panose="02020603050405020304" pitchFamily="18" charset="0"/>
              </a:rPr>
              <a:t>Thường xuyên trò chuyện, tâm sự với anh chị em</a:t>
            </a:r>
          </a:p>
          <a:p>
            <a:r>
              <a:rPr lang="vi-VN" sz="2800" b="1" i="1">
                <a:latin typeface="Times New Roman" panose="02020603050405020304" pitchFamily="18" charset="0"/>
                <a:cs typeface="Times New Roman" panose="02020603050405020304" pitchFamily="18" charset="0"/>
              </a:rPr>
              <a:t> trong gia đình. Trò chuyện cùng anh chị em</a:t>
            </a:r>
          </a:p>
          <a:p>
            <a:r>
              <a:rPr lang="vi-VN" sz="2800" b="1" i="1">
                <a:latin typeface="Times New Roman" panose="02020603050405020304" pitchFamily="18" charset="0"/>
                <a:cs typeface="Times New Roman" panose="02020603050405020304" pitchFamily="18" charset="0"/>
              </a:rPr>
              <a:t> trong gia đình với thái độ hoà nhã, thân mật,</a:t>
            </a:r>
          </a:p>
          <a:p>
            <a:r>
              <a:rPr lang="vi-VN" sz="2800" b="1" i="1">
                <a:latin typeface="Times New Roman" panose="02020603050405020304" pitchFamily="18" charset="0"/>
                <a:cs typeface="Times New Roman" panose="02020603050405020304" pitchFamily="18" charset="0"/>
              </a:rPr>
              <a:t> vui vẻ, không làm phiền khi mọi người có việc bận.</a:t>
            </a:r>
            <a:endParaRPr lang="vi-VN" sz="2800" b="1">
              <a:latin typeface="Times New Roman" panose="02020603050405020304" pitchFamily="18" charset="0"/>
              <a:cs typeface="Times New Roman" panose="02020603050405020304" pitchFamily="18" charset="0"/>
            </a:endParaRPr>
          </a:p>
          <a:p>
            <a:br>
              <a:rPr lang="vi-VN" sz="3200">
                <a:latin typeface="Times New Roman" panose="02020603050405020304" pitchFamily="18" charset="0"/>
                <a:cs typeface="Times New Roman" panose="02020603050405020304" pitchFamily="18" charset="0"/>
              </a:rPr>
            </a:b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1311310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52400" y="133351"/>
            <a:ext cx="8991600" cy="1292662"/>
          </a:xfrm>
          <a:prstGeom prst="rect">
            <a:avLst/>
          </a:prstGeom>
        </p:spPr>
        <p:txBody>
          <a:bodyPr wrap="square">
            <a:spAutoFit/>
          </a:bodyPr>
          <a:lstStyle/>
          <a:p>
            <a:r>
              <a:rPr lang="en-US" sz="3200" b="1">
                <a:solidFill>
                  <a:srgbClr val="C00000"/>
                </a:solidFill>
                <a:latin typeface="Times New Roman" panose="02020603050405020304" pitchFamily="18" charset="0"/>
                <a:cs typeface="Times New Roman" panose="02020603050405020304" pitchFamily="18" charset="0"/>
              </a:rPr>
              <a:t>HOẠT ĐỘNG I</a:t>
            </a:r>
            <a:r>
              <a:rPr lang="vi-VN" sz="3200" b="1">
                <a:solidFill>
                  <a:srgbClr val="C00000"/>
                </a:solidFill>
                <a:latin typeface="Times New Roman" panose="02020603050405020304" pitchFamily="18" charset="0"/>
                <a:cs typeface="Times New Roman" panose="02020603050405020304" pitchFamily="18" charset="0"/>
              </a:rPr>
              <a:t>I:</a:t>
            </a:r>
            <a:r>
              <a:rPr lang="en-US" sz="3200" b="1">
                <a:solidFill>
                  <a:schemeClr val="bg1"/>
                </a:solidFill>
                <a:latin typeface="Times New Roman" panose="02020603050405020304" pitchFamily="18" charset="0"/>
                <a:cs typeface="Times New Roman" panose="02020603050405020304" pitchFamily="18" charset="0"/>
              </a:rPr>
              <a:t> </a:t>
            </a:r>
            <a:r>
              <a:rPr lang="en-US" sz="3200" b="1">
                <a:solidFill>
                  <a:srgbClr val="C00000"/>
                </a:solidFill>
                <a:latin typeface="Times New Roman" panose="02020603050405020304" pitchFamily="18" charset="0"/>
                <a:cs typeface="Times New Roman" panose="02020603050405020304" pitchFamily="18" charset="0"/>
              </a:rPr>
              <a:t>Trao đổi</a:t>
            </a:r>
            <a:r>
              <a:rPr lang="vi-VN" sz="3200" b="1">
                <a:solidFill>
                  <a:srgbClr val="C00000"/>
                </a:solidFill>
                <a:latin typeface="Times New Roman" panose="02020603050405020304" pitchFamily="18" charset="0"/>
                <a:cs typeface="Times New Roman" panose="02020603050405020304" pitchFamily="18" charset="0"/>
              </a:rPr>
              <a:t>,</a:t>
            </a:r>
            <a:r>
              <a:rPr lang="vi-VN" sz="3200" b="1">
                <a:solidFill>
                  <a:schemeClr val="bg1"/>
                </a:solidFill>
                <a:latin typeface="Times New Roman" panose="02020603050405020304" pitchFamily="18" charset="0"/>
                <a:cs typeface="Times New Roman" panose="02020603050405020304" pitchFamily="18" charset="0"/>
              </a:rPr>
              <a:t> </a:t>
            </a:r>
            <a:r>
              <a:rPr lang="vi-VN" sz="3200" b="1">
                <a:solidFill>
                  <a:srgbClr val="C00000"/>
                </a:solidFill>
                <a:latin typeface="Times New Roman" panose="02020603050405020304" pitchFamily="18" charset="0"/>
                <a:cs typeface="Times New Roman" panose="02020603050405020304" pitchFamily="18" charset="0"/>
              </a:rPr>
              <a:t>bày tỏ ý kiến.</a:t>
            </a:r>
          </a:p>
          <a:p>
            <a:r>
              <a:rPr lang="vi-VN" sz="3200" b="1">
                <a:solidFill>
                  <a:srgbClr val="C00000"/>
                </a:solidFill>
                <a:latin typeface="Times New Roman" panose="02020603050405020304" pitchFamily="18" charset="0"/>
                <a:cs typeface="Times New Roman" panose="02020603050405020304" pitchFamily="18" charset="0"/>
              </a:rPr>
              <a:t>1. </a:t>
            </a:r>
            <a:r>
              <a:rPr lang="en-US" sz="3200" b="1">
                <a:solidFill>
                  <a:srgbClr val="C00000"/>
                </a:solidFill>
                <a:latin typeface="Times New Roman" panose="02020603050405020304" pitchFamily="18" charset="0"/>
                <a:cs typeface="Times New Roman" panose="02020603050405020304" pitchFamily="18" charset="0"/>
              </a:rPr>
              <a:t>B</a:t>
            </a:r>
            <a:r>
              <a:rPr lang="vi-VN" sz="3200" b="1">
                <a:solidFill>
                  <a:srgbClr val="C00000"/>
                </a:solidFill>
                <a:latin typeface="Times New Roman" panose="02020603050405020304" pitchFamily="18" charset="0"/>
                <a:cs typeface="Times New Roman" panose="02020603050405020304" pitchFamily="18" charset="0"/>
              </a:rPr>
              <a:t>ài tập</a:t>
            </a:r>
            <a:r>
              <a:rPr lang="en-US" sz="3200" b="1">
                <a:solidFill>
                  <a:srgbClr val="C00000"/>
                </a:solidFill>
                <a:latin typeface="Times New Roman" panose="02020603050405020304" pitchFamily="18" charset="0"/>
                <a:cs typeface="Times New Roman" panose="02020603050405020304" pitchFamily="18" charset="0"/>
              </a:rPr>
              <a:t> </a:t>
            </a:r>
            <a:r>
              <a:rPr lang="vi-VN" sz="3200" b="1">
                <a:solidFill>
                  <a:srgbClr val="C00000"/>
                </a:solidFill>
                <a:latin typeface="Times New Roman" panose="02020603050405020304" pitchFamily="18" charset="0"/>
                <a:cs typeface="Times New Roman" panose="02020603050405020304" pitchFamily="18" charset="0"/>
              </a:rPr>
              <a:t>1.</a:t>
            </a:r>
            <a:endParaRPr lang="en-US" sz="3200" b="1">
              <a:solidFill>
                <a:srgbClr val="C00000"/>
              </a:solidFill>
              <a:latin typeface="Times New Roman" panose="02020603050405020304" pitchFamily="18" charset="0"/>
              <a:cs typeface="Times New Roman" panose="02020603050405020304" pitchFamily="18" charset="0"/>
            </a:endParaRPr>
          </a:p>
          <a:p>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123950"/>
            <a:ext cx="8839200" cy="2676525"/>
          </a:xfrm>
          <a:prstGeom prst="rect">
            <a:avLst/>
          </a:prstGeom>
        </p:spPr>
      </p:pic>
    </p:spTree>
    <p:extLst>
      <p:ext uri="{BB962C8B-B14F-4D97-AF65-F5344CB8AC3E}">
        <p14:creationId xmlns:p14="http://schemas.microsoft.com/office/powerpoint/2010/main" val="1304267117"/>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228600" y="209550"/>
            <a:ext cx="8686800" cy="914398"/>
          </a:xfrm>
          <a:prstGeom prst="wedgeRoundRectCallout">
            <a:avLst>
              <a:gd name="adj1" fmla="val 46092"/>
              <a:gd name="adj2" fmla="val 4436"/>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457200" indent="-457200" algn="l">
              <a:spcAft>
                <a:spcPts val="500"/>
              </a:spcAft>
              <a:buAutoNum type="alphaLcParenR"/>
            </a:pPr>
            <a:r>
              <a:rPr lang="vi-VN" sz="2800" b="1">
                <a:solidFill>
                  <a:srgbClr val="FFFF00"/>
                </a:solidFill>
                <a:latin typeface="+mj-lt"/>
              </a:rPr>
              <a:t>a)Bố mẹ mua cho em của em đồ chơi mới, em tỏ thái độ vui vẻ, đồng tình.</a:t>
            </a: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228600" y="1276349"/>
            <a:ext cx="8686800" cy="1142999"/>
          </a:xfrm>
          <a:prstGeom prst="wedgeRoundRectCallout">
            <a:avLst>
              <a:gd name="adj1" fmla="val -42262"/>
              <a:gd name="adj2" fmla="val -10834"/>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pPr marL="0" indent="0" algn="l">
              <a:spcAft>
                <a:spcPts val="500"/>
              </a:spcAft>
            </a:pPr>
            <a:r>
              <a:rPr lang="vi-VN" sz="2800" b="1">
                <a:solidFill>
                  <a:schemeClr val="bg1"/>
                </a:solidFill>
                <a:latin typeface="+mj-lt"/>
              </a:rPr>
              <a:t>b) Không tự tiện sử dụng đồ dùng của anh chị. Muốn mượn, em phải xin phép đàng hoàng. </a:t>
            </a:r>
          </a:p>
        </p:txBody>
      </p:sp>
      <p:sp>
        <p:nvSpPr>
          <p:cNvPr id="7" name="AutoShape 5"/>
          <p:cNvSpPr txBox="1">
            <a:spLocks noChangeArrowheads="1"/>
          </p:cNvSpPr>
          <p:nvPr/>
        </p:nvSpPr>
        <p:spPr bwMode="auto">
          <a:xfrm>
            <a:off x="228600" y="2571750"/>
            <a:ext cx="8686800" cy="1143000"/>
          </a:xfrm>
          <a:prstGeom prst="wedgeRoundRectCallout">
            <a:avLst>
              <a:gd name="adj1" fmla="val 46092"/>
              <a:gd name="adj2" fmla="val 4436"/>
              <a:gd name="adj3" fmla="val 16667"/>
            </a:avLst>
          </a:prstGeom>
          <a:solidFill>
            <a:srgbClr val="9933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1pPr>
            <a:lvl2pPr marL="742950" marR="0" lvl="1" indent="-28575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2pPr>
            <a:lvl3pPr marL="1143000" marR="0" lvl="2" indent="-22860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3pPr>
            <a:lvl4pPr marL="1600200" marR="0" lvl="3" indent="-22860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4pPr>
            <a:lvl5pPr marL="2057400" marR="0" lvl="4" indent="-22860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5pPr>
            <a:lvl6pPr marL="2514600" marR="0" lvl="5"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6pPr>
            <a:lvl7pPr marL="2971800" marR="0" lvl="6"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7pPr>
            <a:lvl8pPr marL="3429000" marR="0" lvl="7"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8pPr>
            <a:lvl9pPr marL="3886200" marR="0" lvl="8"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9pPr>
          </a:lstStyle>
          <a:p>
            <a:pPr marL="457200" indent="-457200" algn="l">
              <a:spcAft>
                <a:spcPts val="500"/>
              </a:spcAft>
              <a:buAutoNum type="alphaLcParenR"/>
            </a:pPr>
            <a:r>
              <a:rPr lang="vi-VN" sz="2800" b="1">
                <a:solidFill>
                  <a:srgbClr val="FFFF00"/>
                </a:solidFill>
                <a:latin typeface="+mj-lt"/>
              </a:rPr>
              <a:t>c) Trò chuyện, chia sẻ với anh chị em khi em gặp chuyện vui, buồn. </a:t>
            </a:r>
          </a:p>
        </p:txBody>
      </p:sp>
    </p:spTree>
    <p:extLst>
      <p:ext uri="{BB962C8B-B14F-4D97-AF65-F5344CB8AC3E}">
        <p14:creationId xmlns:p14="http://schemas.microsoft.com/office/powerpoint/2010/main" val="193243376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AutoShape 11"/>
          <p:cNvSpPr txBox="1">
            <a:spLocks noChangeArrowheads="1"/>
          </p:cNvSpPr>
          <p:nvPr/>
        </p:nvSpPr>
        <p:spPr bwMode="auto">
          <a:xfrm>
            <a:off x="228600" y="438150"/>
            <a:ext cx="8686800" cy="1143000"/>
          </a:xfrm>
          <a:prstGeom prst="wedgeRoundRectCallout">
            <a:avLst>
              <a:gd name="adj1" fmla="val -42262"/>
              <a:gd name="adj2" fmla="val -10834"/>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pPr marL="0" indent="0" algn="l">
              <a:spcAft>
                <a:spcPts val="500"/>
              </a:spcAft>
            </a:pPr>
            <a:r>
              <a:rPr lang="vi-VN" sz="2800" b="1">
                <a:solidFill>
                  <a:srgbClr val="716E00"/>
                </a:solidFill>
                <a:latin typeface="+mj-lt"/>
              </a:rPr>
              <a:t>d</a:t>
            </a:r>
            <a:r>
              <a:rPr lang="vi-VN" sz="2800" b="1">
                <a:solidFill>
                  <a:schemeClr val="bg1"/>
                </a:solidFill>
                <a:latin typeface="+mj-lt"/>
              </a:rPr>
              <a:t>) Ân cần thăm hỏi khi anh chị em có vẻ mặt không vui. </a:t>
            </a:r>
          </a:p>
        </p:txBody>
      </p:sp>
      <p:sp>
        <p:nvSpPr>
          <p:cNvPr id="5" name="AutoShape 5"/>
          <p:cNvSpPr txBox="1">
            <a:spLocks noChangeArrowheads="1"/>
          </p:cNvSpPr>
          <p:nvPr/>
        </p:nvSpPr>
        <p:spPr bwMode="auto">
          <a:xfrm>
            <a:off x="228600" y="1809750"/>
            <a:ext cx="8686800" cy="1371600"/>
          </a:xfrm>
          <a:prstGeom prst="wedgeRoundRectCallout">
            <a:avLst>
              <a:gd name="adj1" fmla="val 46092"/>
              <a:gd name="adj2" fmla="val 4436"/>
              <a:gd name="adj3" fmla="val 16667"/>
            </a:avLst>
          </a:prstGeom>
          <a:solidFill>
            <a:srgbClr val="9933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R="0" lvl="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1pPr>
            <a:lvl2pPr marL="742950" marR="0" lvl="1" indent="-28575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2pPr>
            <a:lvl3pPr marL="1143000" marR="0" lvl="2" indent="-22860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3pPr>
            <a:lvl4pPr marL="1600200" marR="0" lvl="3" indent="-22860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4pPr>
            <a:lvl5pPr marL="2057400" marR="0" lvl="4" indent="-228600" algn="ctr" rtl="0" eaLnBrk="0" hangingPunct="0">
              <a:lnSpc>
                <a:spcPct val="100000"/>
              </a:lnSpc>
              <a:spcBef>
                <a:spcPts val="0"/>
              </a:spcBef>
              <a:spcAft>
                <a:spcPts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5pPr>
            <a:lvl6pPr marL="2514600" marR="0" lvl="5"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6pPr>
            <a:lvl7pPr marL="2971800" marR="0" lvl="6"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7pPr>
            <a:lvl8pPr marL="3429000" marR="0" lvl="7"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8pPr>
            <a:lvl9pPr marL="3886200" marR="0" lvl="8" indent="-228600" algn="ctr" rtl="0" eaLnBrk="0" fontAlgn="base" hangingPunct="0">
              <a:lnSpc>
                <a:spcPct val="100000"/>
              </a:lnSpc>
              <a:spcBef>
                <a:spcPct val="0"/>
              </a:spcBef>
              <a:spcAft>
                <a:spcPct val="0"/>
              </a:spcAft>
              <a:buClr>
                <a:schemeClr val="accent4"/>
              </a:buClr>
              <a:buSzPts val="1600"/>
              <a:buFont typeface="Titan One"/>
              <a:buNone/>
              <a:defRPr sz="1600" b="0" i="0" u="none" strike="noStrike" cap="none">
                <a:solidFill>
                  <a:schemeClr val="tx1"/>
                </a:solidFill>
                <a:latin typeface="Arial" panose="020B0604020202020204" pitchFamily="34" charset="0"/>
                <a:ea typeface="Titan One"/>
                <a:cs typeface="Titan One"/>
                <a:sym typeface="Titan One"/>
              </a:defRPr>
            </a:lvl9pPr>
          </a:lstStyle>
          <a:p>
            <a:pPr marL="457200" indent="-457200" algn="l">
              <a:spcAft>
                <a:spcPts val="500"/>
              </a:spcAft>
              <a:buAutoNum type="alphaLcParenR"/>
            </a:pPr>
            <a:r>
              <a:rPr lang="vi-VN" sz="2800" b="1">
                <a:solidFill>
                  <a:schemeClr val="bg1"/>
                </a:solidFill>
                <a:latin typeface="+mj-lt"/>
              </a:rPr>
              <a:t>e) Vui vẻ chúc mừng anh chị em nhân ngày lễ, ngày Tết, ngày sinh nhật.</a:t>
            </a:r>
          </a:p>
        </p:txBody>
      </p:sp>
    </p:spTree>
    <p:extLst>
      <p:ext uri="{BB962C8B-B14F-4D97-AF65-F5344CB8AC3E}">
        <p14:creationId xmlns:p14="http://schemas.microsoft.com/office/powerpoint/2010/main" val="355007825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0" y="971550"/>
            <a:ext cx="4343400" cy="3352800"/>
          </a:xfrm>
          <a:prstGeom prst="wedgeRoundRectCallout">
            <a:avLst>
              <a:gd name="adj1" fmla="val 59867"/>
              <a:gd name="adj2" fmla="val 7255"/>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07000"/>
              </a:lnSpc>
            </a:pPr>
            <a:r>
              <a:rPr lang="en-US" sz="40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Khi trò chuyện cùng anh chị em trong gia đình, em phải có thái độ như thế nào?</a:t>
            </a:r>
            <a:endParaRPr lang="en-US" sz="4000" b="1">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4907844" y="895350"/>
            <a:ext cx="4159956" cy="3352800"/>
          </a:xfrm>
          <a:prstGeom prst="wedgeRoundRectCallout">
            <a:avLst>
              <a:gd name="adj1" fmla="val -63429"/>
              <a:gd name="adj2" fmla="val -3389"/>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r>
              <a:rPr lang="en-US" sz="3600" b="1">
                <a:latin typeface="Times New Roman" panose="02020603050405020304" pitchFamily="18" charset="0"/>
                <a:cs typeface="Times New Roman" panose="02020603050405020304" pitchFamily="18" charset="0"/>
              </a:rPr>
              <a:t>- Khi trò chuyện cùng anh chị em trong gia đình, em phải có thái độ hoà nhã, thân mật, vui vẻ.</a:t>
            </a:r>
          </a:p>
        </p:txBody>
      </p:sp>
      <p:graphicFrame>
        <p:nvGraphicFramePr>
          <p:cNvPr id="2" name="Table 1"/>
          <p:cNvGraphicFramePr>
            <a:graphicFrameLocks noGrp="1"/>
          </p:cNvGraphicFramePr>
          <p:nvPr>
            <p:extLst>
              <p:ext uri="{D42A27DB-BD31-4B8C-83A1-F6EECF244321}">
                <p14:modId xmlns:p14="http://schemas.microsoft.com/office/powerpoint/2010/main" val="1848807332"/>
              </p:ext>
            </p:extLst>
          </p:nvPr>
        </p:nvGraphicFramePr>
        <p:xfrm>
          <a:off x="1066800" y="1"/>
          <a:ext cx="2438400" cy="742950"/>
        </p:xfrm>
        <a:graphic>
          <a:graphicData uri="http://schemas.openxmlformats.org/drawingml/2006/table">
            <a:tbl>
              <a:tblPr firstRow="1" bandRow="1">
                <a:tableStyleId>{0E2BBCB5-BD09-4C96-A0CF-64DBD066E710}</a:tableStyleId>
              </a:tblPr>
              <a:tblGrid>
                <a:gridCol w="2438400">
                  <a:extLst>
                    <a:ext uri="{9D8B030D-6E8A-4147-A177-3AD203B41FA5}">
                      <a16:colId xmlns:a16="http://schemas.microsoft.com/office/drawing/2014/main" val="416733563"/>
                    </a:ext>
                  </a:extLst>
                </a:gridCol>
              </a:tblGrid>
              <a:tr h="742950">
                <a:tc>
                  <a:txBody>
                    <a:bodyPr/>
                    <a:lstStyle/>
                    <a:p>
                      <a:r>
                        <a:rPr lang="vi-VN" sz="3200" b="1">
                          <a:latin typeface="ETIME"/>
                        </a:rPr>
                        <a:t>KẾT</a:t>
                      </a:r>
                      <a:r>
                        <a:rPr lang="vi-VN" sz="3200" b="1" baseline="0">
                          <a:latin typeface="ETIME"/>
                        </a:rPr>
                        <a:t> LUẬN:</a:t>
                      </a:r>
                      <a:endParaRPr lang="en-US" sz="3200" b="1">
                        <a:latin typeface="ETIME"/>
                      </a:endParaRPr>
                    </a:p>
                  </a:txBody>
                  <a:tcPr/>
                </a:tc>
                <a:extLst>
                  <a:ext uri="{0D108BD9-81ED-4DB2-BD59-A6C34878D82A}">
                    <a16:rowId xmlns:a16="http://schemas.microsoft.com/office/drawing/2014/main" val="1006081024"/>
                  </a:ext>
                </a:extLst>
              </a:tr>
            </a:tbl>
          </a:graphicData>
        </a:graphic>
      </p:graphicFrame>
    </p:spTree>
    <p:extLst>
      <p:ext uri="{BB962C8B-B14F-4D97-AF65-F5344CB8AC3E}">
        <p14:creationId xmlns:p14="http://schemas.microsoft.com/office/powerpoint/2010/main" val="254921651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2400" y="1047750"/>
            <a:ext cx="8839200" cy="2616563"/>
          </a:xfrm>
          <a:prstGeom prst="rect">
            <a:avLst/>
          </a:prstGeom>
        </p:spPr>
      </p:pic>
      <p:sp>
        <p:nvSpPr>
          <p:cNvPr id="5" name="Rectangle 4"/>
          <p:cNvSpPr/>
          <p:nvPr/>
        </p:nvSpPr>
        <p:spPr>
          <a:xfrm>
            <a:off x="76200" y="133350"/>
            <a:ext cx="8686800" cy="830997"/>
          </a:xfrm>
          <a:prstGeom prst="rect">
            <a:avLst/>
          </a:prstGeom>
        </p:spPr>
        <p:txBody>
          <a:bodyPr wrap="square">
            <a:spAutoFit/>
          </a:bodyPr>
          <a:lstStyle/>
          <a:p>
            <a:r>
              <a:rPr lang="en-US" sz="2400" b="1">
                <a:solidFill>
                  <a:srgbClr val="C00000"/>
                </a:solidFill>
                <a:latin typeface="Times New Roman" panose="02020603050405020304" pitchFamily="18" charset="0"/>
                <a:cs typeface="Times New Roman" panose="02020603050405020304" pitchFamily="18" charset="0"/>
              </a:rPr>
              <a:t>HOẠT ĐỘNG I</a:t>
            </a:r>
            <a:r>
              <a:rPr lang="vi-VN" sz="2400" b="1">
                <a:solidFill>
                  <a:srgbClr val="C00000"/>
                </a:solidFill>
                <a:latin typeface="Times New Roman" panose="02020603050405020304" pitchFamily="18" charset="0"/>
                <a:cs typeface="Times New Roman" panose="02020603050405020304" pitchFamily="18" charset="0"/>
              </a:rPr>
              <a:t>I:</a:t>
            </a:r>
            <a:r>
              <a:rPr lang="en-US" sz="2400" b="1">
                <a:solidFill>
                  <a:schemeClr val="bg1"/>
                </a:solidFill>
                <a:latin typeface="Times New Roman" panose="02020603050405020304" pitchFamily="18" charset="0"/>
                <a:cs typeface="Times New Roman" panose="02020603050405020304" pitchFamily="18" charset="0"/>
              </a:rPr>
              <a:t> </a:t>
            </a:r>
            <a:r>
              <a:rPr lang="en-US" sz="2400" b="1">
                <a:solidFill>
                  <a:srgbClr val="C00000"/>
                </a:solidFill>
                <a:latin typeface="Times New Roman" panose="02020603050405020304" pitchFamily="18" charset="0"/>
                <a:cs typeface="Times New Roman" panose="02020603050405020304" pitchFamily="18" charset="0"/>
              </a:rPr>
              <a:t>Trao đổi</a:t>
            </a:r>
            <a:r>
              <a:rPr lang="vi-VN" sz="2400" b="1">
                <a:solidFill>
                  <a:srgbClr val="C00000"/>
                </a:solidFill>
                <a:latin typeface="Times New Roman" panose="02020603050405020304" pitchFamily="18" charset="0"/>
                <a:cs typeface="Times New Roman" panose="02020603050405020304" pitchFamily="18" charset="0"/>
              </a:rPr>
              <a:t>,</a:t>
            </a:r>
            <a:r>
              <a:rPr lang="vi-VN" sz="2400" b="1">
                <a:solidFill>
                  <a:schemeClr val="bg1"/>
                </a:solidFill>
                <a:latin typeface="Times New Roman" panose="02020603050405020304" pitchFamily="18" charset="0"/>
                <a:cs typeface="Times New Roman" panose="02020603050405020304" pitchFamily="18" charset="0"/>
              </a:rPr>
              <a:t> </a:t>
            </a:r>
            <a:r>
              <a:rPr lang="vi-VN" sz="2400" b="1">
                <a:solidFill>
                  <a:srgbClr val="C00000"/>
                </a:solidFill>
                <a:latin typeface="Times New Roman" panose="02020603050405020304" pitchFamily="18" charset="0"/>
                <a:cs typeface="Times New Roman" panose="02020603050405020304" pitchFamily="18" charset="0"/>
              </a:rPr>
              <a:t>bày tỏ ý kiến.</a:t>
            </a:r>
          </a:p>
          <a:p>
            <a:r>
              <a:rPr lang="vi-VN" sz="2400" b="1">
                <a:solidFill>
                  <a:srgbClr val="C00000"/>
                </a:solidFill>
                <a:latin typeface="Times New Roman" panose="02020603050405020304" pitchFamily="18" charset="0"/>
                <a:cs typeface="Times New Roman" panose="02020603050405020304" pitchFamily="18" charset="0"/>
              </a:rPr>
              <a:t>2. </a:t>
            </a:r>
            <a:r>
              <a:rPr lang="en-US" sz="2400" b="1">
                <a:solidFill>
                  <a:srgbClr val="C00000"/>
                </a:solidFill>
                <a:latin typeface="Times New Roman" panose="02020603050405020304" pitchFamily="18" charset="0"/>
                <a:cs typeface="Times New Roman" panose="02020603050405020304" pitchFamily="18" charset="0"/>
              </a:rPr>
              <a:t>B</a:t>
            </a:r>
            <a:r>
              <a:rPr lang="vi-VN" sz="2400" b="1">
                <a:solidFill>
                  <a:srgbClr val="C00000"/>
                </a:solidFill>
                <a:latin typeface="Times New Roman" panose="02020603050405020304" pitchFamily="18" charset="0"/>
                <a:cs typeface="Times New Roman" panose="02020603050405020304" pitchFamily="18" charset="0"/>
              </a:rPr>
              <a:t>ài tập</a:t>
            </a:r>
            <a:r>
              <a:rPr lang="en-US" sz="2400" b="1">
                <a:solidFill>
                  <a:srgbClr val="C00000"/>
                </a:solidFill>
                <a:latin typeface="Times New Roman" panose="02020603050405020304" pitchFamily="18" charset="0"/>
                <a:cs typeface="Times New Roman" panose="02020603050405020304" pitchFamily="18" charset="0"/>
              </a:rPr>
              <a:t> </a:t>
            </a:r>
            <a:r>
              <a:rPr lang="vi-VN" sz="2400" b="1">
                <a:solidFill>
                  <a:srgbClr val="C00000"/>
                </a:solidFill>
                <a:latin typeface="Times New Roman" panose="02020603050405020304" pitchFamily="18" charset="0"/>
                <a:cs typeface="Times New Roman" panose="02020603050405020304" pitchFamily="18" charset="0"/>
              </a:rPr>
              <a:t>2.</a:t>
            </a:r>
            <a:endParaRPr lang="en-US" sz="2400" b="1">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1175499"/>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228600" y="1479174"/>
            <a:ext cx="8686800" cy="1092575"/>
          </a:xfrm>
          <a:prstGeom prst="wedgeRoundRectCallout">
            <a:avLst>
              <a:gd name="adj1" fmla="val 46092"/>
              <a:gd name="adj2" fmla="val -11425"/>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vi-VN" sz="2400" b="1">
                <a:solidFill>
                  <a:schemeClr val="bg1"/>
                </a:solidFill>
                <a:latin typeface="+mj-lt"/>
              </a:rPr>
              <a:t>a) Em của Hoàng nghịch sách vở và đồ dùng học tập của Hoàng. Hoàng cáu kỉnh nói:“Hư quá đi mất ! Ra chỗ khác mà nghịch !”</a:t>
            </a:r>
            <a:br>
              <a:rPr lang="vi-VN" sz="2400" b="1">
                <a:solidFill>
                  <a:schemeClr val="bg1"/>
                </a:solidFill>
                <a:latin typeface="+mj-lt"/>
              </a:rPr>
            </a:br>
            <a:endParaRPr lang="en-US" sz="2400" b="1">
              <a:solidFill>
                <a:schemeClr val="bg1"/>
              </a:solidFill>
              <a:latin typeface="+mj-lt"/>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152400" y="2648843"/>
            <a:ext cx="8763000" cy="1446907"/>
          </a:xfrm>
          <a:prstGeom prst="wedgeRoundRectCallout">
            <a:avLst>
              <a:gd name="adj1" fmla="val -42262"/>
              <a:gd name="adj2" fmla="val -9450"/>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pPr algn="l"/>
            <a:r>
              <a:rPr lang="vi-VN">
                <a:latin typeface="+mj-lt"/>
              </a:rPr>
              <a:t>.</a:t>
            </a:r>
          </a:p>
          <a:p>
            <a:pPr algn="l"/>
            <a:endParaRPr lang="vi-VN">
              <a:latin typeface="+mj-lt"/>
            </a:endParaRPr>
          </a:p>
          <a:p>
            <a:pPr algn="l"/>
            <a:endParaRPr lang="vi-VN">
              <a:latin typeface="+mj-lt"/>
            </a:endParaRPr>
          </a:p>
          <a:p>
            <a:pPr algn="l"/>
            <a:r>
              <a:rPr lang="vi-VN" b="1">
                <a:solidFill>
                  <a:schemeClr val="bg1"/>
                </a:solidFill>
                <a:latin typeface="+mj-lt"/>
              </a:rPr>
              <a:t>b) Chị của Hằng có một quyển truyện rất hay. Hằng muốn mượn quyển truyện đó đọc, Hằng nói với chị: “Chị ơi ! Khi nào chị đọc xong, chị cho em mượn nhé !”.</a:t>
            </a:r>
            <a:endParaRPr lang="vi-VN" sz="3600" b="1">
              <a:solidFill>
                <a:schemeClr val="bg1"/>
              </a:solidFill>
              <a:latin typeface="+mj-lt"/>
            </a:endParaRPr>
          </a:p>
          <a:p>
            <a:br>
              <a:rPr lang="vi-VN" sz="3600" b="1">
                <a:solidFill>
                  <a:schemeClr val="bg1"/>
                </a:solidFill>
              </a:rPr>
            </a:br>
            <a:endParaRPr lang="en-US" sz="3600" b="1">
              <a:solidFill>
                <a:schemeClr val="bg1"/>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775910571"/>
              </p:ext>
            </p:extLst>
          </p:nvPr>
        </p:nvGraphicFramePr>
        <p:xfrm>
          <a:off x="152400" y="0"/>
          <a:ext cx="8763000" cy="1402080"/>
        </p:xfrm>
        <a:graphic>
          <a:graphicData uri="http://schemas.openxmlformats.org/drawingml/2006/table">
            <a:tbl>
              <a:tblPr firstRow="1" bandRow="1">
                <a:tableStyleId>{0E2BBCB5-BD09-4C96-A0CF-64DBD066E710}</a:tableStyleId>
              </a:tblPr>
              <a:tblGrid>
                <a:gridCol w="8763000">
                  <a:extLst>
                    <a:ext uri="{9D8B030D-6E8A-4147-A177-3AD203B41FA5}">
                      <a16:colId xmlns:a16="http://schemas.microsoft.com/office/drawing/2014/main" val="276199161"/>
                    </a:ext>
                  </a:extLst>
                </a:gridCol>
              </a:tblGrid>
              <a:tr h="895350">
                <a:tc>
                  <a:txBody>
                    <a:bodyPr/>
                    <a:lstStyle/>
                    <a:p>
                      <a:r>
                        <a:rPr lang="vi-VN" sz="3600" b="1">
                          <a:solidFill>
                            <a:srgbClr val="FF0000"/>
                          </a:solidFill>
                          <a:latin typeface="+mj-lt"/>
                        </a:rPr>
                        <a:t>2. Nêu nhận xét về cách ứng xử của các bạn trong từng </a:t>
                      </a:r>
                      <a:r>
                        <a:rPr lang="vi-VN" sz="3200" b="1">
                          <a:solidFill>
                            <a:srgbClr val="FF0000"/>
                          </a:solidFill>
                          <a:latin typeface="+mj-lt"/>
                        </a:rPr>
                        <a:t>trường</a:t>
                      </a:r>
                      <a:r>
                        <a:rPr lang="vi-VN" sz="3600" b="1">
                          <a:solidFill>
                            <a:srgbClr val="FF0000"/>
                          </a:solidFill>
                          <a:latin typeface="+mj-lt"/>
                        </a:rPr>
                        <a:t> hợp sau:</a:t>
                      </a:r>
                      <a:br>
                        <a:rPr lang="vi-VN" sz="3600"/>
                      </a:br>
                      <a:endParaRPr lang="en-US"/>
                    </a:p>
                  </a:txBody>
                  <a:tcPr/>
                </a:tc>
                <a:extLst>
                  <a:ext uri="{0D108BD9-81ED-4DB2-BD59-A6C34878D82A}">
                    <a16:rowId xmlns:a16="http://schemas.microsoft.com/office/drawing/2014/main" val="4292297220"/>
                  </a:ext>
                </a:extLst>
              </a:tr>
            </a:tbl>
          </a:graphicData>
        </a:graphic>
      </p:graphicFrame>
    </p:spTree>
    <p:extLst>
      <p:ext uri="{BB962C8B-B14F-4D97-AF65-F5344CB8AC3E}">
        <p14:creationId xmlns:p14="http://schemas.microsoft.com/office/powerpoint/2010/main" val="112884299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fade">
                                      <p:cBhvr>
                                        <p:cTn id="27" dur="1000"/>
                                        <p:tgtEl>
                                          <p:spTgt spid="6">
                                            <p:txEl>
                                              <p:pRg st="3" end="3"/>
                                            </p:txEl>
                                          </p:spTgt>
                                        </p:tgtEl>
                                      </p:cBhvr>
                                    </p:animEffect>
                                    <p:anim calcmode="lin" valueType="num">
                                      <p:cBhvr>
                                        <p:cTn id="28"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xEl>
                                              <p:pRg st="4" end="4"/>
                                            </p:txEl>
                                          </p:spTgt>
                                        </p:tgtEl>
                                        <p:attrNameLst>
                                          <p:attrName>style.visibility</p:attrName>
                                        </p:attrNameLst>
                                      </p:cBhvr>
                                      <p:to>
                                        <p:strVal val="visible"/>
                                      </p:to>
                                    </p:set>
                                    <p:animEffect transition="in" filter="fade">
                                      <p:cBhvr>
                                        <p:cTn id="34" dur="1000"/>
                                        <p:tgtEl>
                                          <p:spTgt spid="6">
                                            <p:txEl>
                                              <p:pRg st="4" end="4"/>
                                            </p:txEl>
                                          </p:spTgt>
                                        </p:tgtEl>
                                      </p:cBhvr>
                                    </p:animEffect>
                                    <p:anim calcmode="lin" valueType="num">
                                      <p:cBhvr>
                                        <p:cTn id="35"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228600" y="241618"/>
            <a:ext cx="4343400" cy="2133600"/>
          </a:xfrm>
          <a:prstGeom prst="wedgeRoundRectCallout">
            <a:avLst>
              <a:gd name="adj1" fmla="val 58827"/>
              <a:gd name="adj2" fmla="val 56990"/>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l"/>
            <a:r>
              <a:rPr lang="en-US" sz="2400" b="1">
                <a:solidFill>
                  <a:srgbClr val="FFFF00"/>
                </a:solidFill>
                <a:latin typeface="Times New Roman" panose="02020603050405020304" pitchFamily="18" charset="0"/>
                <a:cs typeface="Times New Roman" panose="02020603050405020304" pitchFamily="18" charset="0"/>
              </a:rPr>
              <a:t>+ Qua các cách ứng xử trên, em rút ra được điều gì?</a:t>
            </a: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4984044" y="1200150"/>
            <a:ext cx="4159956" cy="2590800"/>
          </a:xfrm>
          <a:prstGeom prst="wedgeRoundRectCallout">
            <a:avLst>
              <a:gd name="adj1" fmla="val -59358"/>
              <a:gd name="adj2" fmla="val -47833"/>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pPr algn="l"/>
            <a:r>
              <a:rPr lang="en-US" sz="4000">
                <a:solidFill>
                  <a:schemeClr val="bg1"/>
                </a:solidFill>
                <a:latin typeface="Times New Roman" panose="02020603050405020304" pitchFamily="18" charset="0"/>
                <a:cs typeface="Times New Roman" panose="02020603050405020304" pitchFamily="18" charset="0"/>
              </a:rPr>
              <a:t>- Không làm phiền khi mọi người có việc bận.</a:t>
            </a:r>
          </a:p>
        </p:txBody>
      </p:sp>
    </p:spTree>
    <p:extLst>
      <p:ext uri="{BB962C8B-B14F-4D97-AF65-F5344CB8AC3E}">
        <p14:creationId xmlns:p14="http://schemas.microsoft.com/office/powerpoint/2010/main" val="60075595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0" y="1"/>
            <a:ext cx="4343400" cy="4324349"/>
          </a:xfrm>
          <a:prstGeom prst="wedgeRoundRectCallout">
            <a:avLst>
              <a:gd name="adj1" fmla="val 59867"/>
              <a:gd name="adj2" fmla="val 7255"/>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07000"/>
              </a:lnSpc>
            </a:pPr>
            <a:r>
              <a:rPr lang="en-US" sz="40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Khi trò chuyện cùng anh chị em trong gia đình, em phải có thái độ như thế nào?</a:t>
            </a:r>
            <a:endParaRPr lang="en-US" sz="4000" b="1">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4907844" y="0"/>
            <a:ext cx="4159956" cy="3790949"/>
          </a:xfrm>
          <a:prstGeom prst="wedgeRoundRectCallout">
            <a:avLst>
              <a:gd name="adj1" fmla="val -63429"/>
              <a:gd name="adj2" fmla="val -3389"/>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r>
              <a:rPr lang="en-US" sz="3600" b="1">
                <a:latin typeface="Times New Roman" panose="02020603050405020304" pitchFamily="18" charset="0"/>
                <a:cs typeface="Times New Roman" panose="02020603050405020304" pitchFamily="18" charset="0"/>
              </a:rPr>
              <a:t>- Khi trò chuyện cùng anh chị em trong gia đình, em phải có thái độ hoà nhã, thân mật, vui vẻ.</a:t>
            </a:r>
          </a:p>
        </p:txBody>
      </p:sp>
    </p:spTree>
    <p:extLst>
      <p:ext uri="{BB962C8B-B14F-4D97-AF65-F5344CB8AC3E}">
        <p14:creationId xmlns:p14="http://schemas.microsoft.com/office/powerpoint/2010/main" val="409338503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 y="964347"/>
            <a:ext cx="8382000" cy="2979003"/>
          </a:xfrm>
          <a:prstGeom prst="rect">
            <a:avLst/>
          </a:prstGeom>
        </p:spPr>
      </p:pic>
      <p:sp>
        <p:nvSpPr>
          <p:cNvPr id="5" name="Rectangle 4"/>
          <p:cNvSpPr/>
          <p:nvPr/>
        </p:nvSpPr>
        <p:spPr>
          <a:xfrm>
            <a:off x="381000" y="133350"/>
            <a:ext cx="8305800" cy="830997"/>
          </a:xfrm>
          <a:prstGeom prst="rect">
            <a:avLst/>
          </a:prstGeom>
          <a:solidFill>
            <a:srgbClr val="92D050"/>
          </a:solidFill>
        </p:spPr>
        <p:txBody>
          <a:bodyPr wrap="square">
            <a:spAutoFit/>
          </a:bodyPr>
          <a:lstStyle/>
          <a:p>
            <a:r>
              <a:rPr lang="en-US" sz="2400" b="1">
                <a:solidFill>
                  <a:srgbClr val="C00000"/>
                </a:solidFill>
                <a:latin typeface="Times New Roman" panose="02020603050405020304" pitchFamily="18" charset="0"/>
                <a:cs typeface="Times New Roman" panose="02020603050405020304" pitchFamily="18" charset="0"/>
              </a:rPr>
              <a:t>HOẠT ĐỘNG </a:t>
            </a:r>
            <a:r>
              <a:rPr lang="vi-VN" sz="2400" b="1">
                <a:solidFill>
                  <a:srgbClr val="C00000"/>
                </a:solidFill>
                <a:latin typeface="Times New Roman" panose="02020603050405020304" pitchFamily="18" charset="0"/>
                <a:cs typeface="Times New Roman" panose="02020603050405020304" pitchFamily="18" charset="0"/>
              </a:rPr>
              <a:t>III:</a:t>
            </a:r>
            <a:r>
              <a:rPr lang="en-US" sz="2400" b="1">
                <a:solidFill>
                  <a:schemeClr val="bg1"/>
                </a:solidFill>
                <a:latin typeface="Times New Roman" panose="02020603050405020304" pitchFamily="18" charset="0"/>
                <a:cs typeface="Times New Roman" panose="02020603050405020304" pitchFamily="18" charset="0"/>
              </a:rPr>
              <a:t> </a:t>
            </a:r>
            <a:r>
              <a:rPr lang="en-US" sz="2400" b="1">
                <a:solidFill>
                  <a:srgbClr val="C00000"/>
                </a:solidFill>
                <a:latin typeface="Times New Roman" panose="02020603050405020304" pitchFamily="18" charset="0"/>
                <a:cs typeface="Times New Roman" panose="02020603050405020304" pitchFamily="18" charset="0"/>
              </a:rPr>
              <a:t>T</a:t>
            </a:r>
            <a:r>
              <a:rPr lang="vi-VN" sz="2400" b="1">
                <a:solidFill>
                  <a:srgbClr val="C00000"/>
                </a:solidFill>
                <a:latin typeface="Times New Roman" panose="02020603050405020304" pitchFamily="18" charset="0"/>
                <a:cs typeface="Times New Roman" panose="02020603050405020304" pitchFamily="18" charset="0"/>
              </a:rPr>
              <a:t>hực hành.</a:t>
            </a:r>
          </a:p>
          <a:p>
            <a:r>
              <a:rPr lang="vi-VN" sz="2400" b="1">
                <a:solidFill>
                  <a:srgbClr val="C00000"/>
                </a:solidFill>
                <a:latin typeface="Times New Roman" panose="02020603050405020304" pitchFamily="18" charset="0"/>
                <a:cs typeface="Times New Roman" panose="02020603050405020304" pitchFamily="18" charset="0"/>
              </a:rPr>
              <a:t>3. </a:t>
            </a:r>
            <a:r>
              <a:rPr lang="en-US" sz="2400" b="1">
                <a:solidFill>
                  <a:srgbClr val="C00000"/>
                </a:solidFill>
                <a:latin typeface="Times New Roman" panose="02020603050405020304" pitchFamily="18" charset="0"/>
                <a:cs typeface="Times New Roman" panose="02020603050405020304" pitchFamily="18" charset="0"/>
              </a:rPr>
              <a:t>B</a:t>
            </a:r>
            <a:r>
              <a:rPr lang="vi-VN" sz="2400" b="1">
                <a:solidFill>
                  <a:srgbClr val="C00000"/>
                </a:solidFill>
                <a:latin typeface="Times New Roman" panose="02020603050405020304" pitchFamily="18" charset="0"/>
                <a:cs typeface="Times New Roman" panose="02020603050405020304" pitchFamily="18" charset="0"/>
              </a:rPr>
              <a:t>ài tập</a:t>
            </a:r>
            <a:r>
              <a:rPr lang="en-US" sz="2400" b="1">
                <a:solidFill>
                  <a:srgbClr val="C00000"/>
                </a:solidFill>
                <a:latin typeface="Times New Roman" panose="02020603050405020304" pitchFamily="18" charset="0"/>
                <a:cs typeface="Times New Roman" panose="02020603050405020304" pitchFamily="18" charset="0"/>
              </a:rPr>
              <a:t> </a:t>
            </a:r>
            <a:r>
              <a:rPr lang="vi-VN" sz="2400" b="1">
                <a:solidFill>
                  <a:srgbClr val="C00000"/>
                </a:solidFill>
                <a:latin typeface="Times New Roman" panose="02020603050405020304" pitchFamily="18" charset="0"/>
                <a:cs typeface="Times New Roman" panose="02020603050405020304" pitchFamily="18" charset="0"/>
              </a:rPr>
              <a:t>3.</a:t>
            </a:r>
            <a:endParaRPr lang="en-US" sz="2400" b="1">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1944169"/>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p:cNvSpPr>
            <a:spLocks noChangeArrowheads="1"/>
          </p:cNvSpPr>
          <p:nvPr/>
        </p:nvSpPr>
        <p:spPr bwMode="auto">
          <a:xfrm>
            <a:off x="2457450" y="171450"/>
            <a:ext cx="4400550" cy="2000250"/>
          </a:xfrm>
          <a:prstGeom prst="flowChartPreparation">
            <a:avLst/>
          </a:prstGeom>
          <a:solidFill>
            <a:srgbClr val="FFFF00"/>
          </a:solidFill>
          <a:ln w="9525">
            <a:solidFill>
              <a:schemeClr val="tx1"/>
            </a:solidFill>
            <a:miter lim="800000"/>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400" b="1">
                <a:solidFill>
                  <a:srgbClr val="002060"/>
                </a:solidFill>
                <a:latin typeface="HP001 4 hàng" panose="020B0603050302020204" pitchFamily="34" charset="0"/>
              </a:rPr>
              <a:t>Trò chuyện với anh chị em.</a:t>
            </a:r>
            <a:endParaRPr lang="en-US" sz="2400" b="1" kern="1200">
              <a:solidFill>
                <a:srgbClr val="002060"/>
              </a:solidFill>
              <a:latin typeface="HP001 4 hàng" panose="020B0603050302020204" pitchFamily="34" charset="0"/>
            </a:endParaRPr>
          </a:p>
        </p:txBody>
      </p:sp>
      <p:sp>
        <p:nvSpPr>
          <p:cNvPr id="4109" name="Oval 13">
            <a:hlinkClick r:id="rId2" action="ppaction://hlinksldjump"/>
          </p:cNvPr>
          <p:cNvSpPr>
            <a:spLocks noChangeArrowheads="1"/>
          </p:cNvSpPr>
          <p:nvPr/>
        </p:nvSpPr>
        <p:spPr bwMode="auto">
          <a:xfrm>
            <a:off x="2743200" y="3143250"/>
            <a:ext cx="2743200" cy="1714500"/>
          </a:xfrm>
          <a:prstGeom prst="ellipse">
            <a:avLst/>
          </a:prstGeom>
          <a:solidFill>
            <a:srgbClr val="FF0066"/>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400" b="1">
                <a:solidFill>
                  <a:schemeClr val="bg1"/>
                </a:solidFill>
                <a:latin typeface="Times New Roman" panose="02020603050405020304" pitchFamily="18" charset="0"/>
                <a:cs typeface="Times New Roman" panose="02020603050405020304" pitchFamily="18" charset="0"/>
              </a:rPr>
              <a:t>2</a:t>
            </a:r>
            <a:r>
              <a:rPr lang="en-US" sz="2400" b="1">
                <a:solidFill>
                  <a:schemeClr val="bg1"/>
                </a:solidFill>
                <a:latin typeface="Times New Roman" panose="02020603050405020304" pitchFamily="18" charset="0"/>
                <a:cs typeface="Times New Roman" panose="02020603050405020304" pitchFamily="18" charset="0"/>
              </a:rPr>
              <a:t>. Trao đổi</a:t>
            </a:r>
            <a:r>
              <a:rPr lang="vi-VN" sz="2400" b="1">
                <a:solidFill>
                  <a:schemeClr val="bg1"/>
                </a:solidFill>
                <a:latin typeface="Times New Roman" panose="02020603050405020304" pitchFamily="18" charset="0"/>
                <a:cs typeface="Times New Roman" panose="02020603050405020304" pitchFamily="18" charset="0"/>
              </a:rPr>
              <a:t>, bày tỏ </a:t>
            </a:r>
          </a:p>
          <a:p>
            <a:pPr algn="ctr"/>
            <a:r>
              <a:rPr lang="vi-VN" sz="2400" b="1">
                <a:solidFill>
                  <a:schemeClr val="bg1"/>
                </a:solidFill>
                <a:latin typeface="Times New Roman" panose="02020603050405020304" pitchFamily="18" charset="0"/>
                <a:cs typeface="Times New Roman" panose="02020603050405020304" pitchFamily="18" charset="0"/>
              </a:rPr>
              <a:t>ý kiến.</a:t>
            </a:r>
          </a:p>
        </p:txBody>
      </p:sp>
      <p:sp>
        <p:nvSpPr>
          <p:cNvPr id="4110" name="Line 14"/>
          <p:cNvSpPr>
            <a:spLocks noChangeShapeType="1"/>
          </p:cNvSpPr>
          <p:nvPr/>
        </p:nvSpPr>
        <p:spPr bwMode="auto">
          <a:xfrm flipH="1">
            <a:off x="4495800" y="2272393"/>
            <a:ext cx="0" cy="971550"/>
          </a:xfrm>
          <a:prstGeom prst="line">
            <a:avLst/>
          </a:prstGeom>
          <a:noFill/>
          <a:ln w="38100">
            <a:solidFill>
              <a:srgbClr val="660066"/>
            </a:solidFill>
            <a:round/>
            <a:headEnd/>
            <a:tailEnd type="triangle" w="med" len="med"/>
          </a:ln>
          <a:extLst>
            <a:ext uri="{909E8E84-426E-40DD-AFC4-6F175D3DCCD1}">
              <a14:hiddenFill xmlns:a14="http://schemas.microsoft.com/office/drawing/2010/main">
                <a:noFill/>
              </a14:hiddenFill>
            </a:ext>
          </a:extLst>
        </p:spPr>
        <p:txBody>
          <a:bodyPr/>
          <a:lstStyle/>
          <a:p>
            <a:endParaRPr lang="en-US" sz="1050"/>
          </a:p>
        </p:txBody>
      </p:sp>
      <p:sp>
        <p:nvSpPr>
          <p:cNvPr id="4112" name="Oval 16">
            <a:hlinkClick r:id="" action="ppaction://noaction"/>
          </p:cNvPr>
          <p:cNvSpPr>
            <a:spLocks noChangeArrowheads="1"/>
          </p:cNvSpPr>
          <p:nvPr/>
        </p:nvSpPr>
        <p:spPr bwMode="auto">
          <a:xfrm>
            <a:off x="533400" y="3028950"/>
            <a:ext cx="2133600" cy="1371600"/>
          </a:xfrm>
          <a:prstGeom prst="ellipse">
            <a:avLst/>
          </a:prstGeom>
          <a:solidFill>
            <a:srgbClr val="FF0066"/>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400" b="1">
                <a:solidFill>
                  <a:schemeClr val="bg1"/>
                </a:solidFill>
                <a:latin typeface="Times New Roman" panose="02020603050405020304" pitchFamily="18" charset="0"/>
                <a:cs typeface="Times New Roman" panose="02020603050405020304" pitchFamily="18" charset="0"/>
              </a:rPr>
              <a:t>1</a:t>
            </a:r>
            <a:r>
              <a:rPr lang="en-US" sz="2400" b="1">
                <a:solidFill>
                  <a:schemeClr val="bg1"/>
                </a:solidFill>
                <a:latin typeface="Times New Roman" panose="02020603050405020304" pitchFamily="18" charset="0"/>
                <a:cs typeface="Times New Roman" panose="02020603050405020304" pitchFamily="18" charset="0"/>
              </a:rPr>
              <a:t>. Nhận xét </a:t>
            </a:r>
            <a:endParaRPr lang="vi-VN" sz="2400" b="1">
              <a:solidFill>
                <a:schemeClr val="bg1"/>
              </a:solidFill>
              <a:latin typeface="Times New Roman" panose="02020603050405020304" pitchFamily="18" charset="0"/>
              <a:cs typeface="Times New Roman" panose="02020603050405020304" pitchFamily="18" charset="0"/>
            </a:endParaRPr>
          </a:p>
          <a:p>
            <a:pPr algn="ctr"/>
            <a:r>
              <a:rPr lang="en-US" sz="2400" b="1">
                <a:solidFill>
                  <a:schemeClr val="bg1"/>
                </a:solidFill>
                <a:latin typeface="Times New Roman" panose="02020603050405020304" pitchFamily="18" charset="0"/>
                <a:cs typeface="Times New Roman" panose="02020603050405020304" pitchFamily="18" charset="0"/>
              </a:rPr>
              <a:t>hành vi</a:t>
            </a:r>
            <a:r>
              <a:rPr lang="vi-VN" sz="2400" b="1">
                <a:solidFill>
                  <a:schemeClr val="bg1"/>
                </a:solidFill>
                <a:latin typeface="Times New Roman" panose="02020603050405020304" pitchFamily="18" charset="0"/>
                <a:cs typeface="Times New Roman" panose="02020603050405020304" pitchFamily="18" charset="0"/>
              </a:rPr>
              <a:t>.</a:t>
            </a:r>
            <a:endParaRPr lang="en-US" sz="2400" b="1">
              <a:solidFill>
                <a:schemeClr val="bg1"/>
              </a:solidFill>
              <a:latin typeface="Times New Roman" panose="02020603050405020304" pitchFamily="18" charset="0"/>
              <a:cs typeface="Times New Roman" panose="02020603050405020304" pitchFamily="18" charset="0"/>
            </a:endParaRPr>
          </a:p>
        </p:txBody>
      </p:sp>
      <p:sp>
        <p:nvSpPr>
          <p:cNvPr id="4113" name="Line 17"/>
          <p:cNvSpPr>
            <a:spLocks noChangeShapeType="1"/>
          </p:cNvSpPr>
          <p:nvPr/>
        </p:nvSpPr>
        <p:spPr bwMode="auto">
          <a:xfrm flipH="1">
            <a:off x="1796652" y="2162431"/>
            <a:ext cx="1594247" cy="946546"/>
          </a:xfrm>
          <a:prstGeom prst="line">
            <a:avLst/>
          </a:prstGeom>
          <a:noFill/>
          <a:ln w="38100">
            <a:solidFill>
              <a:srgbClr val="660066"/>
            </a:solidFill>
            <a:round/>
            <a:headEnd/>
            <a:tailEnd type="triangle" w="med" len="med"/>
          </a:ln>
          <a:extLst>
            <a:ext uri="{909E8E84-426E-40DD-AFC4-6F175D3DCCD1}">
              <a14:hiddenFill xmlns:a14="http://schemas.microsoft.com/office/drawing/2010/main">
                <a:noFill/>
              </a14:hiddenFill>
            </a:ext>
          </a:extLst>
        </p:spPr>
        <p:txBody>
          <a:bodyPr/>
          <a:lstStyle/>
          <a:p>
            <a:endParaRPr lang="en-US" sz="1050"/>
          </a:p>
        </p:txBody>
      </p:sp>
      <p:sp>
        <p:nvSpPr>
          <p:cNvPr id="4115" name="Oval 19">
            <a:hlinkClick r:id="rId3" action="ppaction://hlinksldjump"/>
          </p:cNvPr>
          <p:cNvSpPr>
            <a:spLocks noChangeArrowheads="1"/>
          </p:cNvSpPr>
          <p:nvPr/>
        </p:nvSpPr>
        <p:spPr bwMode="auto">
          <a:xfrm>
            <a:off x="5715000" y="2952750"/>
            <a:ext cx="2514600" cy="1504950"/>
          </a:xfrm>
          <a:prstGeom prst="ellipse">
            <a:avLst/>
          </a:prstGeom>
          <a:solidFill>
            <a:srgbClr val="FF0066"/>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vi-VN" sz="2400" b="1">
                <a:solidFill>
                  <a:schemeClr val="bg1"/>
                </a:solidFill>
                <a:latin typeface="Times New Roman" panose="02020603050405020304" pitchFamily="18" charset="0"/>
                <a:cs typeface="Times New Roman" panose="02020603050405020304" pitchFamily="18" charset="0"/>
              </a:rPr>
              <a:t>3. T</a:t>
            </a:r>
            <a:r>
              <a:rPr lang="en-US" sz="2400" b="1">
                <a:solidFill>
                  <a:schemeClr val="bg1"/>
                </a:solidFill>
                <a:latin typeface="Times New Roman" panose="02020603050405020304" pitchFamily="18" charset="0"/>
                <a:cs typeface="Times New Roman" panose="02020603050405020304" pitchFamily="18" charset="0"/>
              </a:rPr>
              <a:t>hực hành</a:t>
            </a:r>
            <a:r>
              <a:rPr lang="vi-VN" sz="2400" b="1">
                <a:solidFill>
                  <a:schemeClr val="bg1"/>
                </a:solidFill>
                <a:latin typeface="Times New Roman" panose="02020603050405020304" pitchFamily="18" charset="0"/>
                <a:cs typeface="Times New Roman" panose="02020603050405020304" pitchFamily="18" charset="0"/>
              </a:rPr>
              <a:t>.</a:t>
            </a:r>
            <a:endParaRPr lang="en-US" sz="2400" b="1">
              <a:solidFill>
                <a:schemeClr val="bg1"/>
              </a:solidFill>
              <a:latin typeface="Times New Roman" panose="02020603050405020304" pitchFamily="18" charset="0"/>
              <a:cs typeface="Times New Roman" panose="02020603050405020304" pitchFamily="18" charset="0"/>
            </a:endParaRPr>
          </a:p>
          <a:p>
            <a:pPr algn="ctr"/>
            <a:endParaRPr lang="en-US" sz="2400" b="1">
              <a:solidFill>
                <a:schemeClr val="bg1"/>
              </a:solidFill>
              <a:latin typeface="Times New Roman" panose="02020603050405020304" pitchFamily="18" charset="0"/>
              <a:cs typeface="Times New Roman" panose="02020603050405020304" pitchFamily="18" charset="0"/>
            </a:endParaRPr>
          </a:p>
        </p:txBody>
      </p:sp>
      <p:sp>
        <p:nvSpPr>
          <p:cNvPr id="4116" name="Line 20"/>
          <p:cNvSpPr>
            <a:spLocks noChangeShapeType="1"/>
          </p:cNvSpPr>
          <p:nvPr/>
        </p:nvSpPr>
        <p:spPr bwMode="auto">
          <a:xfrm>
            <a:off x="5943600" y="2171700"/>
            <a:ext cx="457200" cy="1028700"/>
          </a:xfrm>
          <a:prstGeom prst="line">
            <a:avLst/>
          </a:prstGeom>
          <a:noFill/>
          <a:ln w="38100">
            <a:solidFill>
              <a:srgbClr val="660066"/>
            </a:solidFill>
            <a:round/>
            <a:headEnd/>
            <a:tailEnd type="triangle" w="med" len="med"/>
          </a:ln>
          <a:extLst>
            <a:ext uri="{909E8E84-426E-40DD-AFC4-6F175D3DCCD1}">
              <a14:hiddenFill xmlns:a14="http://schemas.microsoft.com/office/drawing/2010/main">
                <a:noFill/>
              </a14:hiddenFill>
            </a:ext>
          </a:extLst>
        </p:spPr>
        <p:txBody>
          <a:bodyPr/>
          <a:lstStyle/>
          <a:p>
            <a:endParaRPr lang="en-US" sz="1050"/>
          </a:p>
        </p:txBody>
      </p:sp>
    </p:spTree>
    <p:extLst>
      <p:ext uri="{BB962C8B-B14F-4D97-AF65-F5344CB8AC3E}">
        <p14:creationId xmlns:p14="http://schemas.microsoft.com/office/powerpoint/2010/main" val="393395980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box(out)">
                                      <p:cBhvr>
                                        <p:cTn id="7" dur="1000"/>
                                        <p:tgtEl>
                                          <p:spTgt spid="4098"/>
                                        </p:tgtEl>
                                      </p:cBhvr>
                                    </p:animEffect>
                                  </p:childTnLst>
                                </p:cTn>
                              </p:par>
                            </p:childTnLst>
                          </p:cTn>
                        </p:par>
                        <p:par>
                          <p:cTn id="8" fill="hold" nodeType="afterGroup">
                            <p:stCondLst>
                              <p:cond delay="1000"/>
                            </p:stCondLst>
                            <p:childTnLst>
                              <p:par>
                                <p:cTn id="9" presetID="6" presetClass="entr" presetSubtype="16" fill="hold" grpId="0" nodeType="afterEffect">
                                  <p:stCondLst>
                                    <p:cond delay="0"/>
                                  </p:stCondLst>
                                  <p:childTnLst>
                                    <p:set>
                                      <p:cBhvr>
                                        <p:cTn id="10" dur="1" fill="hold">
                                          <p:stCondLst>
                                            <p:cond delay="0"/>
                                          </p:stCondLst>
                                        </p:cTn>
                                        <p:tgtEl>
                                          <p:spTgt spid="4112"/>
                                        </p:tgtEl>
                                        <p:attrNameLst>
                                          <p:attrName>style.visibility</p:attrName>
                                        </p:attrNameLst>
                                      </p:cBhvr>
                                      <p:to>
                                        <p:strVal val="visible"/>
                                      </p:to>
                                    </p:set>
                                    <p:animEffect transition="in" filter="circle(in)">
                                      <p:cBhvr>
                                        <p:cTn id="11" dur="1000"/>
                                        <p:tgtEl>
                                          <p:spTgt spid="4112"/>
                                        </p:tgtEl>
                                      </p:cBhvr>
                                    </p:animEffect>
                                  </p:childTnLst>
                                </p:cTn>
                              </p:par>
                              <p:par>
                                <p:cTn id="12" presetID="6" presetClass="entr" presetSubtype="16" fill="hold" nodeType="withEffect">
                                  <p:stCondLst>
                                    <p:cond delay="0"/>
                                  </p:stCondLst>
                                  <p:childTnLst>
                                    <p:set>
                                      <p:cBhvr>
                                        <p:cTn id="13" dur="1" fill="hold">
                                          <p:stCondLst>
                                            <p:cond delay="0"/>
                                          </p:stCondLst>
                                        </p:cTn>
                                        <p:tgtEl>
                                          <p:spTgt spid="4113"/>
                                        </p:tgtEl>
                                        <p:attrNameLst>
                                          <p:attrName>style.visibility</p:attrName>
                                        </p:attrNameLst>
                                      </p:cBhvr>
                                      <p:to>
                                        <p:strVal val="visible"/>
                                      </p:to>
                                    </p:set>
                                    <p:animEffect transition="in" filter="circle(in)">
                                      <p:cBhvr>
                                        <p:cTn id="14" dur="1000"/>
                                        <p:tgtEl>
                                          <p:spTgt spid="4113"/>
                                        </p:tgtEl>
                                      </p:cBhvr>
                                    </p:animEffect>
                                  </p:childTnLst>
                                </p:cTn>
                              </p:par>
                            </p:childTnLst>
                          </p:cTn>
                        </p:par>
                        <p:par>
                          <p:cTn id="15" fill="hold" nodeType="afterGroup">
                            <p:stCondLst>
                              <p:cond delay="2000"/>
                            </p:stCondLst>
                            <p:childTnLst>
                              <p:par>
                                <p:cTn id="16" presetID="6" presetClass="entr" presetSubtype="16" fill="hold" grpId="0" nodeType="afterEffect">
                                  <p:stCondLst>
                                    <p:cond delay="0"/>
                                  </p:stCondLst>
                                  <p:childTnLst>
                                    <p:set>
                                      <p:cBhvr>
                                        <p:cTn id="17" dur="1" fill="hold">
                                          <p:stCondLst>
                                            <p:cond delay="0"/>
                                          </p:stCondLst>
                                        </p:cTn>
                                        <p:tgtEl>
                                          <p:spTgt spid="4109"/>
                                        </p:tgtEl>
                                        <p:attrNameLst>
                                          <p:attrName>style.visibility</p:attrName>
                                        </p:attrNameLst>
                                      </p:cBhvr>
                                      <p:to>
                                        <p:strVal val="visible"/>
                                      </p:to>
                                    </p:set>
                                    <p:animEffect transition="in" filter="circle(in)">
                                      <p:cBhvr>
                                        <p:cTn id="18" dur="1000"/>
                                        <p:tgtEl>
                                          <p:spTgt spid="4109"/>
                                        </p:tgtEl>
                                      </p:cBhvr>
                                    </p:animEffect>
                                  </p:childTnLst>
                                </p:cTn>
                              </p:par>
                              <p:par>
                                <p:cTn id="19" presetID="6" presetClass="entr" presetSubtype="16" fill="hold" nodeType="withEffect">
                                  <p:stCondLst>
                                    <p:cond delay="0"/>
                                  </p:stCondLst>
                                  <p:childTnLst>
                                    <p:set>
                                      <p:cBhvr>
                                        <p:cTn id="20" dur="1" fill="hold">
                                          <p:stCondLst>
                                            <p:cond delay="0"/>
                                          </p:stCondLst>
                                        </p:cTn>
                                        <p:tgtEl>
                                          <p:spTgt spid="4110"/>
                                        </p:tgtEl>
                                        <p:attrNameLst>
                                          <p:attrName>style.visibility</p:attrName>
                                        </p:attrNameLst>
                                      </p:cBhvr>
                                      <p:to>
                                        <p:strVal val="visible"/>
                                      </p:to>
                                    </p:set>
                                    <p:animEffect transition="in" filter="circle(in)">
                                      <p:cBhvr>
                                        <p:cTn id="21" dur="1000"/>
                                        <p:tgtEl>
                                          <p:spTgt spid="4110"/>
                                        </p:tgtEl>
                                      </p:cBhvr>
                                    </p:animEffect>
                                  </p:childTnLst>
                                </p:cTn>
                              </p:par>
                            </p:childTnLst>
                          </p:cTn>
                        </p:par>
                        <p:par>
                          <p:cTn id="22" fill="hold" nodeType="afterGroup">
                            <p:stCondLst>
                              <p:cond delay="3000"/>
                            </p:stCondLst>
                            <p:childTnLst>
                              <p:par>
                                <p:cTn id="23" presetID="6" presetClass="entr" presetSubtype="16" fill="hold" grpId="0" nodeType="afterEffect">
                                  <p:stCondLst>
                                    <p:cond delay="0"/>
                                  </p:stCondLst>
                                  <p:childTnLst>
                                    <p:set>
                                      <p:cBhvr>
                                        <p:cTn id="24" dur="1" fill="hold">
                                          <p:stCondLst>
                                            <p:cond delay="0"/>
                                          </p:stCondLst>
                                        </p:cTn>
                                        <p:tgtEl>
                                          <p:spTgt spid="4115"/>
                                        </p:tgtEl>
                                        <p:attrNameLst>
                                          <p:attrName>style.visibility</p:attrName>
                                        </p:attrNameLst>
                                      </p:cBhvr>
                                      <p:to>
                                        <p:strVal val="visible"/>
                                      </p:to>
                                    </p:set>
                                    <p:animEffect transition="in" filter="circle(in)">
                                      <p:cBhvr>
                                        <p:cTn id="25" dur="1000"/>
                                        <p:tgtEl>
                                          <p:spTgt spid="4115"/>
                                        </p:tgtEl>
                                      </p:cBhvr>
                                    </p:animEffect>
                                  </p:childTnLst>
                                </p:cTn>
                              </p:par>
                              <p:par>
                                <p:cTn id="26" presetID="6" presetClass="entr" presetSubtype="16" fill="hold" nodeType="withEffect">
                                  <p:stCondLst>
                                    <p:cond delay="0"/>
                                  </p:stCondLst>
                                  <p:childTnLst>
                                    <p:set>
                                      <p:cBhvr>
                                        <p:cTn id="27" dur="1" fill="hold">
                                          <p:stCondLst>
                                            <p:cond delay="0"/>
                                          </p:stCondLst>
                                        </p:cTn>
                                        <p:tgtEl>
                                          <p:spTgt spid="4116"/>
                                        </p:tgtEl>
                                        <p:attrNameLst>
                                          <p:attrName>style.visibility</p:attrName>
                                        </p:attrNameLst>
                                      </p:cBhvr>
                                      <p:to>
                                        <p:strVal val="visible"/>
                                      </p:to>
                                    </p:set>
                                    <p:animEffect transition="in" filter="circle(in)">
                                      <p:cBhvr>
                                        <p:cTn id="28" dur="1000"/>
                                        <p:tgtEl>
                                          <p:spTgt spid="41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animBg="1"/>
      <p:bldP spid="4109" grpId="0" animBg="1"/>
      <p:bldP spid="4112" grpId="0" animBg="1"/>
      <p:bldP spid="411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228600" y="1479174"/>
            <a:ext cx="8686800" cy="1092575"/>
          </a:xfrm>
          <a:prstGeom prst="wedgeRoundRectCallout">
            <a:avLst>
              <a:gd name="adj1" fmla="val 46092"/>
              <a:gd name="adj2" fmla="val -11425"/>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l"/>
            <a:br>
              <a:rPr lang="vi-VN" sz="3200" b="1">
                <a:solidFill>
                  <a:schemeClr val="bg1"/>
                </a:solidFill>
                <a:latin typeface="+mj-lt"/>
              </a:rPr>
            </a:br>
            <a:r>
              <a:rPr lang="vi-VN" sz="3200" b="1">
                <a:solidFill>
                  <a:schemeClr val="bg1"/>
                </a:solidFill>
                <a:latin typeface="+mj-lt"/>
              </a:rPr>
              <a:t>Tình huống 1: Em trai của em đòi em cho đi chơi khi em đang học bài. </a:t>
            </a:r>
            <a:br>
              <a:rPr lang="vi-VN" sz="3200" b="1">
                <a:solidFill>
                  <a:schemeClr val="bg1"/>
                </a:solidFill>
                <a:latin typeface="+mj-lt"/>
              </a:rPr>
            </a:br>
            <a:endParaRPr lang="en-US" sz="3200" b="1">
              <a:solidFill>
                <a:schemeClr val="bg1"/>
              </a:solidFill>
              <a:latin typeface="+mj-lt"/>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152400" y="2876550"/>
            <a:ext cx="8763000" cy="1219200"/>
          </a:xfrm>
          <a:prstGeom prst="wedgeRoundRectCallout">
            <a:avLst>
              <a:gd name="adj1" fmla="val -42262"/>
              <a:gd name="adj2" fmla="val -9450"/>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pPr algn="l"/>
            <a:r>
              <a:rPr lang="vi-VN">
                <a:latin typeface="+mj-lt"/>
              </a:rPr>
              <a:t>.</a:t>
            </a:r>
          </a:p>
          <a:p>
            <a:pPr algn="l"/>
            <a:endParaRPr lang="vi-VN">
              <a:latin typeface="+mj-lt"/>
            </a:endParaRPr>
          </a:p>
          <a:p>
            <a:pPr algn="l"/>
            <a:endParaRPr lang="vi-VN" sz="3200" b="1">
              <a:solidFill>
                <a:schemeClr val="bg1"/>
              </a:solidFill>
              <a:latin typeface="+mj-lt"/>
            </a:endParaRPr>
          </a:p>
          <a:p>
            <a:pPr algn="l"/>
            <a:endParaRPr lang="vi-VN" sz="3200" b="1">
              <a:solidFill>
                <a:schemeClr val="bg1"/>
              </a:solidFill>
              <a:latin typeface="+mj-lt"/>
            </a:endParaRPr>
          </a:p>
          <a:p>
            <a:pPr algn="l"/>
            <a:r>
              <a:rPr lang="vi-VN" sz="3200" b="1">
                <a:solidFill>
                  <a:schemeClr val="bg1"/>
                </a:solidFill>
                <a:latin typeface="+mj-lt"/>
              </a:rPr>
              <a:t>Tình huống 2: Anh trai em thi đỗ đại học đạt điểm cao.</a:t>
            </a:r>
            <a:br>
              <a:rPr lang="vi-VN" sz="3200" b="1">
                <a:solidFill>
                  <a:schemeClr val="bg1"/>
                </a:solidFill>
                <a:latin typeface="+mj-lt"/>
              </a:rPr>
            </a:br>
            <a:endParaRPr lang="vi-VN" sz="3200" b="1">
              <a:solidFill>
                <a:schemeClr val="bg1"/>
              </a:solidFill>
              <a:latin typeface="+mj-lt"/>
            </a:endParaRPr>
          </a:p>
          <a:p>
            <a:br>
              <a:rPr lang="vi-VN" sz="3600" b="1">
                <a:solidFill>
                  <a:schemeClr val="bg1"/>
                </a:solidFill>
              </a:rPr>
            </a:br>
            <a:endParaRPr lang="en-US" sz="3600" b="1">
              <a:solidFill>
                <a:schemeClr val="bg1"/>
              </a:solidFill>
              <a:latin typeface="Times New Roman" panose="02020603050405020304" pitchFamily="18" charset="0"/>
              <a:cs typeface="Times New Roman" panose="02020603050405020304" pitchFamily="18" charset="0"/>
            </a:endParaRPr>
          </a:p>
        </p:txBody>
      </p:sp>
      <p:graphicFrame>
        <p:nvGraphicFramePr>
          <p:cNvPr id="2" name="Table 1"/>
          <p:cNvGraphicFramePr>
            <a:graphicFrameLocks noGrp="1"/>
          </p:cNvGraphicFramePr>
          <p:nvPr>
            <p:extLst>
              <p:ext uri="{D42A27DB-BD31-4B8C-83A1-F6EECF244321}">
                <p14:modId xmlns:p14="http://schemas.microsoft.com/office/powerpoint/2010/main" val="431130011"/>
              </p:ext>
            </p:extLst>
          </p:nvPr>
        </p:nvGraphicFramePr>
        <p:xfrm>
          <a:off x="152400" y="0"/>
          <a:ext cx="8763000" cy="1371600"/>
        </p:xfrm>
        <a:graphic>
          <a:graphicData uri="http://schemas.openxmlformats.org/drawingml/2006/table">
            <a:tbl>
              <a:tblPr firstRow="1" bandRow="1">
                <a:tableStyleId>{0E2BBCB5-BD09-4C96-A0CF-64DBD066E710}</a:tableStyleId>
              </a:tblPr>
              <a:tblGrid>
                <a:gridCol w="8763000">
                  <a:extLst>
                    <a:ext uri="{9D8B030D-6E8A-4147-A177-3AD203B41FA5}">
                      <a16:colId xmlns:a16="http://schemas.microsoft.com/office/drawing/2014/main" val="276199161"/>
                    </a:ext>
                  </a:extLst>
                </a:gridCol>
              </a:tblGrid>
              <a:tr h="895350">
                <a:tc>
                  <a:txBody>
                    <a:bodyPr/>
                    <a:lstStyle/>
                    <a:p>
                      <a:r>
                        <a:rPr lang="vi-VN" sz="3600" b="1">
                          <a:solidFill>
                            <a:srgbClr val="C00000"/>
                          </a:solidFill>
                        </a:rPr>
                        <a:t>HOẠT</a:t>
                      </a:r>
                      <a:r>
                        <a:rPr lang="vi-VN" sz="3600" b="1" baseline="0">
                          <a:solidFill>
                            <a:srgbClr val="C00000"/>
                          </a:solidFill>
                        </a:rPr>
                        <a:t> ĐỘNG III.</a:t>
                      </a:r>
                    </a:p>
                    <a:p>
                      <a:r>
                        <a:rPr lang="vi-VN" sz="2400" b="1" baseline="0">
                          <a:solidFill>
                            <a:srgbClr val="C00000"/>
                          </a:solidFill>
                        </a:rPr>
                        <a:t>Bài </a:t>
                      </a:r>
                      <a:r>
                        <a:rPr lang="vi-VN" sz="2400" b="1">
                          <a:solidFill>
                            <a:srgbClr val="C00000"/>
                          </a:solidFill>
                        </a:rPr>
                        <a:t>3. Em sẽ nói thế nào khi gặp các tình huống sau:</a:t>
                      </a:r>
                      <a:br>
                        <a:rPr lang="vi-VN" sz="2400">
                          <a:solidFill>
                            <a:srgbClr val="C00000"/>
                          </a:solidFill>
                        </a:rPr>
                      </a:br>
                      <a:endParaRPr lang="en-US" sz="2400">
                        <a:solidFill>
                          <a:srgbClr val="C00000"/>
                        </a:solidFill>
                      </a:endParaRPr>
                    </a:p>
                  </a:txBody>
                  <a:tcPr/>
                </a:tc>
                <a:extLst>
                  <a:ext uri="{0D108BD9-81ED-4DB2-BD59-A6C34878D82A}">
                    <a16:rowId xmlns:a16="http://schemas.microsoft.com/office/drawing/2014/main" val="4292297220"/>
                  </a:ext>
                </a:extLst>
              </a:tr>
            </a:tbl>
          </a:graphicData>
        </a:graphic>
      </p:graphicFrame>
    </p:spTree>
    <p:extLst>
      <p:ext uri="{BB962C8B-B14F-4D97-AF65-F5344CB8AC3E}">
        <p14:creationId xmlns:p14="http://schemas.microsoft.com/office/powerpoint/2010/main" val="18450495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animEffect transition="in" filter="fade">
                                      <p:cBhvr>
                                        <p:cTn id="27" dur="1000"/>
                                        <p:tgtEl>
                                          <p:spTgt spid="6">
                                            <p:txEl>
                                              <p:pRg st="4" end="4"/>
                                            </p:txEl>
                                          </p:spTgt>
                                        </p:tgtEl>
                                      </p:cBhvr>
                                    </p:animEffect>
                                    <p:anim calcmode="lin" valueType="num">
                                      <p:cBhvr>
                                        <p:cTn id="28"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42" presetClass="entr" presetSubtype="0" fill="hold" grpId="0" nodeType="clickEffect">
                                  <p:stCondLst>
                                    <p:cond delay="0"/>
                                  </p:stCondLst>
                                  <p:childTnLst>
                                    <p:set>
                                      <p:cBhvr>
                                        <p:cTn id="33" dur="1" fill="hold">
                                          <p:stCondLst>
                                            <p:cond delay="0"/>
                                          </p:stCondLst>
                                        </p:cTn>
                                        <p:tgtEl>
                                          <p:spTgt spid="6">
                                            <p:txEl>
                                              <p:pRg st="5" end="5"/>
                                            </p:txEl>
                                          </p:spTgt>
                                        </p:tgtEl>
                                        <p:attrNameLst>
                                          <p:attrName>style.visibility</p:attrName>
                                        </p:attrNameLst>
                                      </p:cBhvr>
                                      <p:to>
                                        <p:strVal val="visible"/>
                                      </p:to>
                                    </p:set>
                                    <p:animEffect transition="in" filter="fade">
                                      <p:cBhvr>
                                        <p:cTn id="34" dur="1000"/>
                                        <p:tgtEl>
                                          <p:spTgt spid="6">
                                            <p:txEl>
                                              <p:pRg st="5" end="5"/>
                                            </p:txEl>
                                          </p:spTgt>
                                        </p:tgtEl>
                                      </p:cBhvr>
                                    </p:animEffect>
                                    <p:anim calcmode="lin" valueType="num">
                                      <p:cBhvr>
                                        <p:cTn id="35"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0" y="1"/>
            <a:ext cx="4343400" cy="4324349"/>
          </a:xfrm>
          <a:prstGeom prst="wedgeRoundRectCallout">
            <a:avLst>
              <a:gd name="adj1" fmla="val 59867"/>
              <a:gd name="adj2" fmla="val 7255"/>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l">
              <a:lnSpc>
                <a:spcPct val="107000"/>
              </a:lnSpc>
            </a:pPr>
            <a:r>
              <a:rPr lang="en-US" sz="40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6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Khi trò chuyện cùng anh chị em trong gia đình, em phải có thái độ như thế nào?</a:t>
            </a:r>
            <a:endParaRPr lang="en-US" sz="4000" b="1">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4907844" y="0"/>
            <a:ext cx="4159956" cy="3790949"/>
          </a:xfrm>
          <a:prstGeom prst="wedgeRoundRectCallout">
            <a:avLst>
              <a:gd name="adj1" fmla="val -63429"/>
              <a:gd name="adj2" fmla="val -3389"/>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pPr algn="l"/>
            <a:r>
              <a:rPr lang="en-US" sz="3600" b="1">
                <a:latin typeface="Times New Roman" panose="02020603050405020304" pitchFamily="18" charset="0"/>
                <a:cs typeface="Times New Roman" panose="02020603050405020304" pitchFamily="18" charset="0"/>
              </a:rPr>
              <a:t>- Khi trò chuyện cùng anh chị em trong gia đình, em phải có thái độ hoà nhã, thân mật, vui vẻ.</a:t>
            </a:r>
          </a:p>
        </p:txBody>
      </p:sp>
    </p:spTree>
    <p:extLst>
      <p:ext uri="{BB962C8B-B14F-4D97-AF65-F5344CB8AC3E}">
        <p14:creationId xmlns:p14="http://schemas.microsoft.com/office/powerpoint/2010/main" val="41142305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WordArt 2"/>
          <p:cNvSpPr>
            <a:spLocks noChangeArrowheads="1" noChangeShapeType="1" noTextEdit="1"/>
          </p:cNvSpPr>
          <p:nvPr/>
        </p:nvSpPr>
        <p:spPr bwMode="auto">
          <a:xfrm>
            <a:off x="1657350" y="1200150"/>
            <a:ext cx="4800600" cy="2628900"/>
          </a:xfrm>
          <a:prstGeom prst="rect">
            <a:avLst/>
          </a:prstGeom>
        </p:spPr>
        <p:txBody>
          <a:bodyPr wrap="none" fromWordArt="1">
            <a:prstTxWarp prst="textWave1">
              <a:avLst>
                <a:gd name="adj1" fmla="val 13005"/>
                <a:gd name="adj2" fmla="val 0"/>
              </a:avLst>
            </a:prstTxWarp>
          </a:bodyPr>
          <a:lstStyle/>
          <a:p>
            <a:pPr algn="ctr"/>
            <a:r>
              <a:rPr lang="en-US" sz="2700" b="1" kern="10">
                <a:ln w="9525">
                  <a:solidFill>
                    <a:srgbClr val="FF00FF"/>
                  </a:solidFill>
                  <a:round/>
                  <a:headEnd/>
                  <a:tailEnd/>
                </a:ln>
                <a:solidFill>
                  <a:srgbClr val="0000FF">
                    <a:alpha val="83136"/>
                  </a:srgbClr>
                </a:solidFill>
                <a:effectLst>
                  <a:outerShdw dist="107763" dir="18900000" algn="ctr" rotWithShape="0">
                    <a:srgbClr val="868686">
                      <a:alpha val="50000"/>
                    </a:srgbClr>
                  </a:outerShdw>
                </a:effectLst>
                <a:latin typeface="VNI-Times" pitchFamily="2" charset="0"/>
              </a:rPr>
              <a:t>CUÛNG COÁ</a:t>
            </a:r>
          </a:p>
        </p:txBody>
      </p:sp>
    </p:spTree>
    <p:extLst>
      <p:ext uri="{BB962C8B-B14F-4D97-AF65-F5344CB8AC3E}">
        <p14:creationId xmlns:p14="http://schemas.microsoft.com/office/powerpoint/2010/main" val="270236525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5" presetClass="entr" presetSubtype="0" fill="hold" nodeType="clickEffect">
                                  <p:stCondLst>
                                    <p:cond delay="0"/>
                                  </p:stCondLst>
                                  <p:childTnLst>
                                    <p:set>
                                      <p:cBhvr>
                                        <p:cTn id="6" dur="1" fill="hold">
                                          <p:stCondLst>
                                            <p:cond delay="0"/>
                                          </p:stCondLst>
                                        </p:cTn>
                                        <p:tgtEl>
                                          <p:spTgt spid="67586"/>
                                        </p:tgtEl>
                                        <p:attrNameLst>
                                          <p:attrName>style.visibility</p:attrName>
                                        </p:attrNameLst>
                                      </p:cBhvr>
                                      <p:to>
                                        <p:strVal val="visible"/>
                                      </p:to>
                                    </p:set>
                                    <p:anim calcmode="lin" valueType="num">
                                      <p:cBhvr>
                                        <p:cTn id="7" dur="500" decel="50000" fill="hold">
                                          <p:stCondLst>
                                            <p:cond delay="0"/>
                                          </p:stCondLst>
                                        </p:cTn>
                                        <p:tgtEl>
                                          <p:spTgt spid="67586"/>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67586"/>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67586"/>
                                        </p:tgtEl>
                                        <p:attrNameLst>
                                          <p:attrName>ppt_w</p:attrName>
                                        </p:attrNameLst>
                                      </p:cBhvr>
                                      <p:tavLst>
                                        <p:tav tm="0">
                                          <p:val>
                                            <p:strVal val="#ppt_w*.05"/>
                                          </p:val>
                                        </p:tav>
                                        <p:tav tm="100000">
                                          <p:val>
                                            <p:strVal val="#ppt_w"/>
                                          </p:val>
                                        </p:tav>
                                      </p:tavLst>
                                    </p:anim>
                                    <p:anim calcmode="lin" valueType="num">
                                      <p:cBhvr>
                                        <p:cTn id="10" dur="1000" fill="hold"/>
                                        <p:tgtEl>
                                          <p:spTgt spid="67586"/>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67586"/>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67586"/>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67586"/>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675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AutoShape 16"/>
          <p:cNvSpPr>
            <a:spLocks noChangeArrowheads="1"/>
          </p:cNvSpPr>
          <p:nvPr/>
        </p:nvSpPr>
        <p:spPr bwMode="auto">
          <a:xfrm>
            <a:off x="0" y="6350"/>
            <a:ext cx="4795693" cy="1016363"/>
          </a:xfrm>
          <a:prstGeom prst="cloudCallout">
            <a:avLst>
              <a:gd name="adj1" fmla="val 352"/>
              <a:gd name="adj2" fmla="val -121306"/>
            </a:avLst>
          </a:prstGeom>
          <a:solidFill>
            <a:srgbClr val="009900"/>
          </a:solidFill>
          <a:ln w="9525">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sz="4000" b="1">
                <a:latin typeface="+mj-lt"/>
              </a:rPr>
              <a:t>L</a:t>
            </a:r>
            <a:r>
              <a:rPr lang="en-US" sz="4000" b="1">
                <a:latin typeface="+mj-lt"/>
              </a:rPr>
              <a:t>ời khuyên.</a:t>
            </a:r>
            <a:endParaRPr lang="en-US" altLang="en-US" sz="4000" b="1">
              <a:solidFill>
                <a:schemeClr val="bg1"/>
              </a:solidFill>
              <a:latin typeface="+mj-lt"/>
            </a:endParaRPr>
          </a:p>
        </p:txBody>
      </p:sp>
      <p:sp>
        <p:nvSpPr>
          <p:cNvPr id="5" name="AutoShape 22"/>
          <p:cNvSpPr>
            <a:spLocks noChangeArrowheads="1"/>
          </p:cNvSpPr>
          <p:nvPr/>
        </p:nvSpPr>
        <p:spPr bwMode="auto">
          <a:xfrm rot="5400000">
            <a:off x="3086101" y="-2038350"/>
            <a:ext cx="2971800" cy="8839200"/>
          </a:xfrm>
          <a:prstGeom prst="verticalScroll">
            <a:avLst>
              <a:gd name="adj" fmla="val 12500"/>
            </a:avLst>
          </a:prstGeom>
          <a:solidFill>
            <a:srgbClr val="FFFF00"/>
          </a:solidFill>
          <a:ln w="9525">
            <a:solidFill>
              <a:schemeClr val="tx1"/>
            </a:solidFill>
            <a:round/>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endParaRPr lang="vi-VN" sz="3200" i="1">
              <a:latin typeface="Times New Roman" panose="02020603050405020304" pitchFamily="18" charset="0"/>
              <a:cs typeface="Times New Roman" panose="02020603050405020304" pitchFamily="18" charset="0"/>
            </a:endParaRPr>
          </a:p>
          <a:p>
            <a:endParaRPr lang="vi-VN" sz="3200" i="1">
              <a:latin typeface="Times New Roman" panose="02020603050405020304" pitchFamily="18" charset="0"/>
              <a:cs typeface="Times New Roman" panose="02020603050405020304" pitchFamily="18" charset="0"/>
            </a:endParaRPr>
          </a:p>
          <a:p>
            <a:r>
              <a:rPr lang="vi-VN" sz="2800" b="1" i="1">
                <a:latin typeface="Times New Roman" panose="02020603050405020304" pitchFamily="18" charset="0"/>
                <a:cs typeface="Times New Roman" panose="02020603050405020304" pitchFamily="18" charset="0"/>
              </a:rPr>
              <a:t>Chúng ta nên:</a:t>
            </a:r>
            <a:endParaRPr lang="vi-VN" sz="2800" b="1">
              <a:latin typeface="Times New Roman" panose="02020603050405020304" pitchFamily="18" charset="0"/>
              <a:cs typeface="Times New Roman" panose="02020603050405020304" pitchFamily="18" charset="0"/>
            </a:endParaRPr>
          </a:p>
          <a:p>
            <a:r>
              <a:rPr lang="vi-VN" sz="2800" b="1" i="1">
                <a:latin typeface="Times New Roman" panose="02020603050405020304" pitchFamily="18" charset="0"/>
                <a:cs typeface="Times New Roman" panose="02020603050405020304" pitchFamily="18" charset="0"/>
              </a:rPr>
              <a:t>Thường xuyên trò chuyện, tâm sự với anh chị em</a:t>
            </a:r>
          </a:p>
          <a:p>
            <a:r>
              <a:rPr lang="vi-VN" sz="2800" b="1" i="1">
                <a:latin typeface="Times New Roman" panose="02020603050405020304" pitchFamily="18" charset="0"/>
                <a:cs typeface="Times New Roman" panose="02020603050405020304" pitchFamily="18" charset="0"/>
              </a:rPr>
              <a:t> trong gia đình. Trò chuyện cùng anh chị em</a:t>
            </a:r>
          </a:p>
          <a:p>
            <a:r>
              <a:rPr lang="vi-VN" sz="2800" b="1" i="1">
                <a:latin typeface="Times New Roman" panose="02020603050405020304" pitchFamily="18" charset="0"/>
                <a:cs typeface="Times New Roman" panose="02020603050405020304" pitchFamily="18" charset="0"/>
              </a:rPr>
              <a:t> trong gia đình với thái độ hoà nhã, thân mật,</a:t>
            </a:r>
          </a:p>
          <a:p>
            <a:r>
              <a:rPr lang="vi-VN" sz="2800" b="1" i="1">
                <a:latin typeface="Times New Roman" panose="02020603050405020304" pitchFamily="18" charset="0"/>
                <a:cs typeface="Times New Roman" panose="02020603050405020304" pitchFamily="18" charset="0"/>
              </a:rPr>
              <a:t> vui vẻ, không làm phiền khi mọi người có việc bận.</a:t>
            </a:r>
            <a:endParaRPr lang="vi-VN" sz="2800" b="1">
              <a:latin typeface="Times New Roman" panose="02020603050405020304" pitchFamily="18" charset="0"/>
              <a:cs typeface="Times New Roman" panose="02020603050405020304" pitchFamily="18" charset="0"/>
            </a:endParaRPr>
          </a:p>
          <a:p>
            <a:br>
              <a:rPr lang="vi-VN" sz="3200">
                <a:latin typeface="Times New Roman" panose="02020603050405020304" pitchFamily="18" charset="0"/>
                <a:cs typeface="Times New Roman" panose="02020603050405020304" pitchFamily="18" charset="0"/>
              </a:rPr>
            </a:br>
            <a:endParaRPr lang="en-US" sz="32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5177352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5">
            <a:extLst>
              <a:ext uri="{FF2B5EF4-FFF2-40B4-BE49-F238E27FC236}">
                <a16:creationId xmlns:a16="http://schemas.microsoft.com/office/drawing/2014/main" id="{FFF9B18F-3A43-4676-ABE4-BAC5DFF30BCE}"/>
              </a:ext>
            </a:extLst>
          </p:cNvPr>
          <p:cNvSpPr txBox="1">
            <a:spLocks noChangeArrowheads="1"/>
          </p:cNvSpPr>
          <p:nvPr/>
        </p:nvSpPr>
        <p:spPr bwMode="auto">
          <a:xfrm>
            <a:off x="4065985" y="1172766"/>
            <a:ext cx="819150" cy="299762"/>
          </a:xfrm>
          <a:prstGeom prst="rect">
            <a:avLst/>
          </a:prstGeom>
          <a:noFill/>
          <a:ln>
            <a:noFill/>
          </a:ln>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50000"/>
              </a:spcBef>
              <a:buFontTx/>
              <a:buNone/>
              <a:defRPr/>
            </a:pPr>
            <a:r>
              <a:rPr lang="en-US" altLang="en-US" sz="1348">
                <a:solidFill>
                  <a:schemeClr val="accent2"/>
                </a:solidFill>
              </a:rPr>
              <a:t> </a:t>
            </a:r>
          </a:p>
        </p:txBody>
      </p:sp>
      <p:pic>
        <p:nvPicPr>
          <p:cNvPr id="4100" name="Picture 1">
            <a:extLst>
              <a:ext uri="{FF2B5EF4-FFF2-40B4-BE49-F238E27FC236}">
                <a16:creationId xmlns:a16="http://schemas.microsoft.com/office/drawing/2014/main" id="{0AE1B43B-0884-458E-B205-1995112C5E8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 y="-95250"/>
            <a:ext cx="9220199" cy="5634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02" name="Rectangle 1">
            <a:extLst>
              <a:ext uri="{FF2B5EF4-FFF2-40B4-BE49-F238E27FC236}">
                <a16:creationId xmlns:a16="http://schemas.microsoft.com/office/drawing/2014/main" id="{4CACA170-8875-4E2C-99B3-1C31D3BBB45E}"/>
              </a:ext>
            </a:extLst>
          </p:cNvPr>
          <p:cNvSpPr>
            <a:spLocks noChangeArrowheads="1"/>
          </p:cNvSpPr>
          <p:nvPr/>
        </p:nvSpPr>
        <p:spPr bwMode="auto">
          <a:xfrm>
            <a:off x="1163457" y="285750"/>
            <a:ext cx="665278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chemeClr val="bg2"/>
              </a:buClr>
              <a:buSzPct val="75000"/>
              <a:buFont typeface="Wingdings" panose="05000000000000000000" pitchFamily="2" charset="2"/>
              <a:buChar char="n"/>
              <a:defRPr sz="3200">
                <a:solidFill>
                  <a:schemeClr val="tx1"/>
                </a:solidFill>
                <a:latin typeface="Arial" panose="020B0604020202020204" pitchFamily="34" charset="0"/>
              </a:defRPr>
            </a:lvl1pPr>
            <a:lvl2pPr marL="742950" indent="-285750">
              <a:spcBef>
                <a:spcPct val="20000"/>
              </a:spcBef>
              <a:buClr>
                <a:schemeClr val="accent2"/>
              </a:buClr>
              <a:buSzPct val="80000"/>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bg2"/>
              </a:buClr>
              <a:buSzPct val="65000"/>
              <a:buFont typeface="Wingdings" panose="05000000000000000000" pitchFamily="2" charset="2"/>
              <a:buChar char="n"/>
              <a:defRPr sz="2400">
                <a:solidFill>
                  <a:schemeClr val="tx1"/>
                </a:solidFill>
                <a:latin typeface="Arial" panose="020B0604020202020204" pitchFamily="34" charset="0"/>
              </a:defRPr>
            </a:lvl3pPr>
            <a:lvl4pPr marL="1600200" indent="-228600">
              <a:spcBef>
                <a:spcPct val="20000"/>
              </a:spcBef>
              <a:buClr>
                <a:schemeClr val="accent2"/>
              </a:buClr>
              <a:buSzPct val="70000"/>
              <a:buFont typeface="Wingdings" panose="05000000000000000000" pitchFamily="2" charset="2"/>
              <a:buChar char="¨"/>
              <a:defRPr sz="2000">
                <a:solidFill>
                  <a:schemeClr val="tx1"/>
                </a:solidFill>
                <a:latin typeface="Arial" panose="020B0604020202020204" pitchFamily="34" charset="0"/>
              </a:defRPr>
            </a:lvl4pPr>
            <a:lvl5pPr marL="2057400" indent="-228600">
              <a:spcBef>
                <a:spcPct val="20000"/>
              </a:spcBef>
              <a:buClr>
                <a:schemeClr val="bg2"/>
              </a:buClr>
              <a:buFont typeface="Wingdings" panose="05000000000000000000" pitchFamily="2" charset="2"/>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bg2"/>
              </a:buClr>
              <a:buFont typeface="Wingdings" panose="05000000000000000000" pitchFamily="2" charset="2"/>
              <a:buChar char="§"/>
              <a:defRPr sz="2000">
                <a:solidFill>
                  <a:schemeClr val="tx1"/>
                </a:solidFill>
                <a:latin typeface="Arial" panose="020B0604020202020204" pitchFamily="34" charset="0"/>
              </a:defRPr>
            </a:lvl9pPr>
          </a:lstStyle>
          <a:p>
            <a:pPr algn="ctr">
              <a:spcBef>
                <a:spcPct val="50000"/>
              </a:spcBef>
              <a:buClrTx/>
              <a:buSzTx/>
              <a:buFontTx/>
              <a:buNone/>
            </a:pPr>
            <a:r>
              <a:rPr lang="en-US" altLang="vi-VN" sz="2800" b="1">
                <a:solidFill>
                  <a:schemeClr val="bg1"/>
                </a:solidFill>
                <a:latin typeface="HP001 4 hàng" panose="020B0603050302020204" pitchFamily="34" charset="0"/>
                <a:cs typeface="Times New Roman" panose="02020603050405020304" pitchFamily="18" charset="0"/>
              </a:rPr>
              <a:t>Thứ </a:t>
            </a:r>
            <a:r>
              <a:rPr lang="vi-VN" altLang="vi-VN" sz="2800" b="1">
                <a:solidFill>
                  <a:schemeClr val="bg1"/>
                </a:solidFill>
                <a:latin typeface="HP001 4 hàng" panose="020B0603050302020204" pitchFamily="34" charset="0"/>
                <a:cs typeface="Times New Roman" panose="02020603050405020304" pitchFamily="18" charset="0"/>
              </a:rPr>
              <a:t>năm </a:t>
            </a:r>
            <a:r>
              <a:rPr lang="en-US" altLang="vi-VN" sz="2800" b="1">
                <a:solidFill>
                  <a:schemeClr val="bg1"/>
                </a:solidFill>
                <a:latin typeface="HP001 4 hàng" panose="020B0603050302020204" pitchFamily="34" charset="0"/>
                <a:cs typeface="Times New Roman" panose="02020603050405020304" pitchFamily="18" charset="0"/>
              </a:rPr>
              <a:t>ngày </a:t>
            </a:r>
            <a:r>
              <a:rPr lang="vi-VN" altLang="vi-VN" sz="2800" b="1">
                <a:solidFill>
                  <a:schemeClr val="bg1"/>
                </a:solidFill>
                <a:latin typeface="HP001 4 hàng" panose="020B0603050302020204" pitchFamily="34" charset="0"/>
                <a:cs typeface="Times New Roman" panose="02020603050405020304" pitchFamily="18" charset="0"/>
              </a:rPr>
              <a:t>25</a:t>
            </a:r>
            <a:r>
              <a:rPr lang="en-US" altLang="vi-VN" sz="2800" b="1">
                <a:solidFill>
                  <a:schemeClr val="bg1"/>
                </a:solidFill>
                <a:latin typeface="HP001 4 hàng" panose="020B0603050302020204" pitchFamily="34" charset="0"/>
                <a:cs typeface="Times New Roman" panose="02020603050405020304" pitchFamily="18" charset="0"/>
              </a:rPr>
              <a:t> tháng 11 năm 2021</a:t>
            </a:r>
          </a:p>
        </p:txBody>
      </p:sp>
      <p:sp>
        <p:nvSpPr>
          <p:cNvPr id="2" name="Rectangle 1">
            <a:extLst>
              <a:ext uri="{FF2B5EF4-FFF2-40B4-BE49-F238E27FC236}">
                <a16:creationId xmlns:a16="http://schemas.microsoft.com/office/drawing/2014/main" id="{6BFD8EB2-6C0A-469E-A4B5-CFD175F93F5E}"/>
              </a:ext>
            </a:extLst>
          </p:cNvPr>
          <p:cNvSpPr/>
          <p:nvPr/>
        </p:nvSpPr>
        <p:spPr>
          <a:xfrm>
            <a:off x="838200" y="895350"/>
            <a:ext cx="6781800" cy="954107"/>
          </a:xfrm>
          <a:prstGeom prst="rect">
            <a:avLst/>
          </a:prstGeom>
        </p:spPr>
        <p:txBody>
          <a:bodyPr wrap="square">
            <a:spAutoFit/>
          </a:bodyPr>
          <a:lstStyle/>
          <a:p>
            <a:pPr algn="ctr"/>
            <a:r>
              <a:rPr lang="vi-VN" sz="2800" b="1" u="sng">
                <a:solidFill>
                  <a:schemeClr val="bg1"/>
                </a:solidFill>
                <a:latin typeface="HP001 4 hàng" panose="020B0603050302020204" pitchFamily="34" charset="0"/>
              </a:rPr>
              <a:t>Thanh lịch,- Văn minh.</a:t>
            </a:r>
          </a:p>
          <a:p>
            <a:pPr algn="ctr"/>
            <a:r>
              <a:rPr lang="vi-VN" sz="2800" b="1">
                <a:solidFill>
                  <a:srgbClr val="FFC000"/>
                </a:solidFill>
                <a:latin typeface="HP001 4 hàng" panose="020B0603050302020204" pitchFamily="34" charset="0"/>
              </a:rPr>
              <a:t> Tiết 9: Trò chuyện với anh chị em.</a:t>
            </a:r>
            <a:endParaRPr lang="en-US" sz="2800" b="1" kern="1200">
              <a:solidFill>
                <a:srgbClr val="FFC000"/>
              </a:solidFill>
              <a:latin typeface="HP001 4 hàng" panose="020B0603050302020204" pitchFamily="34" charset="0"/>
            </a:endParaRPr>
          </a:p>
        </p:txBody>
      </p:sp>
      <p:sp>
        <p:nvSpPr>
          <p:cNvPr id="3" name="Rectangle 2">
            <a:extLst>
              <a:ext uri="{FF2B5EF4-FFF2-40B4-BE49-F238E27FC236}">
                <a16:creationId xmlns:a16="http://schemas.microsoft.com/office/drawing/2014/main" id="{94680710-90EC-4D72-BE5B-A556F95D5C04}"/>
              </a:ext>
            </a:extLst>
          </p:cNvPr>
          <p:cNvSpPr/>
          <p:nvPr/>
        </p:nvSpPr>
        <p:spPr>
          <a:xfrm>
            <a:off x="457199" y="1504950"/>
            <a:ext cx="4427935" cy="1169551"/>
          </a:xfrm>
          <a:prstGeom prst="rect">
            <a:avLst/>
          </a:prstGeom>
        </p:spPr>
        <p:txBody>
          <a:bodyPr wrap="square">
            <a:spAutoFit/>
          </a:bodyPr>
          <a:lstStyle/>
          <a:p>
            <a:br>
              <a:rPr lang="vi-VN" b="1">
                <a:solidFill>
                  <a:srgbClr val="FFC000"/>
                </a:solidFill>
                <a:latin typeface="Times New Roman" panose="02020603050405020304" pitchFamily="18" charset="0"/>
                <a:cs typeface="Times New Roman" panose="02020603050405020304" pitchFamily="18" charset="0"/>
              </a:rPr>
            </a:br>
            <a:r>
              <a:rPr lang="vi-VN" sz="2800" b="1">
                <a:solidFill>
                  <a:srgbClr val="FFC000"/>
                </a:solidFill>
                <a:latin typeface="Times New Roman" panose="02020603050405020304" pitchFamily="18" charset="0"/>
                <a:cs typeface="Times New Roman" panose="02020603050405020304" pitchFamily="18" charset="0"/>
              </a:rPr>
              <a:t>1</a:t>
            </a:r>
            <a:r>
              <a:rPr lang="vi-VN" b="1">
                <a:solidFill>
                  <a:srgbClr val="FFC000"/>
                </a:solidFill>
                <a:latin typeface="Times New Roman" panose="02020603050405020304" pitchFamily="18" charset="0"/>
                <a:cs typeface="Times New Roman" panose="02020603050405020304" pitchFamily="18" charset="0"/>
              </a:rPr>
              <a:t>. </a:t>
            </a:r>
            <a:r>
              <a:rPr lang="vi-VN" sz="2800" b="1">
                <a:solidFill>
                  <a:srgbClr val="FFC000"/>
                </a:solidFill>
                <a:latin typeface="HP001 4 hàng" panose="020B0603050302020204" pitchFamily="34" charset="0"/>
                <a:cs typeface="Times New Roman" panose="02020603050405020304" pitchFamily="18" charset="0"/>
              </a:rPr>
              <a:t>Đọc truyện:  Hai chị em.</a:t>
            </a:r>
            <a:br>
              <a:rPr lang="en-US" b="1">
                <a:solidFill>
                  <a:srgbClr val="002060"/>
                </a:solidFill>
                <a:latin typeface="Times New Roman" panose="02020603050405020304" pitchFamily="18" charset="0"/>
                <a:cs typeface="Times New Roman" panose="02020603050405020304" pitchFamily="18" charset="0"/>
              </a:rPr>
            </a:br>
            <a:r>
              <a:rPr lang="vi-VN" b="1">
                <a:solidFill>
                  <a:srgbClr val="C00000"/>
                </a:solidFill>
                <a:latin typeface="Times New Roman" panose="02020603050405020304" pitchFamily="18" charset="0"/>
                <a:cs typeface="Times New Roman" panose="02020603050405020304" pitchFamily="18" charset="0"/>
              </a:rPr>
              <a:t> </a:t>
            </a:r>
            <a:r>
              <a:rPr lang="en-US" b="1">
                <a:solidFill>
                  <a:srgbClr val="C00000"/>
                </a:solidFill>
                <a:latin typeface="Times New Roman" panose="02020603050405020304" pitchFamily="18" charset="0"/>
                <a:cs typeface="Times New Roman" panose="02020603050405020304" pitchFamily="18" charset="0"/>
              </a:rPr>
              <a:t> </a:t>
            </a:r>
            <a:br>
              <a:rPr lang="en-US" sz="2800" b="1">
                <a:solidFill>
                  <a:srgbClr val="C00000"/>
                </a:solidFill>
              </a:rPr>
            </a:br>
            <a:endParaRPr lang="en-US"/>
          </a:p>
        </p:txBody>
      </p:sp>
    </p:spTree>
    <p:extLst>
      <p:ext uri="{BB962C8B-B14F-4D97-AF65-F5344CB8AC3E}">
        <p14:creationId xmlns:p14="http://schemas.microsoft.com/office/powerpoint/2010/main" val="1623866930"/>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0" y="0"/>
            <a:ext cx="4419600" cy="287655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2876550"/>
            <a:ext cx="4419600" cy="1524000"/>
          </a:xfrm>
          <a:prstGeom prst="rect">
            <a:avLst/>
          </a:prstGeom>
        </p:spPr>
      </p:pic>
    </p:spTree>
    <p:extLst>
      <p:ext uri="{BB962C8B-B14F-4D97-AF65-F5344CB8AC3E}">
        <p14:creationId xmlns:p14="http://schemas.microsoft.com/office/powerpoint/2010/main" val="390785507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6200" y="57150"/>
            <a:ext cx="8958943" cy="5170646"/>
          </a:xfrm>
          <a:prstGeom prst="rect">
            <a:avLst/>
          </a:prstGeom>
        </p:spPr>
        <p:txBody>
          <a:bodyPr wrap="square">
            <a:spAutoFit/>
          </a:bodyPr>
          <a:lstStyle/>
          <a:p>
            <a:pPr>
              <a:spcAft>
                <a:spcPts val="500"/>
              </a:spcAft>
            </a:pPr>
            <a:r>
              <a:rPr lang="vi-VN" sz="2400" b="1">
                <a:solidFill>
                  <a:srgbClr val="002060"/>
                </a:solidFill>
                <a:latin typeface="+mj-lt"/>
              </a:rPr>
              <a:t>Đọc truyện:                        HAI CHỊ EM</a:t>
            </a:r>
          </a:p>
          <a:p>
            <a:pPr>
              <a:spcAft>
                <a:spcPts val="500"/>
              </a:spcAft>
            </a:pPr>
            <a:r>
              <a:rPr lang="vi-VN" sz="1500" b="1">
                <a:solidFill>
                  <a:srgbClr val="FF0000"/>
                </a:solidFill>
                <a:latin typeface="+mj-lt"/>
              </a:rPr>
              <a:t>      </a:t>
            </a:r>
            <a:r>
              <a:rPr lang="vi-VN" sz="1500" b="1">
                <a:solidFill>
                  <a:srgbClr val="0000FF"/>
                </a:solidFill>
                <a:latin typeface="+mj-lt"/>
              </a:rPr>
              <a:t> Hôm nay, chị Lan đi học xa được về thăm nhà nên Minh phấn chấn hẳn lên. Vừa thấy bóng chị, Minh reo lên:</a:t>
            </a:r>
          </a:p>
          <a:p>
            <a:pPr>
              <a:spcAft>
                <a:spcPts val="500"/>
              </a:spcAft>
            </a:pPr>
            <a:r>
              <a:rPr lang="vi-VN" sz="1500" b="1">
                <a:solidFill>
                  <a:srgbClr val="0000FF"/>
                </a:solidFill>
                <a:latin typeface="+mj-lt"/>
              </a:rPr>
              <a:t>        - A! Chị Lan ! Em chào chị ạ! Chị Lan cười nhìn Minh: -Chào em trai của chị!</a:t>
            </a:r>
          </a:p>
          <a:p>
            <a:pPr>
              <a:spcAft>
                <a:spcPts val="500"/>
              </a:spcAft>
            </a:pPr>
            <a:r>
              <a:rPr lang="vi-VN" sz="1500" b="1">
                <a:solidFill>
                  <a:srgbClr val="0000FF"/>
                </a:solidFill>
                <a:latin typeface="+mj-lt"/>
              </a:rPr>
              <a:t>       Nói rồi, chị lấy quyển “Hai vạn dặm dưới biển” đưa cho Minh:</a:t>
            </a:r>
          </a:p>
          <a:p>
            <a:pPr>
              <a:spcAft>
                <a:spcPts val="500"/>
              </a:spcAft>
            </a:pPr>
            <a:r>
              <a:rPr lang="vi-VN" sz="1500" b="1">
                <a:solidFill>
                  <a:srgbClr val="0000FF"/>
                </a:solidFill>
                <a:latin typeface="+mj-lt"/>
              </a:rPr>
              <a:t>       - Chị tặng em quyển truyện này ! Truyện này hay lắm, em đọc sẽ thích ngay. Nhớ cho bạn Hải đọc cùng nhé!</a:t>
            </a:r>
          </a:p>
          <a:p>
            <a:pPr>
              <a:spcAft>
                <a:spcPts val="500"/>
              </a:spcAft>
            </a:pPr>
            <a:r>
              <a:rPr lang="vi-VN" sz="1500" b="1">
                <a:solidFill>
                  <a:srgbClr val="0000FF"/>
                </a:solidFill>
                <a:latin typeface="+mj-lt"/>
              </a:rPr>
              <a:t>       Nghe chị Lan nói vậy, Minh liền nhớ đến chuyên không vui xảy ra trên lớp chiều nay.Chị Lan hỏi :</a:t>
            </a:r>
          </a:p>
          <a:p>
            <a:r>
              <a:rPr lang="vi-VN" sz="1500" b="1">
                <a:solidFill>
                  <a:srgbClr val="0000FF"/>
                </a:solidFill>
                <a:latin typeface="+mj-lt"/>
              </a:rPr>
              <a:t>       - Em nghĩ gì thế ? Minh kể với chị :</a:t>
            </a:r>
          </a:p>
          <a:p>
            <a:r>
              <a:rPr lang="vi-VN" sz="1500" b="1">
                <a:solidFill>
                  <a:srgbClr val="0000FF"/>
                </a:solidFill>
                <a:latin typeface="+mj-lt"/>
              </a:rPr>
              <a:t>       - Chiều nay, Cô giáo kiểm tra môn Khoa học. Em và bạn Hoa hết giấy đều quay sang Hải để xin. Em không muốn Hải cho Hoa giấy vì em không thích bạn ấy, em đã nháy mắt với Hải nhưng Hải vẫn đưa cho Hoa.</a:t>
            </a:r>
          </a:p>
          <a:p>
            <a:r>
              <a:rPr lang="vi-VN" sz="1500" b="1">
                <a:solidFill>
                  <a:srgbClr val="0000FF"/>
                </a:solidFill>
                <a:latin typeface="+mj-lt"/>
              </a:rPr>
              <a:t>       Chị Lan nghe vậy, nói:</a:t>
            </a:r>
          </a:p>
          <a:p>
            <a:r>
              <a:rPr lang="vi-VN" sz="1500" b="1">
                <a:solidFill>
                  <a:srgbClr val="0000FF"/>
                </a:solidFill>
                <a:latin typeface="+mj-lt"/>
              </a:rPr>
              <a:t>       - Hải làm vậy là đúng mà, em không nên giận bạn. Bạn bè thì phải biết giúp đỡ nhau chứ !</a:t>
            </a:r>
          </a:p>
          <a:p>
            <a:r>
              <a:rPr lang="vi-VN" sz="1500" b="1">
                <a:solidFill>
                  <a:srgbClr val="0000FF"/>
                </a:solidFill>
                <a:latin typeface="+mj-lt"/>
              </a:rPr>
              <a:t>       Minh hiểu ra, ngượng nghịu nói :</a:t>
            </a:r>
          </a:p>
          <a:p>
            <a:r>
              <a:rPr lang="vi-VN" sz="1500" b="1">
                <a:solidFill>
                  <a:srgbClr val="0000FF"/>
                </a:solidFill>
                <a:latin typeface="+mj-lt"/>
              </a:rPr>
              <a:t>       - Ngày mai em sẽ làm lành với Hải ! Em sẽ cho cả Hoa xem chung quyển truyện này chị nhé!</a:t>
            </a:r>
          </a:p>
          <a:p>
            <a:br>
              <a:rPr lang="vi-VN">
                <a:solidFill>
                  <a:srgbClr val="0000FF"/>
                </a:solidFill>
              </a:rPr>
            </a:br>
            <a:endParaRPr lang="vi-VN">
              <a:solidFill>
                <a:srgbClr val="0000FF"/>
              </a:solidFill>
            </a:endParaRPr>
          </a:p>
          <a:p>
            <a:br>
              <a:rPr lang="vi-VN"/>
            </a:br>
            <a:endParaRPr lang="en-US"/>
          </a:p>
        </p:txBody>
      </p:sp>
    </p:spTree>
    <p:extLst>
      <p:ext uri="{BB962C8B-B14F-4D97-AF65-F5344CB8AC3E}">
        <p14:creationId xmlns:p14="http://schemas.microsoft.com/office/powerpoint/2010/main" val="2791531693"/>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38100"/>
            <a:ext cx="8763000" cy="2190750"/>
          </a:xfrm>
          <a:prstGeom prst="rect">
            <a:avLst/>
          </a:prstGeom>
        </p:spPr>
      </p:pic>
      <p:sp>
        <p:nvSpPr>
          <p:cNvPr id="5" name="AutoShape 7"/>
          <p:cNvSpPr>
            <a:spLocks noChangeArrowheads="1"/>
          </p:cNvSpPr>
          <p:nvPr/>
        </p:nvSpPr>
        <p:spPr bwMode="auto">
          <a:xfrm>
            <a:off x="4284803" y="1657350"/>
            <a:ext cx="4667250" cy="2743200"/>
          </a:xfrm>
          <a:prstGeom prst="cloudCallout">
            <a:avLst>
              <a:gd name="adj1" fmla="val -49352"/>
              <a:gd name="adj2" fmla="val 166065"/>
            </a:avLst>
          </a:prstGeom>
          <a:solidFill>
            <a:srgbClr val="FFFF00"/>
          </a:solidFill>
          <a:ln w="9525">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2800" b="1">
                <a:solidFill>
                  <a:srgbClr val="FF0000"/>
                </a:solidFill>
                <a:latin typeface="Times New Roman" panose="02020603050405020304" pitchFamily="18" charset="0"/>
                <a:cs typeface="Times New Roman" panose="02020603050405020304" pitchFamily="18" charset="0"/>
              </a:rPr>
              <a:t>- Minh giận Hải vì Minh không muốn Hải cho bạn Hoa giấy kiểm tra.</a:t>
            </a:r>
          </a:p>
          <a:p>
            <a:pPr algn="ctr" eaLnBrk="1" hangingPunct="1"/>
            <a:endParaRPr lang="en-US" altLang="en-US" sz="1800" b="1">
              <a:solidFill>
                <a:srgbClr val="FF0000"/>
              </a:solidFill>
            </a:endParaRPr>
          </a:p>
        </p:txBody>
      </p:sp>
      <p:sp>
        <p:nvSpPr>
          <p:cNvPr id="6" name="AutoShape 7"/>
          <p:cNvSpPr>
            <a:spLocks noChangeArrowheads="1"/>
          </p:cNvSpPr>
          <p:nvPr/>
        </p:nvSpPr>
        <p:spPr bwMode="auto">
          <a:xfrm>
            <a:off x="457200" y="1809750"/>
            <a:ext cx="3790950" cy="2171700"/>
          </a:xfrm>
          <a:prstGeom prst="cloudCallout">
            <a:avLst>
              <a:gd name="adj1" fmla="val -49352"/>
              <a:gd name="adj2" fmla="val 166065"/>
            </a:avLst>
          </a:prstGeom>
          <a:solidFill>
            <a:srgbClr val="FFFF00"/>
          </a:solidFill>
          <a:ln w="9525">
            <a:solidFill>
              <a:schemeClr val="tx1"/>
            </a:solidFill>
            <a:round/>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2800" b="1">
                <a:latin typeface="Times New Roman" panose="02020603050405020304" pitchFamily="18" charset="0"/>
                <a:cs typeface="Times New Roman" panose="02020603050405020304" pitchFamily="18" charset="0"/>
              </a:rPr>
              <a:t>- Minh giận Hải vì chuyện gì?</a:t>
            </a:r>
          </a:p>
        </p:txBody>
      </p:sp>
    </p:spTree>
    <p:extLst>
      <p:ext uri="{BB962C8B-B14F-4D97-AF65-F5344CB8AC3E}">
        <p14:creationId xmlns:p14="http://schemas.microsoft.com/office/powerpoint/2010/main" val="409199638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AutoShape 11"/>
          <p:cNvSpPr>
            <a:spLocks noGrp="1" noChangeArrowheads="1"/>
          </p:cNvSpPr>
          <p:nvPr>
            <p:ph type="subTitle" idx="1"/>
          </p:nvPr>
        </p:nvSpPr>
        <p:spPr bwMode="auto">
          <a:xfrm>
            <a:off x="4907844" y="1"/>
            <a:ext cx="4159956" cy="2187022"/>
          </a:xfrm>
          <a:prstGeom prst="wedgeRoundRectCallout">
            <a:avLst>
              <a:gd name="adj1" fmla="val -63429"/>
              <a:gd name="adj2" fmla="val -3389"/>
              <a:gd name="adj3" fmla="val 16667"/>
            </a:avLst>
          </a:prstGeom>
          <a:solidFill>
            <a:srgbClr val="0066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b="1">
                <a:solidFill>
                  <a:schemeClr val="bg1"/>
                </a:solidFill>
                <a:latin typeface="Times New Roman" panose="02020603050405020304" pitchFamily="18" charset="0"/>
                <a:cs typeface="Times New Roman" panose="02020603050405020304" pitchFamily="18" charset="0"/>
              </a:rPr>
              <a:t>- Minh hiểu là bạn bè không nên ứng xử với nhau như vậy, Hải làm như thế là đúng.</a:t>
            </a:r>
          </a:p>
        </p:txBody>
      </p:sp>
      <p:sp>
        <p:nvSpPr>
          <p:cNvPr id="4" name="AutoShape 5"/>
          <p:cNvSpPr>
            <a:spLocks noChangeArrowheads="1"/>
          </p:cNvSpPr>
          <p:nvPr/>
        </p:nvSpPr>
        <p:spPr bwMode="auto">
          <a:xfrm>
            <a:off x="76200" y="82828"/>
            <a:ext cx="4267200" cy="1955522"/>
          </a:xfrm>
          <a:prstGeom prst="wedgeRoundRectCallout">
            <a:avLst>
              <a:gd name="adj1" fmla="val 59867"/>
              <a:gd name="adj2" fmla="val 7255"/>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3200" b="1">
                <a:solidFill>
                  <a:srgbClr val="FFFF00"/>
                </a:solidFill>
                <a:latin typeface="Times New Roman" panose="02020603050405020304" pitchFamily="18" charset="0"/>
                <a:cs typeface="Times New Roman" panose="02020603050405020304" pitchFamily="18" charset="0"/>
              </a:rPr>
              <a:t>- Nhờ cuộc trò chuyện với chị Lan mà Minh hiểu ra điều gì?</a:t>
            </a:r>
          </a:p>
        </p:txBody>
      </p:sp>
      <p:sp>
        <p:nvSpPr>
          <p:cNvPr id="6" name="AutoShape 5"/>
          <p:cNvSpPr>
            <a:spLocks noChangeArrowheads="1"/>
          </p:cNvSpPr>
          <p:nvPr/>
        </p:nvSpPr>
        <p:spPr bwMode="auto">
          <a:xfrm>
            <a:off x="101600" y="2265773"/>
            <a:ext cx="4013200" cy="1983554"/>
          </a:xfrm>
          <a:prstGeom prst="wedgeRoundRectCallout">
            <a:avLst>
              <a:gd name="adj1" fmla="val 56853"/>
              <a:gd name="adj2" fmla="val 9324"/>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sz="4000" b="1">
                <a:solidFill>
                  <a:srgbClr val="FFFF00"/>
                </a:solidFill>
                <a:latin typeface="Times New Roman" panose="02020603050405020304" pitchFamily="18" charset="0"/>
                <a:cs typeface="Times New Roman" panose="02020603050405020304" pitchFamily="18" charset="0"/>
              </a:rPr>
              <a:t>- Trò chuyện, chia sẻ với anh chị em có lợi gì?</a:t>
            </a:r>
          </a:p>
          <a:p>
            <a:pPr algn="ctr" eaLnBrk="1" hangingPunct="1"/>
            <a:endParaRPr lang="en-US" altLang="en-US" sz="2400" b="1" i="1">
              <a:solidFill>
                <a:srgbClr val="FFFF00"/>
              </a:solidFill>
            </a:endParaRPr>
          </a:p>
        </p:txBody>
      </p:sp>
      <p:sp>
        <p:nvSpPr>
          <p:cNvPr id="7" name="AutoShape 11"/>
          <p:cNvSpPr txBox="1">
            <a:spLocks noChangeArrowheads="1"/>
          </p:cNvSpPr>
          <p:nvPr/>
        </p:nvSpPr>
        <p:spPr bwMode="auto">
          <a:xfrm>
            <a:off x="4679243" y="1962150"/>
            <a:ext cx="4464757" cy="2438400"/>
          </a:xfrm>
          <a:prstGeom prst="wedgeRoundRectCallout">
            <a:avLst>
              <a:gd name="adj1" fmla="val -59841"/>
              <a:gd name="adj2" fmla="val -1852"/>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r>
              <a:rPr lang="en-US" b="1">
                <a:solidFill>
                  <a:schemeClr val="bg1"/>
                </a:solidFill>
                <a:latin typeface="Times New Roman" panose="02020603050405020304" pitchFamily="18" charset="0"/>
                <a:cs typeface="Times New Roman" panose="02020603050405020304" pitchFamily="18" charset="0"/>
              </a:rPr>
              <a:t>- Trò chuyện, chia sẻ với anh chị em mình sẽ có được những lời khuyên rất có ích, đồng thời chia sẻ cũng giúp tình cảm anh chị em trong gia đình gắn bó với nhau hơn</a:t>
            </a:r>
            <a:r>
              <a:rPr lang="vi-VN" b="1">
                <a:solidFill>
                  <a:schemeClr val="bg1"/>
                </a:solidFill>
                <a:latin typeface="Times New Roman" panose="02020603050405020304" pitchFamily="18" charset="0"/>
                <a:cs typeface="Times New Roman" panose="02020603050405020304" pitchFamily="18" charset="0"/>
              </a:rPr>
              <a:t>.</a:t>
            </a:r>
            <a:endParaRPr lang="en-US" b="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8938198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bg/>
                                          </p:spTgt>
                                        </p:tgtEl>
                                        <p:attrNameLst>
                                          <p:attrName>style.visibility</p:attrName>
                                        </p:attrNameLst>
                                      </p:cBhvr>
                                      <p:to>
                                        <p:strVal val="visible"/>
                                      </p:to>
                                    </p:set>
                                    <p:animEffect transition="in" filter="fade">
                                      <p:cBhvr>
                                        <p:cTn id="13" dur="1000"/>
                                        <p:tgtEl>
                                          <p:spTgt spid="5">
                                            <p:bg/>
                                          </p:spTgt>
                                        </p:tgtEl>
                                      </p:cBhvr>
                                    </p:animEffect>
                                    <p:anim calcmode="lin" valueType="num">
                                      <p:cBhvr>
                                        <p:cTn id="14" dur="1000" fill="hold"/>
                                        <p:tgtEl>
                                          <p:spTgt spid="5">
                                            <p:bg/>
                                          </p:spTgt>
                                        </p:tgtEl>
                                        <p:attrNameLst>
                                          <p:attrName>ppt_x</p:attrName>
                                        </p:attrNameLst>
                                      </p:cBhvr>
                                      <p:tavLst>
                                        <p:tav tm="0">
                                          <p:val>
                                            <p:strVal val="#ppt_x"/>
                                          </p:val>
                                        </p:tav>
                                        <p:tav tm="100000">
                                          <p:val>
                                            <p:strVal val="#ppt_x"/>
                                          </p:val>
                                        </p:tav>
                                      </p:tavLst>
                                    </p:anim>
                                    <p:anim calcmode="lin" valueType="num">
                                      <p:cBhvr>
                                        <p:cTn id="15" dur="1000" fill="hold"/>
                                        <p:tgtEl>
                                          <p:spTgt spid="5">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xEl>
                                              <p:pRg st="0" end="0"/>
                                            </p:txEl>
                                          </p:spTgt>
                                        </p:tgtEl>
                                        <p:attrNameLst>
                                          <p:attrName>style.visibility</p:attrName>
                                        </p:attrNameLst>
                                      </p:cBhvr>
                                      <p:to>
                                        <p:strVal val="visible"/>
                                      </p:to>
                                    </p:set>
                                    <p:animEffect transition="in" filter="fade">
                                      <p:cBhvr>
                                        <p:cTn id="20" dur="1000"/>
                                        <p:tgtEl>
                                          <p:spTgt spid="5">
                                            <p:txEl>
                                              <p:pRg st="0" end="0"/>
                                            </p:txEl>
                                          </p:spTgt>
                                        </p:tgtEl>
                                      </p:cBhvr>
                                    </p:animEffect>
                                    <p:anim calcmode="lin" valueType="num">
                                      <p:cBhvr>
                                        <p:cTn id="21"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animBg="1"/>
      <p:bldP spid="4" grpId="0" animBg="1"/>
      <p:bldP spid="6"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4" name="AutoShape 6"/>
          <p:cNvSpPr>
            <a:spLocks noChangeArrowheads="1"/>
          </p:cNvSpPr>
          <p:nvPr/>
        </p:nvSpPr>
        <p:spPr bwMode="auto">
          <a:xfrm>
            <a:off x="76200" y="234218"/>
            <a:ext cx="4953000" cy="1651731"/>
          </a:xfrm>
          <a:prstGeom prst="horizontalScroll">
            <a:avLst>
              <a:gd name="adj" fmla="val 12500"/>
            </a:avLst>
          </a:prstGeom>
          <a:solidFill>
            <a:srgbClr val="0066FF"/>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a:buFontTx/>
              <a:buChar char="-"/>
            </a:pPr>
            <a:r>
              <a:rPr lang="en-US" sz="2400" b="1">
                <a:solidFill>
                  <a:schemeClr val="bg1"/>
                </a:solidFill>
                <a:latin typeface="Times New Roman" panose="02020603050405020304" pitchFamily="18" charset="0"/>
                <a:cs typeface="Times New Roman" panose="02020603050405020304" pitchFamily="18" charset="0"/>
              </a:rPr>
              <a:t>Chúng ta nên chia sẻ, trò chuyện</a:t>
            </a:r>
            <a:endParaRPr lang="vi-VN" sz="2400" b="1">
              <a:solidFill>
                <a:schemeClr val="bg1"/>
              </a:solidFill>
              <a:latin typeface="Times New Roman" panose="02020603050405020304" pitchFamily="18" charset="0"/>
              <a:cs typeface="Times New Roman" panose="02020603050405020304" pitchFamily="18" charset="0"/>
            </a:endParaRPr>
          </a:p>
          <a:p>
            <a:r>
              <a:rPr lang="en-US" sz="2400" b="1">
                <a:solidFill>
                  <a:schemeClr val="bg1"/>
                </a:solidFill>
                <a:latin typeface="Times New Roman" panose="02020603050405020304" pitchFamily="18" charset="0"/>
                <a:cs typeface="Times New Roman" panose="02020603050405020304" pitchFamily="18" charset="0"/>
              </a:rPr>
              <a:t> với anh chị em trong gia đình </a:t>
            </a:r>
            <a:endParaRPr lang="vi-VN" sz="2400" b="1">
              <a:solidFill>
                <a:schemeClr val="bg1"/>
              </a:solidFill>
              <a:latin typeface="Times New Roman" panose="02020603050405020304" pitchFamily="18" charset="0"/>
              <a:cs typeface="Times New Roman" panose="02020603050405020304" pitchFamily="18" charset="0"/>
            </a:endParaRPr>
          </a:p>
          <a:p>
            <a:r>
              <a:rPr lang="en-US" sz="2400" b="1">
                <a:solidFill>
                  <a:schemeClr val="bg1"/>
                </a:solidFill>
                <a:latin typeface="Times New Roman" panose="02020603050405020304" pitchFamily="18" charset="0"/>
                <a:cs typeface="Times New Roman" panose="02020603050405020304" pitchFamily="18" charset="0"/>
              </a:rPr>
              <a:t>vào lúc nào?</a:t>
            </a:r>
          </a:p>
        </p:txBody>
      </p:sp>
      <p:sp>
        <p:nvSpPr>
          <p:cNvPr id="5" name="AutoShape 22"/>
          <p:cNvSpPr>
            <a:spLocks noChangeArrowheads="1"/>
          </p:cNvSpPr>
          <p:nvPr/>
        </p:nvSpPr>
        <p:spPr bwMode="auto">
          <a:xfrm rot="5400000">
            <a:off x="5888868" y="-378581"/>
            <a:ext cx="2547863" cy="3810000"/>
          </a:xfrm>
          <a:prstGeom prst="verticalScroll">
            <a:avLst>
              <a:gd name="adj" fmla="val 12500"/>
            </a:avLst>
          </a:prstGeom>
          <a:solidFill>
            <a:srgbClr val="FFFF00"/>
          </a:solidFill>
          <a:ln w="9525">
            <a:solidFill>
              <a:schemeClr val="tx1"/>
            </a:solidFill>
            <a:round/>
            <a:headEnd/>
            <a:tailEnd/>
          </a:ln>
        </p:spPr>
        <p:txBody>
          <a:bodyPr rot="10800000" vert="eaVert"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a:buFontTx/>
              <a:buChar char="-"/>
            </a:pPr>
            <a:r>
              <a:rPr lang="en-US" sz="2400">
                <a:latin typeface="Times New Roman" panose="02020603050405020304" pitchFamily="18" charset="0"/>
                <a:cs typeface="Times New Roman" panose="02020603050405020304" pitchFamily="18" charset="0"/>
              </a:rPr>
              <a:t>Em có thể nói chuyện với</a:t>
            </a:r>
            <a:endParaRPr lang="vi-VN"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anh chị em khi đi học về</a:t>
            </a:r>
            <a:endParaRPr lang="vi-VN" sz="2400">
              <a:latin typeface="Times New Roman" panose="02020603050405020304" pitchFamily="18" charset="0"/>
              <a:cs typeface="Times New Roman" panose="02020603050405020304" pitchFamily="18" charset="0"/>
            </a:endParaRPr>
          </a:p>
          <a:p>
            <a:r>
              <a:rPr lang="en-US" sz="2400">
                <a:latin typeface="Times New Roman" panose="02020603050405020304" pitchFamily="18" charset="0"/>
                <a:cs typeface="Times New Roman" panose="02020603050405020304" pitchFamily="18" charset="0"/>
              </a:rPr>
              <a:t> hay vào ngày nghỉ,..</a:t>
            </a:r>
          </a:p>
        </p:txBody>
      </p:sp>
      <p:sp>
        <p:nvSpPr>
          <p:cNvPr id="7" name="AutoShape 6"/>
          <p:cNvSpPr>
            <a:spLocks noChangeArrowheads="1"/>
          </p:cNvSpPr>
          <p:nvPr/>
        </p:nvSpPr>
        <p:spPr bwMode="auto">
          <a:xfrm>
            <a:off x="0" y="2114550"/>
            <a:ext cx="4038600" cy="2222082"/>
          </a:xfrm>
          <a:prstGeom prst="horizontalScroll">
            <a:avLst>
              <a:gd name="adj" fmla="val 12500"/>
            </a:avLst>
          </a:prstGeom>
          <a:solidFill>
            <a:srgbClr val="0066FF"/>
          </a:solidFill>
          <a:ln w="9525">
            <a:solidFill>
              <a:schemeClr val="tx1"/>
            </a:solidFill>
            <a:round/>
            <a:headEnd/>
            <a:tailEnd/>
          </a:ln>
        </p:spPr>
        <p:txBody>
          <a:bodyPr wrap="none"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a:buFontTx/>
              <a:buChar char="-"/>
            </a:pPr>
            <a:r>
              <a:rPr lang="en-US" sz="2800" b="1">
                <a:solidFill>
                  <a:schemeClr val="bg1"/>
                </a:solidFill>
                <a:latin typeface="Times New Roman" panose="02020603050405020304" pitchFamily="18" charset="0"/>
                <a:cs typeface="Times New Roman" panose="02020603050405020304" pitchFamily="18" charset="0"/>
              </a:rPr>
              <a:t>Câu chuyện giúp </a:t>
            </a:r>
            <a:endParaRPr lang="vi-VN" sz="2800" b="1">
              <a:solidFill>
                <a:schemeClr val="bg1"/>
              </a:solidFill>
              <a:latin typeface="Times New Roman" panose="02020603050405020304" pitchFamily="18" charset="0"/>
              <a:cs typeface="Times New Roman" panose="02020603050405020304" pitchFamily="18" charset="0"/>
            </a:endParaRPr>
          </a:p>
          <a:p>
            <a:r>
              <a:rPr lang="en-US" sz="2800" b="1">
                <a:solidFill>
                  <a:schemeClr val="bg1"/>
                </a:solidFill>
                <a:latin typeface="Times New Roman" panose="02020603050405020304" pitchFamily="18" charset="0"/>
                <a:cs typeface="Times New Roman" panose="02020603050405020304" pitchFamily="18" charset="0"/>
              </a:rPr>
              <a:t>chúng ta</a:t>
            </a:r>
            <a:r>
              <a:rPr lang="vi-VN" sz="2800" b="1">
                <a:solidFill>
                  <a:schemeClr val="bg1"/>
                </a:solidFill>
                <a:latin typeface="Times New Roman" panose="02020603050405020304" pitchFamily="18" charset="0"/>
                <a:cs typeface="Times New Roman" panose="02020603050405020304" pitchFamily="18" charset="0"/>
              </a:rPr>
              <a:t> </a:t>
            </a:r>
            <a:r>
              <a:rPr lang="en-US" sz="2800" b="1">
                <a:solidFill>
                  <a:schemeClr val="bg1"/>
                </a:solidFill>
                <a:latin typeface="Times New Roman" panose="02020603050405020304" pitchFamily="18" charset="0"/>
                <a:cs typeface="Times New Roman" panose="02020603050405020304" pitchFamily="18" charset="0"/>
              </a:rPr>
              <a:t>hiểu được</a:t>
            </a:r>
            <a:endParaRPr lang="vi-VN" sz="2800" b="1">
              <a:solidFill>
                <a:schemeClr val="bg1"/>
              </a:solidFill>
              <a:latin typeface="Times New Roman" panose="02020603050405020304" pitchFamily="18" charset="0"/>
              <a:cs typeface="Times New Roman" panose="02020603050405020304" pitchFamily="18" charset="0"/>
            </a:endParaRPr>
          </a:p>
          <a:p>
            <a:r>
              <a:rPr lang="en-US" sz="2800" b="1">
                <a:solidFill>
                  <a:schemeClr val="bg1"/>
                </a:solidFill>
                <a:latin typeface="Times New Roman" panose="02020603050405020304" pitchFamily="18" charset="0"/>
                <a:cs typeface="Times New Roman" panose="02020603050405020304" pitchFamily="18" charset="0"/>
              </a:rPr>
              <a:t> điều gì?</a:t>
            </a:r>
          </a:p>
          <a:p>
            <a:r>
              <a:rPr lang="en-US" sz="2000"/>
              <a:t> </a:t>
            </a:r>
          </a:p>
        </p:txBody>
      </p:sp>
      <p:sp>
        <p:nvSpPr>
          <p:cNvPr id="8" name="Rectangle 7"/>
          <p:cNvSpPr/>
          <p:nvPr/>
        </p:nvSpPr>
        <p:spPr>
          <a:xfrm>
            <a:off x="4235745" y="563662"/>
            <a:ext cx="234360" cy="307777"/>
          </a:xfrm>
          <a:prstGeom prst="rect">
            <a:avLst/>
          </a:prstGeom>
        </p:spPr>
        <p:txBody>
          <a:bodyPr wrap="none">
            <a:spAutoFit/>
          </a:bodyPr>
          <a:lstStyle/>
          <a:p>
            <a:r>
              <a:rPr lang="en-US" altLang="en-US" b="1">
                <a:solidFill>
                  <a:schemeClr val="bg1"/>
                </a:solidFill>
              </a:rPr>
              <a:t> </a:t>
            </a:r>
            <a:endParaRPr lang="en-US"/>
          </a:p>
        </p:txBody>
      </p:sp>
      <p:sp>
        <p:nvSpPr>
          <p:cNvPr id="10" name="AutoShape 11"/>
          <p:cNvSpPr>
            <a:spLocks noChangeArrowheads="1"/>
          </p:cNvSpPr>
          <p:nvPr/>
        </p:nvSpPr>
        <p:spPr bwMode="auto">
          <a:xfrm>
            <a:off x="4558901" y="2800351"/>
            <a:ext cx="4508899" cy="1371599"/>
          </a:xfrm>
          <a:prstGeom prst="wedgeRoundRectCallout">
            <a:avLst>
              <a:gd name="adj1" fmla="val -60945"/>
              <a:gd name="adj2" fmla="val -44036"/>
              <a:gd name="adj3" fmla="val 16667"/>
            </a:avLst>
          </a:prstGeom>
          <a:solidFill>
            <a:srgbClr val="0066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285750" indent="-285750">
              <a:buFontTx/>
              <a:buChar char="-"/>
            </a:pPr>
            <a:r>
              <a:rPr lang="en-US" sz="2400" b="1">
                <a:solidFill>
                  <a:schemeClr val="bg1"/>
                </a:solidFill>
                <a:latin typeface="Times New Roman" panose="02020603050405020304" pitchFamily="18" charset="0"/>
                <a:cs typeface="Times New Roman" panose="02020603050405020304" pitchFamily="18" charset="0"/>
              </a:rPr>
              <a:t>Thường xuyên dành thời</a:t>
            </a:r>
            <a:endParaRPr lang="vi-VN" sz="2400" b="1">
              <a:solidFill>
                <a:schemeClr val="bg1"/>
              </a:solidFill>
              <a:latin typeface="Times New Roman" panose="02020603050405020304" pitchFamily="18" charset="0"/>
              <a:cs typeface="Times New Roman" panose="02020603050405020304" pitchFamily="18" charset="0"/>
            </a:endParaRPr>
          </a:p>
          <a:p>
            <a:r>
              <a:rPr lang="en-US" sz="2400" b="1">
                <a:solidFill>
                  <a:schemeClr val="bg1"/>
                </a:solidFill>
                <a:latin typeface="Times New Roman" panose="02020603050405020304" pitchFamily="18" charset="0"/>
                <a:cs typeface="Times New Roman" panose="02020603050405020304" pitchFamily="18" charset="0"/>
              </a:rPr>
              <a:t> gian trò chuyện, tâm sự</a:t>
            </a:r>
            <a:endParaRPr lang="vi-VN" sz="2400" b="1">
              <a:solidFill>
                <a:schemeClr val="bg1"/>
              </a:solidFill>
              <a:latin typeface="Times New Roman" panose="02020603050405020304" pitchFamily="18" charset="0"/>
              <a:cs typeface="Times New Roman" panose="02020603050405020304" pitchFamily="18" charset="0"/>
            </a:endParaRPr>
          </a:p>
          <a:p>
            <a:r>
              <a:rPr lang="en-US" sz="2400" b="1">
                <a:solidFill>
                  <a:schemeClr val="bg1"/>
                </a:solidFill>
                <a:latin typeface="Times New Roman" panose="02020603050405020304" pitchFamily="18" charset="0"/>
                <a:cs typeface="Times New Roman" panose="02020603050405020304" pitchFamily="18" charset="0"/>
              </a:rPr>
              <a:t> với anh chị em trong gia đình</a:t>
            </a:r>
            <a:endParaRPr lang="en-US" altLang="en-US" sz="2100" b="1" i="1">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8678999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10"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5"/>
          <p:cNvSpPr>
            <a:spLocks noGrp="1" noChangeArrowheads="1"/>
          </p:cNvSpPr>
          <p:nvPr>
            <p:ph type="title"/>
          </p:nvPr>
        </p:nvSpPr>
        <p:spPr bwMode="auto">
          <a:xfrm>
            <a:off x="0" y="1"/>
            <a:ext cx="4343400" cy="4324349"/>
          </a:xfrm>
          <a:prstGeom prst="wedgeRoundRectCallout">
            <a:avLst>
              <a:gd name="adj1" fmla="val 59867"/>
              <a:gd name="adj2" fmla="val 7255"/>
              <a:gd name="adj3" fmla="val 16667"/>
            </a:avLst>
          </a:prstGeom>
          <a:solidFill>
            <a:srgbClr val="9933FF"/>
          </a:solidFill>
          <a:ln w="9525">
            <a:solidFill>
              <a:srgbClr val="660066"/>
            </a:solidFill>
            <a:miter lim="800000"/>
            <a:headEnd/>
            <a:tailEnd/>
          </a:ln>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a:lnSpc>
                <a:spcPct val="107000"/>
              </a:lnSpc>
            </a:pPr>
            <a:r>
              <a:rPr lang="en-US" sz="4000" b="1">
                <a:solidFill>
                  <a:srgbClr val="FFFF00"/>
                </a:solidFill>
                <a:latin typeface="Times New Roman" panose="02020603050405020304" pitchFamily="18" charset="0"/>
                <a:ea typeface="Times New Roman" panose="02020603050405020304" pitchFamily="18" charset="0"/>
                <a:cs typeface="Times New Roman" panose="02020603050405020304" pitchFamily="18" charset="0"/>
              </a:rPr>
              <a:t>- Khi trò chuyện cùng anh chị em trong gia đình, em phải có thái độ như thế nào?</a:t>
            </a:r>
            <a:endParaRPr lang="en-US" sz="4000" b="1">
              <a:solidFill>
                <a:srgbClr val="FFFF00"/>
              </a:solidFill>
              <a:latin typeface="Times New Roman" panose="02020603050405020304" pitchFamily="18" charset="0"/>
              <a:ea typeface="Calibri" panose="020F0502020204030204" pitchFamily="34" charset="0"/>
              <a:cs typeface="Times New Roman" panose="02020603050405020304" pitchFamily="18" charset="0"/>
            </a:endParaRPr>
          </a:p>
        </p:txBody>
      </p:sp>
      <p:sp>
        <p:nvSpPr>
          <p:cNvPr id="3" name="Subtitle 2"/>
          <p:cNvSpPr>
            <a:spLocks noGrp="1"/>
          </p:cNvSpPr>
          <p:nvPr>
            <p:ph type="subTitle" idx="1"/>
          </p:nvPr>
        </p:nvSpPr>
        <p:spPr/>
        <p:txBody>
          <a:bodyPr/>
          <a:lstStyle/>
          <a:p>
            <a:endParaRPr lang="en-US"/>
          </a:p>
        </p:txBody>
      </p:sp>
      <p:sp>
        <p:nvSpPr>
          <p:cNvPr id="6" name="AutoShape 11"/>
          <p:cNvSpPr txBox="1">
            <a:spLocks noChangeArrowheads="1"/>
          </p:cNvSpPr>
          <p:nvPr/>
        </p:nvSpPr>
        <p:spPr bwMode="auto">
          <a:xfrm>
            <a:off x="4907844" y="0"/>
            <a:ext cx="4159956" cy="3790949"/>
          </a:xfrm>
          <a:prstGeom prst="wedgeRoundRectCallout">
            <a:avLst>
              <a:gd name="adj1" fmla="val -63429"/>
              <a:gd name="adj2" fmla="val -3389"/>
              <a:gd name="adj3" fmla="val 16667"/>
            </a:avLst>
          </a:prstGeom>
          <a:solidFill>
            <a:srgbClr val="0066FF"/>
          </a:solidFill>
          <a:ln w="9525">
            <a:solidFill>
              <a:srgbClr val="660066"/>
            </a:solidFill>
            <a:miter lim="800000"/>
            <a:headEnd/>
            <a:tailEnd/>
          </a:ln>
        </p:spPr>
        <p:txBody>
          <a:bodyPr spcFirstLastPara="1" wrap="square" lIns="0" tIns="0" rIns="0" bIns="0" anchor="ctr" anchorCtr="0">
            <a:noAutofit/>
          </a:bodyPr>
          <a:lstStyle>
            <a:defPPr marR="0" lvl="0" algn="l" rtl="0">
              <a:lnSpc>
                <a:spcPct val="100000"/>
              </a:lnSpc>
              <a:spcBef>
                <a:spcPts val="0"/>
              </a:spcBef>
              <a:spcAft>
                <a:spcPts val="0"/>
              </a:spcAft>
            </a:defPPr>
            <a:lvl1pPr marL="457200" marR="0" lvl="0" indent="-3302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1pPr>
            <a:lvl2pPr marL="742950" marR="0" lvl="1" indent="-28575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2pPr>
            <a:lvl3pPr marL="1143000" marR="0" lvl="2"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3pPr>
            <a:lvl4pPr marL="1600200" marR="0" lvl="3"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4pPr>
            <a:lvl5pPr marL="2057400" marR="0" lvl="4" indent="-228600" algn="ctr" rtl="0" eaLnBrk="0" hangingPunct="0">
              <a:lnSpc>
                <a:spcPct val="100000"/>
              </a:lnSpc>
              <a:spcBef>
                <a:spcPts val="0"/>
              </a:spcBef>
              <a:spcAft>
                <a:spcPts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5pPr>
            <a:lvl6pPr marL="2514600" marR="0" lvl="5"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6pPr>
            <a:lvl7pPr marL="2971800" marR="0" lvl="6"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7pPr>
            <a:lvl8pPr marL="3429000" marR="0" lvl="7"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8pPr>
            <a:lvl9pPr marL="3886200" marR="0" lvl="8" indent="-228600" algn="ctr" rtl="0" eaLnBrk="0" fontAlgn="base" hangingPunct="0">
              <a:lnSpc>
                <a:spcPct val="100000"/>
              </a:lnSpc>
              <a:spcBef>
                <a:spcPct val="0"/>
              </a:spcBef>
              <a:spcAft>
                <a:spcPct val="0"/>
              </a:spcAft>
              <a:buClr>
                <a:schemeClr val="dk1"/>
              </a:buClr>
              <a:buSzPts val="2400"/>
              <a:buFont typeface="Assistant"/>
              <a:buNone/>
              <a:defRPr sz="2400" b="0" i="0" u="none" strike="noStrike" cap="none">
                <a:solidFill>
                  <a:schemeClr val="tx1"/>
                </a:solidFill>
                <a:latin typeface="Arial" panose="020B0604020202020204" pitchFamily="34" charset="0"/>
                <a:ea typeface="Assistant"/>
                <a:cs typeface="Assistant"/>
                <a:sym typeface="Assistant"/>
              </a:defRPr>
            </a:lvl9pPr>
          </a:lstStyle>
          <a:p>
            <a:r>
              <a:rPr lang="en-US" sz="3600" b="1">
                <a:latin typeface="Times New Roman" panose="02020603050405020304" pitchFamily="18" charset="0"/>
                <a:cs typeface="Times New Roman" panose="02020603050405020304" pitchFamily="18" charset="0"/>
              </a:rPr>
              <a:t>- Khi trò chuyện cùng anh chị em trong gia đình, em phải có thái độ hoà nhã, thân mật, vui vẻ.</a:t>
            </a:r>
          </a:p>
        </p:txBody>
      </p:sp>
    </p:spTree>
    <p:extLst>
      <p:ext uri="{BB962C8B-B14F-4D97-AF65-F5344CB8AC3E}">
        <p14:creationId xmlns:p14="http://schemas.microsoft.com/office/powerpoint/2010/main" val="245415349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bg/>
                                          </p:spTgt>
                                        </p:tgtEl>
                                        <p:attrNameLst>
                                          <p:attrName>style.visibility</p:attrName>
                                        </p:attrNameLst>
                                      </p:cBhvr>
                                      <p:to>
                                        <p:strVal val="visible"/>
                                      </p:to>
                                    </p:set>
                                    <p:animEffect transition="in" filter="fade">
                                      <p:cBhvr>
                                        <p:cTn id="13" dur="1000"/>
                                        <p:tgtEl>
                                          <p:spTgt spid="6">
                                            <p:bg/>
                                          </p:spTgt>
                                        </p:tgtEl>
                                      </p:cBhvr>
                                    </p:animEffect>
                                    <p:anim calcmode="lin" valueType="num">
                                      <p:cBhvr>
                                        <p:cTn id="14" dur="1000" fill="hold"/>
                                        <p:tgtEl>
                                          <p:spTgt spid="6">
                                            <p:bg/>
                                          </p:spTgt>
                                        </p:tgtEl>
                                        <p:attrNameLst>
                                          <p:attrName>ppt_x</p:attrName>
                                        </p:attrNameLst>
                                      </p:cBhvr>
                                      <p:tavLst>
                                        <p:tav tm="0">
                                          <p:val>
                                            <p:strVal val="#ppt_x"/>
                                          </p:val>
                                        </p:tav>
                                        <p:tav tm="100000">
                                          <p:val>
                                            <p:strVal val="#ppt_x"/>
                                          </p:val>
                                        </p:tav>
                                      </p:tavLst>
                                    </p:anim>
                                    <p:anim calcmode="lin" valueType="num">
                                      <p:cBhvr>
                                        <p:cTn id="15"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6">
                                            <p:txEl>
                                              <p:pRg st="0" end="0"/>
                                            </p:txEl>
                                          </p:spTgt>
                                        </p:tgtEl>
                                        <p:attrNameLst>
                                          <p:attrName>style.visibility</p:attrName>
                                        </p:attrNameLst>
                                      </p:cBhvr>
                                      <p:to>
                                        <p:strVal val="visible"/>
                                      </p:to>
                                    </p:set>
                                    <p:animEffect transition="in" filter="fade">
                                      <p:cBhvr>
                                        <p:cTn id="20" dur="1000"/>
                                        <p:tgtEl>
                                          <p:spTgt spid="6">
                                            <p:txEl>
                                              <p:pRg st="0" end="0"/>
                                            </p:txEl>
                                          </p:spTgt>
                                        </p:tgtEl>
                                      </p:cBhvr>
                                    </p:animEffect>
                                    <p:anim calcmode="lin" valueType="num">
                                      <p:cBhvr>
                                        <p:cTn id="21"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1596</TotalTime>
  <Words>1192</Words>
  <Application>Microsoft Office PowerPoint</Application>
  <PresentationFormat>On-screen Show (16:9)</PresentationFormat>
  <Paragraphs>106</Paragraphs>
  <Slides>23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23</vt:i4>
      </vt:variant>
    </vt:vector>
  </HeadingPairs>
  <TitlesOfParts>
    <vt:vector size="33" baseType="lpstr">
      <vt:lpstr>ETIME</vt:lpstr>
      <vt:lpstr>Titan One</vt:lpstr>
      <vt:lpstr>Arial</vt:lpstr>
      <vt:lpstr>VNI-Times</vt:lpstr>
      <vt:lpstr>Calibri Light</vt:lpstr>
      <vt:lpstr>Times New Roman</vt:lpstr>
      <vt:lpstr>HP001 4 hàng</vt:lpstr>
      <vt:lpstr>Assistant</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Khi trò chuyện cùng anh chị em trong gia đình, em phải có thái độ như thế nào?</vt:lpstr>
      <vt:lpstr>PowerPoint Presentation</vt:lpstr>
      <vt:lpstr>PowerPoint Presentation</vt:lpstr>
      <vt:lpstr>a)Bố mẹ mua cho em của em đồ chơi mới, em tỏ thái độ vui vẻ, đồng tình.</vt:lpstr>
      <vt:lpstr>PowerPoint Presentation</vt:lpstr>
      <vt:lpstr>- Khi trò chuyện cùng anh chị em trong gia đình, em phải có thái độ như thế nào?</vt:lpstr>
      <vt:lpstr>PowerPoint Presentation</vt:lpstr>
      <vt:lpstr>a) Em của Hoàng nghịch sách vở và đồ dùng học tập của Hoàng. Hoàng cáu kỉnh nói:“Hư quá đi mất ! Ra chỗ khác mà nghịch !” </vt:lpstr>
      <vt:lpstr>+ Qua các cách ứng xử trên, em rút ra được điều gì?</vt:lpstr>
      <vt:lpstr>- Khi trò chuyện cùng anh chị em trong gia đình, em phải có thái độ như thế nào?</vt:lpstr>
      <vt:lpstr>PowerPoint Presentation</vt:lpstr>
      <vt:lpstr> Tình huống 1: Em trai của em đòi em cho đi chơi khi em đang học bài.  </vt:lpstr>
      <vt:lpstr>- Khi trò chuyện cùng anh chị em trong gia đình, em phải có thái độ như thế nào?</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SINH HOẠT LỚP</dc:title>
  <dc:subject>9Slide.vn</dc:subject>
  <dc:creator>HOAI</dc:creator>
  <dc:description>9Slide.vn</dc:description>
  <cp:lastModifiedBy>9Slide</cp:lastModifiedBy>
  <cp:revision>158</cp:revision>
  <dcterms:modified xsi:type="dcterms:W3CDTF">2021-11-20T03:05:44Z</dcterms:modified>
  <cp:category>9Slide.vn</cp:category>
</cp:coreProperties>
</file>