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audio2.wav" ContentType="audio/wav"/>
  <Override PartName="/ppt/media/audio3.wav" ContentType="audio/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579" r:id="rId2"/>
    <p:sldId id="580" r:id="rId3"/>
    <p:sldId id="512" r:id="rId4"/>
    <p:sldId id="513" r:id="rId5"/>
    <p:sldId id="515" r:id="rId6"/>
    <p:sldId id="583" r:id="rId7"/>
    <p:sldId id="628" r:id="rId8"/>
    <p:sldId id="550" r:id="rId9"/>
    <p:sldId id="518" r:id="rId10"/>
    <p:sldId id="626" r:id="rId11"/>
    <p:sldId id="622" r:id="rId12"/>
    <p:sldId id="600" r:id="rId13"/>
    <p:sldId id="601" r:id="rId14"/>
    <p:sldId id="630" r:id="rId15"/>
    <p:sldId id="602" r:id="rId16"/>
    <p:sldId id="624" r:id="rId17"/>
    <p:sldId id="608" r:id="rId18"/>
    <p:sldId id="631" r:id="rId19"/>
    <p:sldId id="632" r:id="rId20"/>
    <p:sldId id="634" r:id="rId21"/>
    <p:sldId id="609" r:id="rId22"/>
    <p:sldId id="613" r:id="rId23"/>
    <p:sldId id="614" r:id="rId24"/>
    <p:sldId id="615" r:id="rId25"/>
    <p:sldId id="629" r:id="rId26"/>
    <p:sldId id="621" r:id="rId27"/>
    <p:sldId id="598" r:id="rId28"/>
  </p:sldIdLst>
  <p:sldSz cx="12190413" cy="6859588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7774"/>
    <a:srgbClr val="E37442"/>
    <a:srgbClr val="46B29B"/>
    <a:srgbClr val="F39C32"/>
    <a:srgbClr val="45C5A4"/>
    <a:srgbClr val="3296A8"/>
    <a:srgbClr val="6D8AAB"/>
    <a:srgbClr val="31709C"/>
    <a:srgbClr val="7697B3"/>
    <a:srgbClr val="6FA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2" autoAdjust="0"/>
    <p:restoredTop sz="50000" autoAdjust="0"/>
  </p:normalViewPr>
  <p:slideViewPr>
    <p:cSldViewPr snapToGrid="0" showGuides="1">
      <p:cViewPr varScale="1">
        <p:scale>
          <a:sx n="71" d="100"/>
          <a:sy n="71" d="100"/>
        </p:scale>
        <p:origin x="126" y="66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705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349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613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438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6299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8679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5518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857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4521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7496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373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0390979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2023/2/13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3F332-62BD-4EDF-903A-61CEC86ED02E}"/>
              </a:ext>
            </a:extLst>
          </p:cNvPr>
          <p:cNvSpPr txBox="1"/>
          <p:nvPr userDrawn="1"/>
        </p:nvSpPr>
        <p:spPr>
          <a:xfrm>
            <a:off x="0" y="-4121"/>
            <a:ext cx="6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6">
                    <a:lumMod val="20000"/>
                    <a:lumOff val="80000"/>
                  </a:schemeClr>
                </a:solidFill>
                <a:latin typeface="UTM Mabella" panose="02040603050506020204" pitchFamily="18" charset="0"/>
              </a:rPr>
              <a:t>KTUTS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FDC4D892-4A3E-48F7-BAB3-1DC19DE3E4E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798" y="9012952"/>
            <a:ext cx="1118607" cy="96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6" r:id="rId12"/>
    <p:sldLayoutId id="2147483705" r:id="rId13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18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hdphoto" Target="../media/hdphoto1.wdp"/><Relationship Id="rId7" Type="http://schemas.openxmlformats.org/officeDocument/2006/relationships/image" Target="../media/image30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7" Type="http://schemas.openxmlformats.org/officeDocument/2006/relationships/slide" Target="slide1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slide" Target="slide22.xml"/><Relationship Id="rId4" Type="http://schemas.openxmlformats.org/officeDocument/2006/relationships/slide" Target="slide2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5.png"/><Relationship Id="rId5" Type="http://schemas.openxmlformats.org/officeDocument/2006/relationships/image" Target="../media/image7.pn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4" Type="http://schemas.openxmlformats.org/officeDocument/2006/relationships/audio" Target="../media/audio4.wav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audio" Target="../media/audio4.wav"/><Relationship Id="rId9" Type="http://schemas.openxmlformats.org/officeDocument/2006/relationships/image" Target="../media/image13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1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67" y="-1068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94129"/>
            <a:ext cx="10510684" cy="51367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19642286">
            <a:off x="467490" y="453572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KTUTS</a:t>
            </a:r>
          </a:p>
        </p:txBody>
      </p:sp>
      <p:sp>
        <p:nvSpPr>
          <p:cNvPr id="8" name="Rectangle 7"/>
          <p:cNvSpPr/>
          <p:nvPr/>
        </p:nvSpPr>
        <p:spPr>
          <a:xfrm>
            <a:off x="2625897" y="1876640"/>
            <a:ext cx="693863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KÍNH CHÀO CÁC THẦY CÔ</a:t>
            </a:r>
          </a:p>
          <a:p>
            <a:pPr algn="ctr"/>
            <a:r>
              <a:rPr lang="en-US" sz="4000" b="1" cap="none" spc="0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/>
                <a:latin typeface="Times New Roman" pitchFamily="18" charset="0"/>
                <a:cs typeface="Times New Roman" pitchFamily="18" charset="0"/>
              </a:rPr>
              <a:t>VỀ THĂM LỚP 4A4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3024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>
          <a:xfrm>
            <a:off x="828675" y="291225"/>
            <a:ext cx="9830610" cy="1325390"/>
          </a:xfrm>
        </p:spPr>
        <p:txBody>
          <a:bodyPr>
            <a:normAutofit fontScale="90000"/>
          </a:bodyPr>
          <a:lstStyle/>
          <a:p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 ý đúng nhất trong các câu sau đây</a:t>
            </a:r>
            <a:br>
              <a:rPr lang="en-US" alt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31217" y="1963268"/>
                <a:ext cx="8214758" cy="5486748"/>
              </a:xfrm>
            </p:spPr>
            <p:txBody>
              <a:bodyPr rtlCol="0">
                <a:noAutofit/>
              </a:bodyPr>
              <a:lstStyle/>
              <a:p>
                <a:pPr marL="0" indent="0">
                  <a:spcBef>
                    <a:spcPct val="50000"/>
                  </a:spcBef>
                  <a:buNone/>
                </a:pPr>
                <a:r>
                  <a:rPr lang="en-US" altLang="vi-VN" sz="3600" smtClean="0">
                    <a:latin typeface="Times New Roman" panose="02020603050405020304" pitchFamily="18" charset="0"/>
                  </a:rPr>
                  <a:t>Hai </a:t>
                </a:r>
                <a:r>
                  <a:rPr lang="en-US" altLang="vi-VN" sz="3600">
                    <a:latin typeface="Times New Roman" panose="02020603050405020304" pitchFamily="18" charset="0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vi-VN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vi-VN" sz="36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vi-VN" sz="36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altLang="vi-VN" sz="3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vi-VN" sz="3600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vi-VN" sz="3600" i="1">
                        <a:latin typeface="Cambria Math" panose="02040503050406030204" pitchFamily="18" charset="0"/>
                      </a:rPr>
                      <m:t>à </m:t>
                    </m:r>
                    <m:f>
                      <m:fPr>
                        <m:ctrlPr>
                          <a:rPr lang="en-US" altLang="vi-VN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vi-VN" sz="36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vi-VN" sz="36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vi-VN" sz="36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có:</a:t>
                </a:r>
                <a:endParaRPr lang="en-US" altLang="vi-VN" sz="36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defTabSz="914309" eaLnBrk="0" fontAlgn="base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en-US" sz="3600" b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600" b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360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ử số bằng nhau.</a:t>
                </a:r>
              </a:p>
              <a:p>
                <a:pPr defTabSz="914309" eaLnBrk="0" fontAlgn="base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en-US" sz="3600" b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600" b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Tử số </a:t>
                </a:r>
                <a:r>
                  <a:rPr lang="en-US" sz="36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khác nhau; Mẫu </a:t>
                </a:r>
                <a:r>
                  <a:rPr lang="en-US" sz="3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 bằng nhau.</a:t>
                </a:r>
              </a:p>
              <a:p>
                <a:pPr defTabSz="914309" eaLnBrk="0" fontAlgn="base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en-US" sz="3600" b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600" b="1" smtClean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Tử </a:t>
                </a:r>
                <a:r>
                  <a:rPr lang="en-US" sz="3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 và mẫu số bằng nhau.</a:t>
                </a:r>
              </a:p>
              <a:p>
                <a:pPr defTabSz="914309" eaLnBrk="0" fontAlgn="base" hangingPunct="0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en-US" sz="3600" b="1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endParaRPr 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31217" y="1963268"/>
                <a:ext cx="8214758" cy="5486748"/>
              </a:xfrm>
              <a:blipFill>
                <a:blip r:embed="rId4"/>
                <a:stretch>
                  <a:fillRect l="-2226" t="-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/>
          <p:cNvSpPr/>
          <p:nvPr/>
        </p:nvSpPr>
        <p:spPr>
          <a:xfrm>
            <a:off x="2138755" y="3653584"/>
            <a:ext cx="935353" cy="90113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049" y="2967115"/>
            <a:ext cx="761901" cy="54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387" y="4666773"/>
            <a:ext cx="761901" cy="564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507" y="3838814"/>
            <a:ext cx="761901" cy="597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67721" y="2615146"/>
            <a:ext cx="2930387" cy="369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73505" y="3765391"/>
            <a:ext cx="705634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309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 số khác nhau; Mẫu số bằng nhau</a:t>
            </a:r>
            <a:r>
              <a:rPr lang="en-US" sz="36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9075" y="52316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152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23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B0DD538D-D165-4B12-8B11-60174E3A94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765372" y="-2615245"/>
            <a:ext cx="4571570" cy="112372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0690">
            <a:off x="573962" y="266218"/>
            <a:ext cx="2462691" cy="18777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9294763">
            <a:off x="1167954" y="789132"/>
            <a:ext cx="12747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3600" b="1">
                <a:latin typeface="Times New Roman" panose="02020603050405020304" pitchFamily="18" charset="0"/>
              </a:rPr>
              <a:t>Ví </a:t>
            </a:r>
            <a:r>
              <a:rPr lang="en-US" altLang="vi-VN" sz="3600" b="1" smtClean="0">
                <a:latin typeface="Times New Roman" panose="02020603050405020304" pitchFamily="18" charset="0"/>
              </a:rPr>
              <a:t>dụ</a:t>
            </a:r>
            <a:endParaRPr lang="en-US" altLang="vi-VN" sz="3600" b="1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1876926" y="1586210"/>
                <a:ext cx="7938559" cy="16382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812800" indent="-8128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vi-VN" sz="5400" smtClean="0">
                    <a:latin typeface="Times New Roman" panose="02020603050405020304" pitchFamily="18" charset="0"/>
                  </a:rPr>
                  <a:t>So sánh hai </a:t>
                </a:r>
                <a:r>
                  <a:rPr lang="en-US" altLang="vi-VN" sz="5400">
                    <a:latin typeface="Times New Roman" panose="02020603050405020304" pitchFamily="18" charset="0"/>
                  </a:rPr>
                  <a:t>phân </a:t>
                </a:r>
                <a:r>
                  <a:rPr lang="en-US" altLang="vi-VN" sz="5400" smtClean="0">
                    <a:latin typeface="Times New Roman" panose="02020603050405020304" pitchFamily="18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vi-VN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vi-VN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vi-VN" sz="5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altLang="vi-VN" sz="5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vi-VN" sz="5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vi-VN" sz="5400" b="0" i="1" smtClean="0">
                        <a:latin typeface="Cambria Math" panose="02040503050406030204" pitchFamily="18" charset="0"/>
                      </a:rPr>
                      <m:t>à </m:t>
                    </m:r>
                    <m:f>
                      <m:fPr>
                        <m:ctrlPr>
                          <a:rPr lang="en-US" altLang="vi-VN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vi-VN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vi-VN" sz="5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altLang="vi-VN" sz="5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76926" y="1586210"/>
                <a:ext cx="7938559" cy="1638253"/>
              </a:xfrm>
              <a:prstGeom prst="rect">
                <a:avLst/>
              </a:prstGeom>
              <a:blipFill>
                <a:blip r:embed="rId4"/>
                <a:stretch>
                  <a:fillRect l="-4147" t="-111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162" y="2566988"/>
            <a:ext cx="4292600" cy="42926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18781" y="2822101"/>
            <a:ext cx="4994031" cy="29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11680" y="2822101"/>
            <a:ext cx="20257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5350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5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16" y="2566988"/>
            <a:ext cx="3111446" cy="4292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525" y="510973"/>
            <a:ext cx="8903369" cy="21997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6072" y="600072"/>
            <a:ext cx="8027894" cy="17963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6072" y="228600"/>
            <a:ext cx="8027894" cy="22099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692314" y="2962259"/>
                <a:ext cx="7737435" cy="253133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en-US" altLang="vi-VN" sz="3200" b="1" smtClean="0">
                    <a:latin typeface="Times New Roman" panose="02020603050405020304" pitchFamily="18" charset="0"/>
                  </a:rPr>
                  <a:t>Nhận xét</a:t>
                </a:r>
              </a:p>
              <a:p>
                <a:r>
                  <a:rPr lang="en-US" sz="3200" smtClean="0">
                    <a:latin typeface="Times New Roman" panose="02020603050405020304" pitchFamily="18" charset="0"/>
                  </a:rPr>
                  <a:t>                </a:t>
                </a:r>
                <a:r>
                  <a:rPr lang="en-US" sz="320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AC   &lt;   AD</a:t>
                </a:r>
              </a:p>
              <a:p>
                <a:endParaRPr lang="en-US" sz="3200">
                  <a:latin typeface="Times New Roman" panose="02020603050405020304" pitchFamily="18" charset="0"/>
                </a:endParaRPr>
              </a:p>
              <a:p>
                <a:r>
                  <a:rPr lang="en-US" sz="3200" smtClean="0">
                    <a:latin typeface="Times New Roman" panose="02020603050405020304" pitchFamily="18" charset="0"/>
                  </a:rPr>
                  <a:t>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smtClean="0">
                    <a:latin typeface="Times New Roman" panose="02020603050405020304" pitchFamily="18" charset="0"/>
                  </a:rPr>
                  <a:t>               </a:t>
                </a:r>
                <a:endParaRPr lang="en-US" sz="320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2314" y="2962259"/>
                <a:ext cx="7737435" cy="2531334"/>
              </a:xfrm>
              <a:prstGeom prst="rect">
                <a:avLst/>
              </a:prstGeom>
              <a:blipFill>
                <a:blip r:embed="rId7"/>
                <a:stretch>
                  <a:fillRect l="-1967" t="-3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3686168" y="3986194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114929" y="3957628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00615" y="4521980"/>
                <a:ext cx="383118" cy="14176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320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3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615" y="4521980"/>
                <a:ext cx="383118" cy="14176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189921" y="4687373"/>
            <a:ext cx="444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</a:rPr>
              <a:t>&lt;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4402931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5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16" y="2566988"/>
            <a:ext cx="3111446" cy="4292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0576" y="2904566"/>
            <a:ext cx="9251577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32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Kết luận: </a:t>
            </a:r>
            <a:r>
              <a:rPr lang="en-US" altLang="vi-VN" sz="3200" b="1" smtClean="0">
                <a:latin typeface="Times New Roman" panose="02020603050405020304" pitchFamily="18" charset="0"/>
              </a:rPr>
              <a:t>Trong </a:t>
            </a:r>
            <a:r>
              <a:rPr lang="en-US" altLang="vi-VN" sz="3200" b="1">
                <a:latin typeface="Times New Roman" panose="02020603050405020304" pitchFamily="18" charset="0"/>
              </a:rPr>
              <a:t>hai phân số cùng mẫu </a:t>
            </a:r>
            <a:r>
              <a:rPr lang="en-US" altLang="vi-VN" sz="3200" b="1" smtClean="0">
                <a:latin typeface="Times New Roman" panose="02020603050405020304" pitchFamily="18" charset="0"/>
              </a:rPr>
              <a:t>số</a:t>
            </a:r>
          </a:p>
          <a:p>
            <a:pPr>
              <a:spcBef>
                <a:spcPct val="50000"/>
              </a:spcBef>
            </a:pPr>
            <a:r>
              <a:rPr lang="en-US" altLang="vi-VN" sz="3200" b="1" i="1" smtClean="0">
                <a:latin typeface="Times New Roman" panose="02020603050405020304" pitchFamily="18" charset="0"/>
              </a:rPr>
              <a:t>- Phân </a:t>
            </a:r>
            <a:r>
              <a:rPr lang="en-US" altLang="vi-VN" sz="3200" b="1" i="1">
                <a:latin typeface="Times New Roman" panose="02020603050405020304" pitchFamily="18" charset="0"/>
              </a:rPr>
              <a:t>số nào có tử số bé hơn thì bé hơn.</a:t>
            </a:r>
          </a:p>
          <a:p>
            <a:pPr>
              <a:spcBef>
                <a:spcPct val="50000"/>
              </a:spcBef>
            </a:pPr>
            <a:r>
              <a:rPr lang="en-US" altLang="vi-VN" sz="3200" b="1" i="1" smtClean="0">
                <a:latin typeface="Times New Roman" panose="02020603050405020304" pitchFamily="18" charset="0"/>
              </a:rPr>
              <a:t>- Phân </a:t>
            </a:r>
            <a:r>
              <a:rPr lang="en-US" altLang="vi-VN" sz="3200" b="1" i="1">
                <a:latin typeface="Times New Roman" panose="02020603050405020304" pitchFamily="18" charset="0"/>
              </a:rPr>
              <a:t>số nào có tử số lớn hơn thì lớn hơn.</a:t>
            </a:r>
          </a:p>
          <a:p>
            <a:pPr>
              <a:spcBef>
                <a:spcPct val="50000"/>
              </a:spcBef>
            </a:pPr>
            <a:r>
              <a:rPr lang="en-US" altLang="vi-VN" sz="3200" b="1" i="1" smtClean="0">
                <a:latin typeface="Times New Roman" panose="02020603050405020304" pitchFamily="18" charset="0"/>
              </a:rPr>
              <a:t>- Nếu </a:t>
            </a:r>
            <a:r>
              <a:rPr lang="en-US" altLang="vi-VN" sz="3200" b="1" i="1">
                <a:latin typeface="Times New Roman" panose="02020603050405020304" pitchFamily="18" charset="0"/>
              </a:rPr>
              <a:t>tử số bằng nhau thì hai phân số đó bằng nhau.</a:t>
            </a:r>
          </a:p>
          <a:p>
            <a:pPr>
              <a:spcBef>
                <a:spcPct val="50000"/>
              </a:spcBef>
            </a:pPr>
            <a:endParaRPr lang="en-US" altLang="vi-VN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557463" y="1644126"/>
                <a:ext cx="4143375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vi-VN" sz="3600" b="1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Ta có: </a:t>
                </a:r>
                <a14:m>
                  <m:oMath xmlns:m="http://schemas.openxmlformats.org/officeDocument/2006/math">
                    <m:r>
                      <a:rPr lang="en-US" altLang="vi-VN" sz="3600" b="1" i="0" smtClean="0">
                        <a:latin typeface="Cambria Math" panose="02040503050406030204" pitchFamily="18" charset="0"/>
                      </a:rPr>
                      <m:t>        </m:t>
                    </m:r>
                    <m:f>
                      <m:fPr>
                        <m:ctrlPr>
                          <a:rPr lang="en-US" altLang="vi-VN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vi-VN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vi-VN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altLang="vi-VN" sz="3600" b="1" i="1" smtClean="0">
                        <a:latin typeface="Cambria Math" panose="02040503050406030204" pitchFamily="18" charset="0"/>
                      </a:rPr>
                      <m:t>  &lt; </m:t>
                    </m:r>
                    <m:f>
                      <m:fPr>
                        <m:ctrlPr>
                          <a:rPr lang="en-US" altLang="vi-VN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vi-VN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vi-VN" sz="36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60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463" y="1644126"/>
                <a:ext cx="4143375" cy="892552"/>
              </a:xfrm>
              <a:prstGeom prst="rect">
                <a:avLst/>
              </a:prstGeom>
              <a:blipFill>
                <a:blip r:embed="rId4"/>
                <a:stretch>
                  <a:fillRect l="-4566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05205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67" y="-1068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745298"/>
            <a:ext cx="10510684" cy="3406238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735DFFE-2E0B-4666-B354-1CF2C4CB2767}"/>
              </a:ext>
            </a:extLst>
          </p:cNvPr>
          <p:cNvCxnSpPr>
            <a:cxnSpLocks/>
          </p:cNvCxnSpPr>
          <p:nvPr/>
        </p:nvCxnSpPr>
        <p:spPr>
          <a:xfrm flipV="1">
            <a:off x="6966565" y="4817942"/>
            <a:ext cx="1639206" cy="1266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9642286">
            <a:off x="467490" y="453572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KTUTS</a:t>
            </a:r>
          </a:p>
        </p:txBody>
      </p:sp>
      <p:sp>
        <p:nvSpPr>
          <p:cNvPr id="8" name="Rectangle 7"/>
          <p:cNvSpPr/>
          <p:nvPr/>
        </p:nvSpPr>
        <p:spPr>
          <a:xfrm>
            <a:off x="3533059" y="1876640"/>
            <a:ext cx="51242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vo" panose="02040603050506020204" pitchFamily="18" charset="0"/>
              </a:rPr>
              <a:t>LUYỆN TẬP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7642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5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16" y="2566988"/>
            <a:ext cx="3111446" cy="4292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6778" y="1147334"/>
            <a:ext cx="9453634" cy="155279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63527" y="3146615"/>
            <a:ext cx="2832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latin typeface="Times New Roman" panose="02020603050405020304" pitchFamily="18" charset="0"/>
              </a:rPr>
              <a:t>2</a:t>
            </a:r>
            <a:endParaRPr lang="en-US" sz="280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76" y="4938575"/>
            <a:ext cx="7440063" cy="7525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6799" y="3146615"/>
            <a:ext cx="7935044" cy="1791959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219114" y="5430129"/>
            <a:ext cx="2996418" cy="140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856935" y="5444197"/>
            <a:ext cx="27713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6904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677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41" y="140677"/>
            <a:ext cx="9812521" cy="4010859"/>
          </a:xfrm>
          <a:prstGeom prst="rect">
            <a:avLst/>
          </a:prstGeom>
        </p:spPr>
      </p:pic>
      <p:pic>
        <p:nvPicPr>
          <p:cNvPr id="9" name="dubuque精美钢琴曲">
            <a:hlinkClick r:id="" action="ppaction://media"/>
            <a:extLst>
              <a:ext uri="{FF2B5EF4-FFF2-40B4-BE49-F238E27FC236}">
                <a16:creationId xmlns:a16="http://schemas.microsoft.com/office/drawing/2014/main" id="{F57380F8-8431-44BF-9300-52047EA3E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6093" y="-1396459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21410" y="2648201"/>
            <a:ext cx="6441584" cy="15033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9600" b="1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VẬN DỤNG</a:t>
            </a:r>
          </a:p>
          <a:p>
            <a:pPr algn="ctr"/>
            <a:r>
              <a:rPr lang="en-US" sz="9600" b="1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TRẢI NGHIỆM</a:t>
            </a:r>
            <a:endParaRPr lang="en-US" sz="9600" b="1" dirty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092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8" name="AutoShape 1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710586" y="3760071"/>
            <a:ext cx="1448135" cy="1219482"/>
          </a:xfrm>
          <a:prstGeom prst="bevel">
            <a:avLst>
              <a:gd name="adj" fmla="val 1250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201" b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45069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158721" y="3760071"/>
            <a:ext cx="1448135" cy="1219482"/>
          </a:xfrm>
          <a:prstGeom prst="bevel">
            <a:avLst>
              <a:gd name="adj" fmla="val 1250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201" b="1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45070" name="AutoShap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710586" y="2388153"/>
            <a:ext cx="1448135" cy="1371918"/>
          </a:xfrm>
          <a:prstGeom prst="bevel">
            <a:avLst>
              <a:gd name="adj" fmla="val 1250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201" b="1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5071" name="AutoShape 15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6158721" y="2388153"/>
            <a:ext cx="1448135" cy="1371918"/>
          </a:xfrm>
          <a:prstGeom prst="bevel">
            <a:avLst>
              <a:gd name="adj" fmla="val 12500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201" b="1">
                <a:latin typeface="Times New Roman" panose="02020603050405020304" pitchFamily="18" charset="0"/>
              </a:rPr>
              <a:t>2</a:t>
            </a:r>
          </a:p>
        </p:txBody>
      </p:sp>
      <p:pic>
        <p:nvPicPr>
          <p:cNvPr id="30726" name="Picture 16" descr="Bauernba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242" y="5403514"/>
            <a:ext cx="5297126" cy="1456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WordArt 20"/>
          <p:cNvSpPr>
            <a:spLocks noChangeArrowheads="1" noChangeShapeType="1" noTextEdit="1"/>
          </p:cNvSpPr>
          <p:nvPr/>
        </p:nvSpPr>
        <p:spPr bwMode="auto">
          <a:xfrm>
            <a:off x="3122718" y="1448135"/>
            <a:ext cx="3124923" cy="431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1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Trò chơi :</a:t>
            </a:r>
            <a:endParaRPr lang="en-US" sz="3601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0728" name="Text Box 21"/>
          <p:cNvSpPr txBox="1">
            <a:spLocks noChangeArrowheads="1"/>
          </p:cNvSpPr>
          <p:nvPr/>
        </p:nvSpPr>
        <p:spPr bwMode="auto">
          <a:xfrm>
            <a:off x="6476294" y="1448136"/>
            <a:ext cx="3353576" cy="51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1" b="1">
                <a:solidFill>
                  <a:srgbClr val="3333CC"/>
                </a:solidFill>
                <a:latin typeface="Times New Roman" panose="02020603050405020304" pitchFamily="18" charset="0"/>
              </a:rPr>
              <a:t>CHỌN Ô SỐ</a:t>
            </a:r>
          </a:p>
        </p:txBody>
      </p:sp>
      <p:sp>
        <p:nvSpPr>
          <p:cNvPr id="30729" name="AutoShape 22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210958" y="6478500"/>
            <a:ext cx="457306" cy="38108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3403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5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7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5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7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5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5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9"/>
                  </p:tgtEl>
                </p:cond>
              </p:nextCondLst>
            </p:seq>
          </p:childTnLst>
        </p:cTn>
      </p:par>
    </p:tnLst>
    <p:bldLst>
      <p:bldP spid="45068" grpId="0" animBg="1"/>
      <p:bldP spid="45068" grpId="1" animBg="1"/>
      <p:bldP spid="45069" grpId="0" animBg="1"/>
      <p:bldP spid="45069" grpId="1" animBg="1"/>
      <p:bldP spid="45070" grpId="0" animBg="1"/>
      <p:bldP spid="45070" grpId="1" animBg="1"/>
      <p:bldP spid="45071" grpId="0" animBg="1"/>
      <p:bldP spid="4507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-70338" y="-225083"/>
            <a:ext cx="12206514" cy="4572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70338" y="3909480"/>
            <a:ext cx="12262338" cy="181641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70338" y="4276577"/>
            <a:ext cx="12262338" cy="260655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64" y="-74033"/>
            <a:ext cx="7291145" cy="6550185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376DDA2-2154-4689-8F44-835DB49269AF}"/>
              </a:ext>
            </a:extLst>
          </p:cNvPr>
          <p:cNvGrpSpPr/>
          <p:nvPr/>
        </p:nvGrpSpPr>
        <p:grpSpPr>
          <a:xfrm>
            <a:off x="2691271" y="2987527"/>
            <a:ext cx="3122082" cy="3678854"/>
            <a:chOff x="1205371" y="2987527"/>
            <a:chExt cx="3122082" cy="36788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4EDBF7F-A040-489B-9DD9-001236E5C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401" y="4276528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063" y="452590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1D40DD-81CA-4939-8106-AC9612A6A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5898" y="314119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18BE018-4D04-4A5E-94B0-EB9BEDFE9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371" y="2987527"/>
              <a:ext cx="3122082" cy="3678854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77A95B-D583-424F-90DA-62D23A4AF559}"/>
              </a:ext>
            </a:extLst>
          </p:cNvPr>
          <p:cNvGrpSpPr/>
          <p:nvPr/>
        </p:nvGrpSpPr>
        <p:grpSpPr>
          <a:xfrm>
            <a:off x="7066289" y="3201084"/>
            <a:ext cx="3150713" cy="3428271"/>
            <a:chOff x="5580389" y="3201084"/>
            <a:chExt cx="3150713" cy="342827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3F42B9F-D5E7-44D4-B57F-22D9EB011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6064" y="4510559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4DAC2BA-C1BD-472E-B12C-4D7362314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3424" y="4358957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0096EC6-5AD2-40B1-8993-9E2E8D33A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80389" y="3201084"/>
              <a:ext cx="3150713" cy="3428271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5" name="Action Button: Blank 2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139FDF83-8BBE-4D5C-A051-9DA715C7EFF9}"/>
              </a:ext>
            </a:extLst>
          </p:cNvPr>
          <p:cNvSpPr/>
          <p:nvPr/>
        </p:nvSpPr>
        <p:spPr>
          <a:xfrm>
            <a:off x="10919019" y="6066979"/>
            <a:ext cx="841140" cy="413664"/>
          </a:xfrm>
          <a:prstGeom prst="actionButtonBlank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err="1"/>
              <a:t>exit</a:t>
            </a:r>
            <a:endParaRPr lang="es-ES" b="1" dirty="0"/>
          </a:p>
        </p:txBody>
      </p:sp>
      <p:sp>
        <p:nvSpPr>
          <p:cNvPr id="26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6809874" y="772510"/>
            <a:ext cx="5069331" cy="1846030"/>
          </a:xfrm>
          <a:prstGeom prst="wedgeEllipseCallout">
            <a:avLst>
              <a:gd name="adj1" fmla="val -8213"/>
              <a:gd name="adj2" fmla="val 8524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lớp 4A4 giúp tớ trả lời câu hỏi này nhé.</a:t>
            </a:r>
            <a:endParaRPr lang="es-E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peech Bubble: Oval 6">
                <a:extLst>
                  <a:ext uri="{FF2B5EF4-FFF2-40B4-BE49-F238E27FC236}">
                    <a16:creationId xmlns:a16="http://schemas.microsoft.com/office/drawing/2014/main" id="{7FF9EFB2-47B4-4CDD-9AC1-40630D75BD22}"/>
                  </a:ext>
                </a:extLst>
              </p:cNvPr>
              <p:cNvSpPr/>
              <p:nvPr/>
            </p:nvSpPr>
            <p:spPr>
              <a:xfrm>
                <a:off x="257174" y="431424"/>
                <a:ext cx="7134789" cy="1999323"/>
              </a:xfrm>
              <a:prstGeom prst="wedgeEllipseCallout">
                <a:avLst>
                  <a:gd name="adj1" fmla="val 20759"/>
                  <a:gd name="adj2" fmla="val 86852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s-ES_tradnl" sz="32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Trong hai 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s-ES" sz="32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32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endParaRPr lang="en-US" sz="3200" b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3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s-ES" sz="30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hân số nào lớn hơn Bi nhỉ?</a:t>
                </a:r>
                <a:endParaRPr lang="es-ES" sz="3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Speech Bubble: Oval 6">
                <a:extLst>
                  <a:ext uri="{FF2B5EF4-FFF2-40B4-BE49-F238E27FC236}">
                    <a16:creationId xmlns:a16="http://schemas.microsoft.com/office/drawing/2014/main" id="{7FF9EFB2-47B4-4CDD-9AC1-40630D75BD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4" y="431424"/>
                <a:ext cx="7134789" cy="1999323"/>
              </a:xfrm>
              <a:prstGeom prst="wedgeEllipseCallout">
                <a:avLst>
                  <a:gd name="adj1" fmla="val 20759"/>
                  <a:gd name="adj2" fmla="val 86852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510" y="5920612"/>
            <a:ext cx="609600" cy="38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314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18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0" y="-213819"/>
            <a:ext cx="12206514" cy="4572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70338" y="3909480"/>
            <a:ext cx="12262338" cy="181641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70338" y="4276577"/>
            <a:ext cx="12262338" cy="260655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73" y="-74033"/>
            <a:ext cx="7291145" cy="6550185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376DDA2-2154-4689-8F44-835DB49269AF}"/>
              </a:ext>
            </a:extLst>
          </p:cNvPr>
          <p:cNvGrpSpPr/>
          <p:nvPr/>
        </p:nvGrpSpPr>
        <p:grpSpPr>
          <a:xfrm>
            <a:off x="2691271" y="2987527"/>
            <a:ext cx="3122082" cy="3678854"/>
            <a:chOff x="1205371" y="2987527"/>
            <a:chExt cx="3122082" cy="36788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4EDBF7F-A040-489B-9DD9-001236E5C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401" y="4276528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063" y="452590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1D40DD-81CA-4939-8106-AC9612A6A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5898" y="314119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18BE018-4D04-4A5E-94B0-EB9BEDFE9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371" y="2987527"/>
              <a:ext cx="3122082" cy="3678854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77A95B-D583-424F-90DA-62D23A4AF559}"/>
              </a:ext>
            </a:extLst>
          </p:cNvPr>
          <p:cNvGrpSpPr/>
          <p:nvPr/>
        </p:nvGrpSpPr>
        <p:grpSpPr>
          <a:xfrm>
            <a:off x="7066289" y="3201084"/>
            <a:ext cx="3150713" cy="3428271"/>
            <a:chOff x="5580389" y="3201084"/>
            <a:chExt cx="3150713" cy="342827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3F42B9F-D5E7-44D4-B57F-22D9EB011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6064" y="4510559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4DAC2BA-C1BD-472E-B12C-4D7362314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3424" y="4358957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0096EC6-5AD2-40B1-8993-9E2E8D33A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80389" y="3201084"/>
              <a:ext cx="3150713" cy="3428271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Speech Bubble: Oval 6">
                <a:extLst>
                  <a:ext uri="{FF2B5EF4-FFF2-40B4-BE49-F238E27FC236}">
                    <a16:creationId xmlns:a16="http://schemas.microsoft.com/office/drawing/2014/main" id="{7FF9EFB2-47B4-4CDD-9AC1-40630D75BD22}"/>
                  </a:ext>
                </a:extLst>
              </p:cNvPr>
              <p:cNvSpPr/>
              <p:nvPr/>
            </p:nvSpPr>
            <p:spPr>
              <a:xfrm>
                <a:off x="4148366" y="1014413"/>
                <a:ext cx="7767410" cy="1436412"/>
              </a:xfrm>
              <a:prstGeom prst="wedgeEllipseCallout">
                <a:avLst>
                  <a:gd name="adj1" fmla="val -23672"/>
                  <a:gd name="adj2" fmla="val 94527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s-ES_tradnl" sz="3200" b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_tradnl" sz="32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Đúng rồi, </a:t>
                </a:r>
                <a:r>
                  <a:rPr lang="es-ES_tradnl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s-E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𝐁𝐨</m:t>
                    </m:r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ạ.</m:t>
                    </m:r>
                  </m:oMath>
                </a14:m>
                <a:endParaRPr lang="en-US" sz="32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Speech Bubble: Oval 6">
                <a:extLst>
                  <a:ext uri="{FF2B5EF4-FFF2-40B4-BE49-F238E27FC236}">
                    <a16:creationId xmlns:a16="http://schemas.microsoft.com/office/drawing/2014/main" id="{7FF9EFB2-47B4-4CDD-9AC1-40630D75BD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366" y="1014413"/>
                <a:ext cx="7767410" cy="1436412"/>
              </a:xfrm>
              <a:prstGeom prst="wedgeEllipseCallout">
                <a:avLst>
                  <a:gd name="adj1" fmla="val -23672"/>
                  <a:gd name="adj2" fmla="val 94527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228600" y="800099"/>
            <a:ext cx="3919765" cy="1924741"/>
          </a:xfrm>
          <a:prstGeom prst="wedgeEllipseCallout">
            <a:avLst>
              <a:gd name="adj1" fmla="val 20759"/>
              <a:gd name="adj2" fmla="val 86852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lớp 4A4 giỏi quá.</a:t>
            </a:r>
            <a:endParaRPr lang="es-ES" sz="36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5537" y="63009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540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3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67" y="-1068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745298"/>
            <a:ext cx="10510684" cy="3406238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735DFFE-2E0B-4666-B354-1CF2C4CB2767}"/>
              </a:ext>
            </a:extLst>
          </p:cNvPr>
          <p:cNvCxnSpPr>
            <a:cxnSpLocks/>
          </p:cNvCxnSpPr>
          <p:nvPr/>
        </p:nvCxnSpPr>
        <p:spPr>
          <a:xfrm flipV="1">
            <a:off x="6966565" y="4817942"/>
            <a:ext cx="1639206" cy="1266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9642286">
            <a:off x="467490" y="453572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KTUTS</a:t>
            </a:r>
          </a:p>
        </p:txBody>
      </p:sp>
      <p:sp>
        <p:nvSpPr>
          <p:cNvPr id="8" name="Rectangle 7"/>
          <p:cNvSpPr/>
          <p:nvPr/>
        </p:nvSpPr>
        <p:spPr>
          <a:xfrm>
            <a:off x="2938730" y="1876640"/>
            <a:ext cx="63129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912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5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16" y="2566988"/>
            <a:ext cx="3111446" cy="4292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0576" y="1317819"/>
            <a:ext cx="9251577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32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Kết luận: </a:t>
            </a:r>
            <a:r>
              <a:rPr lang="en-US" altLang="vi-VN" sz="3200" b="1" smtClean="0">
                <a:latin typeface="Times New Roman" panose="02020603050405020304" pitchFamily="18" charset="0"/>
              </a:rPr>
              <a:t>Trong </a:t>
            </a:r>
            <a:r>
              <a:rPr lang="en-US" altLang="vi-VN" sz="3200" b="1">
                <a:latin typeface="Times New Roman" panose="02020603050405020304" pitchFamily="18" charset="0"/>
              </a:rPr>
              <a:t>hai phân số cùng mẫu </a:t>
            </a:r>
            <a:r>
              <a:rPr lang="en-US" altLang="vi-VN" sz="3200" b="1" smtClean="0">
                <a:latin typeface="Times New Roman" panose="02020603050405020304" pitchFamily="18" charset="0"/>
              </a:rPr>
              <a:t>số</a:t>
            </a:r>
          </a:p>
          <a:p>
            <a:pPr>
              <a:spcBef>
                <a:spcPct val="50000"/>
              </a:spcBef>
            </a:pPr>
            <a:r>
              <a:rPr lang="en-US" altLang="vi-VN" sz="3200" b="1" i="1" smtClean="0">
                <a:latin typeface="Times New Roman" panose="02020603050405020304" pitchFamily="18" charset="0"/>
              </a:rPr>
              <a:t>- Phân </a:t>
            </a:r>
            <a:r>
              <a:rPr lang="en-US" altLang="vi-VN" sz="3200" b="1" i="1">
                <a:latin typeface="Times New Roman" panose="02020603050405020304" pitchFamily="18" charset="0"/>
              </a:rPr>
              <a:t>số nào có tử số bé hơn thì bé hơn.</a:t>
            </a:r>
          </a:p>
          <a:p>
            <a:pPr>
              <a:spcBef>
                <a:spcPct val="50000"/>
              </a:spcBef>
            </a:pPr>
            <a:r>
              <a:rPr lang="en-US" altLang="vi-VN" sz="3200" b="1" i="1" smtClean="0">
                <a:latin typeface="Times New Roman" panose="02020603050405020304" pitchFamily="18" charset="0"/>
              </a:rPr>
              <a:t>- Phân </a:t>
            </a:r>
            <a:r>
              <a:rPr lang="en-US" altLang="vi-VN" sz="3200" b="1" i="1">
                <a:latin typeface="Times New Roman" panose="02020603050405020304" pitchFamily="18" charset="0"/>
              </a:rPr>
              <a:t>số nào có tử số lớn hơn thì lớn hơn.</a:t>
            </a:r>
          </a:p>
          <a:p>
            <a:pPr>
              <a:spcBef>
                <a:spcPct val="50000"/>
              </a:spcBef>
            </a:pPr>
            <a:r>
              <a:rPr lang="en-US" altLang="vi-VN" sz="3200" b="1" i="1" smtClean="0">
                <a:latin typeface="Times New Roman" panose="02020603050405020304" pitchFamily="18" charset="0"/>
              </a:rPr>
              <a:t>- Nếu </a:t>
            </a:r>
            <a:r>
              <a:rPr lang="en-US" altLang="vi-VN" sz="3200" b="1" i="1">
                <a:latin typeface="Times New Roman" panose="02020603050405020304" pitchFamily="18" charset="0"/>
              </a:rPr>
              <a:t>tử số bằng nhau thì hai phân số đó bằng nhau.</a:t>
            </a:r>
          </a:p>
          <a:p>
            <a:pPr>
              <a:spcBef>
                <a:spcPct val="50000"/>
              </a:spcBef>
            </a:pPr>
            <a:endParaRPr lang="en-US" altLang="vi-VN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2596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5"/>
          <p:cNvSpPr>
            <a:spLocks noChangeArrowheads="1" noChangeShapeType="1" noTextEdit="1"/>
          </p:cNvSpPr>
          <p:nvPr/>
        </p:nvSpPr>
        <p:spPr bwMode="auto">
          <a:xfrm>
            <a:off x="3122718" y="1448135"/>
            <a:ext cx="3124923" cy="431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1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Trò chơi :</a:t>
            </a:r>
            <a:endParaRPr lang="en-US" sz="3601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1747" name="Text Box 6"/>
          <p:cNvSpPr txBox="1">
            <a:spLocks noChangeArrowheads="1"/>
          </p:cNvSpPr>
          <p:nvPr/>
        </p:nvSpPr>
        <p:spPr bwMode="auto">
          <a:xfrm>
            <a:off x="6476294" y="1448136"/>
            <a:ext cx="3353576" cy="51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1" b="1">
                <a:solidFill>
                  <a:srgbClr val="3333CC"/>
                </a:solidFill>
                <a:latin typeface="Times New Roman" panose="02020603050405020304" pitchFamily="18" charset="0"/>
              </a:rPr>
              <a:t>CHỌN Ô SỐ</a:t>
            </a:r>
          </a:p>
        </p:txBody>
      </p:sp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2894065" y="2820053"/>
            <a:ext cx="6859588" cy="12957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201" b="1" u="sng">
                <a:solidFill>
                  <a:srgbClr val="000000"/>
                </a:solidFill>
                <a:latin typeface="Times New Roman" panose="02020603050405020304" pitchFamily="18" charset="0"/>
              </a:rPr>
              <a:t>Ô số 1</a:t>
            </a:r>
            <a:r>
              <a:rPr lang="en-US" altLang="vi-VN" sz="3201" b="1">
                <a:solidFill>
                  <a:srgbClr val="000000"/>
                </a:solidFill>
                <a:latin typeface="Times New Roman" panose="02020603050405020304" pitchFamily="18" charset="0"/>
              </a:rPr>
              <a:t>:  Đọc một phân số bé hơn 1</a:t>
            </a:r>
          </a:p>
        </p:txBody>
      </p:sp>
      <p:sp>
        <p:nvSpPr>
          <p:cNvPr id="31749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210958" y="6402282"/>
            <a:ext cx="457306" cy="457306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2448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WordArt 5"/>
          <p:cNvSpPr>
            <a:spLocks noChangeArrowheads="1" noChangeShapeType="1" noTextEdit="1"/>
          </p:cNvSpPr>
          <p:nvPr/>
        </p:nvSpPr>
        <p:spPr bwMode="auto">
          <a:xfrm>
            <a:off x="3122718" y="1448135"/>
            <a:ext cx="3124923" cy="431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1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Trò chơi :</a:t>
            </a:r>
            <a:endParaRPr lang="en-US" sz="3601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6476294" y="1448136"/>
            <a:ext cx="3353576" cy="51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1" b="1">
                <a:solidFill>
                  <a:srgbClr val="3333CC"/>
                </a:solidFill>
                <a:latin typeface="Times New Roman" panose="02020603050405020304" pitchFamily="18" charset="0"/>
              </a:rPr>
              <a:t>CHỌN Ô SỐ</a:t>
            </a:r>
          </a:p>
        </p:txBody>
      </p:sp>
      <p:sp>
        <p:nvSpPr>
          <p:cNvPr id="32772" name="Oval 7"/>
          <p:cNvSpPr>
            <a:spLocks noChangeArrowheads="1"/>
          </p:cNvSpPr>
          <p:nvPr/>
        </p:nvSpPr>
        <p:spPr bwMode="auto">
          <a:xfrm>
            <a:off x="2817848" y="2972488"/>
            <a:ext cx="6935805" cy="190544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201" b="1" u="sng">
                <a:latin typeface="Times New Roman" panose="02020603050405020304" pitchFamily="18" charset="0"/>
              </a:rPr>
              <a:t>Ô số 2</a:t>
            </a:r>
            <a:r>
              <a:rPr lang="en-US" altLang="vi-VN" sz="3201" b="1">
                <a:latin typeface="Times New Roman" panose="02020603050405020304" pitchFamily="18" charset="0"/>
              </a:rPr>
              <a:t>:  Đọc một phân số lớn hơn 1</a:t>
            </a:r>
          </a:p>
        </p:txBody>
      </p:sp>
      <p:sp>
        <p:nvSpPr>
          <p:cNvPr id="32773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210958" y="6478500"/>
            <a:ext cx="457306" cy="381088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5721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12"/>
          <p:cNvSpPr>
            <a:spLocks noChangeArrowheads="1"/>
          </p:cNvSpPr>
          <p:nvPr/>
        </p:nvSpPr>
        <p:spPr bwMode="auto">
          <a:xfrm>
            <a:off x="1903236" y="2705726"/>
            <a:ext cx="8307723" cy="2172203"/>
          </a:xfrm>
          <a:prstGeom prst="ribbon">
            <a:avLst>
              <a:gd name="adj1" fmla="val 12500"/>
              <a:gd name="adj2" fmla="val 50000"/>
            </a:avLst>
          </a:prstGeom>
          <a:solidFill>
            <a:srgbClr val="E7EBB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1" b="1" u="sng">
                <a:latin typeface="Times New Roman" panose="02020603050405020304" pitchFamily="18" charset="0"/>
              </a:rPr>
              <a:t>Ô số 3</a:t>
            </a:r>
            <a:r>
              <a:rPr lang="en-US" altLang="vi-VN" sz="2801">
                <a:latin typeface="Times New Roman" panose="02020603050405020304" pitchFamily="18" charset="0"/>
              </a:rPr>
              <a:t>: So sánh hai phân số:</a:t>
            </a:r>
            <a:endParaRPr lang="en-US" altLang="vi-VN" sz="2801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vi-VN" sz="2801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vi-VN" sz="2801" b="1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vi-VN" sz="2801">
              <a:latin typeface="Times New Roman" panose="02020603050405020304" pitchFamily="18" charset="0"/>
            </a:endParaRPr>
          </a:p>
        </p:txBody>
      </p:sp>
      <p:sp>
        <p:nvSpPr>
          <p:cNvPr id="33795" name="WordArt 10"/>
          <p:cNvSpPr>
            <a:spLocks noChangeArrowheads="1" noChangeShapeType="1" noTextEdit="1"/>
          </p:cNvSpPr>
          <p:nvPr/>
        </p:nvSpPr>
        <p:spPr bwMode="auto">
          <a:xfrm>
            <a:off x="3122718" y="1448135"/>
            <a:ext cx="3124923" cy="431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1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Trò chơi :</a:t>
            </a:r>
            <a:endParaRPr lang="en-US" sz="3601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3796" name="Text Box 11"/>
          <p:cNvSpPr txBox="1">
            <a:spLocks noChangeArrowheads="1"/>
          </p:cNvSpPr>
          <p:nvPr/>
        </p:nvSpPr>
        <p:spPr bwMode="auto">
          <a:xfrm>
            <a:off x="6476294" y="1448136"/>
            <a:ext cx="3353576" cy="51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1" b="1">
                <a:solidFill>
                  <a:srgbClr val="3333CC"/>
                </a:solidFill>
                <a:latin typeface="Times New Roman" panose="02020603050405020304" pitchFamily="18" charset="0"/>
              </a:rPr>
              <a:t>CHỌN Ô SỐ</a:t>
            </a:r>
          </a:p>
        </p:txBody>
      </p:sp>
      <p:grpSp>
        <p:nvGrpSpPr>
          <p:cNvPr id="33797" name="Group 70"/>
          <p:cNvGrpSpPr>
            <a:grpSpLocks/>
          </p:cNvGrpSpPr>
          <p:nvPr/>
        </p:nvGrpSpPr>
        <p:grpSpPr bwMode="auto">
          <a:xfrm>
            <a:off x="5333029" y="3620339"/>
            <a:ext cx="685959" cy="951133"/>
            <a:chOff x="2064" y="2352"/>
            <a:chExt cx="432" cy="599"/>
          </a:xfrm>
        </p:grpSpPr>
        <p:sp>
          <p:nvSpPr>
            <p:cNvPr id="33805" name="Text Box 45"/>
            <p:cNvSpPr txBox="1">
              <a:spLocks noChangeArrowheads="1"/>
            </p:cNvSpPr>
            <p:nvPr/>
          </p:nvSpPr>
          <p:spPr bwMode="auto">
            <a:xfrm>
              <a:off x="2064" y="2352"/>
              <a:ext cx="2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1" b="1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33806" name="Line 46"/>
            <p:cNvSpPr>
              <a:spLocks noChangeShapeType="1"/>
            </p:cNvSpPr>
            <p:nvPr/>
          </p:nvSpPr>
          <p:spPr bwMode="auto">
            <a:xfrm>
              <a:off x="2064" y="264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7" name="Text Box 47"/>
            <p:cNvSpPr txBox="1">
              <a:spLocks noChangeArrowheads="1"/>
            </p:cNvSpPr>
            <p:nvPr/>
          </p:nvSpPr>
          <p:spPr bwMode="auto">
            <a:xfrm>
              <a:off x="2064" y="2624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1" b="1">
                  <a:latin typeface="Times New Roman" panose="02020603050405020304" pitchFamily="18" charset="0"/>
                </a:rPr>
                <a:t>9</a:t>
              </a:r>
            </a:p>
          </p:txBody>
        </p:sp>
      </p:grpSp>
      <p:grpSp>
        <p:nvGrpSpPr>
          <p:cNvPr id="33798" name="Group 76"/>
          <p:cNvGrpSpPr>
            <a:grpSpLocks/>
          </p:cNvGrpSpPr>
          <p:nvPr/>
        </p:nvGrpSpPr>
        <p:grpSpPr bwMode="auto">
          <a:xfrm>
            <a:off x="6552512" y="3620339"/>
            <a:ext cx="685959" cy="951133"/>
            <a:chOff x="2064" y="2352"/>
            <a:chExt cx="432" cy="599"/>
          </a:xfrm>
        </p:grpSpPr>
        <p:sp>
          <p:nvSpPr>
            <p:cNvPr id="33802" name="Text Box 77"/>
            <p:cNvSpPr txBox="1">
              <a:spLocks noChangeArrowheads="1"/>
            </p:cNvSpPr>
            <p:nvPr/>
          </p:nvSpPr>
          <p:spPr bwMode="auto">
            <a:xfrm>
              <a:off x="2064" y="2352"/>
              <a:ext cx="2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1" b="1">
                  <a:latin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33803" name="Line 78"/>
            <p:cNvSpPr>
              <a:spLocks noChangeShapeType="1"/>
            </p:cNvSpPr>
            <p:nvPr/>
          </p:nvSpPr>
          <p:spPr bwMode="auto">
            <a:xfrm>
              <a:off x="2064" y="264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4" name="Text Box 79"/>
            <p:cNvSpPr txBox="1">
              <a:spLocks noChangeArrowheads="1"/>
            </p:cNvSpPr>
            <p:nvPr/>
          </p:nvSpPr>
          <p:spPr bwMode="auto">
            <a:xfrm>
              <a:off x="2064" y="2624"/>
              <a:ext cx="43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vi-VN" sz="2801" b="1">
                  <a:latin typeface="Times New Roman" panose="02020603050405020304" pitchFamily="18" charset="0"/>
                </a:rPr>
                <a:t>9</a:t>
              </a:r>
            </a:p>
          </p:txBody>
        </p:sp>
      </p:grpSp>
      <p:sp>
        <p:nvSpPr>
          <p:cNvPr id="49232" name="Text Box 80"/>
          <p:cNvSpPr txBox="1">
            <a:spLocks noChangeArrowheads="1"/>
          </p:cNvSpPr>
          <p:nvPr/>
        </p:nvSpPr>
        <p:spPr bwMode="auto">
          <a:xfrm>
            <a:off x="5841147" y="3734665"/>
            <a:ext cx="685959" cy="51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1">
                <a:latin typeface="Times New Roman" panose="02020603050405020304" pitchFamily="18" charset="0"/>
              </a:rPr>
              <a:t>và</a:t>
            </a:r>
          </a:p>
        </p:txBody>
      </p:sp>
      <p:sp>
        <p:nvSpPr>
          <p:cNvPr id="49233" name="Text Box 81"/>
          <p:cNvSpPr txBox="1">
            <a:spLocks noChangeArrowheads="1"/>
          </p:cNvSpPr>
          <p:nvPr/>
        </p:nvSpPr>
        <p:spPr bwMode="auto">
          <a:xfrm>
            <a:off x="5891959" y="3772774"/>
            <a:ext cx="304871" cy="51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1" b="1"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33801" name="AutoShape 8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287176" y="6554717"/>
            <a:ext cx="381088" cy="304871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644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49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9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WordArt 5"/>
          <p:cNvSpPr>
            <a:spLocks noChangeArrowheads="1" noChangeShapeType="1" noTextEdit="1"/>
          </p:cNvSpPr>
          <p:nvPr/>
        </p:nvSpPr>
        <p:spPr bwMode="auto">
          <a:xfrm>
            <a:off x="3122718" y="1448135"/>
            <a:ext cx="3124923" cy="431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1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Trò chơi :</a:t>
            </a:r>
            <a:endParaRPr lang="en-US" sz="3601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6476294" y="1448136"/>
            <a:ext cx="3353576" cy="519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vi-VN" sz="2801" b="1">
                <a:solidFill>
                  <a:srgbClr val="3333CC"/>
                </a:solidFill>
                <a:latin typeface="Times New Roman" panose="02020603050405020304" pitchFamily="18" charset="0"/>
              </a:rPr>
              <a:t>CHỌN Ô SỐ</a:t>
            </a:r>
          </a:p>
        </p:txBody>
      </p:sp>
      <p:sp>
        <p:nvSpPr>
          <p:cNvPr id="34820" name="AutoShape 7"/>
          <p:cNvSpPr>
            <a:spLocks noChangeArrowheads="1"/>
          </p:cNvSpPr>
          <p:nvPr/>
        </p:nvSpPr>
        <p:spPr bwMode="auto">
          <a:xfrm>
            <a:off x="2058847" y="2226191"/>
            <a:ext cx="8296608" cy="3351989"/>
          </a:xfrm>
          <a:prstGeom prst="irregularSeal2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1" b="1" u="sng">
                <a:latin typeface="Times New Roman" panose="02020603050405020304" pitchFamily="18" charset="0"/>
              </a:rPr>
              <a:t>Ô số 4</a:t>
            </a:r>
            <a:r>
              <a:rPr lang="en-US" altLang="vi-VN" sz="2801" b="1">
                <a:latin typeface="Times New Roman" panose="02020603050405020304" pitchFamily="18" charset="0"/>
              </a:rPr>
              <a:t>:  Nêu cách so sánh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1" b="1">
                <a:latin typeface="Times New Roman" panose="02020603050405020304" pitchFamily="18" charset="0"/>
              </a:rPr>
              <a:t>hai phân số cùng mẫu số.</a:t>
            </a:r>
          </a:p>
        </p:txBody>
      </p:sp>
      <p:sp>
        <p:nvSpPr>
          <p:cNvPr id="34821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287176" y="6402282"/>
            <a:ext cx="381088" cy="457306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1651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-70338" y="-225083"/>
            <a:ext cx="12206514" cy="4572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70338" y="3909480"/>
            <a:ext cx="12262338" cy="181641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70338" y="4276577"/>
            <a:ext cx="12262338" cy="260655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64" y="-74033"/>
            <a:ext cx="7291145" cy="6550185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376DDA2-2154-4689-8F44-835DB49269AF}"/>
              </a:ext>
            </a:extLst>
          </p:cNvPr>
          <p:cNvGrpSpPr/>
          <p:nvPr/>
        </p:nvGrpSpPr>
        <p:grpSpPr>
          <a:xfrm>
            <a:off x="2691271" y="2987527"/>
            <a:ext cx="3122082" cy="3678854"/>
            <a:chOff x="1205371" y="2987527"/>
            <a:chExt cx="3122082" cy="36788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4EDBF7F-A040-489B-9DD9-001236E5C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401" y="4276528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063" y="452590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1D40DD-81CA-4939-8106-AC9612A6A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5898" y="314119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18BE018-4D04-4A5E-94B0-EB9BEDFE9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371" y="2987527"/>
              <a:ext cx="3122082" cy="3678854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77A95B-D583-424F-90DA-62D23A4AF559}"/>
              </a:ext>
            </a:extLst>
          </p:cNvPr>
          <p:cNvGrpSpPr/>
          <p:nvPr/>
        </p:nvGrpSpPr>
        <p:grpSpPr>
          <a:xfrm>
            <a:off x="7066289" y="3201084"/>
            <a:ext cx="3150713" cy="3428271"/>
            <a:chOff x="5580389" y="3201084"/>
            <a:chExt cx="3150713" cy="342827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3F42B9F-D5E7-44D4-B57F-22D9EB011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6064" y="4510559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4DAC2BA-C1BD-472E-B12C-4D7362314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3424" y="4358957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0096EC6-5AD2-40B1-8993-9E2E8D33A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80389" y="3201084"/>
              <a:ext cx="3150713" cy="3428271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5" name="Action Button: Blank 2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139FDF83-8BBE-4D5C-A051-9DA715C7EFF9}"/>
              </a:ext>
            </a:extLst>
          </p:cNvPr>
          <p:cNvSpPr/>
          <p:nvPr/>
        </p:nvSpPr>
        <p:spPr>
          <a:xfrm>
            <a:off x="10919019" y="6066979"/>
            <a:ext cx="841140" cy="413664"/>
          </a:xfrm>
          <a:prstGeom prst="actionButtonBlank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err="1"/>
              <a:t>exit</a:t>
            </a:r>
            <a:endParaRPr lang="es-ES" b="1" dirty="0"/>
          </a:p>
        </p:txBody>
      </p:sp>
      <p:sp>
        <p:nvSpPr>
          <p:cNvPr id="26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6809874" y="772510"/>
            <a:ext cx="5069331" cy="1846030"/>
          </a:xfrm>
          <a:prstGeom prst="wedgeEllipseCallout">
            <a:avLst>
              <a:gd name="adj1" fmla="val -8213"/>
              <a:gd name="adj2" fmla="val 8524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lớp 4A4 giúp tớ trả lời câu hỏi này nhé.</a:t>
            </a:r>
            <a:endParaRPr lang="es-E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peech Bubble: Oval 6">
                <a:extLst>
                  <a:ext uri="{FF2B5EF4-FFF2-40B4-BE49-F238E27FC236}">
                    <a16:creationId xmlns:a16="http://schemas.microsoft.com/office/drawing/2014/main" id="{7FF9EFB2-47B4-4CDD-9AC1-40630D75BD22}"/>
                  </a:ext>
                </a:extLst>
              </p:cNvPr>
              <p:cNvSpPr/>
              <p:nvPr/>
            </p:nvSpPr>
            <p:spPr>
              <a:xfrm>
                <a:off x="257174" y="431424"/>
                <a:ext cx="7134789" cy="1999323"/>
              </a:xfrm>
              <a:prstGeom prst="wedgeEllipseCallout">
                <a:avLst>
                  <a:gd name="adj1" fmla="val 20759"/>
                  <a:gd name="adj2" fmla="val 86852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s-ES_tradnl" sz="32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Trong hai 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s-ES" sz="32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32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endParaRPr lang="en-US" sz="3200" b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3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s-ES" sz="30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hân số nào lớn hơn Bi nhỉ?</a:t>
                </a:r>
                <a:endParaRPr lang="es-ES" sz="3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Speech Bubble: Oval 6">
                <a:extLst>
                  <a:ext uri="{FF2B5EF4-FFF2-40B4-BE49-F238E27FC236}">
                    <a16:creationId xmlns:a16="http://schemas.microsoft.com/office/drawing/2014/main" id="{7FF9EFB2-47B4-4CDD-9AC1-40630D75BD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4" y="431424"/>
                <a:ext cx="7134789" cy="1999323"/>
              </a:xfrm>
              <a:prstGeom prst="wedgeEllipseCallout">
                <a:avLst>
                  <a:gd name="adj1" fmla="val 20759"/>
                  <a:gd name="adj2" fmla="val 86852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510" y="5920612"/>
            <a:ext cx="609600" cy="38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204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18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0" y="-213819"/>
            <a:ext cx="12206514" cy="4572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70338" y="3909480"/>
            <a:ext cx="12262338" cy="181641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70338" y="4276577"/>
            <a:ext cx="12262338" cy="260655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73" y="-74033"/>
            <a:ext cx="7291145" cy="6550185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376DDA2-2154-4689-8F44-835DB49269AF}"/>
              </a:ext>
            </a:extLst>
          </p:cNvPr>
          <p:cNvGrpSpPr/>
          <p:nvPr/>
        </p:nvGrpSpPr>
        <p:grpSpPr>
          <a:xfrm>
            <a:off x="2691271" y="2987527"/>
            <a:ext cx="3122082" cy="3678854"/>
            <a:chOff x="1205371" y="2987527"/>
            <a:chExt cx="3122082" cy="36788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4EDBF7F-A040-489B-9DD9-001236E5C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401" y="4276528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063" y="452590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1D40DD-81CA-4939-8106-AC9612A6A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5898" y="314119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18BE018-4D04-4A5E-94B0-EB9BEDFE9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371" y="2987527"/>
              <a:ext cx="3122082" cy="3678854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77A95B-D583-424F-90DA-62D23A4AF559}"/>
              </a:ext>
            </a:extLst>
          </p:cNvPr>
          <p:cNvGrpSpPr/>
          <p:nvPr/>
        </p:nvGrpSpPr>
        <p:grpSpPr>
          <a:xfrm>
            <a:off x="7066289" y="3201084"/>
            <a:ext cx="3150713" cy="3428271"/>
            <a:chOff x="5580389" y="3201084"/>
            <a:chExt cx="3150713" cy="342827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3F42B9F-D5E7-44D4-B57F-22D9EB011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6064" y="4510559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4DAC2BA-C1BD-472E-B12C-4D7362314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3424" y="4358957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0096EC6-5AD2-40B1-8993-9E2E8D33A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80389" y="3201084"/>
              <a:ext cx="3150713" cy="3428271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Speech Bubble: Oval 6">
                <a:extLst>
                  <a:ext uri="{FF2B5EF4-FFF2-40B4-BE49-F238E27FC236}">
                    <a16:creationId xmlns:a16="http://schemas.microsoft.com/office/drawing/2014/main" id="{7FF9EFB2-47B4-4CDD-9AC1-40630D75BD22}"/>
                  </a:ext>
                </a:extLst>
              </p:cNvPr>
              <p:cNvSpPr/>
              <p:nvPr/>
            </p:nvSpPr>
            <p:spPr>
              <a:xfrm>
                <a:off x="4148366" y="1014413"/>
                <a:ext cx="7767410" cy="1436412"/>
              </a:xfrm>
              <a:prstGeom prst="wedgeEllipseCallout">
                <a:avLst>
                  <a:gd name="adj1" fmla="val -23672"/>
                  <a:gd name="adj2" fmla="val 94527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s-ES_tradnl" sz="3200" b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_tradnl" sz="32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Đúng rồi, </a:t>
                </a:r>
                <a:r>
                  <a:rPr lang="es-ES_tradnl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s-ES" sz="32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32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𝐁𝐨</m:t>
                    </m:r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ạ.</m:t>
                    </m:r>
                  </m:oMath>
                </a14:m>
                <a:endParaRPr lang="en-US" sz="32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Speech Bubble: Oval 6">
                <a:extLst>
                  <a:ext uri="{FF2B5EF4-FFF2-40B4-BE49-F238E27FC236}">
                    <a16:creationId xmlns:a16="http://schemas.microsoft.com/office/drawing/2014/main" id="{7FF9EFB2-47B4-4CDD-9AC1-40630D75BD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366" y="1014413"/>
                <a:ext cx="7767410" cy="1436412"/>
              </a:xfrm>
              <a:prstGeom prst="wedgeEllipseCallout">
                <a:avLst>
                  <a:gd name="adj1" fmla="val -23672"/>
                  <a:gd name="adj2" fmla="val 94527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228600" y="800099"/>
            <a:ext cx="3919765" cy="1924741"/>
          </a:xfrm>
          <a:prstGeom prst="wedgeEllipseCallout">
            <a:avLst>
              <a:gd name="adj1" fmla="val 20759"/>
              <a:gd name="adj2" fmla="val 86852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lớp 4A4 giỏi quá.</a:t>
            </a:r>
            <a:endParaRPr lang="es-ES" sz="36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5537" y="63009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199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3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65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8906" y="282388"/>
            <a:ext cx="13339482" cy="5150224"/>
          </a:xfrm>
          <a:prstGeom prst="rect">
            <a:avLst/>
          </a:prstGeom>
        </p:spPr>
      </p:pic>
      <p:pic>
        <p:nvPicPr>
          <p:cNvPr id="9" name="dubuque精美钢琴曲">
            <a:hlinkClick r:id="" action="ppaction://media"/>
            <a:extLst>
              <a:ext uri="{FF2B5EF4-FFF2-40B4-BE49-F238E27FC236}">
                <a16:creationId xmlns:a16="http://schemas.microsoft.com/office/drawing/2014/main" id="{F57380F8-8431-44BF-9300-52047EA3E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6093" y="-1396459"/>
            <a:ext cx="609600" cy="609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65729" y="3455894"/>
            <a:ext cx="8700247" cy="200000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endParaRPr lang="en-US" sz="9600" b="1" cap="none" spc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UTM Avo" panose="02040603050506020204" pitchFamily="18" charset="0"/>
            </a:endParaRPr>
          </a:p>
          <a:p>
            <a:pPr algn="ctr"/>
            <a:r>
              <a:rPr lang="en-US" sz="9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 CHÚC THẦY CÔ MẠNH </a:t>
            </a:r>
            <a:r>
              <a:rPr lang="en-US" sz="96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</a:p>
          <a:p>
            <a:pPr algn="ctr"/>
            <a:endParaRPr lang="en-US" sz="9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9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96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CHĂM NGOAN HỌC GIỎI</a:t>
            </a:r>
            <a:endParaRPr lang="en-US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2809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1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329" y="1820783"/>
            <a:ext cx="5051966" cy="3559786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395" y="2494282"/>
            <a:ext cx="4000697" cy="196007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38" y="-22294"/>
            <a:ext cx="7290196" cy="6549332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10D5BF0A-7EF9-4808-BEF6-8C21E7F486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989" y="72997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09FBA5E9-CD73-47DA-9F68-D8A7B65A6F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153" y="520957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738" y="150442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E5929B31-C064-4E36-8583-45BE156D55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393" y="2331977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241D40DD-81CA-4939-8106-AC9612A6AA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597" y="314202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190C2B83-C758-4698-9184-F23465C15A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684" y="2305198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1" name="Picture 160">
            <a:extLst>
              <a:ext uri="{FF2B5EF4-FFF2-40B4-BE49-F238E27FC236}">
                <a16:creationId xmlns:a16="http://schemas.microsoft.com/office/drawing/2014/main" id="{525A62D8-1A69-414D-A7B7-FDE627BDF4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914" y="142399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A2D29BE9-B70D-45F9-8595-38E22F49D1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861" y="110064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63F42B9F-D5E7-44D4-B57F-22D9EB011C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040" y="249428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540" y="174961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07" y="305960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FE468E30-015E-43E8-8E4E-4A3AB16CB8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455" y="247741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625E568C-2BC4-4564-84B7-BAA51C3EDE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415" y="2424990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A395C754-C74D-4B2C-BFC4-5CCF91FCFD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857" y="124416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2332EA7C-9734-4B59-8041-1D06252AC2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111" y="309294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964" y="2010000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8BE018-4D04-4A5E-94B0-EB9BEDFE92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214" y="2988378"/>
            <a:ext cx="3121675" cy="36783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7953647" y="2741344"/>
            <a:ext cx="32079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/>
                <a:latin typeface="UTM Staccato " panose="02040603050506020204" pitchFamily="18" charset="0"/>
              </a:rPr>
              <a:t>HÁI TÁO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0096EC6-5AD2-40B1-8993-9E2E8D33A2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79923" y="3411802"/>
            <a:ext cx="3150303" cy="34278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1" name="Action Button: Go Forward or Next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C3A791-B370-456F-AFCE-2AD774D0C7E8}"/>
              </a:ext>
            </a:extLst>
          </p:cNvPr>
          <p:cNvSpPr/>
          <p:nvPr/>
        </p:nvSpPr>
        <p:spPr>
          <a:xfrm>
            <a:off x="10917597" y="6314135"/>
            <a:ext cx="841030" cy="413610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 err="1"/>
              <a:t>next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8797954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888" y="-438716"/>
            <a:ext cx="8079020" cy="7257992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035" y="944558"/>
            <a:ext cx="6778977" cy="5012489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10D5BF0A-7EF9-4808-BEF6-8C21E7F486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444" y="-257176"/>
            <a:ext cx="775470" cy="14067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09FBA5E9-CD73-47DA-9F68-D8A7B65A6F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872" y="-257175"/>
            <a:ext cx="741655" cy="13440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267" y="776303"/>
            <a:ext cx="979395" cy="129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E5929B31-C064-4E36-8583-45BE156D55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33" y="1990026"/>
            <a:ext cx="762367" cy="13507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241D40DD-81CA-4939-8106-AC9612A6AA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814" y="307520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1" name="Picture 160">
            <a:extLst>
              <a:ext uri="{FF2B5EF4-FFF2-40B4-BE49-F238E27FC236}">
                <a16:creationId xmlns:a16="http://schemas.microsoft.com/office/drawing/2014/main" id="{525A62D8-1A69-414D-A7B7-FDE627BDF4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534" y="1149609"/>
            <a:ext cx="1040520" cy="1127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A2D29BE9-B70D-45F9-8595-38E22F49D1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77" y="103382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63F42B9F-D5E7-44D4-B57F-22D9EB011C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56" y="2427461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723" y="299278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625E568C-2BC4-4564-84B7-BAA51C3EDE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669" y="2074165"/>
            <a:ext cx="930378" cy="913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CC221F5-8694-46B0-AD23-4FD3345E6D1F}"/>
              </a:ext>
            </a:extLst>
          </p:cNvPr>
          <p:cNvSpPr txBox="1"/>
          <p:nvPr/>
        </p:nvSpPr>
        <p:spPr>
          <a:xfrm>
            <a:off x="29027" y="6357671"/>
            <a:ext cx="896973" cy="46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1/20</a:t>
            </a:r>
            <a:endParaRPr lang="es-E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687EFD1-959C-4B5A-A529-6C2D25396F69}"/>
              </a:ext>
            </a:extLst>
          </p:cNvPr>
          <p:cNvSpPr txBox="1"/>
          <p:nvPr/>
        </p:nvSpPr>
        <p:spPr>
          <a:xfrm>
            <a:off x="1615685" y="3167961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23</a:t>
            </a:r>
            <a:endParaRPr lang="es-ES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4793CD6A-2991-46E3-A1D4-AC3BE9D18C9D}"/>
              </a:ext>
            </a:extLst>
          </p:cNvPr>
          <p:cNvSpPr txBox="1"/>
          <p:nvPr/>
        </p:nvSpPr>
        <p:spPr>
          <a:xfrm>
            <a:off x="2043743" y="1524949"/>
            <a:ext cx="848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E031507D-58CF-499E-81C3-3B69322C3C57}"/>
                  </a:ext>
                </a:extLst>
              </p:cNvPr>
              <p:cNvSpPr txBox="1"/>
              <p:nvPr/>
            </p:nvSpPr>
            <p:spPr>
              <a:xfrm>
                <a:off x="1966958" y="1090637"/>
                <a:ext cx="643614" cy="1012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_tradnl" sz="3200" b="1" i="1" dirty="0" smtClean="0">
                              <a:ln w="6600">
                                <a:solidFill>
                                  <a:schemeClr val="accent2"/>
                                </a:solidFill>
                                <a:prstDash val="solid"/>
                              </a:ln>
                              <a:solidFill>
                                <a:srgbClr val="FFFFFF"/>
                              </a:solidFill>
                              <a:effectLst>
                                <a:outerShdw dist="38100" dir="2700000" algn="tl" rotWithShape="0">
                                  <a:schemeClr val="accent2"/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dirty="0" smtClean="0">
                              <a:ln w="6600">
                                <a:solidFill>
                                  <a:schemeClr val="accent2"/>
                                </a:solidFill>
                                <a:prstDash val="solid"/>
                              </a:ln>
                              <a:solidFill>
                                <a:srgbClr val="FFFFFF"/>
                              </a:solidFill>
                              <a:effectLst>
                                <a:outerShdw dist="38100" dir="2700000" algn="tl" rotWithShape="0">
                                  <a:schemeClr val="accent2"/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dirty="0" smtClean="0">
                              <a:ln w="6600">
                                <a:solidFill>
                                  <a:schemeClr val="accent2"/>
                                </a:solidFill>
                                <a:prstDash val="solid"/>
                              </a:ln>
                              <a:solidFill>
                                <a:srgbClr val="FFFFFF"/>
                              </a:solidFill>
                              <a:effectLst>
                                <a:outerShdw dist="38100" dir="2700000" algn="tl" rotWithShape="0">
                                  <a:schemeClr val="accent2"/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s-ES" dirty="0"/>
              </a:p>
            </p:txBody>
          </p:sp>
        </mc:Choice>
        <mc:Fallback xmlns=""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E031507D-58CF-499E-81C3-3B69322C3C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958" y="1090637"/>
                <a:ext cx="643614" cy="10125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0CB282E6-9011-413F-8F83-6BCCC282F79A}"/>
                  </a:ext>
                </a:extLst>
              </p:cNvPr>
              <p:cNvSpPr txBox="1"/>
              <p:nvPr/>
            </p:nvSpPr>
            <p:spPr>
              <a:xfrm>
                <a:off x="2897426" y="133883"/>
                <a:ext cx="848030" cy="1015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s-ES" sz="3200" b="1" dirty="0"/>
              </a:p>
            </p:txBody>
          </p:sp>
        </mc:Choice>
        <mc:Fallback xmlns=""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0CB282E6-9011-413F-8F83-6BCCC282F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426" y="133883"/>
                <a:ext cx="848030" cy="101572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8DD961E-FC2D-4ECE-9C5E-955A71CF6FF0}"/>
                  </a:ext>
                </a:extLst>
              </p:cNvPr>
              <p:cNvSpPr txBox="1"/>
              <p:nvPr/>
            </p:nvSpPr>
            <p:spPr>
              <a:xfrm>
                <a:off x="4222390" y="205044"/>
                <a:ext cx="894540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s-ES" sz="24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8DD961E-FC2D-4ECE-9C5E-955A71CF6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390" y="205044"/>
                <a:ext cx="894540" cy="7861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87105FB1-2B80-42BC-84FA-A693C23CB056}"/>
              </a:ext>
            </a:extLst>
          </p:cNvPr>
          <p:cNvSpPr txBox="1"/>
          <p:nvPr/>
        </p:nvSpPr>
        <p:spPr>
          <a:xfrm>
            <a:off x="4582864" y="1138574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51</a:t>
            </a:r>
            <a:endParaRPr lang="es-ES" dirty="0"/>
          </a:p>
        </p:txBody>
      </p:sp>
      <p:pic>
        <p:nvPicPr>
          <p:cNvPr id="164" name="Picture 163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267" y="1299147"/>
            <a:ext cx="682752" cy="14920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7C3372C-264B-41AF-B99A-F2AA51AE5C88}"/>
                  </a:ext>
                </a:extLst>
              </p:cNvPr>
              <p:cNvSpPr txBox="1"/>
              <p:nvPr/>
            </p:nvSpPr>
            <p:spPr>
              <a:xfrm>
                <a:off x="4107946" y="1795518"/>
                <a:ext cx="1126523" cy="898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s-ES_tradnl" sz="2800" b="1" i="1" dirty="0" smtClean="0">
                              <a:ln w="6600">
                                <a:solidFill>
                                  <a:schemeClr val="accent2"/>
                                </a:solidFill>
                                <a:prstDash val="solid"/>
                              </a:ln>
                              <a:solidFill>
                                <a:srgbClr val="FFFFFF"/>
                              </a:solidFill>
                              <a:effectLst>
                                <a:outerShdw dist="38100" dir="2700000" algn="tl" rotWithShape="0">
                                  <a:schemeClr val="accent2"/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n w="6600">
                                <a:solidFill>
                                  <a:schemeClr val="accent2"/>
                                </a:solidFill>
                                <a:prstDash val="solid"/>
                              </a:ln>
                              <a:solidFill>
                                <a:srgbClr val="FFFFFF"/>
                              </a:solidFill>
                              <a:effectLst>
                                <a:outerShdw dist="38100" dir="2700000" algn="tl" rotWithShape="0">
                                  <a:schemeClr val="accent2"/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dirty="0" smtClean="0">
                              <a:ln w="6600">
                                <a:solidFill>
                                  <a:schemeClr val="accent2"/>
                                </a:solidFill>
                                <a:prstDash val="solid"/>
                              </a:ln>
                              <a:solidFill>
                                <a:srgbClr val="FFFFFF"/>
                              </a:solidFill>
                              <a:effectLst>
                                <a:outerShdw dist="38100" dir="2700000" algn="tl" rotWithShape="0">
                                  <a:schemeClr val="accent2"/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s-ES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7C3372C-264B-41AF-B99A-F2AA51AE5C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946" y="1795518"/>
                <a:ext cx="1126523" cy="89800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18BE018-4D04-4A5E-94B0-EB9BEDFE929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997" y="3314687"/>
            <a:ext cx="3121675" cy="36783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8" name="Action Button: Go Forward or Next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FCC3A791-B370-456F-AFCE-2AD774D0C7E8}"/>
              </a:ext>
            </a:extLst>
          </p:cNvPr>
          <p:cNvSpPr/>
          <p:nvPr/>
        </p:nvSpPr>
        <p:spPr>
          <a:xfrm>
            <a:off x="10917597" y="6314135"/>
            <a:ext cx="841030" cy="413610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 err="1"/>
              <a:t>next</a:t>
            </a:r>
            <a:endParaRPr lang="es-ES" b="1" dirty="0"/>
          </a:p>
        </p:txBody>
      </p: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6078000" y="1471619"/>
            <a:ext cx="5680627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hân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số chỉ số sao </a:t>
            </a:r>
            <a:r>
              <a:rPr lang="vi-VN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ợc tô </a:t>
            </a:r>
            <a:r>
              <a:rPr lang="en-US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 là….</a:t>
            </a:r>
            <a:endParaRPr lang="en-US" altLang="en-US" sz="36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en-US" smtClean="0">
              <a:solidFill>
                <a:srgbClr val="0000FF"/>
              </a:solidFill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en-US" smtClean="0">
              <a:solidFill>
                <a:srgbClr val="0000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39637" y="2623189"/>
            <a:ext cx="3470092" cy="10496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64400" y="2436003"/>
                <a:ext cx="269304" cy="6919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400" y="2436003"/>
                <a:ext cx="269304" cy="69192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57557" y="1543047"/>
                <a:ext cx="254877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240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7557" y="1543047"/>
                <a:ext cx="254877" cy="69384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10442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245E-6 9.34969E-7 L 0.00052 0.3911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9556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437E-6 8.51655E-7 L -0.00013 0.40454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02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81481E-6 L 0.92487 0.0041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6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ke-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153" grpId="0"/>
      <p:bldP spid="172" grpId="0"/>
      <p:bldP spid="174" grpId="0"/>
      <p:bldP spid="177" grpId="0"/>
      <p:bldP spid="36" grpId="0"/>
      <p:bldP spid="37" grpId="0"/>
      <p:bldP spid="39" grpId="0"/>
      <p:bldP spid="39" grpId="1"/>
      <p:bldP spid="8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25" y="105827"/>
            <a:ext cx="6495093" cy="6549332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564" y="497545"/>
            <a:ext cx="6191732" cy="3617256"/>
          </a:xfrm>
          <a:prstGeom prst="rect">
            <a:avLst/>
          </a:prstGeom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10D5BF0A-7EF9-4808-BEF6-8C21E7F486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06" y="663152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09FBA5E9-CD73-47DA-9F68-D8A7B65A6F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370" y="454136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7" name="Picture 156">
            <a:extLst>
              <a:ext uri="{FF2B5EF4-FFF2-40B4-BE49-F238E27FC236}">
                <a16:creationId xmlns:a16="http://schemas.microsoft.com/office/drawing/2014/main" id="{D4EDBF7F-A040-489B-9DD9-001236E5CC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954" y="1437608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8" name="Picture 157">
            <a:extLst>
              <a:ext uri="{FF2B5EF4-FFF2-40B4-BE49-F238E27FC236}">
                <a16:creationId xmlns:a16="http://schemas.microsoft.com/office/drawing/2014/main" id="{E5929B31-C064-4E36-8583-45BE156D55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09" y="2265156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9" name="Picture 158">
            <a:extLst>
              <a:ext uri="{FF2B5EF4-FFF2-40B4-BE49-F238E27FC236}">
                <a16:creationId xmlns:a16="http://schemas.microsoft.com/office/drawing/2014/main" id="{241D40DD-81CA-4939-8106-AC9612A6AA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814" y="307520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190C2B83-C758-4698-9184-F23465C15A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061" y="191785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1" name="Picture 160">
            <a:extLst>
              <a:ext uri="{FF2B5EF4-FFF2-40B4-BE49-F238E27FC236}">
                <a16:creationId xmlns:a16="http://schemas.microsoft.com/office/drawing/2014/main" id="{525A62D8-1A69-414D-A7B7-FDE627BDF45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346" y="1357318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A2D29BE9-B70D-45F9-8595-38E22F49D1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77" y="103382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63F42B9F-D5E7-44D4-B57F-22D9EB011C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256" y="2427461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A5EDBE05-AFDA-449E-9818-B74FE33B8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757" y="1682791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6" name="Picture 165">
            <a:extLst>
              <a:ext uri="{FF2B5EF4-FFF2-40B4-BE49-F238E27FC236}">
                <a16:creationId xmlns:a16="http://schemas.microsoft.com/office/drawing/2014/main" id="{3564AEA4-70C1-4B9C-9CFE-DA804AB94BD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723" y="299278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FE468E30-015E-43E8-8E4E-4A3AB16CB8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672" y="2410599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8" name="Picture 167">
            <a:extLst>
              <a:ext uri="{FF2B5EF4-FFF2-40B4-BE49-F238E27FC236}">
                <a16:creationId xmlns:a16="http://schemas.microsoft.com/office/drawing/2014/main" id="{625E568C-2BC4-4564-84B7-BAA51C3EDE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896" y="2820546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A395C754-C74D-4B2C-BFC4-5CCF91FCFD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899" y="1177345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0" name="Picture 169">
            <a:extLst>
              <a:ext uri="{FF2B5EF4-FFF2-40B4-BE49-F238E27FC236}">
                <a16:creationId xmlns:a16="http://schemas.microsoft.com/office/drawing/2014/main" id="{2332EA7C-9734-4B59-8041-1D06252AC2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327" y="3026121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CC221F5-8694-46B0-AD23-4FD3345E6D1F}"/>
              </a:ext>
            </a:extLst>
          </p:cNvPr>
          <p:cNvSpPr txBox="1"/>
          <p:nvPr/>
        </p:nvSpPr>
        <p:spPr>
          <a:xfrm>
            <a:off x="29027" y="6357671"/>
            <a:ext cx="896973" cy="46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2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3/20</a:t>
            </a:r>
            <a:endParaRPr lang="es-ES" sz="24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BE3211B7-5C00-41C9-ADD5-6A89B04AD8A0}"/>
              </a:ext>
            </a:extLst>
          </p:cNvPr>
          <p:cNvSpPr txBox="1"/>
          <p:nvPr/>
        </p:nvSpPr>
        <p:spPr>
          <a:xfrm>
            <a:off x="920665" y="2382174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</a:t>
            </a:r>
            <a:endParaRPr lang="es-ES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687EFD1-959C-4B5A-A529-6C2D25396F69}"/>
              </a:ext>
            </a:extLst>
          </p:cNvPr>
          <p:cNvSpPr txBox="1"/>
          <p:nvPr/>
        </p:nvSpPr>
        <p:spPr>
          <a:xfrm>
            <a:off x="1615685" y="3167961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23</a:t>
            </a:r>
            <a:endParaRPr lang="es-ES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4793CD6A-2991-46E3-A1D4-AC3BE9D18C9D}"/>
              </a:ext>
            </a:extLst>
          </p:cNvPr>
          <p:cNvSpPr txBox="1"/>
          <p:nvPr/>
        </p:nvSpPr>
        <p:spPr>
          <a:xfrm>
            <a:off x="2043743" y="1524949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38</a:t>
            </a:r>
            <a:endParaRPr lang="es-ES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E031507D-58CF-499E-81C3-3B69322C3C57}"/>
              </a:ext>
            </a:extLst>
          </p:cNvPr>
          <p:cNvSpPr txBox="1"/>
          <p:nvPr/>
        </p:nvSpPr>
        <p:spPr>
          <a:xfrm>
            <a:off x="2912995" y="776303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5</a:t>
            </a:r>
            <a:endParaRPr lang="es-ES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F5824130-CFF0-4B45-AC08-28AB2ECDF14F}"/>
              </a:ext>
            </a:extLst>
          </p:cNvPr>
          <p:cNvSpPr txBox="1"/>
          <p:nvPr/>
        </p:nvSpPr>
        <p:spPr>
          <a:xfrm>
            <a:off x="4183221" y="1989348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44</a:t>
            </a:r>
            <a:endParaRPr lang="es-ES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99C4C796-0327-4743-9555-E9940AFA7456}"/>
              </a:ext>
            </a:extLst>
          </p:cNvPr>
          <p:cNvSpPr txBox="1"/>
          <p:nvPr/>
        </p:nvSpPr>
        <p:spPr>
          <a:xfrm>
            <a:off x="3307893" y="2517793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64</a:t>
            </a:r>
            <a:endParaRPr lang="es-ES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0CB282E6-9011-413F-8F83-6BCCC282F79A}"/>
              </a:ext>
            </a:extLst>
          </p:cNvPr>
          <p:cNvSpPr txBox="1"/>
          <p:nvPr/>
        </p:nvSpPr>
        <p:spPr>
          <a:xfrm>
            <a:off x="3954709" y="548228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79</a:t>
            </a:r>
            <a:endParaRPr lang="es-ES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C0B26277-5A9A-46D3-9C9E-C17A7F5AD9B4}"/>
              </a:ext>
            </a:extLst>
          </p:cNvPr>
          <p:cNvSpPr txBox="1"/>
          <p:nvPr/>
        </p:nvSpPr>
        <p:spPr>
          <a:xfrm>
            <a:off x="4133587" y="3088144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</a:t>
            </a:r>
            <a:endParaRPr lang="es-ES" dirty="0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CE027506-A55E-4E1D-848F-F17A1018D510}"/>
              </a:ext>
            </a:extLst>
          </p:cNvPr>
          <p:cNvSpPr txBox="1"/>
          <p:nvPr/>
        </p:nvSpPr>
        <p:spPr>
          <a:xfrm>
            <a:off x="5630835" y="3113389"/>
            <a:ext cx="84803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endParaRPr lang="es-ES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A594D355-29E7-4BBB-9EC9-F2A5A74BB4B6}"/>
              </a:ext>
            </a:extLst>
          </p:cNvPr>
          <p:cNvSpPr txBox="1"/>
          <p:nvPr/>
        </p:nvSpPr>
        <p:spPr>
          <a:xfrm>
            <a:off x="2386054" y="2917891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12</a:t>
            </a:r>
            <a:endParaRPr lang="es-E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CFC3D4-8584-47AF-99F8-9B4C36644AA9}"/>
              </a:ext>
            </a:extLst>
          </p:cNvPr>
          <p:cNvSpPr txBox="1"/>
          <p:nvPr/>
        </p:nvSpPr>
        <p:spPr>
          <a:xfrm>
            <a:off x="5511319" y="1269328"/>
            <a:ext cx="660976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</a:t>
            </a:r>
            <a:endParaRPr lang="es-E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3080B40-E62F-4AD0-B3D4-FA81C0DD7D6A}"/>
              </a:ext>
            </a:extLst>
          </p:cNvPr>
          <p:cNvSpPr txBox="1"/>
          <p:nvPr/>
        </p:nvSpPr>
        <p:spPr>
          <a:xfrm>
            <a:off x="5058549" y="2511067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462</a:t>
            </a:r>
            <a:endParaRPr lang="es-E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8DD961E-FC2D-4ECE-9C5E-955A71CF6FF0}"/>
              </a:ext>
            </a:extLst>
          </p:cNvPr>
          <p:cNvSpPr txBox="1"/>
          <p:nvPr/>
        </p:nvSpPr>
        <p:spPr>
          <a:xfrm>
            <a:off x="3350850" y="1448068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z</a:t>
            </a:r>
            <a:endParaRPr lang="es-E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7105FB1-2B80-42BC-84FA-A693C23CB056}"/>
              </a:ext>
            </a:extLst>
          </p:cNvPr>
          <p:cNvSpPr txBox="1"/>
          <p:nvPr/>
        </p:nvSpPr>
        <p:spPr>
          <a:xfrm>
            <a:off x="4582864" y="1138574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</a:t>
            </a:r>
            <a:endParaRPr lang="es-E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B032F85-1C88-4668-B32D-E75FEAD823BD}"/>
              </a:ext>
            </a:extLst>
          </p:cNvPr>
          <p:cNvSpPr txBox="1"/>
          <p:nvPr/>
        </p:nvSpPr>
        <p:spPr>
          <a:xfrm>
            <a:off x="5132843" y="1778375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y</a:t>
            </a:r>
            <a:endParaRPr lang="es-ES" dirty="0"/>
          </a:p>
        </p:txBody>
      </p:sp>
      <p:pic>
        <p:nvPicPr>
          <p:cNvPr id="164" name="Picture 163">
            <a:extLst>
              <a:ext uri="{FF2B5EF4-FFF2-40B4-BE49-F238E27FC236}">
                <a16:creationId xmlns:a16="http://schemas.microsoft.com/office/drawing/2014/main" id="{A4DAC2BA-C1BD-472E-B12C-4D7362314B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165" y="2051241"/>
            <a:ext cx="632708" cy="632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7C3372C-264B-41AF-B99A-F2AA51AE5C88}"/>
              </a:ext>
            </a:extLst>
          </p:cNvPr>
          <p:cNvSpPr txBox="1"/>
          <p:nvPr/>
        </p:nvSpPr>
        <p:spPr>
          <a:xfrm>
            <a:off x="2599251" y="2152127"/>
            <a:ext cx="894540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8BE018-4D04-4A5E-94B0-EB9BEDFE92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07" y="2924365"/>
            <a:ext cx="3121675" cy="36783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FBFFB78-2AE0-42A5-9AD9-754543735CEE}"/>
                  </a:ext>
                </a:extLst>
              </p:cNvPr>
              <p:cNvSpPr txBox="1"/>
              <p:nvPr/>
            </p:nvSpPr>
            <p:spPr>
              <a:xfrm>
                <a:off x="6660491" y="1682560"/>
                <a:ext cx="4917427" cy="8899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3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US" sz="3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 tử số là…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s-ES" sz="3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FBFFB78-2AE0-42A5-9AD9-754543735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491" y="1682560"/>
                <a:ext cx="4917427" cy="889924"/>
              </a:xfrm>
              <a:prstGeom prst="rect">
                <a:avLst/>
              </a:prstGeom>
              <a:blipFill>
                <a:blip r:embed="rId9"/>
                <a:stretch>
                  <a:fillRect l="-2233" r="-124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Action Button: Go Forward or Next 7">
            <a:hlinkClick r:id="" action="ppaction://hlinkshowjump?jump=nextslide" highlightClick="1"/>
            <a:hlinkHover r:id="" action="ppaction://hlinkshowjump?jump=nextslide"/>
            <a:extLst>
              <a:ext uri="{FF2B5EF4-FFF2-40B4-BE49-F238E27FC236}">
                <a16:creationId xmlns:a16="http://schemas.microsoft.com/office/drawing/2014/main" id="{FCC3A791-B370-456F-AFCE-2AD774D0C7E8}"/>
              </a:ext>
            </a:extLst>
          </p:cNvPr>
          <p:cNvSpPr/>
          <p:nvPr/>
        </p:nvSpPr>
        <p:spPr>
          <a:xfrm>
            <a:off x="10882577" y="6297207"/>
            <a:ext cx="841030" cy="413610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 err="1"/>
              <a:t>next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1839110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 L 0.00052 0.3912 " pathEditMode="relative" rAng="0" ptsTypes="AA">
                                      <p:cBhvr>
                                        <p:cTn id="1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19560"/>
                                    </p:animMotion>
                                  </p:childTnLst>
                                </p:cTn>
                              </p:par>
                              <p:par>
                                <p:cTn id="1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-0.00013 0.40463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202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85185E-6 L 1.05677 0.00417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826" y="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ke-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152" grpId="0"/>
      <p:bldP spid="153" grpId="0"/>
      <p:bldP spid="172" grpId="0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34" grpId="0"/>
      <p:bldP spid="35" grpId="0"/>
      <p:bldP spid="36" grpId="0"/>
      <p:bldP spid="37" grpId="0"/>
      <p:bldP spid="38" grpId="0"/>
      <p:bldP spid="39" grpId="0"/>
      <p:bldP spid="3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4" y="252790"/>
            <a:ext cx="11322422" cy="608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588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674985-13ED-4809-B07E-85A00396DD1B}"/>
              </a:ext>
            </a:extLst>
          </p:cNvPr>
          <p:cNvSpPr/>
          <p:nvPr/>
        </p:nvSpPr>
        <p:spPr>
          <a:xfrm>
            <a:off x="-70338" y="-225083"/>
            <a:ext cx="12206514" cy="4572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91025EF1-E3F7-4113-953F-136410441A55}"/>
              </a:ext>
            </a:extLst>
          </p:cNvPr>
          <p:cNvSpPr/>
          <p:nvPr/>
        </p:nvSpPr>
        <p:spPr>
          <a:xfrm flipH="1" flipV="1">
            <a:off x="-70338" y="3909480"/>
            <a:ext cx="12262338" cy="181641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EC192068-C44F-4E13-A62C-FD2B048B25CE}"/>
              </a:ext>
            </a:extLst>
          </p:cNvPr>
          <p:cNvSpPr/>
          <p:nvPr/>
        </p:nvSpPr>
        <p:spPr>
          <a:xfrm flipV="1">
            <a:off x="-70338" y="4276577"/>
            <a:ext cx="12262338" cy="2606553"/>
          </a:xfrm>
          <a:prstGeom prst="flowChartDocumen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rgbClr val="92D05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33DB8A-5763-41AB-9BE3-1EF8C55051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64" y="-74033"/>
            <a:ext cx="7291145" cy="6550185"/>
          </a:xfrm>
          <a:prstGeom prst="rect">
            <a:avLst/>
          </a:prstGeom>
          <a:effectLst>
            <a:outerShdw blurRad="76200" dist="152400" dir="18900000" sy="23000" kx="-1200000" algn="bl" rotWithShape="0">
              <a:prstClr val="black">
                <a:alpha val="2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376DDA2-2154-4689-8F44-835DB49269AF}"/>
              </a:ext>
            </a:extLst>
          </p:cNvPr>
          <p:cNvGrpSpPr/>
          <p:nvPr/>
        </p:nvGrpSpPr>
        <p:grpSpPr>
          <a:xfrm>
            <a:off x="2691271" y="2987527"/>
            <a:ext cx="3122082" cy="3678854"/>
            <a:chOff x="1205371" y="2987527"/>
            <a:chExt cx="3122082" cy="367885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4EDBF7F-A040-489B-9DD9-001236E5C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401" y="4276528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9063" y="452590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1D40DD-81CA-4939-8106-AC9612A6A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5898" y="3141194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18BE018-4D04-4A5E-94B0-EB9BEDFE9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371" y="2987527"/>
              <a:ext cx="3122082" cy="3678854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77A95B-D583-424F-90DA-62D23A4AF559}"/>
              </a:ext>
            </a:extLst>
          </p:cNvPr>
          <p:cNvGrpSpPr/>
          <p:nvPr/>
        </p:nvGrpSpPr>
        <p:grpSpPr>
          <a:xfrm>
            <a:off x="7066289" y="3201084"/>
            <a:ext cx="3150713" cy="3428271"/>
            <a:chOff x="5580389" y="3201084"/>
            <a:chExt cx="3150713" cy="342827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3F42B9F-D5E7-44D4-B57F-22D9EB011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6064" y="4510559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4DAC2BA-C1BD-472E-B12C-4D7362314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3424" y="4358957"/>
              <a:ext cx="632790" cy="6327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0096EC6-5AD2-40B1-8993-9E2E8D33A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580389" y="3201084"/>
              <a:ext cx="3150713" cy="3428271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5" name="Action Button: Blank 27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139FDF83-8BBE-4D5C-A051-9DA715C7EFF9}"/>
              </a:ext>
            </a:extLst>
          </p:cNvPr>
          <p:cNvSpPr/>
          <p:nvPr/>
        </p:nvSpPr>
        <p:spPr>
          <a:xfrm>
            <a:off x="10919019" y="6066979"/>
            <a:ext cx="841140" cy="413664"/>
          </a:xfrm>
          <a:prstGeom prst="actionButtonBlank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 err="1"/>
              <a:t>exit</a:t>
            </a:r>
            <a:endParaRPr lang="es-ES" b="1" dirty="0"/>
          </a:p>
        </p:txBody>
      </p:sp>
      <p:sp>
        <p:nvSpPr>
          <p:cNvPr id="26" name="Speech Bubble: Oval 6">
            <a:extLst>
              <a:ext uri="{FF2B5EF4-FFF2-40B4-BE49-F238E27FC236}">
                <a16:creationId xmlns:a16="http://schemas.microsoft.com/office/drawing/2014/main" id="{7FF9EFB2-47B4-4CDD-9AC1-40630D75BD22}"/>
              </a:ext>
            </a:extLst>
          </p:cNvPr>
          <p:cNvSpPr/>
          <p:nvPr/>
        </p:nvSpPr>
        <p:spPr>
          <a:xfrm>
            <a:off x="6809874" y="772510"/>
            <a:ext cx="5069331" cy="1846030"/>
          </a:xfrm>
          <a:prstGeom prst="wedgeEllipseCallout">
            <a:avLst>
              <a:gd name="adj1" fmla="val -8213"/>
              <a:gd name="adj2" fmla="val 8524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lớp 4A4 giúp tớ trả lời câu hỏi này nhé.</a:t>
            </a:r>
            <a:endParaRPr lang="es-E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peech Bubble: Oval 6">
                <a:extLst>
                  <a:ext uri="{FF2B5EF4-FFF2-40B4-BE49-F238E27FC236}">
                    <a16:creationId xmlns:a16="http://schemas.microsoft.com/office/drawing/2014/main" id="{7FF9EFB2-47B4-4CDD-9AC1-40630D75BD22}"/>
                  </a:ext>
                </a:extLst>
              </p:cNvPr>
              <p:cNvSpPr/>
              <p:nvPr/>
            </p:nvSpPr>
            <p:spPr>
              <a:xfrm>
                <a:off x="257174" y="431424"/>
                <a:ext cx="7134789" cy="1999323"/>
              </a:xfrm>
              <a:prstGeom prst="wedgeEllipseCallout">
                <a:avLst>
                  <a:gd name="adj1" fmla="val 20759"/>
                  <a:gd name="adj2" fmla="val 86852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s-ES_tradnl" sz="32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Trong hai 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s-ES" sz="32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32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endParaRPr lang="en-US" sz="3200" b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ES" sz="3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s-ES" sz="300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hân số nào lớn hơn Bi nhỉ?</a:t>
                </a:r>
                <a:endParaRPr lang="es-ES" sz="3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Speech Bubble: Oval 6">
                <a:extLst>
                  <a:ext uri="{FF2B5EF4-FFF2-40B4-BE49-F238E27FC236}">
                    <a16:creationId xmlns:a16="http://schemas.microsoft.com/office/drawing/2014/main" id="{7FF9EFB2-47B4-4CDD-9AC1-40630D75BD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74" y="431424"/>
                <a:ext cx="7134789" cy="1999323"/>
              </a:xfrm>
              <a:prstGeom prst="wedgeEllipseCallout">
                <a:avLst>
                  <a:gd name="adj1" fmla="val 20759"/>
                  <a:gd name="adj2" fmla="val 86852"/>
                </a:avLst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510" y="5920612"/>
            <a:ext cx="609600" cy="38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3958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18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文字&#10;&#10;已生成极高可信度的说明">
            <a:extLst>
              <a:ext uri="{FF2B5EF4-FFF2-40B4-BE49-F238E27FC236}">
                <a16:creationId xmlns:a16="http://schemas.microsoft.com/office/drawing/2014/main" id="{30924C95-5B98-4874-BD41-47870EA7E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967" y="-106849"/>
            <a:ext cx="12190413" cy="68571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745298"/>
            <a:ext cx="10510684" cy="3406238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4735DFFE-2E0B-4666-B354-1CF2C4CB2767}"/>
              </a:ext>
            </a:extLst>
          </p:cNvPr>
          <p:cNvCxnSpPr>
            <a:cxnSpLocks/>
          </p:cNvCxnSpPr>
          <p:nvPr/>
        </p:nvCxnSpPr>
        <p:spPr>
          <a:xfrm flipV="1">
            <a:off x="6966565" y="4817942"/>
            <a:ext cx="1639206" cy="1266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9642286">
            <a:off x="467490" y="453572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5">
                    <a:lumMod val="40000"/>
                    <a:lumOff val="60000"/>
                  </a:schemeClr>
                </a:solidFill>
                <a:latin typeface="UTM Penumbra" panose="02040603050506020204" pitchFamily="18" charset="0"/>
                <a:cs typeface="Times New Roman" panose="02020603050405020304" pitchFamily="18" charset="0"/>
              </a:rPr>
              <a:t>KTUTS</a:t>
            </a:r>
          </a:p>
        </p:txBody>
      </p:sp>
      <p:sp>
        <p:nvSpPr>
          <p:cNvPr id="8" name="Rectangle 7"/>
          <p:cNvSpPr/>
          <p:nvPr/>
        </p:nvSpPr>
        <p:spPr>
          <a:xfrm>
            <a:off x="3139107" y="1876640"/>
            <a:ext cx="591219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smtClean="0">
                <a:ln w="22225">
                  <a:solidFill>
                    <a:schemeClr val="accent2"/>
                  </a:solidFill>
                  <a:prstDash val="solid"/>
                </a:ln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Times New Roman" pitchFamily="18" charset="0"/>
                <a:cs typeface="Times New Roman" pitchFamily="18" charset="0"/>
              </a:rPr>
              <a:t>KHÁM PHÁ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3113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B0DD538D-D165-4B12-8B11-60174E3A94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765372" y="-2615245"/>
            <a:ext cx="4571570" cy="112372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0690">
            <a:off x="573962" y="266218"/>
            <a:ext cx="2462691" cy="18777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9294763">
            <a:off x="1167954" y="789132"/>
            <a:ext cx="127470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3600" b="1">
                <a:latin typeface="Times New Roman" panose="02020603050405020304" pitchFamily="18" charset="0"/>
              </a:rPr>
              <a:t>Ví </a:t>
            </a:r>
            <a:r>
              <a:rPr lang="en-US" altLang="vi-VN" sz="3600" b="1" smtClean="0">
                <a:latin typeface="Times New Roman" panose="02020603050405020304" pitchFamily="18" charset="0"/>
              </a:rPr>
              <a:t>dụ</a:t>
            </a:r>
            <a:endParaRPr lang="en-US" altLang="vi-VN" sz="3600" b="1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1876926" y="1586210"/>
                <a:ext cx="7938559" cy="16382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812800" indent="-81280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vi-VN" sz="5400" smtClean="0">
                    <a:latin typeface="Times New Roman" panose="02020603050405020304" pitchFamily="18" charset="0"/>
                  </a:rPr>
                  <a:t>So sánh hai </a:t>
                </a:r>
                <a:r>
                  <a:rPr lang="en-US" altLang="vi-VN" sz="5400">
                    <a:latin typeface="Times New Roman" panose="02020603050405020304" pitchFamily="18" charset="0"/>
                  </a:rPr>
                  <a:t>phân </a:t>
                </a:r>
                <a:r>
                  <a:rPr lang="en-US" altLang="vi-VN" sz="5400" smtClean="0">
                    <a:latin typeface="Times New Roman" panose="02020603050405020304" pitchFamily="18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vi-VN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vi-VN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vi-VN" sz="5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altLang="vi-VN" sz="5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vi-VN" sz="5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vi-VN" sz="5400" b="0" i="1" smtClean="0">
                        <a:latin typeface="Cambria Math" panose="02040503050406030204" pitchFamily="18" charset="0"/>
                      </a:rPr>
                      <m:t>à </m:t>
                    </m:r>
                    <m:f>
                      <m:fPr>
                        <m:ctrlPr>
                          <a:rPr lang="en-US" altLang="vi-VN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vi-VN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vi-VN" sz="5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altLang="vi-VN" sz="5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76926" y="1586210"/>
                <a:ext cx="7938559" cy="1638253"/>
              </a:xfrm>
              <a:prstGeom prst="rect">
                <a:avLst/>
              </a:prstGeom>
              <a:blipFill>
                <a:blip r:embed="rId4"/>
                <a:stretch>
                  <a:fillRect l="-4147" t="-111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162" y="2566988"/>
            <a:ext cx="42926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376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  <p:tag name="ISPRING_PRESENTATION_TITLE" val="二年级教学课件范本PPT-我选我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7450</TotalTime>
  <Words>393</Words>
  <Application>Microsoft Office PowerPoint</Application>
  <PresentationFormat>Custom</PresentationFormat>
  <Paragraphs>130</Paragraphs>
  <Slides>27</Slides>
  <Notes>11</Notes>
  <HiddenSlides>1</HiddenSlides>
  <MMClips>8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Cambria Math</vt:lpstr>
      <vt:lpstr>等线</vt:lpstr>
      <vt:lpstr>等线 Light</vt:lpstr>
      <vt:lpstr>Times New Roman</vt:lpstr>
      <vt:lpstr>UTM Avo</vt:lpstr>
      <vt:lpstr>UTM Mabella</vt:lpstr>
      <vt:lpstr>UTM Penumbra</vt:lpstr>
      <vt:lpstr>UTM Staccato 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Chọn ý đúng nhất trong các câu sau đây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TimHaiSoKhiBietTongvaHieu</dc:title>
  <dc:subject>Toan4</dc:subject>
  <dc:creator>KTUTS</dc:creator>
  <cp:keywords>BichHa</cp:keywords>
  <cp:lastModifiedBy>Windows User</cp:lastModifiedBy>
  <cp:revision>3426</cp:revision>
  <cp:lastPrinted>2022-10-21T11:58:25Z</cp:lastPrinted>
  <dcterms:created xsi:type="dcterms:W3CDTF">2015-12-01T09:06:39Z</dcterms:created>
  <dcterms:modified xsi:type="dcterms:W3CDTF">2023-02-13T16:30:09Z</dcterms:modified>
</cp:coreProperties>
</file>