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5" r:id="rId2"/>
    <p:sldMasterId id="2147483700" r:id="rId3"/>
    <p:sldMasterId id="2147483713" r:id="rId4"/>
  </p:sldMasterIdLst>
  <p:notesMasterIdLst>
    <p:notesMasterId r:id="rId38"/>
  </p:notesMasterIdLst>
  <p:sldIdLst>
    <p:sldId id="519" r:id="rId5"/>
    <p:sldId id="522" r:id="rId6"/>
    <p:sldId id="540" r:id="rId7"/>
    <p:sldId id="263" r:id="rId8"/>
    <p:sldId id="523" r:id="rId9"/>
    <p:sldId id="526" r:id="rId10"/>
    <p:sldId id="525" r:id="rId11"/>
    <p:sldId id="527" r:id="rId12"/>
    <p:sldId id="265" r:id="rId13"/>
    <p:sldId id="277" r:id="rId14"/>
    <p:sldId id="288" r:id="rId15"/>
    <p:sldId id="285" r:id="rId16"/>
    <p:sldId id="260" r:id="rId17"/>
    <p:sldId id="326" r:id="rId18"/>
    <p:sldId id="528" r:id="rId19"/>
    <p:sldId id="296" r:id="rId20"/>
    <p:sldId id="529" r:id="rId21"/>
    <p:sldId id="531" r:id="rId22"/>
    <p:sldId id="300" r:id="rId23"/>
    <p:sldId id="532" r:id="rId24"/>
    <p:sldId id="520" r:id="rId25"/>
    <p:sldId id="327" r:id="rId26"/>
    <p:sldId id="533" r:id="rId27"/>
    <p:sldId id="485" r:id="rId28"/>
    <p:sldId id="536" r:id="rId29"/>
    <p:sldId id="535" r:id="rId30"/>
    <p:sldId id="537" r:id="rId31"/>
    <p:sldId id="328" r:id="rId32"/>
    <p:sldId id="521" r:id="rId33"/>
    <p:sldId id="538" r:id="rId34"/>
    <p:sldId id="539" r:id="rId35"/>
    <p:sldId id="476" r:id="rId36"/>
    <p:sldId id="54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FFFF"/>
    <a:srgbClr val="D583BA"/>
    <a:srgbClr val="0099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9400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1180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550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36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773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91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3791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815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95761" y="1952500"/>
            <a:ext cx="74552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3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73600" y="5010033"/>
            <a:ext cx="5644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730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7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1246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5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2536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7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6" y="3113689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4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3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7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3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305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0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6" y="1879377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0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2" y="4825113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35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202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67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653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7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4" y="2706023"/>
            <a:ext cx="3404231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35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720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rot="-690514">
            <a:off x="3804486" y="2916030"/>
            <a:ext cx="4819700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 rot="-690391">
            <a:off x="4919606" y="2121135"/>
            <a:ext cx="2103476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-690278">
            <a:off x="4254871" y="3649929"/>
            <a:ext cx="4386124" cy="951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892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042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3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75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98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58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55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83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96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5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18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30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4533" y="807533"/>
            <a:ext cx="815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424771" y="1847860"/>
            <a:ext cx="89256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3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362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40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1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82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6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83725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2975522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54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6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8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2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96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04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56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16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0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84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17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D4FB-7222-4F90-B90C-DD2B368D578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8031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1DB31-52F3-4012-ADA9-B382A68D260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22184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17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702EE-C6C4-4E71-AB49-03FEB2A6217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8572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6E28D-9E3A-4E75-8BB4-A628FE3E26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36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B954C-4E85-427A-982A-924234619C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41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514B-CF1A-448F-A675-53BD5B3C901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933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DA4B6-6CE7-4D37-89B8-ED2D903F570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6832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FD209-E85B-49AE-92FF-D7297709FA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7197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AFCB8-0473-4A23-814A-E90E5D4597C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7939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28F0-9036-48E5-80E2-39AD52A5A9F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54980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9B8BB-8311-4A38-97B8-155C5E4E5ED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3450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863126" y="2665367"/>
            <a:ext cx="3697327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655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338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06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144577" y="910267"/>
            <a:ext cx="31096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15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52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3" r:id="rId21"/>
    <p:sldLayoutId id="2147483699" r:id="rId22"/>
    <p:sldLayoutId id="2147483712" r:id="rId2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  <p:sldLayoutId id="2147483725" r:id="rId1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D33DAB-06FF-4F3F-BAAB-00B03E174E3B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3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9.png"/><Relationship Id="rId2" Type="http://schemas.microsoft.com/office/2007/relationships/media" Target="../media/media10.m4a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2.jp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wma"/><Relationship Id="rId7" Type="http://schemas.openxmlformats.org/officeDocument/2006/relationships/slideLayout" Target="../slideLayouts/slideLayout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wma"/><Relationship Id="rId5" Type="http://schemas.microsoft.com/office/2007/relationships/media" Target="../media/media6.wma"/><Relationship Id="rId10" Type="http://schemas.openxmlformats.org/officeDocument/2006/relationships/image" Target="../media/image18.png"/><Relationship Id="rId4" Type="http://schemas.openxmlformats.org/officeDocument/2006/relationships/audio" Target="../media/media5.wma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805414" y="1853483"/>
            <a:ext cx="4675537" cy="1954845"/>
            <a:chOff x="2141416" y="-876459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41416" y="-876459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-636433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168987" y="760571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0" b="96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414" y="3713871"/>
            <a:ext cx="5017227" cy="3144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7611" y="5550794"/>
            <a:ext cx="1558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  <p:extLst>
      <p:ext uri="{BB962C8B-B14F-4D97-AF65-F5344CB8AC3E}">
        <p14:creationId xmlns:p14="http://schemas.microsoft.com/office/powerpoint/2010/main" val="1763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985769" y="2439025"/>
            <a:ext cx="296680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1686;p48">
            <a:extLst>
              <a:ext uri="{FF2B5EF4-FFF2-40B4-BE49-F238E27FC236}">
                <a16:creationId xmlns:a16="http://schemas.microsoft.com/office/drawing/2014/main" id="{000419CB-DAA0-491E-94E1-E0C9517F87CC}"/>
              </a:ext>
            </a:extLst>
          </p:cNvPr>
          <p:cNvSpPr txBox="1">
            <a:spLocks/>
          </p:cNvSpPr>
          <p:nvPr/>
        </p:nvSpPr>
        <p:spPr>
          <a:xfrm>
            <a:off x="4918094" y="3130006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1686;p48">
            <a:extLst>
              <a:ext uri="{FF2B5EF4-FFF2-40B4-BE49-F238E27FC236}">
                <a16:creationId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850419" y="3823890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4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C874099-9C1F-43A7-BCB2-5975B872F399}"/>
              </a:ext>
            </a:extLst>
          </p:cNvPr>
          <p:cNvCxnSpPr/>
          <p:nvPr/>
        </p:nvCxnSpPr>
        <p:spPr>
          <a:xfrm flipV="1">
            <a:off x="6203407" y="3122023"/>
            <a:ext cx="719909" cy="188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901532" y="3769316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Google Shape;378;p32">
            <a:extLst>
              <a:ext uri="{FF2B5EF4-FFF2-40B4-BE49-F238E27FC236}">
                <a16:creationId xmlns:a16="http://schemas.microsoft.com/office/drawing/2014/main" id="{926121A4-5C1A-48FF-977D-84092DAEFBFF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101" name="Google Shape;379;p32">
              <a:extLst>
                <a:ext uri="{FF2B5EF4-FFF2-40B4-BE49-F238E27FC236}">
                  <a16:creationId xmlns:a16="http://schemas.microsoft.com/office/drawing/2014/main" id="{31190D26-AB75-4A5B-8AA6-89C532CCE3F9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80;p32">
              <a:extLst>
                <a:ext uri="{FF2B5EF4-FFF2-40B4-BE49-F238E27FC236}">
                  <a16:creationId xmlns:a16="http://schemas.microsoft.com/office/drawing/2014/main" id="{EB208419-4119-440D-A16C-9220BAB5C848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81;p32">
              <a:extLst>
                <a:ext uri="{FF2B5EF4-FFF2-40B4-BE49-F238E27FC236}">
                  <a16:creationId xmlns:a16="http://schemas.microsoft.com/office/drawing/2014/main" id="{90B94524-488C-4A8F-9183-2B2BEF04EC3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386;p32">
            <a:extLst>
              <a:ext uri="{FF2B5EF4-FFF2-40B4-BE49-F238E27FC236}">
                <a16:creationId xmlns:a16="http://schemas.microsoft.com/office/drawing/2014/main" id="{7D76E32D-C560-4ACA-947B-AC36318F8724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D8DED2-2073-4E30-81E4-1CFFFB920F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833386" y="4540045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Google Shape;1686;p48">
            <a:extLst>
              <a:ext uri="{FF2B5EF4-FFF2-40B4-BE49-F238E27FC236}">
                <a16:creationId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92463" y="4552193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4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4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2" name="Google Shape;1686;p48">
            <a:extLst>
              <a:ext uri="{FF2B5EF4-FFF2-40B4-BE49-F238E27FC236}">
                <a16:creationId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92463" y="5233929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826204" y="5213424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563361" y="5236670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110787" y="5899086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86" grpId="0" build="p"/>
      <p:bldP spid="88" grpId="0"/>
      <p:bldP spid="89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604520" y="2959910"/>
            <a:ext cx="1098296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9EB1C53-9239-4EAE-9FBB-E1CDA06137D2}"/>
              </a:ext>
            </a:extLst>
          </p:cNvPr>
          <p:cNvCxnSpPr>
            <a:cxnSpLocks/>
          </p:cNvCxnSpPr>
          <p:nvPr/>
        </p:nvCxnSpPr>
        <p:spPr>
          <a:xfrm flipH="1">
            <a:off x="5694834" y="315461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7979606" y="311290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11008667" y="312401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11095043" y="314050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FD3AA4-6C4A-40B8-AE76-9285942184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8140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40527" y="2968633"/>
            <a:ext cx="11314985" cy="20085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/>
            <a:r>
              <a:rPr lang="en-US" sz="3600" spc="-80" dirty="0"/>
              <a:t> </a:t>
            </a:r>
            <a:endParaRPr sz="3600" spc="-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CÂU KHÓ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FAEA3AA-18AF-4320-9820-A89D2C56E117}"/>
              </a:ext>
            </a:extLst>
          </p:cNvPr>
          <p:cNvCxnSpPr>
            <a:cxnSpLocks/>
          </p:cNvCxnSpPr>
          <p:nvPr/>
        </p:nvCxnSpPr>
        <p:spPr>
          <a:xfrm flipH="1">
            <a:off x="4685922" y="323053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6060406" y="317297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4599920" y="423959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365349C-3245-4C97-B11C-A3F7F3FBEC04}"/>
              </a:ext>
            </a:extLst>
          </p:cNvPr>
          <p:cNvCxnSpPr>
            <a:cxnSpLocks/>
          </p:cNvCxnSpPr>
          <p:nvPr/>
        </p:nvCxnSpPr>
        <p:spPr>
          <a:xfrm flipH="1">
            <a:off x="7224267" y="371027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E5A73B-876B-4BAC-9C5E-7FA38C81A58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6146998" y="317297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3804457" y="372134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8694918" y="421480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8750798" y="422453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7282040" y="371027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94119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:a16="http://schemas.microsoft.com/office/drawing/2014/main" id="{0751BB3A-9070-474E-96CA-726CE82CA4F2}"/>
              </a:ext>
            </a:extLst>
          </p:cNvPr>
          <p:cNvGrpSpPr/>
          <p:nvPr/>
        </p:nvGrpSpPr>
        <p:grpSpPr>
          <a:xfrm>
            <a:off x="703235" y="574426"/>
            <a:ext cx="6030450" cy="794827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:a16="http://schemas.microsoft.com/office/drawing/2014/main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:a16="http://schemas.microsoft.com/office/drawing/2014/main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:a16="http://schemas.microsoft.com/office/drawing/2014/main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532566" y="28645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0FAB490-1BE0-47F2-9FE1-5F4EF79096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0267" y="1418096"/>
            <a:ext cx="9087004" cy="4718713"/>
          </a:xfrm>
          <a:prstGeom prst="rect">
            <a:avLst/>
          </a:prstGeom>
        </p:spPr>
      </p:pic>
      <p:sp>
        <p:nvSpPr>
          <p:cNvPr id="23" name="Thought Bubble: Cloud 7">
            <a:extLst>
              <a:ext uri="{FF2B5EF4-FFF2-40B4-BE49-F238E27FC236}">
                <a16:creationId xmlns:a16="http://schemas.microsoft.com/office/drawing/2014/main" id="{F6E518EE-C252-4CC5-8D5A-EBFC513D3F79}"/>
              </a:ext>
            </a:extLst>
          </p:cNvPr>
          <p:cNvSpPr/>
          <p:nvPr/>
        </p:nvSpPr>
        <p:spPr>
          <a:xfrm>
            <a:off x="3843879" y="1909793"/>
            <a:ext cx="5243849" cy="1691535"/>
          </a:xfrm>
          <a:prstGeom prst="cloudCallout">
            <a:avLst>
              <a:gd name="adj1" fmla="val -67320"/>
              <a:gd name="adj2" fmla="val 125486"/>
            </a:avLst>
          </a:prstGeom>
          <a:solidFill>
            <a:schemeClr val="accent2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sp>
        <p:nvSpPr>
          <p:cNvPr id="2" name="Rectangle 1"/>
          <p:cNvSpPr/>
          <p:nvPr/>
        </p:nvSpPr>
        <p:spPr>
          <a:xfrm>
            <a:off x="3843879" y="4207887"/>
            <a:ext cx="4443690" cy="13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378;p32">
            <a:extLst>
              <a:ext uri="{FF2B5EF4-FFF2-40B4-BE49-F238E27FC236}">
                <a16:creationId xmlns:a16="http://schemas.microsoft.com/office/drawing/2014/main" id="{CA923413-3221-474B-8560-FFE24617202A}"/>
              </a:ext>
            </a:extLst>
          </p:cNvPr>
          <p:cNvGrpSpPr/>
          <p:nvPr/>
        </p:nvGrpSpPr>
        <p:grpSpPr>
          <a:xfrm>
            <a:off x="3162654" y="604312"/>
            <a:ext cx="6887969" cy="931176"/>
            <a:chOff x="603225" y="2182575"/>
            <a:chExt cx="2577800" cy="424450"/>
          </a:xfrm>
        </p:grpSpPr>
        <p:sp>
          <p:nvSpPr>
            <p:cNvPr id="25" name="Google Shape;380;p32">
              <a:extLst>
                <a:ext uri="{FF2B5EF4-FFF2-40B4-BE49-F238E27FC236}">
                  <a16:creationId xmlns:a16="http://schemas.microsoft.com/office/drawing/2014/main" id="{4F15B1BA-4CFE-4696-9D88-D7F7F428B8AC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81;p32">
              <a:extLst>
                <a:ext uri="{FF2B5EF4-FFF2-40B4-BE49-F238E27FC236}">
                  <a16:creationId xmlns:a16="http://schemas.microsoft.com/office/drawing/2014/main" id="{6D126A5F-0DA6-4386-9932-8AE4787BF0C5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79;p32">
              <a:extLst>
                <a:ext uri="{FF2B5EF4-FFF2-40B4-BE49-F238E27FC236}">
                  <a16:creationId xmlns:a16="http://schemas.microsoft.com/office/drawing/2014/main" id="{16429A8E-42D4-48B3-83D3-E66A34ABB035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7BFCBB-FA44-418C-AED9-5F2003730A3A}"/>
              </a:ext>
            </a:extLst>
          </p:cNvPr>
          <p:cNvSpPr txBox="1"/>
          <p:nvPr/>
        </p:nvSpPr>
        <p:spPr>
          <a:xfrm>
            <a:off x="2367276" y="3411107"/>
            <a:ext cx="7440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Câu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1: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Hươu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đã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làm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gì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khi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dê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hỏi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?</a:t>
            </a:r>
            <a:endParaRPr lang="vi-VN" sz="3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00D2F0-C32E-4480-A832-97B6A65B61AA}"/>
              </a:ext>
            </a:extLst>
          </p:cNvPr>
          <p:cNvSpPr txBox="1"/>
          <p:nvPr/>
        </p:nvSpPr>
        <p:spPr>
          <a:xfrm>
            <a:off x="322730" y="4334437"/>
            <a:ext cx="1016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99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Hươu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đã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trả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lời</a:t>
            </a:r>
            <a:r>
              <a:rPr lang="en-US" sz="3600" i="1" dirty="0">
                <a:solidFill>
                  <a:srgbClr val="009900"/>
                </a:solidFill>
              </a:rPr>
              <a:t> “</a:t>
            </a:r>
            <a:r>
              <a:rPr lang="en-US" sz="3600" i="1" dirty="0" err="1">
                <a:solidFill>
                  <a:srgbClr val="009900"/>
                </a:solidFill>
              </a:rPr>
              <a:t>không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biết</a:t>
            </a:r>
            <a:r>
              <a:rPr lang="en-US" sz="3600" i="1" dirty="0">
                <a:solidFill>
                  <a:srgbClr val="009900"/>
                </a:solidFill>
              </a:rPr>
              <a:t>”. </a:t>
            </a:r>
            <a:r>
              <a:rPr lang="en-US" sz="3600" i="1" dirty="0" err="1">
                <a:solidFill>
                  <a:srgbClr val="009900"/>
                </a:solidFill>
              </a:rPr>
              <a:t>Rồi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lắc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đầu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bỏ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đi</a:t>
            </a:r>
            <a:r>
              <a:rPr lang="en-US" sz="3600" i="1" dirty="0"/>
              <a:t>.</a:t>
            </a:r>
            <a:endParaRPr lang="en-US" sz="3600" dirty="0"/>
          </a:p>
        </p:txBody>
      </p:sp>
      <p:sp>
        <p:nvSpPr>
          <p:cNvPr id="21" name="Google Shape;386;p32">
            <a:extLst>
              <a:ext uri="{FF2B5EF4-FFF2-40B4-BE49-F238E27FC236}">
                <a16:creationId xmlns:a16="http://schemas.microsoft.com/office/drawing/2014/main" id="{EC5BB427-6410-4142-A09E-92C9356D6140}"/>
              </a:ext>
            </a:extLst>
          </p:cNvPr>
          <p:cNvSpPr txBox="1">
            <a:spLocks/>
          </p:cNvSpPr>
          <p:nvPr/>
        </p:nvSpPr>
        <p:spPr>
          <a:xfrm>
            <a:off x="90551" y="29024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3558755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" b="9753"/>
          <a:stretch/>
        </p:blipFill>
        <p:spPr>
          <a:xfrm>
            <a:off x="787790" y="459319"/>
            <a:ext cx="10493009" cy="6035040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 rot="356983">
            <a:off x="6706468" y="271044"/>
            <a:ext cx="5001847" cy="2424527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nào sau đây đúng với thái độ của hà mã </a:t>
            </a:r>
            <a:r>
              <a:rPr lang="vi-VN" sz="3200" spc="-1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cún nhờ đưa qua sông?</a:t>
            </a:r>
          </a:p>
        </p:txBody>
      </p:sp>
      <p:sp>
        <p:nvSpPr>
          <p:cNvPr id="17" name="Flowchart: Terminator 16"/>
          <p:cNvSpPr/>
          <p:nvPr/>
        </p:nvSpPr>
        <p:spPr>
          <a:xfrm>
            <a:off x="3489659" y="3843514"/>
            <a:ext cx="7005290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 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/>
              <a:t>.</a:t>
            </a:r>
          </a:p>
        </p:txBody>
      </p:sp>
      <p:sp>
        <p:nvSpPr>
          <p:cNvPr id="18" name="Flowchart: Terminator 17"/>
          <p:cNvSpPr/>
          <p:nvPr/>
        </p:nvSpPr>
        <p:spPr>
          <a:xfrm>
            <a:off x="3489659" y="4592376"/>
            <a:ext cx="7243990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lang="en-US" sz="3200" dirty="0"/>
          </a:p>
        </p:txBody>
      </p:sp>
      <p:sp>
        <p:nvSpPr>
          <p:cNvPr id="19" name="Flowchart: Terminator 18"/>
          <p:cNvSpPr/>
          <p:nvPr/>
        </p:nvSpPr>
        <p:spPr>
          <a:xfrm>
            <a:off x="3489659" y="5323509"/>
            <a:ext cx="7005289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9086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79156" y="2460443"/>
            <a:ext cx="9662377" cy="1564697"/>
            <a:chOff x="1881479" y="1597500"/>
            <a:chExt cx="1106346" cy="402846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843775" y="2620441"/>
            <a:ext cx="7202809" cy="105560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sao dê con thấy xấu hổ?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03610" y="604885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32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63034" y="2630939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18795" y="2254816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1990726" y="4219441"/>
            <a:ext cx="10048874" cy="21445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667" r="90000">
                        <a14:foregroundMark x1="63167" y1="62500" x2="12917" y2="70167"/>
                        <a14:foregroundMark x1="31417" y1="69500" x2="30083" y2="20417"/>
                        <a14:foregroundMark x1="60583" y1="28833" x2="56583" y2="28833"/>
                        <a14:foregroundMark x1="45333" y1="24000" x2="42667" y2="39333"/>
                        <a14:foregroundMark x1="40083" y1="35167" x2="45333" y2="33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737" y="61710"/>
            <a:ext cx="2258382" cy="2372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01118" y="3381119"/>
            <a:ext cx="9662377" cy="1564697"/>
            <a:chOff x="1881479" y="1597500"/>
            <a:chExt cx="1106346" cy="402846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820501" y="3738669"/>
            <a:ext cx="7202809" cy="105560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học được điều gì từ câu chuyện này?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03610" y="604885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97672" y="3557869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18795" y="2254816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3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92" y="-703384"/>
            <a:ext cx="5563553" cy="67999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9871" y="2696586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686" y="422031"/>
            <a:ext cx="6049108" cy="595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9866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F6392C-8C30-4BF2-B957-929426074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72172" y="1519834"/>
            <a:ext cx="11161028" cy="348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86A4E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vi-VN" sz="3200" b="1" dirty="0">
                <a:solidFill>
                  <a:srgbClr val="C86A4E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Trong bài đọc, câu nào là câu hỏi lịch sự vói người lớn tuổi?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  <a:p>
            <a:pPr marR="0" lvl="0" algn="just">
              <a:spcBef>
                <a:spcPts val="0"/>
              </a:spcBef>
              <a:spcAft>
                <a:spcPts val="700"/>
              </a:spcAft>
              <a:buClr>
                <a:srgbClr val="C86A4E"/>
              </a:buClr>
              <a:buSzPts val="1200"/>
              <a:tabLst>
                <a:tab pos="623570" algn="l"/>
              </a:tabLst>
            </a:pPr>
            <a:r>
              <a:rPr lang="en-US" sz="3200" dirty="0">
                <a:solidFill>
                  <a:srgbClr val="FF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Dựa vào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đọc, nói tiếp các câu dưới đây: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 a.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Muốn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phải (...).</a:t>
            </a:r>
            <a:r>
              <a:rPr lang="en-US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 b.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Được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phải (...).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vi-VN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</a:br>
            <a:endParaRPr lang="en-US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5608" y="3828176"/>
            <a:ext cx="3429000" cy="342900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9324757" y="2356640"/>
            <a:ext cx="2395071" cy="197581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19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48111" y="1800664"/>
            <a:ext cx="6189785" cy="2926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KHỞI ĐỘNG</a:t>
            </a:r>
          </a:p>
        </p:txBody>
      </p:sp>
      <p:pic>
        <p:nvPicPr>
          <p:cNvPr id="3" name="Am-thanh-chuc-mung-chien-tha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2462" y="-609600"/>
            <a:ext cx="82999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99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98"/>
                            </p:stCondLst>
                            <p:childTnLst>
                              <p:par>
                                <p:cTn id="12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698"/>
                            </p:stCondLst>
                            <p:childTnLst>
                              <p:par>
                                <p:cTn id="18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198"/>
                            </p:stCondLst>
                            <p:childTnLst>
                              <p:par>
                                <p:cTn id="24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698"/>
                            </p:stCondLst>
                            <p:childTnLst>
                              <p:par>
                                <p:cTn id="3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uild="allAtOnce" animBg="1"/>
      <p:bldP spid="2" grpId="1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F6392C-8C30-4BF2-B957-929426074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78572" y="1538123"/>
            <a:ext cx="11161028" cy="47610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spcAft>
                <a:spcPts val="500"/>
              </a:spcAft>
              <a:buAutoNum type="arabicPeriod"/>
            </a:pP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Trong bài đọc, câu nào là câu hỏi lịch sự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 người lớn tuổi?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  <a:p>
            <a:pPr>
              <a:spcAft>
                <a:spcPts val="500"/>
              </a:spcAft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- </a:t>
            </a:r>
            <a:r>
              <a:rPr lang="vi-VN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anh hà mã, anh giúp bọn em qua sông được không ạ?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700"/>
              </a:spcAft>
              <a:buClr>
                <a:srgbClr val="C86A4E"/>
              </a:buClr>
              <a:buSzPts val="1200"/>
              <a:tabLst>
                <a:tab pos="623570" algn="l"/>
              </a:tabLst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Dựa vào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đọc, nói tiếp các câu dưới đây:</a:t>
            </a:r>
            <a:endParaRPr lang="en-US" sz="32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a.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Muốn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phải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b.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phải </a:t>
            </a:r>
            <a:r>
              <a:rPr lang="vi-VN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“cảm ơn”</a:t>
            </a:r>
            <a:r>
              <a:rPr lang="vi-VN" sz="3200" dirty="0">
                <a:solidFill>
                  <a:srgbClr val="00B0F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500"/>
              </a:spcAft>
            </a:pP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500"/>
              </a:spcAft>
            </a:pP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>
              <a:spcAft>
                <a:spcPts val="500"/>
              </a:spcAft>
              <a:buAutoNum type="arabicPeriod"/>
            </a:pP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0971" y="3658843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7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83694" y="266407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8" name="14">
            <a:extLst>
              <a:ext uri="{FF2B5EF4-FFF2-40B4-BE49-F238E27FC236}">
                <a16:creationId xmlns:a16="http://schemas.microsoft.com/office/drawing/2014/main" id="{31151818-B080-433D-A619-EB2880751D59}"/>
              </a:ext>
            </a:extLst>
          </p:cNvPr>
          <p:cNvGrpSpPr/>
          <p:nvPr/>
        </p:nvGrpSpPr>
        <p:grpSpPr>
          <a:xfrm>
            <a:off x="3637838" y="1245331"/>
            <a:ext cx="4505325" cy="2016125"/>
            <a:chOff x="2118480" y="1316166"/>
            <a:chExt cx="1512168" cy="1512168"/>
          </a:xfrm>
        </p:grpSpPr>
        <p:sp>
          <p:nvSpPr>
            <p:cNvPr id="49" name="15">
              <a:extLst>
                <a:ext uri="{FF2B5EF4-FFF2-40B4-BE49-F238E27FC236}">
                  <a16:creationId xmlns:a16="http://schemas.microsoft.com/office/drawing/2014/main" id="{AB2C2D91-B1D8-4AD3-B0DB-F2C0AB8ADB6E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TextBox 67">
              <a:extLst>
                <a:ext uri="{FF2B5EF4-FFF2-40B4-BE49-F238E27FC236}">
                  <a16:creationId xmlns:a16="http://schemas.microsoft.com/office/drawing/2014/main" id="{0C9978AA-7B78-494D-9DD5-BC5A62EAF02C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533" y="2888076"/>
            <a:ext cx="7823199" cy="39699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70400" y="5113867"/>
            <a:ext cx="2472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  <p:extLst>
      <p:ext uri="{BB962C8B-B14F-4D97-AF65-F5344CB8AC3E}">
        <p14:creationId xmlns:p14="http://schemas.microsoft.com/office/powerpoint/2010/main" val="32587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162"/>
            <a:ext cx="6604000" cy="63498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667" y="337162"/>
            <a:ext cx="6688667" cy="6349831"/>
          </a:xfrm>
          <a:prstGeom prst="rect">
            <a:avLst/>
          </a:prstGeom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380384" y="627064"/>
            <a:ext cx="828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altLang="en-US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Ȍ</a:t>
            </a:r>
            <a:endParaRPr lang="en-US" altLang="en-US" sz="4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21" name="Group 174"/>
          <p:cNvGrpSpPr>
            <a:grpSpLocks/>
          </p:cNvGrpSpPr>
          <p:nvPr/>
        </p:nvGrpSpPr>
        <p:grpSpPr bwMode="auto">
          <a:xfrm>
            <a:off x="5782725" y="1737660"/>
            <a:ext cx="2933700" cy="514347"/>
            <a:chOff x="486" y="1321"/>
            <a:chExt cx="1848" cy="348"/>
          </a:xfrm>
        </p:grpSpPr>
        <p:sp>
          <p:nvSpPr>
            <p:cNvPr id="22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6</a:t>
              </a:r>
            </a:p>
          </p:txBody>
        </p:sp>
        <p:sp>
          <p:nvSpPr>
            <p:cNvPr id="23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174"/>
          <p:cNvGrpSpPr>
            <a:grpSpLocks/>
          </p:cNvGrpSpPr>
          <p:nvPr/>
        </p:nvGrpSpPr>
        <p:grpSpPr bwMode="auto">
          <a:xfrm>
            <a:off x="5780612" y="2441501"/>
            <a:ext cx="2933700" cy="523215"/>
            <a:chOff x="486" y="1321"/>
            <a:chExt cx="1848" cy="354"/>
          </a:xfrm>
        </p:grpSpPr>
        <p:sp>
          <p:nvSpPr>
            <p:cNvPr id="34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5</a:t>
              </a:r>
            </a:p>
          </p:txBody>
        </p:sp>
        <p:sp>
          <p:nvSpPr>
            <p:cNvPr id="35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174"/>
          <p:cNvGrpSpPr>
            <a:grpSpLocks/>
          </p:cNvGrpSpPr>
          <p:nvPr/>
        </p:nvGrpSpPr>
        <p:grpSpPr bwMode="auto">
          <a:xfrm>
            <a:off x="5754155" y="3127643"/>
            <a:ext cx="2933700" cy="523215"/>
            <a:chOff x="486" y="1321"/>
            <a:chExt cx="1848" cy="354"/>
          </a:xfrm>
        </p:grpSpPr>
        <p:sp>
          <p:nvSpPr>
            <p:cNvPr id="37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38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174"/>
          <p:cNvGrpSpPr>
            <a:grpSpLocks/>
          </p:cNvGrpSpPr>
          <p:nvPr/>
        </p:nvGrpSpPr>
        <p:grpSpPr bwMode="auto">
          <a:xfrm>
            <a:off x="5761565" y="3834452"/>
            <a:ext cx="2933700" cy="523215"/>
            <a:chOff x="486" y="1321"/>
            <a:chExt cx="1848" cy="354"/>
          </a:xfrm>
        </p:grpSpPr>
        <p:sp>
          <p:nvSpPr>
            <p:cNvPr id="40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3</a:t>
              </a:r>
            </a:p>
          </p:txBody>
        </p:sp>
        <p:sp>
          <p:nvSpPr>
            <p:cNvPr id="41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174"/>
          <p:cNvGrpSpPr>
            <a:grpSpLocks/>
          </p:cNvGrpSpPr>
          <p:nvPr/>
        </p:nvGrpSpPr>
        <p:grpSpPr bwMode="auto">
          <a:xfrm>
            <a:off x="5761565" y="4474513"/>
            <a:ext cx="2933700" cy="523215"/>
            <a:chOff x="486" y="1321"/>
            <a:chExt cx="1848" cy="354"/>
          </a:xfrm>
        </p:grpSpPr>
        <p:sp>
          <p:nvSpPr>
            <p:cNvPr id="44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45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174"/>
          <p:cNvGrpSpPr>
            <a:grpSpLocks/>
          </p:cNvGrpSpPr>
          <p:nvPr/>
        </p:nvGrpSpPr>
        <p:grpSpPr bwMode="auto">
          <a:xfrm>
            <a:off x="5820303" y="5177127"/>
            <a:ext cx="2933700" cy="523215"/>
            <a:chOff x="486" y="1321"/>
            <a:chExt cx="1848" cy="354"/>
          </a:xfrm>
        </p:grpSpPr>
        <p:sp>
          <p:nvSpPr>
            <p:cNvPr id="47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1</a:t>
              </a:r>
            </a:p>
          </p:txBody>
        </p:sp>
        <p:sp>
          <p:nvSpPr>
            <p:cNvPr id="48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6327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4986338" y="204788"/>
            <a:ext cx="3548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C</a:t>
            </a:r>
            <a:r>
              <a:rPr lang="vi-VN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h</a:t>
            </a:r>
            <a:r>
              <a:rPr lang="en-US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ữ hΞ: </a:t>
            </a:r>
            <a:r>
              <a:rPr lang="en-US" altLang="en-US" sz="2800" b="1">
                <a:solidFill>
                  <a:srgbClr val="FF0066"/>
                </a:solidFill>
                <a:latin typeface="HP001 4H" panose="020B0603050302020204" pitchFamily="34" charset="0"/>
              </a:rPr>
              <a:t>Ȍ</a:t>
            </a:r>
            <a:endParaRPr lang="en-US" altLang="en-US" sz="2800" b="1">
              <a:solidFill>
                <a:srgbClr val="FF0066"/>
              </a:solidFill>
              <a:latin typeface="HP001 4 hàng" panose="020B0603050302020204" pitchFamily="34" charset="0"/>
            </a:endParaRPr>
          </a:p>
        </p:txBody>
      </p:sp>
      <p:sp>
        <p:nvSpPr>
          <p:cNvPr id="4144" name="Text Box 162"/>
          <p:cNvSpPr txBox="1">
            <a:spLocks noChangeArrowheads="1"/>
          </p:cNvSpPr>
          <p:nvPr/>
        </p:nvSpPr>
        <p:spPr bwMode="auto">
          <a:xfrm>
            <a:off x="1514475" y="2587625"/>
            <a:ext cx="6867525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1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móc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đầu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móc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xuôi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trái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3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kết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cơ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bản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lượn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ngang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cong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trái</a:t>
            </a:r>
            <a:r>
              <a:rPr lang="en-US" altLang="en-US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200" y="1047750"/>
            <a:ext cx="7346950" cy="652463"/>
            <a:chOff x="533400" y="5131535"/>
            <a:chExt cx="7346950" cy="652936"/>
          </a:xfrm>
        </p:grpSpPr>
        <p:sp>
          <p:nvSpPr>
            <p:cNvPr id="4105" name="Text Box 228"/>
            <p:cNvSpPr txBox="1">
              <a:spLocks noChangeArrowheads="1"/>
            </p:cNvSpPr>
            <p:nvPr/>
          </p:nvSpPr>
          <p:spPr bwMode="auto">
            <a:xfrm>
              <a:off x="533400" y="5131535"/>
              <a:ext cx="7346950" cy="646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   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được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viết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bởi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mấy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nét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?</a:t>
              </a:r>
            </a:p>
          </p:txBody>
        </p:sp>
        <p:sp>
          <p:nvSpPr>
            <p:cNvPr id="4106" name="Text Box 12"/>
            <p:cNvSpPr txBox="1">
              <a:spLocks noChangeArrowheads="1"/>
            </p:cNvSpPr>
            <p:nvPr/>
          </p:nvSpPr>
          <p:spPr bwMode="auto">
            <a:xfrm>
              <a:off x="2372577" y="5138359"/>
              <a:ext cx="7143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FF0066"/>
                  </a:solidFill>
                  <a:latin typeface="HP001 4H" panose="020B0603050302020204" pitchFamily="34" charset="0"/>
                </a:rPr>
                <a:t>Ȍ</a:t>
              </a:r>
              <a:endParaRPr lang="en-US" altLang="en-US" sz="3600" b="1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2275" y="1719263"/>
            <a:ext cx="7199313" cy="652462"/>
            <a:chOff x="344784" y="2023967"/>
            <a:chExt cx="7199312" cy="652936"/>
          </a:xfrm>
        </p:grpSpPr>
        <p:sp>
          <p:nvSpPr>
            <p:cNvPr id="4103" name="Text Box 229"/>
            <p:cNvSpPr txBox="1">
              <a:spLocks noChangeArrowheads="1"/>
            </p:cNvSpPr>
            <p:nvPr/>
          </p:nvSpPr>
          <p:spPr bwMode="auto">
            <a:xfrm>
              <a:off x="344784" y="2023967"/>
              <a:ext cx="7199312" cy="646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  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được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viết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bởi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3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nét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.</a:t>
              </a:r>
            </a:p>
          </p:txBody>
        </p:sp>
        <p:sp>
          <p:nvSpPr>
            <p:cNvPr id="4104" name="Text Box 12"/>
            <p:cNvSpPr txBox="1">
              <a:spLocks noChangeArrowheads="1"/>
            </p:cNvSpPr>
            <p:nvPr/>
          </p:nvSpPr>
          <p:spPr bwMode="auto">
            <a:xfrm>
              <a:off x="2219217" y="2030791"/>
              <a:ext cx="7143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FF0066"/>
                  </a:solidFill>
                  <a:latin typeface="HP001 4H" panose="020B0603050302020204" pitchFamily="34" charset="0"/>
                </a:rPr>
                <a:t>Ȍ</a:t>
              </a:r>
              <a:endParaRPr lang="en-US" altLang="en-US" sz="3600" b="1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pic>
        <p:nvPicPr>
          <p:cNvPr id="410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068388"/>
            <a:ext cx="35147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118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hoa M kiểu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781" y="387927"/>
            <a:ext cx="11208327" cy="59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3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5" name="Rectangle 739"/>
          <p:cNvSpPr>
            <a:spLocks noChangeArrowheads="1"/>
          </p:cNvSpPr>
          <p:nvPr/>
        </p:nvSpPr>
        <p:spPr bwMode="auto">
          <a:xfrm>
            <a:off x="4191001" y="1219200"/>
            <a:ext cx="1063484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800" b="1" dirty="0">
                <a:solidFill>
                  <a:srgbClr val="FFFFFF"/>
                </a:solidFill>
                <a:latin typeface="HP001 4H" panose="020B0603050302020204" pitchFamily="34" charset="0"/>
              </a:rPr>
              <a:t>Ȍ</a:t>
            </a:r>
            <a:endParaRPr lang="en-US" altLang="en-US" sz="4800" b="1" dirty="0">
              <a:solidFill>
                <a:srgbClr val="FFFFFF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7236" name="Group 2"/>
          <p:cNvGrpSpPr>
            <a:grpSpLocks/>
          </p:cNvGrpSpPr>
          <p:nvPr/>
        </p:nvGrpSpPr>
        <p:grpSpPr bwMode="auto">
          <a:xfrm>
            <a:off x="3068782" y="4701020"/>
            <a:ext cx="8915400" cy="1774175"/>
            <a:chOff x="3068782" y="4700949"/>
            <a:chExt cx="8915400" cy="1774175"/>
          </a:xfrm>
        </p:grpSpPr>
        <p:grpSp>
          <p:nvGrpSpPr>
            <p:cNvPr id="7237" name="Group 1"/>
            <p:cNvGrpSpPr>
              <a:grpSpLocks/>
            </p:cNvGrpSpPr>
            <p:nvPr/>
          </p:nvGrpSpPr>
          <p:grpSpPr bwMode="auto">
            <a:xfrm>
              <a:off x="3297237" y="4700949"/>
              <a:ext cx="7654925" cy="701243"/>
              <a:chOff x="3297237" y="5104245"/>
              <a:chExt cx="7654925" cy="701243"/>
            </a:xfrm>
          </p:grpSpPr>
          <p:sp>
            <p:nvSpPr>
              <p:cNvPr id="7240" name="Text Box 12"/>
              <p:cNvSpPr txBox="1">
                <a:spLocks noChangeArrowheads="1"/>
              </p:cNvSpPr>
              <p:nvPr/>
            </p:nvSpPr>
            <p:spPr bwMode="auto">
              <a:xfrm>
                <a:off x="4986711" y="5221288"/>
                <a:ext cx="714375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b="1">
                    <a:solidFill>
                      <a:srgbClr val="FF0066"/>
                    </a:solidFill>
                    <a:latin typeface="HP001 4H" panose="020B0603050302020204" pitchFamily="34" charset="0"/>
                  </a:rPr>
                  <a:t>Ȍ</a:t>
                </a:r>
                <a:endParaRPr lang="en-US" altLang="en-US" b="1">
                  <a:solidFill>
                    <a:srgbClr val="FF0066"/>
                  </a:solidFill>
                  <a:latin typeface="HP001 4 hàng" panose="020B0603050302020204" pitchFamily="34" charset="0"/>
                </a:endParaRPr>
              </a:p>
            </p:txBody>
          </p:sp>
          <p:sp>
            <p:nvSpPr>
              <p:cNvPr id="7241" name="TextBox 6"/>
              <p:cNvSpPr txBox="1">
                <a:spLocks noChangeArrowheads="1"/>
              </p:cNvSpPr>
              <p:nvPr/>
            </p:nvSpPr>
            <p:spPr bwMode="auto">
              <a:xfrm>
                <a:off x="3297237" y="5104245"/>
                <a:ext cx="7654925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Chữ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hoa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    </a:t>
                </a: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cỡ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nhỏ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cao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mấy</a:t>
                </a:r>
                <a:r>
                  <a:rPr lang="en-US" altLang="vi-VN" b="1" dirty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li?</a:t>
                </a:r>
                <a:endParaRPr lang="vi-VN" altLang="vi-VN" b="1" dirty="0">
                  <a:solidFill>
                    <a:srgbClr val="000000"/>
                  </a:solidFill>
                  <a:latin typeface="HP001 4 hàng" panose="020B0603050302020204" pitchFamily="34" charset="0"/>
                </a:endParaRPr>
              </a:p>
            </p:txBody>
          </p:sp>
        </p:grpSp>
        <p:sp>
          <p:nvSpPr>
            <p:cNvPr id="7238" name="TextBox 7"/>
            <p:cNvSpPr txBox="1">
              <a:spLocks noChangeArrowheads="1"/>
            </p:cNvSpPr>
            <p:nvPr/>
          </p:nvSpPr>
          <p:spPr bwMode="auto">
            <a:xfrm>
              <a:off x="3068782" y="5890924"/>
              <a:ext cx="89154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   </a:t>
              </a: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cỡ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nhỏ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cao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 2 li </a:t>
              </a:r>
              <a:r>
                <a:rPr lang="en-US" altLang="vi-VN" b="1" dirty="0" err="1">
                  <a:solidFill>
                    <a:srgbClr val="0070C0"/>
                  </a:solidFill>
                  <a:latin typeface="HP001 4 hàng" panose="020B0603050302020204" pitchFamily="34" charset="0"/>
                </a:rPr>
                <a:t>rưỡi</a:t>
              </a:r>
              <a:r>
                <a:rPr lang="en-US" altLang="vi-VN" b="1" dirty="0">
                  <a:solidFill>
                    <a:srgbClr val="0070C0"/>
                  </a:solidFill>
                  <a:latin typeface="HP001 4 hàng" panose="020B0603050302020204" pitchFamily="34" charset="0"/>
                </a:rPr>
                <a:t>.</a:t>
              </a:r>
              <a:endParaRPr lang="vi-VN" altLang="vi-VN" b="1" dirty="0">
                <a:solidFill>
                  <a:srgbClr val="0070C0"/>
                </a:solidFill>
                <a:latin typeface="HP001 4 hàng" panose="020B0603050302020204" pitchFamily="34" charset="0"/>
              </a:endParaRPr>
            </a:p>
          </p:txBody>
        </p:sp>
        <p:sp>
          <p:nvSpPr>
            <p:cNvPr id="7239" name="Text Box 12"/>
            <p:cNvSpPr txBox="1">
              <a:spLocks noChangeArrowheads="1"/>
            </p:cNvSpPr>
            <p:nvPr/>
          </p:nvSpPr>
          <p:spPr bwMode="auto">
            <a:xfrm>
              <a:off x="4743107" y="5397211"/>
              <a:ext cx="714375" cy="107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 dirty="0">
                  <a:solidFill>
                    <a:srgbClr val="FF0066"/>
                  </a:solidFill>
                  <a:latin typeface="HP001 4H" panose="020B0603050302020204" pitchFamily="34" charset="0"/>
                </a:rPr>
                <a:t> Ȍ</a:t>
              </a:r>
              <a:endParaRPr lang="en-US" altLang="en-US" b="1" dirty="0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pic>
        <p:nvPicPr>
          <p:cNvPr id="1026" name="Picture 2" descr="Bản mềm bộ mẫu chữ cao 2,5 ô ly dành cho học sinh tiểu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36" y="362598"/>
            <a:ext cx="3532909" cy="409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3257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Box 7"/>
          <p:cNvSpPr txBox="1"/>
          <p:nvPr/>
        </p:nvSpPr>
        <p:spPr>
          <a:xfrm>
            <a:off x="512618" y="1944589"/>
            <a:ext cx="116793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Ȓuốn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biết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phải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hĈ</a:t>
            </a:r>
            <a:r>
              <a:rPr lang="en-US" sz="7200" dirty="0">
                <a:latin typeface="HP001 4H" panose="020B0603050302020204" pitchFamily="34" charset="0"/>
              </a:rPr>
              <a:t>,</a:t>
            </a:r>
          </a:p>
          <a:p>
            <a:r>
              <a:rPr lang="en-US" sz="7200" dirty="0">
                <a:latin typeface="HP001 4H" panose="020B0603050302020204" pitchFamily="34" charset="0"/>
              </a:rPr>
              <a:t> </a:t>
            </a:r>
          </a:p>
          <a:p>
            <a:r>
              <a:rPr lang="en-US" sz="7200" dirty="0" err="1">
                <a:latin typeface="HP001 4H" panose="020B0603050302020204" pitchFamily="34" charset="0"/>
              </a:rPr>
              <a:t>muốn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giĈ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phải</a:t>
            </a:r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>
                <a:latin typeface="HP001 4H" panose="020B0603050302020204" pitchFamily="34" charset="0"/>
              </a:rPr>
              <a:t>hǌ</a:t>
            </a:r>
            <a:r>
              <a:rPr lang="en-US" sz="7200" dirty="0">
                <a:latin typeface="HP001 4H" panose="020B0603050302020204" pitchFamily="34" charset="0"/>
              </a:rPr>
              <a:t>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09521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hữ M viết hoa cỡ nhỏ kiểu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2617" y="374073"/>
            <a:ext cx="11291455" cy="5644140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07670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4C89809E-4DAE-4B3F-8F7A-84E38EFD47E7}"/>
              </a:ext>
            </a:extLst>
          </p:cNvPr>
          <p:cNvSpPr/>
          <p:nvPr/>
        </p:nvSpPr>
        <p:spPr>
          <a:xfrm>
            <a:off x="932180" y="658987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7A9665-D65A-4F8D-BB27-97CB230E49AF}"/>
              </a:ext>
            </a:extLst>
          </p:cNvPr>
          <p:cNvSpPr/>
          <p:nvPr/>
        </p:nvSpPr>
        <p:spPr>
          <a:xfrm>
            <a:off x="2028825" y="3349437"/>
            <a:ext cx="7886700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61DE52-4F2F-4F0A-B520-7E08026636D3}"/>
              </a:ext>
            </a:extLst>
          </p:cNvPr>
          <p:cNvSpPr txBox="1"/>
          <p:nvPr/>
        </p:nvSpPr>
        <p:spPr>
          <a:xfrm>
            <a:off x="2609849" y="3571875"/>
            <a:ext cx="5200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B963DB-6FE8-46F5-82F5-CA65073C43A9}"/>
              </a:ext>
            </a:extLst>
          </p:cNvPr>
          <p:cNvSpPr txBox="1"/>
          <p:nvPr/>
        </p:nvSpPr>
        <p:spPr>
          <a:xfrm>
            <a:off x="2600324" y="4290358"/>
            <a:ext cx="613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E2058B-35A1-42CE-970E-CF27740C63C3}"/>
              </a:ext>
            </a:extLst>
          </p:cNvPr>
          <p:cNvSpPr txBox="1"/>
          <p:nvPr/>
        </p:nvSpPr>
        <p:spPr>
          <a:xfrm>
            <a:off x="2609850" y="5035362"/>
            <a:ext cx="5057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ô li?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" r="1338" b="10836"/>
          <a:stretch/>
        </p:blipFill>
        <p:spPr>
          <a:xfrm>
            <a:off x="1219199" y="1497595"/>
            <a:ext cx="9933709" cy="145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1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1832" y="312271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19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5" name="14">
            <a:extLst>
              <a:ext uri="{FF2B5EF4-FFF2-40B4-BE49-F238E27FC236}">
                <a16:creationId xmlns:a16="http://schemas.microsoft.com/office/drawing/2014/main" id="{C31A4F60-4725-422C-8001-34F08437E5D6}"/>
              </a:ext>
            </a:extLst>
          </p:cNvPr>
          <p:cNvGrpSpPr/>
          <p:nvPr/>
        </p:nvGrpSpPr>
        <p:grpSpPr>
          <a:xfrm>
            <a:off x="3569504" y="1412875"/>
            <a:ext cx="4505325" cy="2016125"/>
            <a:chOff x="2118480" y="1316166"/>
            <a:chExt cx="1512168" cy="1512168"/>
          </a:xfrm>
        </p:grpSpPr>
        <p:sp>
          <p:nvSpPr>
            <p:cNvPr id="46" name="15">
              <a:extLst>
                <a:ext uri="{FF2B5EF4-FFF2-40B4-BE49-F238E27FC236}">
                  <a16:creationId xmlns:a16="http://schemas.microsoft.com/office/drawing/2014/main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:a16="http://schemas.microsoft.com/office/drawing/2014/main" id="{49A7C333-A5CB-4328-BD84-3EF2760F4B21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4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makeronline.com.7d4f0559-12ca-4cd2-b654-e4b20909242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86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764" y="1267473"/>
            <a:ext cx="3893128" cy="22467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574" y="1290061"/>
            <a:ext cx="3701454" cy="2201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79" y="4078338"/>
            <a:ext cx="4063913" cy="2161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375" y="4101011"/>
            <a:ext cx="3853853" cy="216128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0109" y="240466"/>
            <a:ext cx="12011891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vi-VN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600" spc="-80" dirty="0">
                <a:solidFill>
                  <a:srgbClr val="FF0000"/>
                </a:solidFill>
                <a:latin typeface="+mj-lt"/>
              </a:rPr>
              <a:t> vào tranh và câu hỏi g</a:t>
            </a:r>
            <a:r>
              <a:rPr lang="en-US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</a:t>
            </a:r>
            <a:r>
              <a:rPr lang="vi-VN" sz="3600" spc="-80" dirty="0">
                <a:solidFill>
                  <a:srgbClr val="FF0000"/>
                </a:solidFill>
                <a:latin typeface="+mj-lt"/>
              </a:rPr>
              <a:t>i ý, nói về sự việc trong từng tranh</a:t>
            </a:r>
            <a:r>
              <a:rPr lang="vi-VN" spc="-80" dirty="0"/>
              <a:t>.</a:t>
            </a:r>
            <a:endParaRPr lang="en-US" spc="-80" dirty="0"/>
          </a:p>
        </p:txBody>
      </p:sp>
      <p:sp>
        <p:nvSpPr>
          <p:cNvPr id="8" name="Shape 744"/>
          <p:cNvSpPr txBox="1"/>
          <p:nvPr/>
        </p:nvSpPr>
        <p:spPr>
          <a:xfrm>
            <a:off x="1114756" y="3491593"/>
            <a:ext cx="5846619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Dê và cún gặp chuyện gì khi vào rừng?</a:t>
            </a:r>
            <a:endParaRPr lang="en-US" sz="2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hape 740"/>
          <p:cNvSpPr txBox="1"/>
          <p:nvPr/>
        </p:nvSpPr>
        <p:spPr>
          <a:xfrm>
            <a:off x="6911127" y="3570000"/>
            <a:ext cx="4196706" cy="39577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Dê đã nói gì khi gặp cô hươu?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0" name="Shape 748"/>
          <p:cNvSpPr txBox="1"/>
          <p:nvPr/>
        </p:nvSpPr>
        <p:spPr>
          <a:xfrm>
            <a:off x="1445562" y="6284365"/>
            <a:ext cx="4054745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Vì sao dê làm anh hà mã phật ý?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1" name="Shape 750"/>
          <p:cNvSpPr txBox="1"/>
          <p:nvPr/>
        </p:nvSpPr>
        <p:spPr>
          <a:xfrm>
            <a:off x="6186054" y="6282778"/>
            <a:ext cx="5888182" cy="47879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Cún đã làm gì khiến anh hà mã vui vẻ giúp đỡ?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62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764" y="1267473"/>
            <a:ext cx="3893128" cy="22467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574" y="1290061"/>
            <a:ext cx="3701454" cy="2201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79" y="4078338"/>
            <a:ext cx="4063913" cy="2161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375" y="4101011"/>
            <a:ext cx="3853853" cy="216128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0109" y="240466"/>
            <a:ext cx="12011891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8" name="Shape 744"/>
          <p:cNvSpPr txBox="1"/>
          <p:nvPr/>
        </p:nvSpPr>
        <p:spPr>
          <a:xfrm>
            <a:off x="1114756" y="3491593"/>
            <a:ext cx="5846619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Dê và cún gặp chuyện gì khi vào rừng?</a:t>
            </a:r>
            <a:endParaRPr lang="en-US" sz="2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hape 740"/>
          <p:cNvSpPr txBox="1"/>
          <p:nvPr/>
        </p:nvSpPr>
        <p:spPr>
          <a:xfrm>
            <a:off x="6911127" y="3570000"/>
            <a:ext cx="4196706" cy="39577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Dê đã nói gì khi gặp cô hươu?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0" name="Shape 748"/>
          <p:cNvSpPr txBox="1"/>
          <p:nvPr/>
        </p:nvSpPr>
        <p:spPr>
          <a:xfrm>
            <a:off x="1445562" y="6284365"/>
            <a:ext cx="4054745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Vì sao dê làm anh hà mã phật ý?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1" name="Shape 750"/>
          <p:cNvSpPr txBox="1"/>
          <p:nvPr/>
        </p:nvSpPr>
        <p:spPr>
          <a:xfrm>
            <a:off x="6186054" y="6282778"/>
            <a:ext cx="5888182" cy="47879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Cún đã làm gì khiến anh hà mã vui vẻ giúp đỡ?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61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oviemakeronline.com.7d4f0559-12ca-4cd2-b654-e4b20909242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1999" cy="7114032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03007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048565" cy="659755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652207" y="173131"/>
            <a:ext cx="936927" cy="8046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-148896" y="5886809"/>
            <a:ext cx="12192001" cy="971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5599938"/>
            <a:ext cx="12317506" cy="125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 Bạn được nhận quà sẽ nói gì?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Nếu em được nhận quà em sẽ nói gì?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64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235" y="448235"/>
            <a:ext cx="7781365" cy="5558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318" y="448235"/>
            <a:ext cx="963251" cy="107298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5481" y="5611906"/>
            <a:ext cx="11421036" cy="932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5481" y="5342965"/>
            <a:ext cx="11421036" cy="1201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Nếu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hỏng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đồ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đó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, 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sẽ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nói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mẹ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0567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5" y="1415999"/>
            <a:ext cx="11546541" cy="4719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06" b="95797" l="5702" r="97775">
                        <a14:foregroundMark x1="18637" y1="18039" x2="13769" y2="60946"/>
                        <a14:foregroundMark x1="11266" y1="33275" x2="22949" y2="59720"/>
                        <a14:foregroundMark x1="84145" y1="60245" x2="90125" y2="88616"/>
                        <a14:foregroundMark x1="91516" y1="90543" x2="92907" y2="94046"/>
                        <a14:foregroundMark x1="86231" y1="90193" x2="83866" y2="94746"/>
                        <a14:backgroundMark x1="11683" y1="11208" x2="7789" y2="34676"/>
                        <a14:backgroundMark x1="96523" y1="81086" x2="96523" y2="98949"/>
                        <a14:backgroundMark x1="88734" y1="90193" x2="88039" y2="963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6635" y="-373130"/>
            <a:ext cx="6744565" cy="61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539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635" y="1524000"/>
            <a:ext cx="10022541" cy="4016189"/>
          </a:xfrm>
          <a:prstGeom prst="rect">
            <a:avLst/>
          </a:prstGeom>
        </p:spPr>
      </p:pic>
      <p:pic>
        <p:nvPicPr>
          <p:cNvPr id="6" name="Nhac-nen-PowerPoint-vui-nh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10287000" y="-1290917"/>
            <a:ext cx="1098176" cy="109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06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730" y="376519"/>
            <a:ext cx="11528611" cy="6113928"/>
          </a:xfrm>
          <a:prstGeom prst="rect">
            <a:avLst/>
          </a:prstGeom>
        </p:spPr>
      </p:pic>
      <p:pic>
        <p:nvPicPr>
          <p:cNvPr id="10" name="RiverFlowsInYou-Yiruma-2967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87035" y="-1097445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55859" y="-1086421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730" y="387543"/>
            <a:ext cx="11528611" cy="6102903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66730" y="-1069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343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0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8865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9365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5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6;p32">
            <a:extLst>
              <a:ext uri="{FF2B5EF4-FFF2-40B4-BE49-F238E27FC236}">
                <a16:creationId xmlns:a16="http://schemas.microsoft.com/office/drawing/2014/main" id="{6DA89392-9502-41E1-98CB-0C0D86A6DE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966719" y="0"/>
            <a:ext cx="7064693" cy="61544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ẢM ƠN ANH HÀ MÃ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31208-4E52-44A9-A5BE-310229E7013E}"/>
              </a:ext>
            </a:extLst>
          </p:cNvPr>
          <p:cNvSpPr txBox="1"/>
          <p:nvPr/>
        </p:nvSpPr>
        <p:spPr>
          <a:xfrm>
            <a:off x="895825" y="493644"/>
            <a:ext cx="11206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791FD22-94BE-48D4-BB2D-7869657DCF40}"/>
              </a:ext>
            </a:extLst>
          </p:cNvPr>
          <p:cNvSpPr/>
          <p:nvPr/>
        </p:nvSpPr>
        <p:spPr>
          <a:xfrm>
            <a:off x="495167" y="560705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0E44B3-09E5-4838-9A7B-5A83E16BED1F}"/>
              </a:ext>
            </a:extLst>
          </p:cNvPr>
          <p:cNvSpPr txBox="1"/>
          <p:nvPr/>
        </p:nvSpPr>
        <p:spPr>
          <a:xfrm>
            <a:off x="845024" y="1623569"/>
            <a:ext cx="1113361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ạ?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sang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à?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24A64B-3AAE-4FF0-BD15-8519FBBC647A}"/>
              </a:ext>
            </a:extLst>
          </p:cNvPr>
          <p:cNvSpPr/>
          <p:nvPr/>
        </p:nvSpPr>
        <p:spPr>
          <a:xfrm>
            <a:off x="314960" y="1721150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52BCD8-2B36-4E70-A438-29426031430A}"/>
              </a:ext>
            </a:extLst>
          </p:cNvPr>
          <p:cNvSpPr txBox="1"/>
          <p:nvPr/>
        </p:nvSpPr>
        <p:spPr>
          <a:xfrm>
            <a:off x="1157333" y="4878466"/>
            <a:ext cx="110465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Sang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</a:t>
            </a:r>
          </a:p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9ED3D2-C8F8-4990-B80C-D75CB7C2086C}"/>
              </a:ext>
            </a:extLst>
          </p:cNvPr>
          <p:cNvSpPr/>
          <p:nvPr/>
        </p:nvSpPr>
        <p:spPr>
          <a:xfrm>
            <a:off x="345858" y="4878466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9393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C519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7F0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1005</Words>
  <Application>Microsoft Office PowerPoint</Application>
  <PresentationFormat>Widescreen</PresentationFormat>
  <Paragraphs>120</Paragraphs>
  <Slides>33</Slides>
  <Notes>9</Notes>
  <HiddenSlides>0</HiddenSlides>
  <MMClips>16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54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HP001 4H</vt:lpstr>
      <vt:lpstr>Just Another Hand</vt:lpstr>
      <vt:lpstr>Livvic</vt:lpstr>
      <vt:lpstr>Montserrat</vt:lpstr>
      <vt:lpstr>Montserrat Medium</vt:lpstr>
      <vt:lpstr>Nunito</vt:lpstr>
      <vt:lpstr>Nunito SemiBold</vt:lpstr>
      <vt:lpstr>Roboto</vt:lpstr>
      <vt:lpstr>Roboto Condensed Light</vt:lpstr>
      <vt:lpstr>Times New Roman</vt:lpstr>
      <vt:lpstr>Volicy Bulletin Board Thesis by Slidesgo</vt:lpstr>
      <vt:lpstr>6_Office Theme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thuyngan.big@gmail.com</cp:lastModifiedBy>
  <cp:revision>118</cp:revision>
  <dcterms:created xsi:type="dcterms:W3CDTF">2021-06-19T10:18:58Z</dcterms:created>
  <dcterms:modified xsi:type="dcterms:W3CDTF">2023-05-28T00:48:49Z</dcterms:modified>
</cp:coreProperties>
</file>