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77" r:id="rId5"/>
    <p:sldId id="278" r:id="rId6"/>
    <p:sldId id="279" r:id="rId7"/>
    <p:sldId id="280" r:id="rId8"/>
    <p:sldId id="260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88" r:id="rId17"/>
    <p:sldId id="289" r:id="rId18"/>
    <p:sldId id="290" r:id="rId19"/>
    <p:sldId id="291" r:id="rId20"/>
    <p:sldId id="292" r:id="rId21"/>
    <p:sldId id="303" r:id="rId22"/>
    <p:sldId id="294" r:id="rId23"/>
    <p:sldId id="270" r:id="rId24"/>
    <p:sldId id="295" r:id="rId25"/>
    <p:sldId id="296" r:id="rId26"/>
    <p:sldId id="271" r:id="rId27"/>
    <p:sldId id="272" r:id="rId28"/>
    <p:sldId id="297" r:id="rId29"/>
    <p:sldId id="298" r:id="rId30"/>
    <p:sldId id="299" r:id="rId31"/>
    <p:sldId id="300" r:id="rId32"/>
    <p:sldId id="301" r:id="rId33"/>
    <p:sldId id="302" r:id="rId34"/>
    <p:sldId id="304" r:id="rId35"/>
    <p:sldId id="276" r:id="rId36"/>
    <p:sldId id="258" r:id="rId3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A452"/>
    <a:srgbClr val="F3A3C7"/>
    <a:srgbClr val="FCE8F1"/>
    <a:srgbClr val="F9A051"/>
    <a:srgbClr val="F9B780"/>
    <a:srgbClr val="FFCD9A"/>
    <a:srgbClr val="EF3E3D"/>
    <a:srgbClr val="1FA199"/>
    <a:srgbClr val="E6E6E6"/>
    <a:srgbClr val="1075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140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7EFF3-3AD5-4142-98DE-98780268954C}" type="datetimeFigureOut">
              <a:rPr lang="en-US" smtClean="0"/>
              <a:t>5/28/2023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45A3F-0358-44ED-8A7C-D1305DB4E3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228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7EFF3-3AD5-4142-98DE-98780268954C}" type="datetimeFigureOut">
              <a:rPr lang="en-US" smtClean="0"/>
              <a:t>5/28/2023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45A3F-0358-44ED-8A7C-D1305DB4E3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577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7EFF3-3AD5-4142-98DE-98780268954C}" type="datetimeFigureOut">
              <a:rPr lang="en-US" smtClean="0"/>
              <a:t>5/28/2023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45A3F-0358-44ED-8A7C-D1305DB4E3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738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7EFF3-3AD5-4142-98DE-98780268954C}" type="datetimeFigureOut">
              <a:rPr lang="en-US" smtClean="0"/>
              <a:t>5/28/2023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45A3F-0358-44ED-8A7C-D1305DB4E3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966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7EFF3-3AD5-4142-98DE-98780268954C}" type="datetimeFigureOut">
              <a:rPr lang="en-US" smtClean="0"/>
              <a:t>5/28/2023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45A3F-0358-44ED-8A7C-D1305DB4E3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678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7EFF3-3AD5-4142-98DE-98780268954C}" type="datetimeFigureOut">
              <a:rPr lang="en-US" smtClean="0"/>
              <a:t>5/28/2023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45A3F-0358-44ED-8A7C-D1305DB4E3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738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7EFF3-3AD5-4142-98DE-98780268954C}" type="datetimeFigureOut">
              <a:rPr lang="en-US" smtClean="0"/>
              <a:t>5/28/2023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45A3F-0358-44ED-8A7C-D1305DB4E3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72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7EFF3-3AD5-4142-98DE-98780268954C}" type="datetimeFigureOut">
              <a:rPr lang="en-US" smtClean="0"/>
              <a:t>5/28/2023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45A3F-0358-44ED-8A7C-D1305DB4E3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688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7EFF3-3AD5-4142-98DE-98780268954C}" type="datetimeFigureOut">
              <a:rPr lang="en-US" smtClean="0"/>
              <a:t>5/28/2023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45A3F-0358-44ED-8A7C-D1305DB4E3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05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7EFF3-3AD5-4142-98DE-98780268954C}" type="datetimeFigureOut">
              <a:rPr lang="en-US" smtClean="0"/>
              <a:t>5/28/2023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45A3F-0358-44ED-8A7C-D1305DB4E3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337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7EFF3-3AD5-4142-98DE-98780268954C}" type="datetimeFigureOut">
              <a:rPr lang="en-US" smtClean="0"/>
              <a:t>5/28/2023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45A3F-0358-44ED-8A7C-D1305DB4E3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601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27EFF3-3AD5-4142-98DE-98780268954C}" type="datetimeFigureOut">
              <a:rPr lang="en-US" smtClean="0"/>
              <a:t>5/28/2023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645A3F-0358-44ED-8A7C-D1305DB4E3E0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A18CE07-ADF9-49CA-BE3C-D6859FB84BB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2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683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g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9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36A0D76-C65A-472B-A4D7-C6AD6393A8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016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838" y="2565476"/>
            <a:ext cx="5667853" cy="3845834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4A7043D0-2ECE-49D1-8F0A-CC851AD8486D}"/>
              </a:ext>
            </a:extLst>
          </p:cNvPr>
          <p:cNvSpPr/>
          <p:nvPr/>
        </p:nvSpPr>
        <p:spPr>
          <a:xfrm>
            <a:off x="2297723" y="921741"/>
            <a:ext cx="4548554" cy="860167"/>
          </a:xfrm>
          <a:prstGeom prst="ellipse">
            <a:avLst/>
          </a:prstGeom>
          <a:solidFill>
            <a:srgbClr val="FBA5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Món quà tặng mẹ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C207FB-452C-4CC9-9DB5-486328F6DF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838" y="2095233"/>
            <a:ext cx="5446322" cy="3543962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2168769" y="5779477"/>
            <a:ext cx="4806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>
                <a:latin typeface="Arial" panose="020B0604020202020204" pitchFamily="34" charset="0"/>
                <a:cs typeface="Arial" panose="020B0604020202020204" pitchFamily="34" charset="0"/>
              </a:rPr>
              <a:t>Mình sẽ làm gì nhỉ?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F06FF2-9296-4ED4-8BA1-8B4E7C37E9A5}"/>
              </a:ext>
            </a:extLst>
          </p:cNvPr>
          <p:cNvSpPr txBox="1"/>
          <p:nvPr/>
        </p:nvSpPr>
        <p:spPr>
          <a:xfrm>
            <a:off x="1062841" y="324856"/>
            <a:ext cx="70183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Em hãy kể chuyện theo tranh và trả lời câu hỏi.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92E9290-D384-4F47-B6E4-00A0761014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6993" y="106938"/>
            <a:ext cx="714375" cy="714375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23A5FFCC-E810-457B-92D3-B134E051D9CF}"/>
              </a:ext>
            </a:extLst>
          </p:cNvPr>
          <p:cNvSpPr/>
          <p:nvPr/>
        </p:nvSpPr>
        <p:spPr>
          <a:xfrm>
            <a:off x="1528689" y="1855255"/>
            <a:ext cx="640080" cy="640080"/>
          </a:xfrm>
          <a:prstGeom prst="ellipse">
            <a:avLst/>
          </a:prstGeom>
          <a:solidFill>
            <a:srgbClr val="AAE1FA"/>
          </a:solidFill>
          <a:ln>
            <a:solidFill>
              <a:srgbClr val="AAE1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11428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9373" y="2489674"/>
            <a:ext cx="5623994" cy="3890358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4A7043D0-2ECE-49D1-8F0A-CC851AD8486D}"/>
              </a:ext>
            </a:extLst>
          </p:cNvPr>
          <p:cNvSpPr/>
          <p:nvPr/>
        </p:nvSpPr>
        <p:spPr>
          <a:xfrm>
            <a:off x="2297723" y="921741"/>
            <a:ext cx="4548554" cy="860167"/>
          </a:xfrm>
          <a:prstGeom prst="ellipse">
            <a:avLst/>
          </a:prstGeom>
          <a:solidFill>
            <a:srgbClr val="FBA5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Món quà tặng mẹ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C207FB-452C-4CC9-9DB5-486328F6DF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9372" y="2095233"/>
            <a:ext cx="5425254" cy="3543962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2168769" y="5779477"/>
            <a:ext cx="4806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>
                <a:latin typeface="Arial" panose="020B0604020202020204" pitchFamily="34" charset="0"/>
                <a:cs typeface="Arial" panose="020B0604020202020204" pitchFamily="34" charset="0"/>
              </a:rPr>
              <a:t>Cháu cảm ơn bác!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F06FF2-9296-4ED4-8BA1-8B4E7C37E9A5}"/>
              </a:ext>
            </a:extLst>
          </p:cNvPr>
          <p:cNvSpPr txBox="1"/>
          <p:nvPr/>
        </p:nvSpPr>
        <p:spPr>
          <a:xfrm>
            <a:off x="1062841" y="324856"/>
            <a:ext cx="70183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Em hãy kể chuyện theo tranh và trả lời câu hỏi.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92E9290-D384-4F47-B6E4-00A0761014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6993" y="106938"/>
            <a:ext cx="714375" cy="714375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353525" y="1629507"/>
            <a:ext cx="2826968" cy="2149719"/>
            <a:chOff x="353525" y="1629507"/>
            <a:chExt cx="2826968" cy="2149719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3525" y="1629507"/>
              <a:ext cx="2826968" cy="2149719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554180" y="1981842"/>
              <a:ext cx="227427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i="1">
                  <a:latin typeface="Arial" panose="020B0604020202020204" pitchFamily="34" charset="0"/>
                  <a:cs typeface="Arial" panose="020B0604020202020204" pitchFamily="34" charset="0"/>
                </a:rPr>
                <a:t>Bác ơi, cho cháu xin ít hạt giống hoa với ạ.</a:t>
              </a:r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23A5FFCC-E810-457B-92D3-B134E051D9CF}"/>
              </a:ext>
            </a:extLst>
          </p:cNvPr>
          <p:cNvSpPr/>
          <p:nvPr/>
        </p:nvSpPr>
        <p:spPr>
          <a:xfrm>
            <a:off x="6843287" y="1849593"/>
            <a:ext cx="640080" cy="640080"/>
          </a:xfrm>
          <a:prstGeom prst="ellipse">
            <a:avLst/>
          </a:prstGeom>
          <a:solidFill>
            <a:srgbClr val="AAE1FA"/>
          </a:solidFill>
          <a:ln>
            <a:solidFill>
              <a:srgbClr val="AAE1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94885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838" y="2136556"/>
            <a:ext cx="5667855" cy="4169653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4A7043D0-2ECE-49D1-8F0A-CC851AD8486D}"/>
              </a:ext>
            </a:extLst>
          </p:cNvPr>
          <p:cNvSpPr/>
          <p:nvPr/>
        </p:nvSpPr>
        <p:spPr>
          <a:xfrm>
            <a:off x="2297723" y="921741"/>
            <a:ext cx="4548554" cy="860167"/>
          </a:xfrm>
          <a:prstGeom prst="ellipse">
            <a:avLst/>
          </a:prstGeom>
          <a:solidFill>
            <a:srgbClr val="FBA5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Món quà tặng mẹ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C207FB-452C-4CC9-9DB5-486328F6DF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838" y="1994136"/>
            <a:ext cx="5446322" cy="3535955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2168769" y="5674377"/>
            <a:ext cx="4806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>
                <a:latin typeface="Arial" panose="020B0604020202020204" pitchFamily="34" charset="0"/>
                <a:cs typeface="Arial" panose="020B0604020202020204" pitchFamily="34" charset="0"/>
              </a:rPr>
              <a:t>Một bông, hai bông, ba bông…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F06FF2-9296-4ED4-8BA1-8B4E7C37E9A5}"/>
              </a:ext>
            </a:extLst>
          </p:cNvPr>
          <p:cNvSpPr txBox="1"/>
          <p:nvPr/>
        </p:nvSpPr>
        <p:spPr>
          <a:xfrm>
            <a:off x="1062841" y="324856"/>
            <a:ext cx="70183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Em hãy kể chuyện theo tranh và trả lời câu hỏi.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92E9290-D384-4F47-B6E4-00A0761014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6993" y="106938"/>
            <a:ext cx="714375" cy="714375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23A5FFCC-E810-457B-92D3-B134E051D9CF}"/>
              </a:ext>
            </a:extLst>
          </p:cNvPr>
          <p:cNvSpPr/>
          <p:nvPr/>
        </p:nvSpPr>
        <p:spPr>
          <a:xfrm>
            <a:off x="1528798" y="1994136"/>
            <a:ext cx="640080" cy="640080"/>
          </a:xfrm>
          <a:prstGeom prst="ellipse">
            <a:avLst/>
          </a:prstGeom>
          <a:solidFill>
            <a:srgbClr val="AAE1FA"/>
          </a:solidFill>
          <a:ln>
            <a:solidFill>
              <a:srgbClr val="AAE1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36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16290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877" y="2147067"/>
            <a:ext cx="5665816" cy="4190674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4A7043D0-2ECE-49D1-8F0A-CC851AD8486D}"/>
              </a:ext>
            </a:extLst>
          </p:cNvPr>
          <p:cNvSpPr/>
          <p:nvPr/>
        </p:nvSpPr>
        <p:spPr>
          <a:xfrm>
            <a:off x="2297723" y="921741"/>
            <a:ext cx="4548554" cy="860167"/>
          </a:xfrm>
          <a:prstGeom prst="ellipse">
            <a:avLst/>
          </a:prstGeom>
          <a:solidFill>
            <a:srgbClr val="FBA5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Món quà tặng mẹ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C207FB-452C-4CC9-9DB5-486328F6DF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877" y="2004646"/>
            <a:ext cx="5442244" cy="3535955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2168769" y="5684887"/>
            <a:ext cx="4806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>
                <a:latin typeface="Arial" panose="020B0604020202020204" pitchFamily="34" charset="0"/>
                <a:cs typeface="Arial" panose="020B0604020202020204" pitchFamily="34" charset="0"/>
              </a:rPr>
              <a:t>Con tặng sinh nhật mẹ!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F06FF2-9296-4ED4-8BA1-8B4E7C37E9A5}"/>
              </a:ext>
            </a:extLst>
          </p:cNvPr>
          <p:cNvSpPr txBox="1"/>
          <p:nvPr/>
        </p:nvSpPr>
        <p:spPr>
          <a:xfrm>
            <a:off x="1062841" y="324856"/>
            <a:ext cx="70183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Em hãy kể chuyện theo tranh và trả lời câu hỏi.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92E9290-D384-4F47-B6E4-00A0761014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6993" y="106938"/>
            <a:ext cx="714375" cy="714375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23A5FFCC-E810-457B-92D3-B134E051D9CF}"/>
              </a:ext>
            </a:extLst>
          </p:cNvPr>
          <p:cNvSpPr/>
          <p:nvPr/>
        </p:nvSpPr>
        <p:spPr>
          <a:xfrm>
            <a:off x="1530837" y="1882179"/>
            <a:ext cx="640080" cy="640080"/>
          </a:xfrm>
          <a:prstGeom prst="ellipse">
            <a:avLst/>
          </a:prstGeom>
          <a:solidFill>
            <a:srgbClr val="AAE1FA"/>
          </a:solidFill>
          <a:ln>
            <a:solidFill>
              <a:srgbClr val="AAE1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36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13104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608" y="2210126"/>
            <a:ext cx="5662085" cy="4085571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4A7043D0-2ECE-49D1-8F0A-CC851AD8486D}"/>
              </a:ext>
            </a:extLst>
          </p:cNvPr>
          <p:cNvSpPr/>
          <p:nvPr/>
        </p:nvSpPr>
        <p:spPr>
          <a:xfrm>
            <a:off x="2297723" y="921741"/>
            <a:ext cx="4548554" cy="860167"/>
          </a:xfrm>
          <a:prstGeom prst="ellipse">
            <a:avLst/>
          </a:prstGeom>
          <a:solidFill>
            <a:srgbClr val="FBA5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Món quà tặng mẹ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C207FB-452C-4CC9-9DB5-486328F6DF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608" y="2067706"/>
            <a:ext cx="5434782" cy="3535955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2168769" y="5695397"/>
            <a:ext cx="4806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>
                <a:latin typeface="Arial" panose="020B0604020202020204" pitchFamily="34" charset="0"/>
                <a:cs typeface="Arial" panose="020B0604020202020204" pitchFamily="34" charset="0"/>
              </a:rPr>
              <a:t>Con yêu mẹ!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F06FF2-9296-4ED4-8BA1-8B4E7C37E9A5}"/>
              </a:ext>
            </a:extLst>
          </p:cNvPr>
          <p:cNvSpPr txBox="1"/>
          <p:nvPr/>
        </p:nvSpPr>
        <p:spPr>
          <a:xfrm>
            <a:off x="1062841" y="324856"/>
            <a:ext cx="70183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Em hãy kể chuyện theo tranh và trả lời câu hỏi.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92E9290-D384-4F47-B6E4-00A0761014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6993" y="106938"/>
            <a:ext cx="714375" cy="714375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23A5FFCC-E810-457B-92D3-B134E051D9CF}"/>
              </a:ext>
            </a:extLst>
          </p:cNvPr>
          <p:cNvSpPr/>
          <p:nvPr/>
        </p:nvSpPr>
        <p:spPr>
          <a:xfrm>
            <a:off x="1528689" y="1975970"/>
            <a:ext cx="640080" cy="640080"/>
          </a:xfrm>
          <a:prstGeom prst="ellipse">
            <a:avLst/>
          </a:prstGeom>
          <a:solidFill>
            <a:srgbClr val="AAE1FA"/>
          </a:solidFill>
          <a:ln>
            <a:solidFill>
              <a:srgbClr val="AAE1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en-US" sz="36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3724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2F06FF2-9296-4ED4-8BA1-8B4E7C37E9A5}"/>
              </a:ext>
            </a:extLst>
          </p:cNvPr>
          <p:cNvSpPr txBox="1"/>
          <p:nvPr/>
        </p:nvSpPr>
        <p:spPr>
          <a:xfrm>
            <a:off x="1062841" y="324856"/>
            <a:ext cx="70183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Em hãy kể chuyện theo tranh và trả lời câu hỏi.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92E9290-D384-4F47-B6E4-00A0761014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6993" y="106938"/>
            <a:ext cx="714375" cy="7143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0D9A82D-5228-4BDA-A201-418369509B4D}"/>
              </a:ext>
            </a:extLst>
          </p:cNvPr>
          <p:cNvSpPr txBox="1"/>
          <p:nvPr/>
        </p:nvSpPr>
        <p:spPr>
          <a:xfrm>
            <a:off x="1062840" y="1108351"/>
            <a:ext cx="688540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– Thỏ con tặng mẹ quà gì?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– Thỏ con nói gì khi tặng quà cho mẹ?</a:t>
            </a:r>
          </a:p>
          <a:p>
            <a:pPr>
              <a:lnSpc>
                <a:spcPct val="200000"/>
              </a:lnSpc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– Thỏ mẹ cảm thấy thế nào khi nhận được quà?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884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A5F2E29E-7A6B-4377-B6F0-C07364AD6C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6993" y="106938"/>
            <a:ext cx="714375" cy="714375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60A6D908-E5AC-4AF6-87DC-1C2685D23246}"/>
              </a:ext>
            </a:extLst>
          </p:cNvPr>
          <p:cNvSpPr txBox="1"/>
          <p:nvPr/>
        </p:nvSpPr>
        <p:spPr>
          <a:xfrm>
            <a:off x="1035606" y="295301"/>
            <a:ext cx="67146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Bạn nào trong tranh dưới đây có hành động</a:t>
            </a:r>
          </a:p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thể hiện tình yêu thương gia đình.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033037" y="3599165"/>
            <a:ext cx="3154842" cy="2932404"/>
            <a:chOff x="1035254" y="3620243"/>
            <a:chExt cx="3154842" cy="2932404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6246" y="4155698"/>
              <a:ext cx="2913850" cy="2396949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E6D48170-9918-4BBB-B0DF-C5210DB3B4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6824" y="3620243"/>
              <a:ext cx="3053532" cy="2677217"/>
            </a:xfrm>
            <a:prstGeom prst="roundRect">
              <a:avLst/>
            </a:prstGeom>
          </p:spPr>
        </p:pic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0669516B-2490-40CC-B54E-638191AD2882}"/>
                </a:ext>
              </a:extLst>
            </p:cNvPr>
            <p:cNvSpPr/>
            <p:nvPr/>
          </p:nvSpPr>
          <p:spPr>
            <a:xfrm>
              <a:off x="1035254" y="3903760"/>
              <a:ext cx="457200" cy="457200"/>
            </a:xfrm>
            <a:prstGeom prst="ellipse">
              <a:avLst/>
            </a:prstGeom>
            <a:solidFill>
              <a:srgbClr val="AAE1FA"/>
            </a:solidFill>
            <a:ln>
              <a:solidFill>
                <a:srgbClr val="AAE1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3635494-D70F-4773-9FBB-FE6DA18BAE66}"/>
                </a:ext>
              </a:extLst>
            </p:cNvPr>
            <p:cNvSpPr txBox="1"/>
            <p:nvPr/>
          </p:nvSpPr>
          <p:spPr>
            <a:xfrm>
              <a:off x="1375046" y="6079837"/>
              <a:ext cx="27799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>
                  <a:latin typeface="Arial" panose="020B0604020202020204" pitchFamily="34" charset="0"/>
                  <a:cs typeface="Arial" panose="020B0604020202020204" pitchFamily="34" charset="0"/>
                </a:rPr>
                <a:t>Gấu bông là của em chứ!</a:t>
              </a:r>
              <a:endParaRPr lang="en-US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5228095" y="3718008"/>
            <a:ext cx="3067547" cy="2765889"/>
            <a:chOff x="5161731" y="3654989"/>
            <a:chExt cx="3067547" cy="2765889"/>
          </a:xfrm>
        </p:grpSpPr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24530" y="4323959"/>
              <a:ext cx="2756257" cy="2096919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64B6FD1A-7772-44D9-BD77-11B6DB42F44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75688" y="3654989"/>
              <a:ext cx="3053590" cy="2675340"/>
            </a:xfrm>
            <a:prstGeom prst="rect">
              <a:avLst/>
            </a:prstGeom>
          </p:spPr>
        </p:pic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89558EA-2B48-439F-9B9A-DCB4DFA134E8}"/>
                </a:ext>
              </a:extLst>
            </p:cNvPr>
            <p:cNvSpPr/>
            <p:nvPr/>
          </p:nvSpPr>
          <p:spPr>
            <a:xfrm>
              <a:off x="5161731" y="3825486"/>
              <a:ext cx="457200" cy="457200"/>
            </a:xfrm>
            <a:prstGeom prst="ellipse">
              <a:avLst/>
            </a:prstGeom>
            <a:solidFill>
              <a:srgbClr val="AAE1FA"/>
            </a:solidFill>
            <a:ln>
              <a:solidFill>
                <a:srgbClr val="AAE1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B4F6F83-2900-4AAF-95A6-B33164D960B3}"/>
                </a:ext>
              </a:extLst>
            </p:cNvPr>
            <p:cNvSpPr txBox="1"/>
            <p:nvPr/>
          </p:nvSpPr>
          <p:spPr>
            <a:xfrm>
              <a:off x="5377080" y="5940593"/>
              <a:ext cx="25699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>
                  <a:latin typeface="Arial" panose="020B0604020202020204" pitchFamily="34" charset="0"/>
                  <a:cs typeface="Arial" panose="020B0604020202020204" pitchFamily="34" charset="0"/>
                </a:rPr>
                <a:t>Con cất áo cho bố nhé!</a:t>
              </a:r>
              <a:endParaRPr lang="en-US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1033037" y="1085430"/>
            <a:ext cx="3127741" cy="2632578"/>
            <a:chOff x="1033037" y="1085430"/>
            <a:chExt cx="3127741" cy="2632578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6928" y="1321059"/>
              <a:ext cx="2913850" cy="2396949"/>
            </a:xfrm>
            <a:prstGeom prst="rect">
              <a:avLst/>
            </a:prstGeom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3D1928BB-9075-4C17-AFD3-7336A5462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8841" y="1085430"/>
              <a:ext cx="3116133" cy="2513735"/>
            </a:xfrm>
            <a:prstGeom prst="roundRect">
              <a:avLst/>
            </a:prstGeom>
            <a:ln>
              <a:noFill/>
            </a:ln>
          </p:spPr>
        </p:pic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2615E94E-5BB2-4120-9636-49DE472BD3EC}"/>
                </a:ext>
              </a:extLst>
            </p:cNvPr>
            <p:cNvSpPr/>
            <p:nvPr/>
          </p:nvSpPr>
          <p:spPr>
            <a:xfrm>
              <a:off x="1033037" y="1147376"/>
              <a:ext cx="457200" cy="457200"/>
            </a:xfrm>
            <a:prstGeom prst="ellipse">
              <a:avLst/>
            </a:prstGeom>
            <a:solidFill>
              <a:srgbClr val="AAE1FA"/>
            </a:solidFill>
            <a:ln>
              <a:solidFill>
                <a:srgbClr val="AAE1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1C1A293-A278-4193-9A1F-47693CF85080}"/>
                </a:ext>
              </a:extLst>
            </p:cNvPr>
            <p:cNvSpPr txBox="1"/>
            <p:nvPr/>
          </p:nvSpPr>
          <p:spPr>
            <a:xfrm>
              <a:off x="1480516" y="3194098"/>
              <a:ext cx="237757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i="1">
                  <a:latin typeface="Arial" panose="020B0604020202020204" pitchFamily="34" charset="0"/>
                  <a:cs typeface="Arial" panose="020B0604020202020204" pitchFamily="34" charset="0"/>
                </a:rPr>
                <a:t>Em cùng anh ăn nhé!</a:t>
              </a:r>
              <a:endParaRPr lang="en-US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5233364" y="1150923"/>
            <a:ext cx="3141421" cy="2544956"/>
            <a:chOff x="5233364" y="1150923"/>
            <a:chExt cx="3141421" cy="2544956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37199" y="1279931"/>
              <a:ext cx="2937586" cy="2415948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357271" y="1188644"/>
              <a:ext cx="2938371" cy="2000826"/>
            </a:xfrm>
            <a:custGeom>
              <a:avLst/>
              <a:gdLst>
                <a:gd name="connsiteX0" fmla="*/ 1991361 w 3165906"/>
                <a:gd name="connsiteY0" fmla="*/ 5 h 2155762"/>
                <a:gd name="connsiteX1" fmla="*/ 3061913 w 3165906"/>
                <a:gd name="connsiteY1" fmla="*/ 182910 h 2155762"/>
                <a:gd name="connsiteX2" fmla="*/ 3047874 w 3165906"/>
                <a:gd name="connsiteY2" fmla="*/ 2103650 h 2155762"/>
                <a:gd name="connsiteX3" fmla="*/ 1618585 w 3165906"/>
                <a:gd name="connsiteY3" fmla="*/ 2107427 h 2155762"/>
                <a:gd name="connsiteX4" fmla="*/ 1054010 w 3165906"/>
                <a:gd name="connsiteY4" fmla="*/ 2138773 h 2155762"/>
                <a:gd name="connsiteX5" fmla="*/ 745696 w 3165906"/>
                <a:gd name="connsiteY5" fmla="*/ 2155762 h 2155762"/>
                <a:gd name="connsiteX6" fmla="*/ 342828 w 3165906"/>
                <a:gd name="connsiteY6" fmla="*/ 2155762 h 2155762"/>
                <a:gd name="connsiteX7" fmla="*/ 318389 w 3165906"/>
                <a:gd name="connsiteY7" fmla="*/ 2139170 h 2155762"/>
                <a:gd name="connsiteX8" fmla="*/ 68273 w 3165906"/>
                <a:gd name="connsiteY8" fmla="*/ 298536 h 2155762"/>
                <a:gd name="connsiteX9" fmla="*/ 1340230 w 3165906"/>
                <a:gd name="connsiteY9" fmla="*/ 16711 h 2155762"/>
                <a:gd name="connsiteX10" fmla="*/ 1991361 w 3165906"/>
                <a:gd name="connsiteY10" fmla="*/ 5 h 2155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165906" h="2155762">
                  <a:moveTo>
                    <a:pt x="1991361" y="5"/>
                  </a:moveTo>
                  <a:cubicBezTo>
                    <a:pt x="2390913" y="-445"/>
                    <a:pt x="2813840" y="31339"/>
                    <a:pt x="3061913" y="182910"/>
                  </a:cubicBezTo>
                  <a:cubicBezTo>
                    <a:pt x="3141466" y="642967"/>
                    <a:pt x="3256115" y="1448854"/>
                    <a:pt x="3047874" y="2103650"/>
                  </a:cubicBezTo>
                  <a:cubicBezTo>
                    <a:pt x="2878764" y="2154154"/>
                    <a:pt x="2082509" y="2081266"/>
                    <a:pt x="1618585" y="2107427"/>
                  </a:cubicBezTo>
                  <a:cubicBezTo>
                    <a:pt x="1435840" y="2121731"/>
                    <a:pt x="1253699" y="2129111"/>
                    <a:pt x="1054010" y="2138773"/>
                  </a:cubicBezTo>
                  <a:lnTo>
                    <a:pt x="745696" y="2155762"/>
                  </a:lnTo>
                  <a:lnTo>
                    <a:pt x="342828" y="2155762"/>
                  </a:lnTo>
                  <a:lnTo>
                    <a:pt x="318389" y="2139170"/>
                  </a:lnTo>
                  <a:cubicBezTo>
                    <a:pt x="5208" y="1849220"/>
                    <a:pt x="-74308" y="600521"/>
                    <a:pt x="68273" y="298536"/>
                  </a:cubicBezTo>
                  <a:cubicBezTo>
                    <a:pt x="213581" y="-68733"/>
                    <a:pt x="1260112" y="28882"/>
                    <a:pt x="1340230" y="16711"/>
                  </a:cubicBezTo>
                  <a:cubicBezTo>
                    <a:pt x="1520314" y="12147"/>
                    <a:pt x="1751630" y="274"/>
                    <a:pt x="1991361" y="5"/>
                  </a:cubicBezTo>
                  <a:close/>
                </a:path>
              </a:pathLst>
            </a:custGeom>
            <a:ln>
              <a:noFill/>
            </a:ln>
          </p:spPr>
        </p:pic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68E1A3F6-F649-48A1-B76D-E75BECEC7142}"/>
                </a:ext>
              </a:extLst>
            </p:cNvPr>
            <p:cNvSpPr/>
            <p:nvPr/>
          </p:nvSpPr>
          <p:spPr>
            <a:xfrm>
              <a:off x="5233364" y="1150923"/>
              <a:ext cx="457200" cy="457200"/>
            </a:xfrm>
            <a:prstGeom prst="ellipse">
              <a:avLst/>
            </a:prstGeom>
            <a:solidFill>
              <a:srgbClr val="AAE1FA"/>
            </a:solidFill>
            <a:ln>
              <a:solidFill>
                <a:srgbClr val="AAE1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B5DFEFD-E124-4602-A73E-309899B2F1D6}"/>
                </a:ext>
              </a:extLst>
            </p:cNvPr>
            <p:cNvSpPr txBox="1"/>
            <p:nvPr/>
          </p:nvSpPr>
          <p:spPr>
            <a:xfrm>
              <a:off x="5794950" y="3188982"/>
              <a:ext cx="22220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>
                  <a:latin typeface="Arial" panose="020B0604020202020204" pitchFamily="34" charset="0"/>
                  <a:cs typeface="Arial" panose="020B0604020202020204" pitchFamily="34" charset="0"/>
                </a:rPr>
                <a:t>Mẹ ơi, con tặng mẹ!</a:t>
              </a:r>
              <a:endParaRPr lang="en-US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53619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2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705184" y="1290088"/>
            <a:ext cx="5733633" cy="4679787"/>
            <a:chOff x="1602588" y="1290088"/>
            <a:chExt cx="5733633" cy="4679787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9928" y="1961710"/>
              <a:ext cx="5636293" cy="4008165"/>
            </a:xfrm>
            <a:prstGeom prst="rect">
              <a:avLst/>
            </a:prstGeom>
          </p:spPr>
        </p:pic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2AA9D06A-380E-4D34-BA85-EBF8D1A3D8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2" t="3055" r="3049" b="13128"/>
            <a:stretch/>
          </p:blipFill>
          <p:spPr>
            <a:xfrm>
              <a:off x="1699928" y="1290088"/>
              <a:ext cx="5538953" cy="4093500"/>
            </a:xfrm>
            <a:prstGeom prst="roundRect">
              <a:avLst/>
            </a:prstGeom>
            <a:ln>
              <a:noFill/>
            </a:ln>
          </p:spPr>
        </p:pic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23A5FFCC-E810-457B-92D3-B134E051D9CF}"/>
                </a:ext>
              </a:extLst>
            </p:cNvPr>
            <p:cNvSpPr/>
            <p:nvPr/>
          </p:nvSpPr>
          <p:spPr>
            <a:xfrm>
              <a:off x="1602588" y="1425374"/>
              <a:ext cx="640080" cy="640080"/>
            </a:xfrm>
            <a:prstGeom prst="ellipse">
              <a:avLst/>
            </a:prstGeom>
            <a:solidFill>
              <a:srgbClr val="AAE1FA"/>
            </a:solidFill>
            <a:ln>
              <a:solidFill>
                <a:srgbClr val="AAE1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14E26C0-0E2A-4EF1-B4D8-060C4A501D2E}"/>
                </a:ext>
              </a:extLst>
            </p:cNvPr>
            <p:cNvSpPr txBox="1"/>
            <p:nvPr/>
          </p:nvSpPr>
          <p:spPr>
            <a:xfrm>
              <a:off x="2913529" y="5369051"/>
              <a:ext cx="31117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>
                  <a:latin typeface="Arial" panose="020B0604020202020204" pitchFamily="34" charset="0"/>
                  <a:cs typeface="Arial" panose="020B0604020202020204" pitchFamily="34" charset="0"/>
                </a:rPr>
                <a:t>Em cùng anh ăn nhé!</a:t>
              </a:r>
              <a:endParaRPr lang="en-US" sz="24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A5F2E29E-7A6B-4377-B6F0-C07364AD6C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6993" y="106938"/>
            <a:ext cx="714375" cy="71437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0A6D908-E5AC-4AF6-87DC-1C2685D23246}"/>
              </a:ext>
            </a:extLst>
          </p:cNvPr>
          <p:cNvSpPr txBox="1"/>
          <p:nvPr/>
        </p:nvSpPr>
        <p:spPr>
          <a:xfrm>
            <a:off x="1035606" y="295301"/>
            <a:ext cx="67146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Bạn nào trong tranh dưới đây có hành động</a:t>
            </a:r>
          </a:p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thể hiện tình yêu thương gia đình.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1608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749973" y="1341271"/>
            <a:ext cx="5644054" cy="4712688"/>
            <a:chOff x="1681656" y="1341271"/>
            <a:chExt cx="5644054" cy="4712688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1367" y="2097004"/>
              <a:ext cx="5404343" cy="3956955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AA9D06A-380E-4D34-BA85-EBF8D1A3D8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58" r="7779"/>
            <a:stretch/>
          </p:blipFill>
          <p:spPr>
            <a:xfrm>
              <a:off x="1944414" y="1341271"/>
              <a:ext cx="5118538" cy="4093228"/>
            </a:xfrm>
            <a:custGeom>
              <a:avLst/>
              <a:gdLst>
                <a:gd name="connsiteX0" fmla="*/ 3848954 w 6147950"/>
                <a:gd name="connsiteY0" fmla="*/ 9 h 4093228"/>
                <a:gd name="connsiteX1" fmla="*/ 5918147 w 6147950"/>
                <a:gd name="connsiteY1" fmla="*/ 342838 h 4093228"/>
                <a:gd name="connsiteX2" fmla="*/ 5935926 w 6147950"/>
                <a:gd name="connsiteY2" fmla="*/ 3999615 h 4093228"/>
                <a:gd name="connsiteX3" fmla="*/ 3105988 w 6147950"/>
                <a:gd name="connsiteY3" fmla="*/ 3968936 h 4093228"/>
                <a:gd name="connsiteX4" fmla="*/ 742483 w 6147950"/>
                <a:gd name="connsiteY4" fmla="*/ 4093228 h 4093228"/>
                <a:gd name="connsiteX5" fmla="*/ 131958 w 6147950"/>
                <a:gd name="connsiteY5" fmla="*/ 559562 h 4093228"/>
                <a:gd name="connsiteX6" fmla="*/ 2590431 w 6147950"/>
                <a:gd name="connsiteY6" fmla="*/ 31323 h 4093228"/>
                <a:gd name="connsiteX7" fmla="*/ 3848954 w 6147950"/>
                <a:gd name="connsiteY7" fmla="*/ 9 h 4093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147950" h="4093228">
                  <a:moveTo>
                    <a:pt x="3848954" y="9"/>
                  </a:moveTo>
                  <a:cubicBezTo>
                    <a:pt x="4621219" y="-832"/>
                    <a:pt x="5438665" y="58740"/>
                    <a:pt x="5918147" y="342838"/>
                  </a:cubicBezTo>
                  <a:cubicBezTo>
                    <a:pt x="6071910" y="1205145"/>
                    <a:pt x="6338419" y="2772299"/>
                    <a:pt x="5935926" y="3999615"/>
                  </a:cubicBezTo>
                  <a:cubicBezTo>
                    <a:pt x="5609064" y="4094277"/>
                    <a:pt x="4002673" y="3919901"/>
                    <a:pt x="3105988" y="3968936"/>
                  </a:cubicBezTo>
                  <a:cubicBezTo>
                    <a:pt x="2399556" y="4022560"/>
                    <a:pt x="1720259" y="4005385"/>
                    <a:pt x="742483" y="4093228"/>
                  </a:cubicBezTo>
                  <a:cubicBezTo>
                    <a:pt x="32464" y="3786038"/>
                    <a:pt x="-161998" y="1163322"/>
                    <a:pt x="131958" y="559562"/>
                  </a:cubicBezTo>
                  <a:cubicBezTo>
                    <a:pt x="412815" y="-128828"/>
                    <a:pt x="2435577" y="54136"/>
                    <a:pt x="2590431" y="31323"/>
                  </a:cubicBezTo>
                  <a:cubicBezTo>
                    <a:pt x="2938501" y="22768"/>
                    <a:pt x="3385595" y="514"/>
                    <a:pt x="3848954" y="9"/>
                  </a:cubicBezTo>
                  <a:close/>
                </a:path>
              </a:pathLst>
            </a:custGeom>
            <a:ln>
              <a:noFill/>
            </a:ln>
          </p:spPr>
        </p:pic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23A5FFCC-E810-457B-92D3-B134E051D9CF}"/>
                </a:ext>
              </a:extLst>
            </p:cNvPr>
            <p:cNvSpPr/>
            <p:nvPr/>
          </p:nvSpPr>
          <p:spPr>
            <a:xfrm>
              <a:off x="1681656" y="1456924"/>
              <a:ext cx="640080" cy="640080"/>
            </a:xfrm>
            <a:prstGeom prst="ellipse">
              <a:avLst/>
            </a:prstGeom>
            <a:solidFill>
              <a:srgbClr val="AAE1FA"/>
            </a:solidFill>
            <a:ln>
              <a:solidFill>
                <a:srgbClr val="AAE1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14E26C0-0E2A-4EF1-B4D8-060C4A501D2E}"/>
                </a:ext>
              </a:extLst>
            </p:cNvPr>
            <p:cNvSpPr txBox="1"/>
            <p:nvPr/>
          </p:nvSpPr>
          <p:spPr>
            <a:xfrm>
              <a:off x="3172660" y="5434499"/>
              <a:ext cx="29017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>
                  <a:latin typeface="Arial" panose="020B0604020202020204" pitchFamily="34" charset="0"/>
                  <a:cs typeface="Arial" panose="020B0604020202020204" pitchFamily="34" charset="0"/>
                </a:rPr>
                <a:t>Mẹ ơi, con tặng mẹ!</a:t>
              </a:r>
              <a:endParaRPr lang="en-US" sz="24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A5F2E29E-7A6B-4377-B6F0-C07364AD6C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6993" y="106938"/>
            <a:ext cx="714375" cy="71437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0A6D908-E5AC-4AF6-87DC-1C2685D23246}"/>
              </a:ext>
            </a:extLst>
          </p:cNvPr>
          <p:cNvSpPr txBox="1"/>
          <p:nvPr/>
        </p:nvSpPr>
        <p:spPr>
          <a:xfrm>
            <a:off x="1035606" y="295301"/>
            <a:ext cx="67146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Bạn nào trong tranh dưới đây có hành động</a:t>
            </a:r>
          </a:p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thể hiện tình yêu thương gia đình.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7842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405113" y="1226191"/>
            <a:ext cx="6333774" cy="5126639"/>
            <a:chOff x="1443671" y="1226191"/>
            <a:chExt cx="6333774" cy="5126639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3554" y="2146298"/>
              <a:ext cx="6253891" cy="4206532"/>
            </a:xfrm>
            <a:prstGeom prst="rect">
              <a:avLst/>
            </a:prstGeom>
          </p:spPr>
        </p:pic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2AA9D06A-380E-4D34-BA85-EBF8D1A3D8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3554" y="1235377"/>
              <a:ext cx="6096892" cy="4517386"/>
            </a:xfrm>
            <a:prstGeom prst="roundRect">
              <a:avLst/>
            </a:prstGeom>
            <a:ln>
              <a:noFill/>
            </a:ln>
          </p:spPr>
        </p:pic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23A5FFCC-E810-457B-92D3-B134E051D9CF}"/>
                </a:ext>
              </a:extLst>
            </p:cNvPr>
            <p:cNvSpPr/>
            <p:nvPr/>
          </p:nvSpPr>
          <p:spPr>
            <a:xfrm>
              <a:off x="1443671" y="1226191"/>
              <a:ext cx="640080" cy="640080"/>
            </a:xfrm>
            <a:prstGeom prst="ellipse">
              <a:avLst/>
            </a:prstGeom>
            <a:solidFill>
              <a:srgbClr val="AAE1FA"/>
            </a:solidFill>
            <a:ln>
              <a:solidFill>
                <a:srgbClr val="AAE1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14E26C0-0E2A-4EF1-B4D8-060C4A501D2E}"/>
                </a:ext>
              </a:extLst>
            </p:cNvPr>
            <p:cNvSpPr txBox="1"/>
            <p:nvPr/>
          </p:nvSpPr>
          <p:spPr>
            <a:xfrm>
              <a:off x="2826121" y="5752763"/>
              <a:ext cx="36487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>
                  <a:latin typeface="Arial" panose="020B0604020202020204" pitchFamily="34" charset="0"/>
                  <a:cs typeface="Arial" panose="020B0604020202020204" pitchFamily="34" charset="0"/>
                </a:rPr>
                <a:t>Gấu bông là của em chứ!</a:t>
              </a:r>
              <a:endParaRPr lang="en-US" sz="24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A5F2E29E-7A6B-4377-B6F0-C07364AD6C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6993" y="106938"/>
            <a:ext cx="714375" cy="71437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0A6D908-E5AC-4AF6-87DC-1C2685D23246}"/>
              </a:ext>
            </a:extLst>
          </p:cNvPr>
          <p:cNvSpPr txBox="1"/>
          <p:nvPr/>
        </p:nvSpPr>
        <p:spPr>
          <a:xfrm>
            <a:off x="1035606" y="295301"/>
            <a:ext cx="67146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Bạn nào trong tranh dưới đây có hành động</a:t>
            </a:r>
          </a:p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thể hiện tình yêu thương gia đình.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509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719D024-AEA7-441D-BCBA-44137CD9AD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39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5294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527754" y="1408386"/>
            <a:ext cx="5692852" cy="4939862"/>
            <a:chOff x="1527754" y="1408386"/>
            <a:chExt cx="5692852" cy="4939862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1721" y="2097004"/>
              <a:ext cx="5528885" cy="4251244"/>
            </a:xfrm>
            <a:prstGeom prst="rect">
              <a:avLst/>
            </a:prstGeom>
          </p:spPr>
        </p:pic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2AA9D06A-380E-4D34-BA85-EBF8D1A3D8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4" t="6263" r="7170" b="11883"/>
            <a:stretch/>
          </p:blipFill>
          <p:spPr>
            <a:xfrm>
              <a:off x="1765738" y="1408386"/>
              <a:ext cx="5265683" cy="4372304"/>
            </a:xfrm>
            <a:prstGeom prst="roundRect">
              <a:avLst>
                <a:gd name="adj" fmla="val 0"/>
              </a:avLst>
            </a:prstGeom>
            <a:ln>
              <a:noFill/>
            </a:ln>
          </p:spPr>
        </p:pic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23A5FFCC-E810-457B-92D3-B134E051D9CF}"/>
                </a:ext>
              </a:extLst>
            </p:cNvPr>
            <p:cNvSpPr/>
            <p:nvPr/>
          </p:nvSpPr>
          <p:spPr>
            <a:xfrm>
              <a:off x="1527754" y="1456924"/>
              <a:ext cx="640080" cy="640080"/>
            </a:xfrm>
            <a:prstGeom prst="ellipse">
              <a:avLst/>
            </a:prstGeom>
            <a:solidFill>
              <a:srgbClr val="AAE1FA"/>
            </a:solidFill>
            <a:ln>
              <a:solidFill>
                <a:srgbClr val="AAE1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14E26C0-0E2A-4EF1-B4D8-060C4A501D2E}"/>
                </a:ext>
              </a:extLst>
            </p:cNvPr>
            <p:cNvSpPr txBox="1"/>
            <p:nvPr/>
          </p:nvSpPr>
          <p:spPr>
            <a:xfrm>
              <a:off x="2868215" y="5780690"/>
              <a:ext cx="33682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i="1">
                  <a:latin typeface="Arial" panose="020B0604020202020204" pitchFamily="34" charset="0"/>
                  <a:cs typeface="Arial" panose="020B0604020202020204" pitchFamily="34" charset="0"/>
                </a:rPr>
                <a:t>Con cất áo cho bố nhé!</a:t>
              </a:r>
              <a:endParaRPr lang="en-US" sz="24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A5F2E29E-7A6B-4377-B6F0-C07364AD6C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6993" y="106938"/>
            <a:ext cx="714375" cy="71437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0A6D908-E5AC-4AF6-87DC-1C2685D23246}"/>
              </a:ext>
            </a:extLst>
          </p:cNvPr>
          <p:cNvSpPr txBox="1"/>
          <p:nvPr/>
        </p:nvSpPr>
        <p:spPr>
          <a:xfrm>
            <a:off x="1035606" y="295301"/>
            <a:ext cx="67146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Bạn nào trong tranh dưới đây có hành động</a:t>
            </a:r>
          </a:p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thể hiện tình yêu thương gia đình.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9464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A5F2E29E-7A6B-4377-B6F0-C07364AD6C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6993" y="106938"/>
            <a:ext cx="714375" cy="714375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60A6D908-E5AC-4AF6-87DC-1C2685D23246}"/>
              </a:ext>
            </a:extLst>
          </p:cNvPr>
          <p:cNvSpPr txBox="1"/>
          <p:nvPr/>
        </p:nvSpPr>
        <p:spPr>
          <a:xfrm>
            <a:off x="1035606" y="295301"/>
            <a:ext cx="67146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Bạn nào trong tranh dưới đây có hành động</a:t>
            </a:r>
          </a:p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thể hiện tình yêu thương gia đình.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033037" y="3599165"/>
            <a:ext cx="3154842" cy="2932404"/>
            <a:chOff x="1035254" y="3620243"/>
            <a:chExt cx="3154842" cy="2932404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6246" y="4155698"/>
              <a:ext cx="2913850" cy="2396949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E6D48170-9918-4BBB-B0DF-C5210DB3B4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6824" y="3620243"/>
              <a:ext cx="3053532" cy="2677217"/>
            </a:xfrm>
            <a:prstGeom prst="roundRect">
              <a:avLst/>
            </a:prstGeom>
          </p:spPr>
        </p:pic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0669516B-2490-40CC-B54E-638191AD2882}"/>
                </a:ext>
              </a:extLst>
            </p:cNvPr>
            <p:cNvSpPr/>
            <p:nvPr/>
          </p:nvSpPr>
          <p:spPr>
            <a:xfrm>
              <a:off x="1035254" y="3903760"/>
              <a:ext cx="457200" cy="457200"/>
            </a:xfrm>
            <a:prstGeom prst="ellipse">
              <a:avLst/>
            </a:prstGeom>
            <a:solidFill>
              <a:srgbClr val="AAE1FA"/>
            </a:solidFill>
            <a:ln>
              <a:solidFill>
                <a:srgbClr val="AAE1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3635494-D70F-4773-9FBB-FE6DA18BAE66}"/>
                </a:ext>
              </a:extLst>
            </p:cNvPr>
            <p:cNvSpPr txBox="1"/>
            <p:nvPr/>
          </p:nvSpPr>
          <p:spPr>
            <a:xfrm>
              <a:off x="1375046" y="6079837"/>
              <a:ext cx="27799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>
                  <a:latin typeface="Arial" panose="020B0604020202020204" pitchFamily="34" charset="0"/>
                  <a:cs typeface="Arial" panose="020B0604020202020204" pitchFamily="34" charset="0"/>
                </a:rPr>
                <a:t>Gấu bông là của em chứ!</a:t>
              </a:r>
              <a:endParaRPr lang="en-US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5228095" y="3718008"/>
            <a:ext cx="3067547" cy="2765889"/>
            <a:chOff x="5161731" y="3654989"/>
            <a:chExt cx="3067547" cy="2765889"/>
          </a:xfrm>
        </p:grpSpPr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24530" y="4323959"/>
              <a:ext cx="2756257" cy="2096919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64B6FD1A-7772-44D9-BD77-11B6DB42F44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75688" y="3654989"/>
              <a:ext cx="3053590" cy="2675340"/>
            </a:xfrm>
            <a:prstGeom prst="rect">
              <a:avLst/>
            </a:prstGeom>
          </p:spPr>
        </p:pic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89558EA-2B48-439F-9B9A-DCB4DFA134E8}"/>
                </a:ext>
              </a:extLst>
            </p:cNvPr>
            <p:cNvSpPr/>
            <p:nvPr/>
          </p:nvSpPr>
          <p:spPr>
            <a:xfrm>
              <a:off x="5161731" y="3825486"/>
              <a:ext cx="457200" cy="457200"/>
            </a:xfrm>
            <a:prstGeom prst="ellipse">
              <a:avLst/>
            </a:prstGeom>
            <a:solidFill>
              <a:srgbClr val="AAE1FA"/>
            </a:solidFill>
            <a:ln>
              <a:solidFill>
                <a:srgbClr val="AAE1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B4F6F83-2900-4AAF-95A6-B33164D960B3}"/>
                </a:ext>
              </a:extLst>
            </p:cNvPr>
            <p:cNvSpPr txBox="1"/>
            <p:nvPr/>
          </p:nvSpPr>
          <p:spPr>
            <a:xfrm>
              <a:off x="5377080" y="5940593"/>
              <a:ext cx="25699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>
                  <a:latin typeface="Arial" panose="020B0604020202020204" pitchFamily="34" charset="0"/>
                  <a:cs typeface="Arial" panose="020B0604020202020204" pitchFamily="34" charset="0"/>
                </a:rPr>
                <a:t>Con cất áo cho bố nhé!</a:t>
              </a:r>
              <a:endParaRPr lang="en-US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1033037" y="1085430"/>
            <a:ext cx="3127741" cy="2632578"/>
            <a:chOff x="1033037" y="1085430"/>
            <a:chExt cx="3127741" cy="2632578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6928" y="1321059"/>
              <a:ext cx="2913850" cy="2396949"/>
            </a:xfrm>
            <a:prstGeom prst="rect">
              <a:avLst/>
            </a:prstGeom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3D1928BB-9075-4C17-AFD3-7336A5462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8841" y="1085430"/>
              <a:ext cx="3116133" cy="2513735"/>
            </a:xfrm>
            <a:prstGeom prst="roundRect">
              <a:avLst/>
            </a:prstGeom>
            <a:ln>
              <a:noFill/>
            </a:ln>
          </p:spPr>
        </p:pic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2615E94E-5BB2-4120-9636-49DE472BD3EC}"/>
                </a:ext>
              </a:extLst>
            </p:cNvPr>
            <p:cNvSpPr/>
            <p:nvPr/>
          </p:nvSpPr>
          <p:spPr>
            <a:xfrm>
              <a:off x="1033037" y="1147376"/>
              <a:ext cx="457200" cy="457200"/>
            </a:xfrm>
            <a:prstGeom prst="ellipse">
              <a:avLst/>
            </a:prstGeom>
            <a:solidFill>
              <a:srgbClr val="AAE1FA"/>
            </a:solidFill>
            <a:ln>
              <a:solidFill>
                <a:srgbClr val="AAE1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1C1A293-A278-4193-9A1F-47693CF85080}"/>
                </a:ext>
              </a:extLst>
            </p:cNvPr>
            <p:cNvSpPr txBox="1"/>
            <p:nvPr/>
          </p:nvSpPr>
          <p:spPr>
            <a:xfrm>
              <a:off x="1480516" y="3194098"/>
              <a:ext cx="237757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i="1">
                  <a:latin typeface="Arial" panose="020B0604020202020204" pitchFamily="34" charset="0"/>
                  <a:cs typeface="Arial" panose="020B0604020202020204" pitchFamily="34" charset="0"/>
                </a:rPr>
                <a:t>Em cùng anh ăn nhé!</a:t>
              </a:r>
              <a:endParaRPr lang="en-US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5233364" y="1150923"/>
            <a:ext cx="3141421" cy="2544956"/>
            <a:chOff x="5233364" y="1150923"/>
            <a:chExt cx="3141421" cy="2544956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37199" y="1279931"/>
              <a:ext cx="2937586" cy="2415948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357271" y="1188644"/>
              <a:ext cx="2938371" cy="2000826"/>
            </a:xfrm>
            <a:custGeom>
              <a:avLst/>
              <a:gdLst>
                <a:gd name="connsiteX0" fmla="*/ 1991361 w 3165906"/>
                <a:gd name="connsiteY0" fmla="*/ 5 h 2155762"/>
                <a:gd name="connsiteX1" fmla="*/ 3061913 w 3165906"/>
                <a:gd name="connsiteY1" fmla="*/ 182910 h 2155762"/>
                <a:gd name="connsiteX2" fmla="*/ 3047874 w 3165906"/>
                <a:gd name="connsiteY2" fmla="*/ 2103650 h 2155762"/>
                <a:gd name="connsiteX3" fmla="*/ 1618585 w 3165906"/>
                <a:gd name="connsiteY3" fmla="*/ 2107427 h 2155762"/>
                <a:gd name="connsiteX4" fmla="*/ 1054010 w 3165906"/>
                <a:gd name="connsiteY4" fmla="*/ 2138773 h 2155762"/>
                <a:gd name="connsiteX5" fmla="*/ 745696 w 3165906"/>
                <a:gd name="connsiteY5" fmla="*/ 2155762 h 2155762"/>
                <a:gd name="connsiteX6" fmla="*/ 342828 w 3165906"/>
                <a:gd name="connsiteY6" fmla="*/ 2155762 h 2155762"/>
                <a:gd name="connsiteX7" fmla="*/ 318389 w 3165906"/>
                <a:gd name="connsiteY7" fmla="*/ 2139170 h 2155762"/>
                <a:gd name="connsiteX8" fmla="*/ 68273 w 3165906"/>
                <a:gd name="connsiteY8" fmla="*/ 298536 h 2155762"/>
                <a:gd name="connsiteX9" fmla="*/ 1340230 w 3165906"/>
                <a:gd name="connsiteY9" fmla="*/ 16711 h 2155762"/>
                <a:gd name="connsiteX10" fmla="*/ 1991361 w 3165906"/>
                <a:gd name="connsiteY10" fmla="*/ 5 h 2155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165906" h="2155762">
                  <a:moveTo>
                    <a:pt x="1991361" y="5"/>
                  </a:moveTo>
                  <a:cubicBezTo>
                    <a:pt x="2390913" y="-445"/>
                    <a:pt x="2813840" y="31339"/>
                    <a:pt x="3061913" y="182910"/>
                  </a:cubicBezTo>
                  <a:cubicBezTo>
                    <a:pt x="3141466" y="642967"/>
                    <a:pt x="3256115" y="1448854"/>
                    <a:pt x="3047874" y="2103650"/>
                  </a:cubicBezTo>
                  <a:cubicBezTo>
                    <a:pt x="2878764" y="2154154"/>
                    <a:pt x="2082509" y="2081266"/>
                    <a:pt x="1618585" y="2107427"/>
                  </a:cubicBezTo>
                  <a:cubicBezTo>
                    <a:pt x="1435840" y="2121731"/>
                    <a:pt x="1253699" y="2129111"/>
                    <a:pt x="1054010" y="2138773"/>
                  </a:cubicBezTo>
                  <a:lnTo>
                    <a:pt x="745696" y="2155762"/>
                  </a:lnTo>
                  <a:lnTo>
                    <a:pt x="342828" y="2155762"/>
                  </a:lnTo>
                  <a:lnTo>
                    <a:pt x="318389" y="2139170"/>
                  </a:lnTo>
                  <a:cubicBezTo>
                    <a:pt x="5208" y="1849220"/>
                    <a:pt x="-74308" y="600521"/>
                    <a:pt x="68273" y="298536"/>
                  </a:cubicBezTo>
                  <a:cubicBezTo>
                    <a:pt x="213581" y="-68733"/>
                    <a:pt x="1260112" y="28882"/>
                    <a:pt x="1340230" y="16711"/>
                  </a:cubicBezTo>
                  <a:cubicBezTo>
                    <a:pt x="1520314" y="12147"/>
                    <a:pt x="1751630" y="274"/>
                    <a:pt x="1991361" y="5"/>
                  </a:cubicBezTo>
                  <a:close/>
                </a:path>
              </a:pathLst>
            </a:custGeom>
            <a:ln>
              <a:noFill/>
            </a:ln>
          </p:spPr>
        </p:pic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68E1A3F6-F649-48A1-B76D-E75BECEC7142}"/>
                </a:ext>
              </a:extLst>
            </p:cNvPr>
            <p:cNvSpPr/>
            <p:nvPr/>
          </p:nvSpPr>
          <p:spPr>
            <a:xfrm>
              <a:off x="5233364" y="1150923"/>
              <a:ext cx="457200" cy="457200"/>
            </a:xfrm>
            <a:prstGeom prst="ellipse">
              <a:avLst/>
            </a:prstGeom>
            <a:solidFill>
              <a:srgbClr val="AAE1FA"/>
            </a:solidFill>
            <a:ln>
              <a:solidFill>
                <a:srgbClr val="AAE1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B5DFEFD-E124-4602-A73E-309899B2F1D6}"/>
                </a:ext>
              </a:extLst>
            </p:cNvPr>
            <p:cNvSpPr txBox="1"/>
            <p:nvPr/>
          </p:nvSpPr>
          <p:spPr>
            <a:xfrm>
              <a:off x="5794950" y="3188982"/>
              <a:ext cx="22220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>
                  <a:latin typeface="Arial" panose="020B0604020202020204" pitchFamily="34" charset="0"/>
                  <a:cs typeface="Arial" panose="020B0604020202020204" pitchFamily="34" charset="0"/>
                </a:rPr>
                <a:t>Mẹ ơi, con tặng mẹ!</a:t>
              </a:r>
              <a:endParaRPr lang="en-US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10667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1.11022E-16 L -0.23247 -0.0002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632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5F2E29E-7A6B-4377-B6F0-C07364AD6C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6993" y="106938"/>
            <a:ext cx="714375" cy="71437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0BF3C3A1-BB8C-4E38-99D9-454B5D58ABC6}"/>
              </a:ext>
            </a:extLst>
          </p:cNvPr>
          <p:cNvGrpSpPr/>
          <p:nvPr/>
        </p:nvGrpSpPr>
        <p:grpSpPr>
          <a:xfrm>
            <a:off x="0" y="2842168"/>
            <a:ext cx="9144000" cy="1173664"/>
            <a:chOff x="0" y="2703623"/>
            <a:chExt cx="9144000" cy="117366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FB6CEA3-5E34-4549-AE8C-A8E770FA2E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703623"/>
              <a:ext cx="9144000" cy="1173664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C22C255-D474-467B-9041-0FDB8F3672C4}"/>
                </a:ext>
              </a:extLst>
            </p:cNvPr>
            <p:cNvSpPr txBox="1"/>
            <p:nvPr/>
          </p:nvSpPr>
          <p:spPr>
            <a:xfrm>
              <a:off x="1393623" y="3028927"/>
              <a:ext cx="526618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latin typeface="Arial" panose="020B0604020202020204" pitchFamily="34" charset="0"/>
                  <a:cs typeface="Arial" panose="020B0604020202020204" pitchFamily="34" charset="0"/>
                </a:rPr>
                <a:t>Vì sao em phải yêu thương gia đình?</a:t>
              </a:r>
              <a:endParaRPr 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60A6D908-E5AC-4AF6-87DC-1C2685D23246}"/>
              </a:ext>
            </a:extLst>
          </p:cNvPr>
          <p:cNvSpPr txBox="1"/>
          <p:nvPr/>
        </p:nvSpPr>
        <p:spPr>
          <a:xfrm>
            <a:off x="1035606" y="295301"/>
            <a:ext cx="67146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Bạn nào trong tranh dưới đây có hành động</a:t>
            </a:r>
          </a:p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thể hiện tình yêu thương gia đình.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470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CB53162-2944-486A-9742-EADDA8FA20D2}"/>
              </a:ext>
            </a:extLst>
          </p:cNvPr>
          <p:cNvSpPr txBox="1"/>
          <p:nvPr/>
        </p:nvSpPr>
        <p:spPr>
          <a:xfrm>
            <a:off x="969057" y="324856"/>
            <a:ext cx="73777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Em thích hành động của bạn nào trong các tranh</a:t>
            </a:r>
          </a:p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dưới đây?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1EF478-2ADE-4A13-A93E-F1B8D584B6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6993" y="106938"/>
            <a:ext cx="714375" cy="714375"/>
          </a:xfrm>
          <a:prstGeom prst="rect">
            <a:avLst/>
          </a:prstGeom>
        </p:spPr>
      </p:pic>
      <p:grpSp>
        <p:nvGrpSpPr>
          <p:cNvPr id="24" name="Group 23"/>
          <p:cNvGrpSpPr/>
          <p:nvPr/>
        </p:nvGrpSpPr>
        <p:grpSpPr>
          <a:xfrm>
            <a:off x="295210" y="1476005"/>
            <a:ext cx="4080936" cy="3051557"/>
            <a:chOff x="295210" y="1476005"/>
            <a:chExt cx="4080936" cy="3051557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3455ACB6-5C1E-45E3-BDB5-12F8D6B979F1}"/>
                </a:ext>
              </a:extLst>
            </p:cNvPr>
            <p:cNvGrpSpPr/>
            <p:nvPr/>
          </p:nvGrpSpPr>
          <p:grpSpPr>
            <a:xfrm>
              <a:off x="295210" y="1741351"/>
              <a:ext cx="4080936" cy="2786211"/>
              <a:chOff x="295210" y="1741351"/>
              <a:chExt cx="4080936" cy="2786211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B261B8CB-CEC3-4E92-BA71-BFE6361B64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71053" y="1972659"/>
                <a:ext cx="3905093" cy="2554903"/>
              </a:xfrm>
              <a:prstGeom prst="rect">
                <a:avLst/>
              </a:prstGeom>
            </p:spPr>
          </p:pic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5DE01C4F-BB4C-4042-AADB-93DDA4687C11}"/>
                  </a:ext>
                </a:extLst>
              </p:cNvPr>
              <p:cNvSpPr/>
              <p:nvPr/>
            </p:nvSpPr>
            <p:spPr>
              <a:xfrm>
                <a:off x="295210" y="1741351"/>
                <a:ext cx="457200" cy="457200"/>
              </a:xfrm>
              <a:prstGeom prst="ellipse">
                <a:avLst/>
              </a:prstGeom>
              <a:solidFill>
                <a:srgbClr val="AAE1FA"/>
              </a:solidFill>
              <a:ln>
                <a:solidFill>
                  <a:srgbClr val="AAE1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</p:grpSp>
        <p:sp>
          <p:nvSpPr>
            <p:cNvPr id="7" name="Rounded Rectangular Callout 6"/>
            <p:cNvSpPr/>
            <p:nvPr/>
          </p:nvSpPr>
          <p:spPr>
            <a:xfrm>
              <a:off x="2157046" y="1476005"/>
              <a:ext cx="2219100" cy="762000"/>
            </a:xfrm>
            <a:prstGeom prst="wedgeRoundRectCallout">
              <a:avLst>
                <a:gd name="adj1" fmla="val -833"/>
                <a:gd name="adj2" fmla="val 77885"/>
                <a:gd name="adj3" fmla="val 16667"/>
              </a:avLst>
            </a:prstGeom>
            <a:solidFill>
              <a:schemeClr val="bg1"/>
            </a:solidFill>
            <a:ln w="190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 tớ mệt, các bạn nói nhỏ thôi!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4572000" y="1741351"/>
            <a:ext cx="4048190" cy="2769553"/>
            <a:chOff x="4572000" y="1741351"/>
            <a:chExt cx="4048190" cy="2769553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6DD2D08B-7EDA-4378-B9EB-6412E0CF7A4B}"/>
                </a:ext>
              </a:extLst>
            </p:cNvPr>
            <p:cNvGrpSpPr/>
            <p:nvPr/>
          </p:nvGrpSpPr>
          <p:grpSpPr>
            <a:xfrm>
              <a:off x="4572000" y="1741351"/>
              <a:ext cx="4048190" cy="2769553"/>
              <a:chOff x="4572000" y="1741351"/>
              <a:chExt cx="4048190" cy="2769553"/>
            </a:xfrm>
          </p:grpSpPr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E066D4CC-2E91-4CA1-BEDB-39216C0416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767856" y="1989317"/>
                <a:ext cx="3852334" cy="2521587"/>
              </a:xfrm>
              <a:prstGeom prst="rect">
                <a:avLst/>
              </a:prstGeom>
            </p:spPr>
          </p:pic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81013CEB-F599-4742-A269-8EA5C60F456A}"/>
                  </a:ext>
                </a:extLst>
              </p:cNvPr>
              <p:cNvSpPr/>
              <p:nvPr/>
            </p:nvSpPr>
            <p:spPr>
              <a:xfrm>
                <a:off x="4572000" y="1741351"/>
                <a:ext cx="457200" cy="457200"/>
              </a:xfrm>
              <a:prstGeom prst="ellipse">
                <a:avLst/>
              </a:prstGeom>
              <a:solidFill>
                <a:srgbClr val="AAE1FA"/>
              </a:solidFill>
              <a:ln>
                <a:solidFill>
                  <a:srgbClr val="AAE1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</p:txBody>
          </p:sp>
        </p:grpSp>
        <p:sp>
          <p:nvSpPr>
            <p:cNvPr id="23" name="Rounded Rectangular Callout 22"/>
            <p:cNvSpPr/>
            <p:nvPr/>
          </p:nvSpPr>
          <p:spPr>
            <a:xfrm>
              <a:off x="4800600" y="2403049"/>
              <a:ext cx="1445375" cy="762000"/>
            </a:xfrm>
            <a:prstGeom prst="wedgeRoundRectCallout">
              <a:avLst>
                <a:gd name="adj1" fmla="val -833"/>
                <a:gd name="adj2" fmla="val 77885"/>
                <a:gd name="adj3" fmla="val 16667"/>
              </a:avLst>
            </a:prstGeom>
            <a:solidFill>
              <a:schemeClr val="bg1"/>
            </a:solidFill>
            <a:ln w="190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Giẻ lau của bố đây ạ!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81631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1C34D44-544D-4A56-AA99-5A26C5F982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991" y="1863859"/>
            <a:ext cx="6040018" cy="3951676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5E865A5D-238D-47AD-B673-77DD7F3ADDC3}"/>
              </a:ext>
            </a:extLst>
          </p:cNvPr>
          <p:cNvSpPr/>
          <p:nvPr/>
        </p:nvSpPr>
        <p:spPr>
          <a:xfrm>
            <a:off x="1231951" y="1769356"/>
            <a:ext cx="640080" cy="640080"/>
          </a:xfrm>
          <a:prstGeom prst="ellipse">
            <a:avLst/>
          </a:prstGeom>
          <a:solidFill>
            <a:srgbClr val="AAE1FA"/>
          </a:solidFill>
          <a:ln>
            <a:solidFill>
              <a:srgbClr val="AAE1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B53162-2944-486A-9742-EADDA8FA20D2}"/>
              </a:ext>
            </a:extLst>
          </p:cNvPr>
          <p:cNvSpPr txBox="1"/>
          <p:nvPr/>
        </p:nvSpPr>
        <p:spPr>
          <a:xfrm>
            <a:off x="969057" y="324856"/>
            <a:ext cx="73777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Em thích hành động của bạn nào trong các tranh</a:t>
            </a:r>
          </a:p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dưới đây?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F1EF478-2ADE-4A13-A93E-F1B8D584B6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6993" y="106938"/>
            <a:ext cx="714375" cy="714375"/>
          </a:xfrm>
          <a:prstGeom prst="rect">
            <a:avLst/>
          </a:prstGeom>
        </p:spPr>
      </p:pic>
      <p:sp>
        <p:nvSpPr>
          <p:cNvPr id="11" name="Rounded Rectangular Callout 10"/>
          <p:cNvSpPr/>
          <p:nvPr/>
        </p:nvSpPr>
        <p:spPr>
          <a:xfrm>
            <a:off x="4637793" y="1456694"/>
            <a:ext cx="2954215" cy="1322160"/>
          </a:xfrm>
          <a:custGeom>
            <a:avLst/>
            <a:gdLst>
              <a:gd name="connsiteX0" fmla="*/ 0 w 2954215"/>
              <a:gd name="connsiteY0" fmla="*/ 158794 h 952742"/>
              <a:gd name="connsiteX1" fmla="*/ 158794 w 2954215"/>
              <a:gd name="connsiteY1" fmla="*/ 0 h 952742"/>
              <a:gd name="connsiteX2" fmla="*/ 492369 w 2954215"/>
              <a:gd name="connsiteY2" fmla="*/ 0 h 952742"/>
              <a:gd name="connsiteX3" fmla="*/ 492369 w 2954215"/>
              <a:gd name="connsiteY3" fmla="*/ 0 h 952742"/>
              <a:gd name="connsiteX4" fmla="*/ 1230923 w 2954215"/>
              <a:gd name="connsiteY4" fmla="*/ 0 h 952742"/>
              <a:gd name="connsiteX5" fmla="*/ 2795421 w 2954215"/>
              <a:gd name="connsiteY5" fmla="*/ 0 h 952742"/>
              <a:gd name="connsiteX6" fmla="*/ 2954215 w 2954215"/>
              <a:gd name="connsiteY6" fmla="*/ 158794 h 952742"/>
              <a:gd name="connsiteX7" fmla="*/ 2954215 w 2954215"/>
              <a:gd name="connsiteY7" fmla="*/ 555766 h 952742"/>
              <a:gd name="connsiteX8" fmla="*/ 2954215 w 2954215"/>
              <a:gd name="connsiteY8" fmla="*/ 555766 h 952742"/>
              <a:gd name="connsiteX9" fmla="*/ 2954215 w 2954215"/>
              <a:gd name="connsiteY9" fmla="*/ 793952 h 952742"/>
              <a:gd name="connsiteX10" fmla="*/ 2954215 w 2954215"/>
              <a:gd name="connsiteY10" fmla="*/ 793948 h 952742"/>
              <a:gd name="connsiteX11" fmla="*/ 2795421 w 2954215"/>
              <a:gd name="connsiteY11" fmla="*/ 952742 h 952742"/>
              <a:gd name="connsiteX12" fmla="*/ 1230923 w 2954215"/>
              <a:gd name="connsiteY12" fmla="*/ 952742 h 952742"/>
              <a:gd name="connsiteX13" fmla="*/ 1452499 w 2954215"/>
              <a:gd name="connsiteY13" fmla="*/ 1253580 h 952742"/>
              <a:gd name="connsiteX14" fmla="*/ 492369 w 2954215"/>
              <a:gd name="connsiteY14" fmla="*/ 952742 h 952742"/>
              <a:gd name="connsiteX15" fmla="*/ 158794 w 2954215"/>
              <a:gd name="connsiteY15" fmla="*/ 952742 h 952742"/>
              <a:gd name="connsiteX16" fmla="*/ 0 w 2954215"/>
              <a:gd name="connsiteY16" fmla="*/ 793948 h 952742"/>
              <a:gd name="connsiteX17" fmla="*/ 0 w 2954215"/>
              <a:gd name="connsiteY17" fmla="*/ 793952 h 952742"/>
              <a:gd name="connsiteX18" fmla="*/ 0 w 2954215"/>
              <a:gd name="connsiteY18" fmla="*/ 555766 h 952742"/>
              <a:gd name="connsiteX19" fmla="*/ 0 w 2954215"/>
              <a:gd name="connsiteY19" fmla="*/ 555766 h 952742"/>
              <a:gd name="connsiteX20" fmla="*/ 0 w 2954215"/>
              <a:gd name="connsiteY20" fmla="*/ 158794 h 952742"/>
              <a:gd name="connsiteX0" fmla="*/ 0 w 2954215"/>
              <a:gd name="connsiteY0" fmla="*/ 158794 h 1253580"/>
              <a:gd name="connsiteX1" fmla="*/ 158794 w 2954215"/>
              <a:gd name="connsiteY1" fmla="*/ 0 h 1253580"/>
              <a:gd name="connsiteX2" fmla="*/ 492369 w 2954215"/>
              <a:gd name="connsiteY2" fmla="*/ 0 h 1253580"/>
              <a:gd name="connsiteX3" fmla="*/ 492369 w 2954215"/>
              <a:gd name="connsiteY3" fmla="*/ 0 h 1253580"/>
              <a:gd name="connsiteX4" fmla="*/ 1230923 w 2954215"/>
              <a:gd name="connsiteY4" fmla="*/ 0 h 1253580"/>
              <a:gd name="connsiteX5" fmla="*/ 2795421 w 2954215"/>
              <a:gd name="connsiteY5" fmla="*/ 0 h 1253580"/>
              <a:gd name="connsiteX6" fmla="*/ 2954215 w 2954215"/>
              <a:gd name="connsiteY6" fmla="*/ 158794 h 1253580"/>
              <a:gd name="connsiteX7" fmla="*/ 2954215 w 2954215"/>
              <a:gd name="connsiteY7" fmla="*/ 555766 h 1253580"/>
              <a:gd name="connsiteX8" fmla="*/ 2954215 w 2954215"/>
              <a:gd name="connsiteY8" fmla="*/ 555766 h 1253580"/>
              <a:gd name="connsiteX9" fmla="*/ 2954215 w 2954215"/>
              <a:gd name="connsiteY9" fmla="*/ 793952 h 1253580"/>
              <a:gd name="connsiteX10" fmla="*/ 2954215 w 2954215"/>
              <a:gd name="connsiteY10" fmla="*/ 793948 h 1253580"/>
              <a:gd name="connsiteX11" fmla="*/ 2795421 w 2954215"/>
              <a:gd name="connsiteY11" fmla="*/ 952742 h 1253580"/>
              <a:gd name="connsiteX12" fmla="*/ 1230923 w 2954215"/>
              <a:gd name="connsiteY12" fmla="*/ 952742 h 1253580"/>
              <a:gd name="connsiteX13" fmla="*/ 1452499 w 2954215"/>
              <a:gd name="connsiteY13" fmla="*/ 1253580 h 1253580"/>
              <a:gd name="connsiteX14" fmla="*/ 1041009 w 2954215"/>
              <a:gd name="connsiteY14" fmla="*/ 937502 h 1253580"/>
              <a:gd name="connsiteX15" fmla="*/ 158794 w 2954215"/>
              <a:gd name="connsiteY15" fmla="*/ 952742 h 1253580"/>
              <a:gd name="connsiteX16" fmla="*/ 0 w 2954215"/>
              <a:gd name="connsiteY16" fmla="*/ 793948 h 1253580"/>
              <a:gd name="connsiteX17" fmla="*/ 0 w 2954215"/>
              <a:gd name="connsiteY17" fmla="*/ 793952 h 1253580"/>
              <a:gd name="connsiteX18" fmla="*/ 0 w 2954215"/>
              <a:gd name="connsiteY18" fmla="*/ 555766 h 1253580"/>
              <a:gd name="connsiteX19" fmla="*/ 0 w 2954215"/>
              <a:gd name="connsiteY19" fmla="*/ 555766 h 1253580"/>
              <a:gd name="connsiteX20" fmla="*/ 0 w 2954215"/>
              <a:gd name="connsiteY20" fmla="*/ 158794 h 1253580"/>
              <a:gd name="connsiteX0" fmla="*/ 0 w 2954215"/>
              <a:gd name="connsiteY0" fmla="*/ 158794 h 1322160"/>
              <a:gd name="connsiteX1" fmla="*/ 158794 w 2954215"/>
              <a:gd name="connsiteY1" fmla="*/ 0 h 1322160"/>
              <a:gd name="connsiteX2" fmla="*/ 492369 w 2954215"/>
              <a:gd name="connsiteY2" fmla="*/ 0 h 1322160"/>
              <a:gd name="connsiteX3" fmla="*/ 492369 w 2954215"/>
              <a:gd name="connsiteY3" fmla="*/ 0 h 1322160"/>
              <a:gd name="connsiteX4" fmla="*/ 1230923 w 2954215"/>
              <a:gd name="connsiteY4" fmla="*/ 0 h 1322160"/>
              <a:gd name="connsiteX5" fmla="*/ 2795421 w 2954215"/>
              <a:gd name="connsiteY5" fmla="*/ 0 h 1322160"/>
              <a:gd name="connsiteX6" fmla="*/ 2954215 w 2954215"/>
              <a:gd name="connsiteY6" fmla="*/ 158794 h 1322160"/>
              <a:gd name="connsiteX7" fmla="*/ 2954215 w 2954215"/>
              <a:gd name="connsiteY7" fmla="*/ 555766 h 1322160"/>
              <a:gd name="connsiteX8" fmla="*/ 2954215 w 2954215"/>
              <a:gd name="connsiteY8" fmla="*/ 555766 h 1322160"/>
              <a:gd name="connsiteX9" fmla="*/ 2954215 w 2954215"/>
              <a:gd name="connsiteY9" fmla="*/ 793952 h 1322160"/>
              <a:gd name="connsiteX10" fmla="*/ 2954215 w 2954215"/>
              <a:gd name="connsiteY10" fmla="*/ 793948 h 1322160"/>
              <a:gd name="connsiteX11" fmla="*/ 2795421 w 2954215"/>
              <a:gd name="connsiteY11" fmla="*/ 952742 h 1322160"/>
              <a:gd name="connsiteX12" fmla="*/ 1230923 w 2954215"/>
              <a:gd name="connsiteY12" fmla="*/ 952742 h 1322160"/>
              <a:gd name="connsiteX13" fmla="*/ 1376299 w 2954215"/>
              <a:gd name="connsiteY13" fmla="*/ 1322160 h 1322160"/>
              <a:gd name="connsiteX14" fmla="*/ 1041009 w 2954215"/>
              <a:gd name="connsiteY14" fmla="*/ 937502 h 1322160"/>
              <a:gd name="connsiteX15" fmla="*/ 158794 w 2954215"/>
              <a:gd name="connsiteY15" fmla="*/ 952742 h 1322160"/>
              <a:gd name="connsiteX16" fmla="*/ 0 w 2954215"/>
              <a:gd name="connsiteY16" fmla="*/ 793948 h 1322160"/>
              <a:gd name="connsiteX17" fmla="*/ 0 w 2954215"/>
              <a:gd name="connsiteY17" fmla="*/ 793952 h 1322160"/>
              <a:gd name="connsiteX18" fmla="*/ 0 w 2954215"/>
              <a:gd name="connsiteY18" fmla="*/ 555766 h 1322160"/>
              <a:gd name="connsiteX19" fmla="*/ 0 w 2954215"/>
              <a:gd name="connsiteY19" fmla="*/ 555766 h 1322160"/>
              <a:gd name="connsiteX20" fmla="*/ 0 w 2954215"/>
              <a:gd name="connsiteY20" fmla="*/ 158794 h 1322160"/>
              <a:gd name="connsiteX0" fmla="*/ 0 w 2954215"/>
              <a:gd name="connsiteY0" fmla="*/ 158794 h 1322160"/>
              <a:gd name="connsiteX1" fmla="*/ 158794 w 2954215"/>
              <a:gd name="connsiteY1" fmla="*/ 0 h 1322160"/>
              <a:gd name="connsiteX2" fmla="*/ 492369 w 2954215"/>
              <a:gd name="connsiteY2" fmla="*/ 0 h 1322160"/>
              <a:gd name="connsiteX3" fmla="*/ 492369 w 2954215"/>
              <a:gd name="connsiteY3" fmla="*/ 0 h 1322160"/>
              <a:gd name="connsiteX4" fmla="*/ 1230923 w 2954215"/>
              <a:gd name="connsiteY4" fmla="*/ 0 h 1322160"/>
              <a:gd name="connsiteX5" fmla="*/ 2795421 w 2954215"/>
              <a:gd name="connsiteY5" fmla="*/ 0 h 1322160"/>
              <a:gd name="connsiteX6" fmla="*/ 2954215 w 2954215"/>
              <a:gd name="connsiteY6" fmla="*/ 158794 h 1322160"/>
              <a:gd name="connsiteX7" fmla="*/ 2954215 w 2954215"/>
              <a:gd name="connsiteY7" fmla="*/ 555766 h 1322160"/>
              <a:gd name="connsiteX8" fmla="*/ 2954215 w 2954215"/>
              <a:gd name="connsiteY8" fmla="*/ 555766 h 1322160"/>
              <a:gd name="connsiteX9" fmla="*/ 2954215 w 2954215"/>
              <a:gd name="connsiteY9" fmla="*/ 793952 h 1322160"/>
              <a:gd name="connsiteX10" fmla="*/ 2954215 w 2954215"/>
              <a:gd name="connsiteY10" fmla="*/ 793948 h 1322160"/>
              <a:gd name="connsiteX11" fmla="*/ 2795421 w 2954215"/>
              <a:gd name="connsiteY11" fmla="*/ 952742 h 1322160"/>
              <a:gd name="connsiteX12" fmla="*/ 1230923 w 2954215"/>
              <a:gd name="connsiteY12" fmla="*/ 952742 h 1322160"/>
              <a:gd name="connsiteX13" fmla="*/ 1376299 w 2954215"/>
              <a:gd name="connsiteY13" fmla="*/ 1322160 h 1322160"/>
              <a:gd name="connsiteX14" fmla="*/ 1033389 w 2954215"/>
              <a:gd name="connsiteY14" fmla="*/ 952742 h 1322160"/>
              <a:gd name="connsiteX15" fmla="*/ 158794 w 2954215"/>
              <a:gd name="connsiteY15" fmla="*/ 952742 h 1322160"/>
              <a:gd name="connsiteX16" fmla="*/ 0 w 2954215"/>
              <a:gd name="connsiteY16" fmla="*/ 793948 h 1322160"/>
              <a:gd name="connsiteX17" fmla="*/ 0 w 2954215"/>
              <a:gd name="connsiteY17" fmla="*/ 793952 h 1322160"/>
              <a:gd name="connsiteX18" fmla="*/ 0 w 2954215"/>
              <a:gd name="connsiteY18" fmla="*/ 555766 h 1322160"/>
              <a:gd name="connsiteX19" fmla="*/ 0 w 2954215"/>
              <a:gd name="connsiteY19" fmla="*/ 555766 h 1322160"/>
              <a:gd name="connsiteX20" fmla="*/ 0 w 2954215"/>
              <a:gd name="connsiteY20" fmla="*/ 158794 h 132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954215" h="1322160">
                <a:moveTo>
                  <a:pt x="0" y="158794"/>
                </a:moveTo>
                <a:cubicBezTo>
                  <a:pt x="0" y="71094"/>
                  <a:pt x="71094" y="0"/>
                  <a:pt x="158794" y="0"/>
                </a:cubicBezTo>
                <a:lnTo>
                  <a:pt x="492369" y="0"/>
                </a:lnTo>
                <a:lnTo>
                  <a:pt x="492369" y="0"/>
                </a:lnTo>
                <a:lnTo>
                  <a:pt x="1230923" y="0"/>
                </a:lnTo>
                <a:lnTo>
                  <a:pt x="2795421" y="0"/>
                </a:lnTo>
                <a:cubicBezTo>
                  <a:pt x="2883121" y="0"/>
                  <a:pt x="2954215" y="71094"/>
                  <a:pt x="2954215" y="158794"/>
                </a:cubicBezTo>
                <a:lnTo>
                  <a:pt x="2954215" y="555766"/>
                </a:lnTo>
                <a:lnTo>
                  <a:pt x="2954215" y="555766"/>
                </a:lnTo>
                <a:lnTo>
                  <a:pt x="2954215" y="793952"/>
                </a:lnTo>
                <a:lnTo>
                  <a:pt x="2954215" y="793948"/>
                </a:lnTo>
                <a:cubicBezTo>
                  <a:pt x="2954215" y="881648"/>
                  <a:pt x="2883121" y="952742"/>
                  <a:pt x="2795421" y="952742"/>
                </a:cubicBezTo>
                <a:lnTo>
                  <a:pt x="1230923" y="952742"/>
                </a:lnTo>
                <a:lnTo>
                  <a:pt x="1376299" y="1322160"/>
                </a:lnTo>
                <a:lnTo>
                  <a:pt x="1033389" y="952742"/>
                </a:lnTo>
                <a:lnTo>
                  <a:pt x="158794" y="952742"/>
                </a:lnTo>
                <a:cubicBezTo>
                  <a:pt x="71094" y="952742"/>
                  <a:pt x="0" y="881648"/>
                  <a:pt x="0" y="793948"/>
                </a:cubicBezTo>
                <a:lnTo>
                  <a:pt x="0" y="793952"/>
                </a:lnTo>
                <a:lnTo>
                  <a:pt x="0" y="555766"/>
                </a:lnTo>
                <a:lnTo>
                  <a:pt x="0" y="555766"/>
                </a:lnTo>
                <a:lnTo>
                  <a:pt x="0" y="158794"/>
                </a:lnTo>
                <a:close/>
              </a:path>
            </a:pathLst>
          </a:custGeom>
          <a:solidFill>
            <a:schemeClr val="bg1"/>
          </a:solidFill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i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97350" y="1517298"/>
            <a:ext cx="28351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i="1">
                <a:latin typeface="Arial" panose="020B0604020202020204" pitchFamily="34" charset="0"/>
                <a:cs typeface="Arial" panose="020B0604020202020204" pitchFamily="34" charset="0"/>
              </a:rPr>
              <a:t>Bà tớ mệt, các bạn nói nhỏ thôi!</a:t>
            </a:r>
          </a:p>
        </p:txBody>
      </p:sp>
    </p:spTree>
    <p:extLst>
      <p:ext uri="{BB962C8B-B14F-4D97-AF65-F5344CB8AC3E}">
        <p14:creationId xmlns:p14="http://schemas.microsoft.com/office/powerpoint/2010/main" val="19577315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1C34D44-544D-4A56-AA99-5A26C5F9826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6" t="8227" r="10101" b="4988"/>
          <a:stretch/>
        </p:blipFill>
        <p:spPr>
          <a:xfrm>
            <a:off x="883113" y="974894"/>
            <a:ext cx="7377774" cy="5315662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5E865A5D-238D-47AD-B673-77DD7F3ADDC3}"/>
              </a:ext>
            </a:extLst>
          </p:cNvPr>
          <p:cNvSpPr/>
          <p:nvPr/>
        </p:nvSpPr>
        <p:spPr>
          <a:xfrm>
            <a:off x="911911" y="1309434"/>
            <a:ext cx="640080" cy="640080"/>
          </a:xfrm>
          <a:prstGeom prst="ellipse">
            <a:avLst/>
          </a:prstGeom>
          <a:solidFill>
            <a:srgbClr val="AAE1FA"/>
          </a:solidFill>
          <a:ln>
            <a:solidFill>
              <a:srgbClr val="AAE1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B53162-2944-486A-9742-EADDA8FA20D2}"/>
              </a:ext>
            </a:extLst>
          </p:cNvPr>
          <p:cNvSpPr txBox="1"/>
          <p:nvPr/>
        </p:nvSpPr>
        <p:spPr>
          <a:xfrm>
            <a:off x="969057" y="324856"/>
            <a:ext cx="73777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Em thích hành động của bạn nào trong các tranh</a:t>
            </a:r>
          </a:p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dưới đây?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F1EF478-2ADE-4A13-A93E-F1B8D584B6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6993" y="106938"/>
            <a:ext cx="714375" cy="714375"/>
          </a:xfrm>
          <a:prstGeom prst="rect">
            <a:avLst/>
          </a:prstGeom>
        </p:spPr>
      </p:pic>
      <p:sp>
        <p:nvSpPr>
          <p:cNvPr id="11" name="Rounded Rectangular Callout 10"/>
          <p:cNvSpPr/>
          <p:nvPr/>
        </p:nvSpPr>
        <p:spPr>
          <a:xfrm>
            <a:off x="1413947" y="2528968"/>
            <a:ext cx="2102976" cy="1253580"/>
          </a:xfrm>
          <a:custGeom>
            <a:avLst/>
            <a:gdLst>
              <a:gd name="connsiteX0" fmla="*/ 0 w 2102976"/>
              <a:gd name="connsiteY0" fmla="*/ 158794 h 952742"/>
              <a:gd name="connsiteX1" fmla="*/ 158794 w 2102976"/>
              <a:gd name="connsiteY1" fmla="*/ 0 h 952742"/>
              <a:gd name="connsiteX2" fmla="*/ 350496 w 2102976"/>
              <a:gd name="connsiteY2" fmla="*/ 0 h 952742"/>
              <a:gd name="connsiteX3" fmla="*/ 350496 w 2102976"/>
              <a:gd name="connsiteY3" fmla="*/ 0 h 952742"/>
              <a:gd name="connsiteX4" fmla="*/ 876240 w 2102976"/>
              <a:gd name="connsiteY4" fmla="*/ 0 h 952742"/>
              <a:gd name="connsiteX5" fmla="*/ 1944182 w 2102976"/>
              <a:gd name="connsiteY5" fmla="*/ 0 h 952742"/>
              <a:gd name="connsiteX6" fmla="*/ 2102976 w 2102976"/>
              <a:gd name="connsiteY6" fmla="*/ 158794 h 952742"/>
              <a:gd name="connsiteX7" fmla="*/ 2102976 w 2102976"/>
              <a:gd name="connsiteY7" fmla="*/ 555766 h 952742"/>
              <a:gd name="connsiteX8" fmla="*/ 2102976 w 2102976"/>
              <a:gd name="connsiteY8" fmla="*/ 555766 h 952742"/>
              <a:gd name="connsiteX9" fmla="*/ 2102976 w 2102976"/>
              <a:gd name="connsiteY9" fmla="*/ 793952 h 952742"/>
              <a:gd name="connsiteX10" fmla="*/ 2102976 w 2102976"/>
              <a:gd name="connsiteY10" fmla="*/ 793948 h 952742"/>
              <a:gd name="connsiteX11" fmla="*/ 1944182 w 2102976"/>
              <a:gd name="connsiteY11" fmla="*/ 952742 h 952742"/>
              <a:gd name="connsiteX12" fmla="*/ 876240 w 2102976"/>
              <a:gd name="connsiteY12" fmla="*/ 952742 h 952742"/>
              <a:gd name="connsiteX13" fmla="*/ 1033970 w 2102976"/>
              <a:gd name="connsiteY13" fmla="*/ 1253580 h 952742"/>
              <a:gd name="connsiteX14" fmla="*/ 350496 w 2102976"/>
              <a:gd name="connsiteY14" fmla="*/ 952742 h 952742"/>
              <a:gd name="connsiteX15" fmla="*/ 158794 w 2102976"/>
              <a:gd name="connsiteY15" fmla="*/ 952742 h 952742"/>
              <a:gd name="connsiteX16" fmla="*/ 0 w 2102976"/>
              <a:gd name="connsiteY16" fmla="*/ 793948 h 952742"/>
              <a:gd name="connsiteX17" fmla="*/ 0 w 2102976"/>
              <a:gd name="connsiteY17" fmla="*/ 793952 h 952742"/>
              <a:gd name="connsiteX18" fmla="*/ 0 w 2102976"/>
              <a:gd name="connsiteY18" fmla="*/ 555766 h 952742"/>
              <a:gd name="connsiteX19" fmla="*/ 0 w 2102976"/>
              <a:gd name="connsiteY19" fmla="*/ 555766 h 952742"/>
              <a:gd name="connsiteX20" fmla="*/ 0 w 2102976"/>
              <a:gd name="connsiteY20" fmla="*/ 158794 h 952742"/>
              <a:gd name="connsiteX0" fmla="*/ 0 w 2102976"/>
              <a:gd name="connsiteY0" fmla="*/ 158794 h 1253580"/>
              <a:gd name="connsiteX1" fmla="*/ 158794 w 2102976"/>
              <a:gd name="connsiteY1" fmla="*/ 0 h 1253580"/>
              <a:gd name="connsiteX2" fmla="*/ 350496 w 2102976"/>
              <a:gd name="connsiteY2" fmla="*/ 0 h 1253580"/>
              <a:gd name="connsiteX3" fmla="*/ 350496 w 2102976"/>
              <a:gd name="connsiteY3" fmla="*/ 0 h 1253580"/>
              <a:gd name="connsiteX4" fmla="*/ 876240 w 2102976"/>
              <a:gd name="connsiteY4" fmla="*/ 0 h 1253580"/>
              <a:gd name="connsiteX5" fmla="*/ 1944182 w 2102976"/>
              <a:gd name="connsiteY5" fmla="*/ 0 h 1253580"/>
              <a:gd name="connsiteX6" fmla="*/ 2102976 w 2102976"/>
              <a:gd name="connsiteY6" fmla="*/ 158794 h 1253580"/>
              <a:gd name="connsiteX7" fmla="*/ 2102976 w 2102976"/>
              <a:gd name="connsiteY7" fmla="*/ 555766 h 1253580"/>
              <a:gd name="connsiteX8" fmla="*/ 2102976 w 2102976"/>
              <a:gd name="connsiteY8" fmla="*/ 555766 h 1253580"/>
              <a:gd name="connsiteX9" fmla="*/ 2102976 w 2102976"/>
              <a:gd name="connsiteY9" fmla="*/ 793952 h 1253580"/>
              <a:gd name="connsiteX10" fmla="*/ 2102976 w 2102976"/>
              <a:gd name="connsiteY10" fmla="*/ 793948 h 1253580"/>
              <a:gd name="connsiteX11" fmla="*/ 1944182 w 2102976"/>
              <a:gd name="connsiteY11" fmla="*/ 952742 h 1253580"/>
              <a:gd name="connsiteX12" fmla="*/ 876240 w 2102976"/>
              <a:gd name="connsiteY12" fmla="*/ 952742 h 1253580"/>
              <a:gd name="connsiteX13" fmla="*/ 1033970 w 2102976"/>
              <a:gd name="connsiteY13" fmla="*/ 1253580 h 1253580"/>
              <a:gd name="connsiteX14" fmla="*/ 731496 w 2102976"/>
              <a:gd name="connsiteY14" fmla="*/ 952742 h 1253580"/>
              <a:gd name="connsiteX15" fmla="*/ 158794 w 2102976"/>
              <a:gd name="connsiteY15" fmla="*/ 952742 h 1253580"/>
              <a:gd name="connsiteX16" fmla="*/ 0 w 2102976"/>
              <a:gd name="connsiteY16" fmla="*/ 793948 h 1253580"/>
              <a:gd name="connsiteX17" fmla="*/ 0 w 2102976"/>
              <a:gd name="connsiteY17" fmla="*/ 793952 h 1253580"/>
              <a:gd name="connsiteX18" fmla="*/ 0 w 2102976"/>
              <a:gd name="connsiteY18" fmla="*/ 555766 h 1253580"/>
              <a:gd name="connsiteX19" fmla="*/ 0 w 2102976"/>
              <a:gd name="connsiteY19" fmla="*/ 555766 h 1253580"/>
              <a:gd name="connsiteX20" fmla="*/ 0 w 2102976"/>
              <a:gd name="connsiteY20" fmla="*/ 158794 h 1253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102976" h="1253580">
                <a:moveTo>
                  <a:pt x="0" y="158794"/>
                </a:moveTo>
                <a:cubicBezTo>
                  <a:pt x="0" y="71094"/>
                  <a:pt x="71094" y="0"/>
                  <a:pt x="158794" y="0"/>
                </a:cubicBezTo>
                <a:lnTo>
                  <a:pt x="350496" y="0"/>
                </a:lnTo>
                <a:lnTo>
                  <a:pt x="350496" y="0"/>
                </a:lnTo>
                <a:lnTo>
                  <a:pt x="876240" y="0"/>
                </a:lnTo>
                <a:lnTo>
                  <a:pt x="1944182" y="0"/>
                </a:lnTo>
                <a:cubicBezTo>
                  <a:pt x="2031882" y="0"/>
                  <a:pt x="2102976" y="71094"/>
                  <a:pt x="2102976" y="158794"/>
                </a:cubicBezTo>
                <a:lnTo>
                  <a:pt x="2102976" y="555766"/>
                </a:lnTo>
                <a:lnTo>
                  <a:pt x="2102976" y="555766"/>
                </a:lnTo>
                <a:lnTo>
                  <a:pt x="2102976" y="793952"/>
                </a:lnTo>
                <a:lnTo>
                  <a:pt x="2102976" y="793948"/>
                </a:lnTo>
                <a:cubicBezTo>
                  <a:pt x="2102976" y="881648"/>
                  <a:pt x="2031882" y="952742"/>
                  <a:pt x="1944182" y="952742"/>
                </a:cubicBezTo>
                <a:lnTo>
                  <a:pt x="876240" y="952742"/>
                </a:lnTo>
                <a:lnTo>
                  <a:pt x="1033970" y="1253580"/>
                </a:lnTo>
                <a:lnTo>
                  <a:pt x="731496" y="952742"/>
                </a:lnTo>
                <a:lnTo>
                  <a:pt x="158794" y="952742"/>
                </a:lnTo>
                <a:cubicBezTo>
                  <a:pt x="71094" y="952742"/>
                  <a:pt x="0" y="881648"/>
                  <a:pt x="0" y="793948"/>
                </a:cubicBezTo>
                <a:lnTo>
                  <a:pt x="0" y="793952"/>
                </a:lnTo>
                <a:lnTo>
                  <a:pt x="0" y="555766"/>
                </a:lnTo>
                <a:lnTo>
                  <a:pt x="0" y="555766"/>
                </a:lnTo>
                <a:lnTo>
                  <a:pt x="0" y="158794"/>
                </a:lnTo>
                <a:close/>
              </a:path>
            </a:pathLst>
          </a:custGeom>
          <a:solidFill>
            <a:schemeClr val="bg1"/>
          </a:solidFill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i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51991" y="2591575"/>
            <a:ext cx="17529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i="1">
                <a:latin typeface="Arial" panose="020B0604020202020204" pitchFamily="34" charset="0"/>
                <a:cs typeface="Arial" panose="020B0604020202020204" pitchFamily="34" charset="0"/>
              </a:rPr>
              <a:t>Giẻ lau của bố đây ạ!</a:t>
            </a:r>
          </a:p>
        </p:txBody>
      </p:sp>
    </p:spTree>
    <p:extLst>
      <p:ext uri="{BB962C8B-B14F-4D97-AF65-F5344CB8AC3E}">
        <p14:creationId xmlns:p14="http://schemas.microsoft.com/office/powerpoint/2010/main" val="28372898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13E5953-0F60-4AFA-A82D-FBBEF0CA9E89}"/>
              </a:ext>
            </a:extLst>
          </p:cNvPr>
          <p:cNvSpPr txBox="1"/>
          <p:nvPr/>
        </p:nvSpPr>
        <p:spPr>
          <a:xfrm>
            <a:off x="911368" y="359648"/>
            <a:ext cx="7522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50">
                <a:latin typeface="Arial" panose="020B0604020202020204" pitchFamily="34" charset="0"/>
                <a:cs typeface="Arial" panose="020B0604020202020204" pitchFamily="34" charset="0"/>
              </a:rPr>
              <a:t>Em sẽ làm gì trong mỗi tình huống sau?</a:t>
            </a:r>
            <a:endParaRPr lang="en-US" sz="2400" b="1" spc="-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29E334-3A63-4752-BFAD-343763BB02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6993" y="106938"/>
            <a:ext cx="714375" cy="714375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421709" y="1691438"/>
            <a:ext cx="4016597" cy="3509983"/>
            <a:chOff x="661195" y="1343475"/>
            <a:chExt cx="4016597" cy="3509983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117C11D4-5133-4AA5-A717-900D17F80C59}"/>
                </a:ext>
              </a:extLst>
            </p:cNvPr>
            <p:cNvGrpSpPr/>
            <p:nvPr/>
          </p:nvGrpSpPr>
          <p:grpSpPr>
            <a:xfrm>
              <a:off x="1014647" y="1343475"/>
              <a:ext cx="3305163" cy="2746148"/>
              <a:chOff x="1014647" y="1343475"/>
              <a:chExt cx="3305163" cy="2746148"/>
            </a:xfrm>
          </p:grpSpPr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3D1928BB-9075-4C17-AFD3-7336A5462D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9300" y="1409007"/>
                <a:ext cx="3300510" cy="2680616"/>
              </a:xfrm>
              <a:prstGeom prst="roundRect">
                <a:avLst/>
              </a:prstGeom>
              <a:ln>
                <a:noFill/>
              </a:ln>
            </p:spPr>
          </p:pic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2615E94E-5BB2-4120-9636-49DE472BD3EC}"/>
                  </a:ext>
                </a:extLst>
              </p:cNvPr>
              <p:cNvSpPr/>
              <p:nvPr/>
            </p:nvSpPr>
            <p:spPr>
              <a:xfrm>
                <a:off x="1014647" y="1343475"/>
                <a:ext cx="457200" cy="457200"/>
              </a:xfrm>
              <a:prstGeom prst="ellipse">
                <a:avLst/>
              </a:prstGeom>
              <a:solidFill>
                <a:srgbClr val="AAE1FA"/>
              </a:solidFill>
              <a:ln>
                <a:solidFill>
                  <a:srgbClr val="AAE1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</p:grpSp>
        <p:grpSp>
          <p:nvGrpSpPr>
            <p:cNvPr id="23" name="Group 22"/>
            <p:cNvGrpSpPr/>
            <p:nvPr/>
          </p:nvGrpSpPr>
          <p:grpSpPr>
            <a:xfrm>
              <a:off x="661195" y="3715134"/>
              <a:ext cx="4016597" cy="1138324"/>
              <a:chOff x="661195" y="3715134"/>
              <a:chExt cx="4016597" cy="1138324"/>
            </a:xfrm>
          </p:grpSpPr>
          <p:pic>
            <p:nvPicPr>
              <p:cNvPr id="24" name="Picture 23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61195" y="3715134"/>
                <a:ext cx="4016597" cy="1138324"/>
              </a:xfrm>
              <a:prstGeom prst="rect">
                <a:avLst/>
              </a:prstGeom>
            </p:spPr>
          </p:pic>
          <p:sp>
            <p:nvSpPr>
              <p:cNvPr id="25" name="TextBox 24"/>
              <p:cNvSpPr txBox="1"/>
              <p:nvPr/>
            </p:nvSpPr>
            <p:spPr>
              <a:xfrm>
                <a:off x="1189840" y="3948189"/>
                <a:ext cx="304321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i="1">
                    <a:latin typeface="Arial" panose="020B0604020202020204" pitchFamily="34" charset="0"/>
                    <a:cs typeface="Arial" panose="020B0604020202020204" pitchFamily="34" charset="0"/>
                  </a:rPr>
                  <a:t>Khi ông bị đau chân</a:t>
                </a:r>
              </a:p>
            </p:txBody>
          </p:sp>
        </p:grpSp>
      </p:grpSp>
      <p:grpSp>
        <p:nvGrpSpPr>
          <p:cNvPr id="35" name="Group 34"/>
          <p:cNvGrpSpPr/>
          <p:nvPr/>
        </p:nvGrpSpPr>
        <p:grpSpPr>
          <a:xfrm>
            <a:off x="4796411" y="1691438"/>
            <a:ext cx="4016597" cy="3509983"/>
            <a:chOff x="661195" y="1343475"/>
            <a:chExt cx="4016597" cy="3509983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117C11D4-5133-4AA5-A717-900D17F80C59}"/>
                </a:ext>
              </a:extLst>
            </p:cNvPr>
            <p:cNvGrpSpPr/>
            <p:nvPr/>
          </p:nvGrpSpPr>
          <p:grpSpPr>
            <a:xfrm>
              <a:off x="1021875" y="1343475"/>
              <a:ext cx="3295359" cy="2746148"/>
              <a:chOff x="1021875" y="1343475"/>
              <a:chExt cx="3295359" cy="2746148"/>
            </a:xfrm>
          </p:grpSpPr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3D1928BB-9075-4C17-AFD3-7336A5462D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21875" y="1409007"/>
                <a:ext cx="3295359" cy="2680616"/>
              </a:xfrm>
              <a:prstGeom prst="roundRect">
                <a:avLst/>
              </a:prstGeom>
              <a:ln>
                <a:noFill/>
              </a:ln>
            </p:spPr>
          </p:pic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2615E94E-5BB2-4120-9636-49DE472BD3EC}"/>
                  </a:ext>
                </a:extLst>
              </p:cNvPr>
              <p:cNvSpPr/>
              <p:nvPr/>
            </p:nvSpPr>
            <p:spPr>
              <a:xfrm>
                <a:off x="1049816" y="1343475"/>
                <a:ext cx="457200" cy="457200"/>
              </a:xfrm>
              <a:prstGeom prst="ellipse">
                <a:avLst/>
              </a:prstGeom>
              <a:solidFill>
                <a:srgbClr val="AAE1FA"/>
              </a:solidFill>
              <a:ln>
                <a:solidFill>
                  <a:srgbClr val="AAE1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</p:txBody>
          </p:sp>
        </p:grpSp>
        <p:grpSp>
          <p:nvGrpSpPr>
            <p:cNvPr id="37" name="Group 36"/>
            <p:cNvGrpSpPr/>
            <p:nvPr/>
          </p:nvGrpSpPr>
          <p:grpSpPr>
            <a:xfrm>
              <a:off x="661195" y="3715134"/>
              <a:ext cx="4016597" cy="1138324"/>
              <a:chOff x="661195" y="3715134"/>
              <a:chExt cx="4016597" cy="1138324"/>
            </a:xfrm>
          </p:grpSpPr>
          <p:pic>
            <p:nvPicPr>
              <p:cNvPr id="38" name="Picture 37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61195" y="3715134"/>
                <a:ext cx="4016597" cy="1138324"/>
              </a:xfrm>
              <a:prstGeom prst="rect">
                <a:avLst/>
              </a:prstGeom>
            </p:spPr>
          </p:pic>
          <p:sp>
            <p:nvSpPr>
              <p:cNvPr id="39" name="TextBox 38"/>
              <p:cNvSpPr txBox="1"/>
              <p:nvPr/>
            </p:nvSpPr>
            <p:spPr>
              <a:xfrm>
                <a:off x="1189840" y="3948189"/>
                <a:ext cx="304321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i="1">
                    <a:latin typeface="Arial" panose="020B0604020202020204" pitchFamily="34" charset="0"/>
                    <a:cs typeface="Arial" panose="020B0604020202020204" pitchFamily="34" charset="0"/>
                  </a:rPr>
                  <a:t>Khi em bé khóc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98967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2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E42421F-EC29-4137-A67D-0C6B9EDDE7CA}"/>
              </a:ext>
            </a:extLst>
          </p:cNvPr>
          <p:cNvSpPr txBox="1"/>
          <p:nvPr/>
        </p:nvSpPr>
        <p:spPr>
          <a:xfrm>
            <a:off x="911368" y="359648"/>
            <a:ext cx="7522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50">
                <a:latin typeface="Arial" panose="020B0604020202020204" pitchFamily="34" charset="0"/>
                <a:cs typeface="Arial" panose="020B0604020202020204" pitchFamily="34" charset="0"/>
              </a:rPr>
              <a:t>Em sẽ làm gì trong mỗi tình huống sau?</a:t>
            </a:r>
            <a:endParaRPr lang="en-US" sz="2400" b="1" spc="-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4C7E88-B840-4783-A8C3-D84619D64E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6993" y="106938"/>
            <a:ext cx="714375" cy="7143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AA9D06A-380E-4D34-BA85-EBF8D1A3D8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866" y="1186604"/>
            <a:ext cx="5956269" cy="4837579"/>
          </a:xfrm>
          <a:prstGeom prst="roundRect">
            <a:avLst/>
          </a:prstGeom>
          <a:ln>
            <a:noFill/>
          </a:ln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23A5FFCC-E810-457B-92D3-B134E051D9CF}"/>
              </a:ext>
            </a:extLst>
          </p:cNvPr>
          <p:cNvSpPr/>
          <p:nvPr/>
        </p:nvSpPr>
        <p:spPr>
          <a:xfrm>
            <a:off x="1551448" y="992794"/>
            <a:ext cx="640080" cy="640080"/>
          </a:xfrm>
          <a:prstGeom prst="ellipse">
            <a:avLst/>
          </a:prstGeom>
          <a:solidFill>
            <a:srgbClr val="AAE1FA"/>
          </a:solidFill>
          <a:ln>
            <a:solidFill>
              <a:srgbClr val="AAE1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1551448" y="5245942"/>
            <a:ext cx="6295804" cy="1625600"/>
            <a:chOff x="1925469" y="4863984"/>
            <a:chExt cx="5225608" cy="1404173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5469" y="4863984"/>
              <a:ext cx="5225608" cy="1404173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2732558" y="5226263"/>
              <a:ext cx="35669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i="1">
                  <a:latin typeface="Arial" panose="020B0604020202020204" pitchFamily="34" charset="0"/>
                  <a:cs typeface="Arial" panose="020B0604020202020204" pitchFamily="34" charset="0"/>
                </a:rPr>
                <a:t>Khi ông bị đau chân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561392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E42421F-EC29-4137-A67D-0C6B9EDDE7CA}"/>
              </a:ext>
            </a:extLst>
          </p:cNvPr>
          <p:cNvSpPr txBox="1"/>
          <p:nvPr/>
        </p:nvSpPr>
        <p:spPr>
          <a:xfrm>
            <a:off x="911368" y="359648"/>
            <a:ext cx="7522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50">
                <a:latin typeface="Arial" panose="020B0604020202020204" pitchFamily="34" charset="0"/>
                <a:cs typeface="Arial" panose="020B0604020202020204" pitchFamily="34" charset="0"/>
              </a:rPr>
              <a:t>Em sẽ làm gì trong mỗi tình huống sau?</a:t>
            </a:r>
            <a:endParaRPr lang="en-US" sz="2400" b="1" spc="-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4C7E88-B840-4783-A8C3-D84619D64E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6993" y="106938"/>
            <a:ext cx="714375" cy="7143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AA9D06A-380E-4D34-BA85-EBF8D1A3D8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374" y="1305146"/>
            <a:ext cx="5657252" cy="4601902"/>
          </a:xfrm>
          <a:prstGeom prst="roundRect">
            <a:avLst>
              <a:gd name="adj" fmla="val 4248"/>
            </a:avLst>
          </a:prstGeom>
          <a:ln>
            <a:noFill/>
          </a:ln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23A5FFCC-E810-457B-92D3-B134E051D9CF}"/>
              </a:ext>
            </a:extLst>
          </p:cNvPr>
          <p:cNvSpPr/>
          <p:nvPr/>
        </p:nvSpPr>
        <p:spPr>
          <a:xfrm>
            <a:off x="1423334" y="1074023"/>
            <a:ext cx="640080" cy="640080"/>
          </a:xfrm>
          <a:prstGeom prst="ellipse">
            <a:avLst/>
          </a:prstGeom>
          <a:solidFill>
            <a:srgbClr val="AAE1FA"/>
          </a:solidFill>
          <a:ln>
            <a:solidFill>
              <a:srgbClr val="AAE1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2059744" y="5377036"/>
            <a:ext cx="5225608" cy="1480964"/>
            <a:chOff x="1925469" y="4787193"/>
            <a:chExt cx="5225608" cy="1480964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5469" y="4787193"/>
              <a:ext cx="5225608" cy="1480964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2788531" y="5193159"/>
              <a:ext cx="35669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i="1">
                  <a:latin typeface="Arial" panose="020B0604020202020204" pitchFamily="34" charset="0"/>
                  <a:cs typeface="Arial" panose="020B0604020202020204" pitchFamily="34" charset="0"/>
                </a:rPr>
                <a:t>Khi em bé khóc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420644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6DAEB1F1-26FF-4C59-B90F-F83375EAE19B}"/>
              </a:ext>
            </a:extLst>
          </p:cNvPr>
          <p:cNvSpPr txBox="1"/>
          <p:nvPr/>
        </p:nvSpPr>
        <p:spPr>
          <a:xfrm>
            <a:off x="911368" y="336202"/>
            <a:ext cx="7522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50">
                <a:latin typeface="Arial" panose="020B0604020202020204" pitchFamily="34" charset="0"/>
                <a:cs typeface="Arial" panose="020B0604020202020204" pitchFamily="34" charset="0"/>
              </a:rPr>
              <a:t>Em hãy thể hiện hành động yêu thương trong từng</a:t>
            </a:r>
          </a:p>
          <a:p>
            <a:r>
              <a:rPr lang="en-US" sz="2400" b="1" spc="-50">
                <a:latin typeface="Arial" panose="020B0604020202020204" pitchFamily="34" charset="0"/>
                <a:cs typeface="Arial" panose="020B0604020202020204" pitchFamily="34" charset="0"/>
              </a:rPr>
              <a:t>tình huống cụ thể ở gia đình em.</a:t>
            </a:r>
            <a:endParaRPr lang="en-US" sz="2400" b="1" spc="-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980461-7812-4A0B-9422-7C74B34B67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6993" y="106938"/>
            <a:ext cx="714375" cy="714375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2607432" y="1593123"/>
            <a:ext cx="3942412" cy="4656971"/>
            <a:chOff x="2607432" y="1593123"/>
            <a:chExt cx="3942412" cy="4656971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07432" y="2033362"/>
              <a:ext cx="3942412" cy="3942412"/>
            </a:xfrm>
            <a:prstGeom prst="flowChartConnector">
              <a:avLst/>
            </a:prstGeom>
            <a:ln>
              <a:solidFill>
                <a:schemeClr val="tx1"/>
              </a:solidFill>
              <a:prstDash val="lgDash"/>
            </a:ln>
          </p:spPr>
        </p:pic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2615E94E-5BB2-4120-9636-49DE472BD3EC}"/>
                </a:ext>
              </a:extLst>
            </p:cNvPr>
            <p:cNvSpPr/>
            <p:nvPr/>
          </p:nvSpPr>
          <p:spPr>
            <a:xfrm>
              <a:off x="4395758" y="5792894"/>
              <a:ext cx="457200" cy="457200"/>
            </a:xfrm>
            <a:prstGeom prst="ellipse">
              <a:avLst/>
            </a:prstGeom>
            <a:solidFill>
              <a:srgbClr val="AAE1FA"/>
            </a:solidFill>
            <a:ln>
              <a:solidFill>
                <a:srgbClr val="AAE1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701216" y="1593123"/>
              <a:ext cx="3825182" cy="281353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en-US" sz="2400" i="1" spc="-100">
                  <a:latin typeface="Arial" panose="020B0604020202020204" pitchFamily="34" charset="0"/>
                  <a:cs typeface="Arial" panose="020B0604020202020204" pitchFamily="34" charset="0"/>
                </a:rPr>
                <a:t>Đi nhẹ, nói khẽ cho bà nghỉ ngơi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1141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3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1D41B8C-EB4D-43AC-A4F1-927BE07DE66E}"/>
              </a:ext>
            </a:extLst>
          </p:cNvPr>
          <p:cNvSpPr txBox="1"/>
          <p:nvPr/>
        </p:nvSpPr>
        <p:spPr>
          <a:xfrm>
            <a:off x="1062841" y="324854"/>
            <a:ext cx="7018318" cy="467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 b="1">
                <a:effectLst>
                  <a:glow rad="1270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Em hãy hát một bài hát về gia đình.</a:t>
            </a:r>
            <a:endParaRPr lang="en-US" sz="2400" b="1" i="1" dirty="0">
              <a:effectLst>
                <a:glow rad="1270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F08022-251A-47AB-8425-E042745A0F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6993" y="106938"/>
            <a:ext cx="714375" cy="714375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374817" y="915434"/>
            <a:ext cx="4016597" cy="2902673"/>
            <a:chOff x="614303" y="1341189"/>
            <a:chExt cx="4016597" cy="2902673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117C11D4-5133-4AA5-A717-900D17F80C59}"/>
                </a:ext>
              </a:extLst>
            </p:cNvPr>
            <p:cNvGrpSpPr/>
            <p:nvPr/>
          </p:nvGrpSpPr>
          <p:grpSpPr>
            <a:xfrm>
              <a:off x="1049816" y="1341189"/>
              <a:ext cx="2683984" cy="2017390"/>
              <a:chOff x="1049816" y="1341189"/>
              <a:chExt cx="2683984" cy="2017390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3D1928BB-9075-4C17-AFD3-7336A5462D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43732" y="1341189"/>
                <a:ext cx="2390068" cy="2017390"/>
              </a:xfrm>
              <a:prstGeom prst="roundRect">
                <a:avLst/>
              </a:prstGeom>
              <a:ln>
                <a:noFill/>
              </a:ln>
            </p:spPr>
          </p:pic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2615E94E-5BB2-4120-9636-49DE472BD3EC}"/>
                  </a:ext>
                </a:extLst>
              </p:cNvPr>
              <p:cNvSpPr/>
              <p:nvPr/>
            </p:nvSpPr>
            <p:spPr>
              <a:xfrm>
                <a:off x="1049816" y="1343475"/>
                <a:ext cx="457200" cy="457200"/>
              </a:xfrm>
              <a:prstGeom prst="ellipse">
                <a:avLst/>
              </a:prstGeom>
              <a:solidFill>
                <a:srgbClr val="AAE1FA"/>
              </a:solidFill>
              <a:ln>
                <a:solidFill>
                  <a:srgbClr val="AAE1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614303" y="3105538"/>
              <a:ext cx="4016597" cy="1138324"/>
              <a:chOff x="614303" y="3105538"/>
              <a:chExt cx="4016597" cy="1138324"/>
            </a:xfrm>
          </p:grpSpPr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4303" y="3105538"/>
                <a:ext cx="4016597" cy="1138324"/>
              </a:xfrm>
              <a:prstGeom prst="rect">
                <a:avLst/>
              </a:prstGeom>
            </p:spPr>
          </p:pic>
          <p:sp>
            <p:nvSpPr>
              <p:cNvPr id="11" name="TextBox 10"/>
              <p:cNvSpPr txBox="1"/>
              <p:nvPr/>
            </p:nvSpPr>
            <p:spPr>
              <a:xfrm>
                <a:off x="1142948" y="3221363"/>
                <a:ext cx="304321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i="1">
                    <a:latin typeface="Arial" panose="020B0604020202020204" pitchFamily="34" charset="0"/>
                    <a:cs typeface="Arial" panose="020B0604020202020204" pitchFamily="34" charset="0"/>
                  </a:rPr>
                  <a:t>Ba ngọn nến lung linh</a:t>
                </a:r>
              </a:p>
              <a:p>
                <a:pPr algn="ctr"/>
                <a:r>
                  <a:rPr lang="en-US" sz="2000">
                    <a:latin typeface="Arial" panose="020B0604020202020204" pitchFamily="34" charset="0"/>
                    <a:cs typeface="Arial" panose="020B0604020202020204" pitchFamily="34" charset="0"/>
                  </a:rPr>
                  <a:t>Sáng tác: </a:t>
                </a:r>
                <a:r>
                  <a:rPr lang="en-US" sz="2000" i="1">
                    <a:latin typeface="Arial" panose="020B0604020202020204" pitchFamily="34" charset="0"/>
                    <a:cs typeface="Arial" panose="020B0604020202020204" pitchFamily="34" charset="0"/>
                  </a:rPr>
                  <a:t>Ngọc Lễ</a:t>
                </a:r>
              </a:p>
            </p:txBody>
          </p:sp>
        </p:grpSp>
      </p:grpSp>
      <p:grpSp>
        <p:nvGrpSpPr>
          <p:cNvPr id="18" name="Group 17"/>
          <p:cNvGrpSpPr/>
          <p:nvPr/>
        </p:nvGrpSpPr>
        <p:grpSpPr>
          <a:xfrm>
            <a:off x="4465534" y="875296"/>
            <a:ext cx="4023706" cy="2927605"/>
            <a:chOff x="614303" y="1316257"/>
            <a:chExt cx="4023706" cy="2927605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117C11D4-5133-4AA5-A717-900D17F80C59}"/>
                </a:ext>
              </a:extLst>
            </p:cNvPr>
            <p:cNvGrpSpPr/>
            <p:nvPr/>
          </p:nvGrpSpPr>
          <p:grpSpPr>
            <a:xfrm>
              <a:off x="1115132" y="1316257"/>
              <a:ext cx="2908846" cy="2262320"/>
              <a:chOff x="1115132" y="1316257"/>
              <a:chExt cx="2908846" cy="2262320"/>
            </a:xfrm>
          </p:grpSpPr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3D1928BB-9075-4C17-AFD3-7336A5462D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43732" y="1316257"/>
                <a:ext cx="2680246" cy="2262320"/>
              </a:xfrm>
              <a:prstGeom prst="roundRect">
                <a:avLst/>
              </a:prstGeom>
              <a:ln>
                <a:noFill/>
              </a:ln>
            </p:spPr>
          </p:pic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2615E94E-5BB2-4120-9636-49DE472BD3EC}"/>
                  </a:ext>
                </a:extLst>
              </p:cNvPr>
              <p:cNvSpPr/>
              <p:nvPr/>
            </p:nvSpPr>
            <p:spPr>
              <a:xfrm>
                <a:off x="1115132" y="1343475"/>
                <a:ext cx="457200" cy="457200"/>
              </a:xfrm>
              <a:prstGeom prst="ellipse">
                <a:avLst/>
              </a:prstGeom>
              <a:solidFill>
                <a:srgbClr val="AAE1FA"/>
              </a:solidFill>
              <a:ln>
                <a:solidFill>
                  <a:srgbClr val="AAE1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</p:txBody>
          </p:sp>
        </p:grpSp>
        <p:grpSp>
          <p:nvGrpSpPr>
            <p:cNvPr id="20" name="Group 19"/>
            <p:cNvGrpSpPr/>
            <p:nvPr/>
          </p:nvGrpSpPr>
          <p:grpSpPr>
            <a:xfrm>
              <a:off x="614303" y="3120744"/>
              <a:ext cx="4023706" cy="1123118"/>
              <a:chOff x="614303" y="3120744"/>
              <a:chExt cx="4023706" cy="1123118"/>
            </a:xfrm>
          </p:grpSpPr>
          <p:pic>
            <p:nvPicPr>
              <p:cNvPr id="21" name="Picture 20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4303" y="3120744"/>
                <a:ext cx="4023706" cy="1123118"/>
              </a:xfrm>
              <a:prstGeom prst="rect">
                <a:avLst/>
              </a:prstGeom>
            </p:spPr>
          </p:pic>
          <p:sp>
            <p:nvSpPr>
              <p:cNvPr id="22" name="TextBox 21"/>
              <p:cNvSpPr txBox="1"/>
              <p:nvPr/>
            </p:nvSpPr>
            <p:spPr>
              <a:xfrm>
                <a:off x="1052636" y="3221363"/>
                <a:ext cx="332572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i="1">
                    <a:latin typeface="Arial" panose="020B0604020202020204" pitchFamily="34" charset="0"/>
                    <a:cs typeface="Arial" panose="020B0604020202020204" pitchFamily="34" charset="0"/>
                  </a:rPr>
                  <a:t>Cả nhà thương nhau</a:t>
                </a:r>
              </a:p>
              <a:p>
                <a:pPr algn="ctr"/>
                <a:r>
                  <a:rPr lang="en-US" sz="2000">
                    <a:latin typeface="Arial" panose="020B0604020202020204" pitchFamily="34" charset="0"/>
                    <a:cs typeface="Arial" panose="020B0604020202020204" pitchFamily="34" charset="0"/>
                  </a:rPr>
                  <a:t>Sáng tác: </a:t>
                </a:r>
                <a:r>
                  <a:rPr lang="en-US" sz="2000" i="1">
                    <a:latin typeface="Arial" panose="020B0604020202020204" pitchFamily="34" charset="0"/>
                    <a:cs typeface="Arial" panose="020B0604020202020204" pitchFamily="34" charset="0"/>
                  </a:rPr>
                  <a:t>Phan Văn Minh</a:t>
                </a:r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5" name="Group 24"/>
          <p:cNvGrpSpPr/>
          <p:nvPr/>
        </p:nvGrpSpPr>
        <p:grpSpPr>
          <a:xfrm>
            <a:off x="525496" y="3716797"/>
            <a:ext cx="3866875" cy="3022669"/>
            <a:chOff x="614303" y="1242165"/>
            <a:chExt cx="3866875" cy="3022669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117C11D4-5133-4AA5-A717-900D17F80C59}"/>
                </a:ext>
              </a:extLst>
            </p:cNvPr>
            <p:cNvGrpSpPr/>
            <p:nvPr/>
          </p:nvGrpSpPr>
          <p:grpSpPr>
            <a:xfrm>
              <a:off x="923048" y="1242165"/>
              <a:ext cx="2757288" cy="2099482"/>
              <a:chOff x="923048" y="1242165"/>
              <a:chExt cx="2757288" cy="2099482"/>
            </a:xfrm>
          </p:grpSpPr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3D1928BB-9075-4C17-AFD3-7336A5462D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93053" y="1242165"/>
                <a:ext cx="2487283" cy="2099482"/>
              </a:xfrm>
              <a:prstGeom prst="roundRect">
                <a:avLst/>
              </a:prstGeom>
              <a:ln>
                <a:noFill/>
              </a:ln>
            </p:spPr>
          </p:pic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2615E94E-5BB2-4120-9636-49DE472BD3EC}"/>
                  </a:ext>
                </a:extLst>
              </p:cNvPr>
              <p:cNvSpPr/>
              <p:nvPr/>
            </p:nvSpPr>
            <p:spPr>
              <a:xfrm>
                <a:off x="923048" y="1260650"/>
                <a:ext cx="457200" cy="457200"/>
              </a:xfrm>
              <a:prstGeom prst="ellipse">
                <a:avLst/>
              </a:prstGeom>
              <a:solidFill>
                <a:srgbClr val="AAE1FA"/>
              </a:solidFill>
              <a:ln>
                <a:solidFill>
                  <a:srgbClr val="AAE1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</a:p>
            </p:txBody>
          </p:sp>
        </p:grpSp>
        <p:grpSp>
          <p:nvGrpSpPr>
            <p:cNvPr id="27" name="Group 26"/>
            <p:cNvGrpSpPr/>
            <p:nvPr/>
          </p:nvGrpSpPr>
          <p:grpSpPr>
            <a:xfrm>
              <a:off x="614303" y="3025823"/>
              <a:ext cx="3866875" cy="1239011"/>
              <a:chOff x="614303" y="3025823"/>
              <a:chExt cx="3866875" cy="1239011"/>
            </a:xfrm>
          </p:grpSpPr>
          <p:pic>
            <p:nvPicPr>
              <p:cNvPr id="28" name="Picture 27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4303" y="3025823"/>
                <a:ext cx="3866875" cy="1239011"/>
              </a:xfrm>
              <a:prstGeom prst="rect">
                <a:avLst/>
              </a:prstGeom>
            </p:spPr>
          </p:pic>
          <p:sp>
            <p:nvSpPr>
              <p:cNvPr id="29" name="TextBox 28"/>
              <p:cNvSpPr txBox="1"/>
              <p:nvPr/>
            </p:nvSpPr>
            <p:spPr>
              <a:xfrm>
                <a:off x="1176815" y="3176207"/>
                <a:ext cx="304321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i="1">
                    <a:latin typeface="Arial" panose="020B0604020202020204" pitchFamily="34" charset="0"/>
                    <a:cs typeface="Arial" panose="020B0604020202020204" pitchFamily="34" charset="0"/>
                  </a:rPr>
                  <a:t>Cháu yêu bà</a:t>
                </a:r>
              </a:p>
              <a:p>
                <a:pPr algn="ctr"/>
                <a:r>
                  <a:rPr lang="en-US" sz="2000">
                    <a:latin typeface="Arial" panose="020B0604020202020204" pitchFamily="34" charset="0"/>
                    <a:cs typeface="Arial" panose="020B0604020202020204" pitchFamily="34" charset="0"/>
                  </a:rPr>
                  <a:t>Sáng tác: </a:t>
                </a:r>
                <a:r>
                  <a:rPr lang="en-US" sz="2000" i="1">
                    <a:latin typeface="Arial" panose="020B0604020202020204" pitchFamily="34" charset="0"/>
                    <a:cs typeface="Arial" panose="020B0604020202020204" pitchFamily="34" charset="0"/>
                  </a:rPr>
                  <a:t>Xuân Giao</a:t>
                </a:r>
              </a:p>
            </p:txBody>
          </p:sp>
        </p:grpSp>
      </p:grpSp>
      <p:grpSp>
        <p:nvGrpSpPr>
          <p:cNvPr id="32" name="Group 31"/>
          <p:cNvGrpSpPr/>
          <p:nvPr/>
        </p:nvGrpSpPr>
        <p:grpSpPr>
          <a:xfrm>
            <a:off x="4402666" y="3572772"/>
            <a:ext cx="4301066" cy="3123144"/>
            <a:chOff x="449834" y="1158211"/>
            <a:chExt cx="4301066" cy="3123144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117C11D4-5133-4AA5-A717-900D17F80C59}"/>
                </a:ext>
              </a:extLst>
            </p:cNvPr>
            <p:cNvGrpSpPr/>
            <p:nvPr/>
          </p:nvGrpSpPr>
          <p:grpSpPr>
            <a:xfrm>
              <a:off x="1115132" y="1158211"/>
              <a:ext cx="2908823" cy="2262320"/>
              <a:chOff x="1115132" y="1158211"/>
              <a:chExt cx="2908823" cy="2262320"/>
            </a:xfrm>
          </p:grpSpPr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3D1928BB-9075-4C17-AFD3-7336A5462D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43755" y="1158211"/>
                <a:ext cx="2680200" cy="2262320"/>
              </a:xfrm>
              <a:prstGeom prst="roundRect">
                <a:avLst/>
              </a:prstGeom>
              <a:ln>
                <a:noFill/>
              </a:ln>
            </p:spPr>
          </p:pic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2615E94E-5BB2-4120-9636-49DE472BD3EC}"/>
                  </a:ext>
                </a:extLst>
              </p:cNvPr>
              <p:cNvSpPr/>
              <p:nvPr/>
            </p:nvSpPr>
            <p:spPr>
              <a:xfrm>
                <a:off x="1115132" y="1343475"/>
                <a:ext cx="457200" cy="457200"/>
              </a:xfrm>
              <a:prstGeom prst="ellipse">
                <a:avLst/>
              </a:prstGeom>
              <a:solidFill>
                <a:srgbClr val="AAE1FA"/>
              </a:solidFill>
              <a:ln>
                <a:solidFill>
                  <a:srgbClr val="AAE1F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</a:p>
            </p:txBody>
          </p:sp>
        </p:grpSp>
        <p:grpSp>
          <p:nvGrpSpPr>
            <p:cNvPr id="34" name="Group 33"/>
            <p:cNvGrpSpPr/>
            <p:nvPr/>
          </p:nvGrpSpPr>
          <p:grpSpPr>
            <a:xfrm>
              <a:off x="449834" y="2970239"/>
              <a:ext cx="4301066" cy="1311116"/>
              <a:chOff x="449834" y="2970239"/>
              <a:chExt cx="4301066" cy="1311116"/>
            </a:xfrm>
          </p:grpSpPr>
          <p:pic>
            <p:nvPicPr>
              <p:cNvPr id="35" name="Picture 34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9834" y="2970239"/>
                <a:ext cx="4301066" cy="1311116"/>
              </a:xfrm>
              <a:prstGeom prst="rect">
                <a:avLst/>
              </a:prstGeom>
            </p:spPr>
          </p:pic>
          <p:sp>
            <p:nvSpPr>
              <p:cNvPr id="36" name="TextBox 35"/>
              <p:cNvSpPr txBox="1"/>
              <p:nvPr/>
            </p:nvSpPr>
            <p:spPr>
              <a:xfrm>
                <a:off x="872011" y="3142340"/>
                <a:ext cx="358537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i="1" spc="-100">
                    <a:latin typeface="Arial" panose="020B0604020202020204" pitchFamily="34" charset="0"/>
                    <a:cs typeface="Arial" panose="020B0604020202020204" pitchFamily="34" charset="0"/>
                  </a:rPr>
                  <a:t>Gia đình nhỏ, hạnh phúc to</a:t>
                </a:r>
              </a:p>
              <a:p>
                <a:pPr algn="ctr"/>
                <a:r>
                  <a:rPr lang="en-US" sz="2000" spc="-100">
                    <a:latin typeface="Arial" panose="020B0604020202020204" pitchFamily="34" charset="0"/>
                    <a:cs typeface="Arial" panose="020B0604020202020204" pitchFamily="34" charset="0"/>
                  </a:rPr>
                  <a:t>Sáng tác: </a:t>
                </a:r>
                <a:r>
                  <a:rPr lang="en-US" sz="2000" i="1" spc="-100">
                    <a:latin typeface="Arial" panose="020B0604020202020204" pitchFamily="34" charset="0"/>
                    <a:cs typeface="Arial" panose="020B0604020202020204" pitchFamily="34" charset="0"/>
                  </a:rPr>
                  <a:t>Nguyễn Văn Chung</a:t>
                </a:r>
                <a:endParaRPr lang="en-US" sz="2000" spc="-1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40086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6DAEB1F1-26FF-4C59-B90F-F83375EAE19B}"/>
              </a:ext>
            </a:extLst>
          </p:cNvPr>
          <p:cNvSpPr txBox="1"/>
          <p:nvPr/>
        </p:nvSpPr>
        <p:spPr>
          <a:xfrm>
            <a:off x="911368" y="336202"/>
            <a:ext cx="7522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50">
                <a:latin typeface="Arial" panose="020B0604020202020204" pitchFamily="34" charset="0"/>
                <a:cs typeface="Arial" panose="020B0604020202020204" pitchFamily="34" charset="0"/>
              </a:rPr>
              <a:t>Em hãy thể hiện hành động yêu thương trong từng tình huống cụ thể ở gia đình em.</a:t>
            </a:r>
            <a:endParaRPr lang="en-US" sz="2400" b="1" spc="-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980461-7812-4A0B-9422-7C74B34B67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6993" y="106938"/>
            <a:ext cx="714375" cy="71437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432" y="2012341"/>
            <a:ext cx="3942412" cy="3942412"/>
          </a:xfrm>
          <a:prstGeom prst="flowChartConnector">
            <a:avLst/>
          </a:prstGeom>
          <a:ln>
            <a:solidFill>
              <a:schemeClr val="tx1"/>
            </a:solidFill>
            <a:prstDash val="lgDash"/>
          </a:ln>
        </p:spPr>
      </p:pic>
      <p:sp>
        <p:nvSpPr>
          <p:cNvPr id="45" name="Oval 44">
            <a:extLst>
              <a:ext uri="{FF2B5EF4-FFF2-40B4-BE49-F238E27FC236}">
                <a16:creationId xmlns:a16="http://schemas.microsoft.com/office/drawing/2014/main" id="{2615E94E-5BB2-4120-9636-49DE472BD3EC}"/>
              </a:ext>
            </a:extLst>
          </p:cNvPr>
          <p:cNvSpPr/>
          <p:nvPr/>
        </p:nvSpPr>
        <p:spPr>
          <a:xfrm>
            <a:off x="4395758" y="5771873"/>
            <a:ext cx="457200" cy="457200"/>
          </a:xfrm>
          <a:prstGeom prst="ellipse">
            <a:avLst/>
          </a:prstGeom>
          <a:solidFill>
            <a:srgbClr val="AAE1FA"/>
          </a:solidFill>
          <a:ln>
            <a:solidFill>
              <a:srgbClr val="AAE1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01216" y="1572102"/>
            <a:ext cx="3825182" cy="2813538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en-US" sz="2400" i="1">
                <a:latin typeface="Arial" panose="020B0604020202020204" pitchFamily="34" charset="0"/>
                <a:cs typeface="Arial" panose="020B0604020202020204" pitchFamily="34" charset="0"/>
              </a:rPr>
              <a:t>Nói lời yêu thương bố mẹ</a:t>
            </a:r>
          </a:p>
        </p:txBody>
      </p:sp>
    </p:spTree>
    <p:extLst>
      <p:ext uri="{BB962C8B-B14F-4D97-AF65-F5344CB8AC3E}">
        <p14:creationId xmlns:p14="http://schemas.microsoft.com/office/powerpoint/2010/main" val="40038816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6DAEB1F1-26FF-4C59-B90F-F83375EAE19B}"/>
              </a:ext>
            </a:extLst>
          </p:cNvPr>
          <p:cNvSpPr txBox="1"/>
          <p:nvPr/>
        </p:nvSpPr>
        <p:spPr>
          <a:xfrm>
            <a:off x="911368" y="336202"/>
            <a:ext cx="7522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50">
                <a:latin typeface="Arial" panose="020B0604020202020204" pitchFamily="34" charset="0"/>
                <a:cs typeface="Arial" panose="020B0604020202020204" pitchFamily="34" charset="0"/>
              </a:rPr>
              <a:t>Em hãy thể hiện hành động yêu thương trong từng tình huống cụ thể ở gia đình em.</a:t>
            </a:r>
            <a:endParaRPr lang="en-US" sz="2400" b="1" spc="-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980461-7812-4A0B-9422-7C74B34B67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6993" y="106938"/>
            <a:ext cx="714375" cy="71437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1194" y="2033365"/>
            <a:ext cx="3935906" cy="3942412"/>
          </a:xfrm>
          <a:prstGeom prst="flowChartConnector">
            <a:avLst/>
          </a:prstGeom>
          <a:ln>
            <a:solidFill>
              <a:schemeClr val="tx1"/>
            </a:solidFill>
            <a:prstDash val="lgDash"/>
          </a:ln>
        </p:spPr>
      </p:pic>
      <p:sp>
        <p:nvSpPr>
          <p:cNvPr id="45" name="Oval 44">
            <a:extLst>
              <a:ext uri="{FF2B5EF4-FFF2-40B4-BE49-F238E27FC236}">
                <a16:creationId xmlns:a16="http://schemas.microsoft.com/office/drawing/2014/main" id="{2615E94E-5BB2-4120-9636-49DE472BD3EC}"/>
              </a:ext>
            </a:extLst>
          </p:cNvPr>
          <p:cNvSpPr/>
          <p:nvPr/>
        </p:nvSpPr>
        <p:spPr>
          <a:xfrm>
            <a:off x="4406267" y="5792897"/>
            <a:ext cx="457200" cy="457200"/>
          </a:xfrm>
          <a:prstGeom prst="ellipse">
            <a:avLst/>
          </a:prstGeom>
          <a:solidFill>
            <a:srgbClr val="AAE1FA"/>
          </a:solidFill>
          <a:ln>
            <a:solidFill>
              <a:srgbClr val="AAE1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11725" y="1593126"/>
            <a:ext cx="3825182" cy="2813538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en-US" sz="2400" i="1">
                <a:latin typeface="Arial" panose="020B0604020202020204" pitchFamily="34" charset="0"/>
                <a:cs typeface="Arial" panose="020B0604020202020204" pitchFamily="34" charset="0"/>
              </a:rPr>
              <a:t>Giúp mẹ làm việc nhà</a:t>
            </a:r>
          </a:p>
        </p:txBody>
      </p:sp>
    </p:spTree>
    <p:extLst>
      <p:ext uri="{BB962C8B-B14F-4D97-AF65-F5344CB8AC3E}">
        <p14:creationId xmlns:p14="http://schemas.microsoft.com/office/powerpoint/2010/main" val="22713380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6DAEB1F1-26FF-4C59-B90F-F83375EAE19B}"/>
              </a:ext>
            </a:extLst>
          </p:cNvPr>
          <p:cNvSpPr txBox="1"/>
          <p:nvPr/>
        </p:nvSpPr>
        <p:spPr>
          <a:xfrm>
            <a:off x="911368" y="336202"/>
            <a:ext cx="7522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50">
                <a:latin typeface="Arial" panose="020B0604020202020204" pitchFamily="34" charset="0"/>
                <a:cs typeface="Arial" panose="020B0604020202020204" pitchFamily="34" charset="0"/>
              </a:rPr>
              <a:t>Em hãy thể hiện hành động yêu thương trong từng tình huống cụ thể ở gia đình em.</a:t>
            </a:r>
            <a:endParaRPr lang="en-US" sz="2400" b="1" spc="-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980461-7812-4A0B-9422-7C74B34B67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6993" y="106938"/>
            <a:ext cx="714375" cy="71437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0174" y="2026105"/>
            <a:ext cx="3935906" cy="3935906"/>
          </a:xfrm>
          <a:prstGeom prst="flowChartConnector">
            <a:avLst/>
          </a:prstGeom>
          <a:ln>
            <a:solidFill>
              <a:schemeClr val="tx1"/>
            </a:solidFill>
            <a:prstDash val="lgDash"/>
          </a:ln>
        </p:spPr>
      </p:pic>
      <p:sp>
        <p:nvSpPr>
          <p:cNvPr id="45" name="Oval 44">
            <a:extLst>
              <a:ext uri="{FF2B5EF4-FFF2-40B4-BE49-F238E27FC236}">
                <a16:creationId xmlns:a16="http://schemas.microsoft.com/office/drawing/2014/main" id="{2615E94E-5BB2-4120-9636-49DE472BD3EC}"/>
              </a:ext>
            </a:extLst>
          </p:cNvPr>
          <p:cNvSpPr/>
          <p:nvPr/>
        </p:nvSpPr>
        <p:spPr>
          <a:xfrm>
            <a:off x="4385247" y="5782384"/>
            <a:ext cx="457200" cy="457200"/>
          </a:xfrm>
          <a:prstGeom prst="ellipse">
            <a:avLst/>
          </a:prstGeom>
          <a:solidFill>
            <a:srgbClr val="AAE1FA"/>
          </a:solidFill>
          <a:ln>
            <a:solidFill>
              <a:srgbClr val="AAE1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90705" y="1582613"/>
            <a:ext cx="3825182" cy="2813538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en-US" sz="2400" i="1">
                <a:latin typeface="Arial" panose="020B0604020202020204" pitchFamily="34" charset="0"/>
                <a:cs typeface="Arial" panose="020B0604020202020204" pitchFamily="34" charset="0"/>
              </a:rPr>
              <a:t>Cùng chơi với em</a:t>
            </a:r>
          </a:p>
        </p:txBody>
      </p:sp>
    </p:spTree>
    <p:extLst>
      <p:ext uri="{BB962C8B-B14F-4D97-AF65-F5344CB8AC3E}">
        <p14:creationId xmlns:p14="http://schemas.microsoft.com/office/powerpoint/2010/main" val="17930588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6F3C43-24A9-4907-921A-080A084FA8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6993" y="106938"/>
            <a:ext cx="714375" cy="7143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0CB5947-852E-4E5B-9BE1-37967746F1BE}"/>
              </a:ext>
            </a:extLst>
          </p:cNvPr>
          <p:cNvSpPr txBox="1"/>
          <p:nvPr/>
        </p:nvSpPr>
        <p:spPr>
          <a:xfrm>
            <a:off x="1062841" y="324856"/>
            <a:ext cx="70183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Em hãy thực hiện hành động thể hiện tình yêu</a:t>
            </a:r>
          </a:p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thương gia đình theo gợi ý sau: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DB03C4-859C-47B9-BA9F-82B8C334772C}"/>
              </a:ext>
            </a:extLst>
          </p:cNvPr>
          <p:cNvSpPr txBox="1"/>
          <p:nvPr/>
        </p:nvSpPr>
        <p:spPr>
          <a:xfrm>
            <a:off x="980780" y="1138204"/>
            <a:ext cx="473559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 Nói lời yêu thương bố mẹ.</a:t>
            </a:r>
            <a:endParaRPr lang="vi-VN" sz="2400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vi-VN" sz="240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40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Lấy nước hoặc sữa cho em bé.</a:t>
            </a:r>
            <a:endParaRPr lang="en-US" sz="2400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82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6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2570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6F3C43-24A9-4907-921A-080A084FA8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6993" y="106938"/>
            <a:ext cx="714375" cy="7143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0CB5947-852E-4E5B-9BE1-37967746F1BE}"/>
              </a:ext>
            </a:extLst>
          </p:cNvPr>
          <p:cNvSpPr txBox="1"/>
          <p:nvPr/>
        </p:nvSpPr>
        <p:spPr>
          <a:xfrm>
            <a:off x="1062841" y="324856"/>
            <a:ext cx="70183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Em hãy thực hiện hành động thể hiện tình yêu thương gia đình theo gợi ý sau: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BF3C3A1-BB8C-4E38-99D9-454B5D58ABC6}"/>
              </a:ext>
            </a:extLst>
          </p:cNvPr>
          <p:cNvGrpSpPr/>
          <p:nvPr/>
        </p:nvGrpSpPr>
        <p:grpSpPr>
          <a:xfrm>
            <a:off x="620113" y="2744631"/>
            <a:ext cx="8113986" cy="1447565"/>
            <a:chOff x="1030014" y="2616596"/>
            <a:chExt cx="8113986" cy="1447565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FB6CEA3-5E34-4549-AE8C-A8E770FA2E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0014" y="2616596"/>
              <a:ext cx="8113986" cy="1447565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C22C255-D474-467B-9041-0FDB8F3672C4}"/>
                </a:ext>
              </a:extLst>
            </p:cNvPr>
            <p:cNvSpPr txBox="1"/>
            <p:nvPr/>
          </p:nvSpPr>
          <p:spPr>
            <a:xfrm>
              <a:off x="2134600" y="2874956"/>
              <a:ext cx="494237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i="1">
                  <a:latin typeface="Arial" panose="020B0604020202020204" pitchFamily="34" charset="0"/>
                  <a:cs typeface="Arial" panose="020B0604020202020204" pitchFamily="34" charset="0"/>
                </a:rPr>
                <a:t>Gia đình hạnh phúc, yên vui</a:t>
              </a:r>
            </a:p>
            <a:p>
              <a:pPr algn="ctr"/>
              <a:r>
                <a:rPr lang="en-US" sz="2400" i="1">
                  <a:latin typeface="Arial" panose="020B0604020202020204" pitchFamily="34" charset="0"/>
                  <a:cs typeface="Arial" panose="020B0604020202020204" pitchFamily="34" charset="0"/>
                </a:rPr>
                <a:t>Cả nhà thân thiết, ngọt bùi sẻ chia.</a:t>
              </a:r>
              <a:endParaRPr lang="en-US" sz="24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50277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F65D04D-CC23-44B5-A9A6-A7BBC2C3F3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7620"/>
            <a:ext cx="9144000" cy="6842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1574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1D41B8C-EB4D-43AC-A4F1-927BE07DE66E}"/>
              </a:ext>
            </a:extLst>
          </p:cNvPr>
          <p:cNvSpPr txBox="1"/>
          <p:nvPr/>
        </p:nvSpPr>
        <p:spPr>
          <a:xfrm>
            <a:off x="1062841" y="324854"/>
            <a:ext cx="7018318" cy="467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 b="1">
                <a:effectLst>
                  <a:glow rad="1270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Em hãy hát một bài hát về gia đình.</a:t>
            </a:r>
            <a:endParaRPr lang="en-US" sz="2400" b="1" i="1" dirty="0">
              <a:effectLst>
                <a:glow rad="1270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F08022-251A-47AB-8425-E042745A0F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6993" y="106938"/>
            <a:ext cx="714375" cy="7143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AA9D06A-380E-4D34-BA85-EBF8D1A3D8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1431" y="1416505"/>
            <a:ext cx="4521138" cy="3816166"/>
          </a:xfrm>
          <a:prstGeom prst="roundRect">
            <a:avLst/>
          </a:prstGeom>
          <a:ln>
            <a:noFill/>
          </a:ln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23A5FFCC-E810-457B-92D3-B134E051D9CF}"/>
              </a:ext>
            </a:extLst>
          </p:cNvPr>
          <p:cNvSpPr/>
          <p:nvPr/>
        </p:nvSpPr>
        <p:spPr>
          <a:xfrm>
            <a:off x="2100089" y="1305146"/>
            <a:ext cx="640080" cy="640080"/>
          </a:xfrm>
          <a:prstGeom prst="ellipse">
            <a:avLst/>
          </a:prstGeom>
          <a:solidFill>
            <a:srgbClr val="AAE1FA"/>
          </a:solidFill>
          <a:ln>
            <a:solidFill>
              <a:srgbClr val="AAE1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714454" y="4848846"/>
            <a:ext cx="5715092" cy="1619686"/>
            <a:chOff x="1714454" y="4927869"/>
            <a:chExt cx="5715092" cy="1619686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4454" y="4927869"/>
              <a:ext cx="5715092" cy="1619686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2788531" y="5193159"/>
              <a:ext cx="35669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i="1">
                  <a:latin typeface="Arial" panose="020B0604020202020204" pitchFamily="34" charset="0"/>
                  <a:cs typeface="Arial" panose="020B0604020202020204" pitchFamily="34" charset="0"/>
                </a:rPr>
                <a:t>Ba ngọn nến lung linh</a:t>
              </a:r>
            </a:p>
            <a:p>
              <a:pPr algn="ctr"/>
              <a:r>
                <a:rPr lang="en-US" sz="2400">
                  <a:latin typeface="Arial" panose="020B0604020202020204" pitchFamily="34" charset="0"/>
                  <a:cs typeface="Arial" panose="020B0604020202020204" pitchFamily="34" charset="0"/>
                </a:rPr>
                <a:t>Sáng tác: </a:t>
              </a:r>
              <a:r>
                <a:rPr lang="en-US" sz="2400" i="1">
                  <a:latin typeface="Arial" panose="020B0604020202020204" pitchFamily="34" charset="0"/>
                  <a:cs typeface="Arial" panose="020B0604020202020204" pitchFamily="34" charset="0"/>
                </a:rPr>
                <a:t>Ngọc Lễ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85135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1D41B8C-EB4D-43AC-A4F1-927BE07DE66E}"/>
              </a:ext>
            </a:extLst>
          </p:cNvPr>
          <p:cNvSpPr txBox="1"/>
          <p:nvPr/>
        </p:nvSpPr>
        <p:spPr>
          <a:xfrm>
            <a:off x="1062841" y="324854"/>
            <a:ext cx="7018318" cy="467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 b="1">
                <a:effectLst>
                  <a:glow rad="1270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Em hãy hát một bài hát về gia đình.</a:t>
            </a:r>
            <a:endParaRPr lang="en-US" sz="2400" b="1" i="1" dirty="0">
              <a:effectLst>
                <a:glow rad="1270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F08022-251A-47AB-8425-E042745A0F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6993" y="106938"/>
            <a:ext cx="714375" cy="7143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AA9D06A-380E-4D34-BA85-EBF8D1A3D8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1431" y="1416505"/>
            <a:ext cx="4521137" cy="3816166"/>
          </a:xfrm>
          <a:prstGeom prst="roundRect">
            <a:avLst/>
          </a:prstGeom>
          <a:ln>
            <a:noFill/>
          </a:ln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23A5FFCC-E810-457B-92D3-B134E051D9CF}"/>
              </a:ext>
            </a:extLst>
          </p:cNvPr>
          <p:cNvSpPr/>
          <p:nvPr/>
        </p:nvSpPr>
        <p:spPr>
          <a:xfrm>
            <a:off x="2100089" y="1305146"/>
            <a:ext cx="640080" cy="640080"/>
          </a:xfrm>
          <a:prstGeom prst="ellipse">
            <a:avLst/>
          </a:prstGeom>
          <a:solidFill>
            <a:srgbClr val="AAE1FA"/>
          </a:solidFill>
          <a:ln>
            <a:solidFill>
              <a:srgbClr val="AAE1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714454" y="4848846"/>
            <a:ext cx="5715092" cy="1619686"/>
            <a:chOff x="1714454" y="4927869"/>
            <a:chExt cx="5715092" cy="1619686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4454" y="4927869"/>
              <a:ext cx="5715092" cy="1619686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2698132" y="5193159"/>
              <a:ext cx="374773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i="1">
                  <a:latin typeface="Arial" panose="020B0604020202020204" pitchFamily="34" charset="0"/>
                  <a:cs typeface="Arial" panose="020B0604020202020204" pitchFamily="34" charset="0"/>
                </a:rPr>
                <a:t>Cả nhà thương nhau</a:t>
              </a:r>
            </a:p>
            <a:p>
              <a:pPr algn="ctr"/>
              <a:r>
                <a:rPr lang="en-US" sz="2400">
                  <a:latin typeface="Arial" panose="020B0604020202020204" pitchFamily="34" charset="0"/>
                  <a:cs typeface="Arial" panose="020B0604020202020204" pitchFamily="34" charset="0"/>
                </a:rPr>
                <a:t>Sáng tác: </a:t>
              </a:r>
              <a:r>
                <a:rPr lang="en-US" sz="2400" i="1">
                  <a:latin typeface="Arial" panose="020B0604020202020204" pitchFamily="34" charset="0"/>
                  <a:cs typeface="Arial" panose="020B0604020202020204" pitchFamily="34" charset="0"/>
                </a:rPr>
                <a:t>Phăn Văn Minh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16945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1D41B8C-EB4D-43AC-A4F1-927BE07DE66E}"/>
              </a:ext>
            </a:extLst>
          </p:cNvPr>
          <p:cNvSpPr txBox="1"/>
          <p:nvPr/>
        </p:nvSpPr>
        <p:spPr>
          <a:xfrm>
            <a:off x="1062841" y="324854"/>
            <a:ext cx="7018318" cy="467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 b="1">
                <a:effectLst>
                  <a:glow rad="1270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Em hãy hát một bài hát về gia đình.</a:t>
            </a:r>
            <a:endParaRPr lang="en-US" sz="2400" b="1" i="1" dirty="0">
              <a:effectLst>
                <a:glow rad="1270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F08022-251A-47AB-8425-E042745A0F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6993" y="106938"/>
            <a:ext cx="714375" cy="7143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AA9D06A-380E-4D34-BA85-EBF8D1A3D8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1468" y="1416505"/>
            <a:ext cx="4521062" cy="3816166"/>
          </a:xfrm>
          <a:prstGeom prst="roundRect">
            <a:avLst/>
          </a:prstGeom>
          <a:ln>
            <a:noFill/>
          </a:ln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23A5FFCC-E810-457B-92D3-B134E051D9CF}"/>
              </a:ext>
            </a:extLst>
          </p:cNvPr>
          <p:cNvSpPr/>
          <p:nvPr/>
        </p:nvSpPr>
        <p:spPr>
          <a:xfrm>
            <a:off x="2100089" y="1305146"/>
            <a:ext cx="640080" cy="640080"/>
          </a:xfrm>
          <a:prstGeom prst="ellipse">
            <a:avLst/>
          </a:prstGeom>
          <a:solidFill>
            <a:srgbClr val="AAE1FA"/>
          </a:solidFill>
          <a:ln>
            <a:solidFill>
              <a:srgbClr val="AAE1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714454" y="4848846"/>
            <a:ext cx="5715092" cy="1619686"/>
            <a:chOff x="1714454" y="4927869"/>
            <a:chExt cx="5715092" cy="1619686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4454" y="4927869"/>
              <a:ext cx="5715092" cy="1619686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2698132" y="5193159"/>
              <a:ext cx="374773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i="1">
                  <a:latin typeface="Arial" panose="020B0604020202020204" pitchFamily="34" charset="0"/>
                  <a:cs typeface="Arial" panose="020B0604020202020204" pitchFamily="34" charset="0"/>
                </a:rPr>
                <a:t>Cháu yêu bà</a:t>
              </a:r>
            </a:p>
            <a:p>
              <a:pPr algn="ctr"/>
              <a:r>
                <a:rPr lang="en-US" sz="2400">
                  <a:latin typeface="Arial" panose="020B0604020202020204" pitchFamily="34" charset="0"/>
                  <a:cs typeface="Arial" panose="020B0604020202020204" pitchFamily="34" charset="0"/>
                </a:rPr>
                <a:t>Sáng tác: </a:t>
              </a:r>
              <a:r>
                <a:rPr lang="en-US" sz="2400" i="1">
                  <a:latin typeface="Arial" panose="020B0604020202020204" pitchFamily="34" charset="0"/>
                  <a:cs typeface="Arial" panose="020B0604020202020204" pitchFamily="34" charset="0"/>
                </a:rPr>
                <a:t>Xuân Giao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15312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1D41B8C-EB4D-43AC-A4F1-927BE07DE66E}"/>
              </a:ext>
            </a:extLst>
          </p:cNvPr>
          <p:cNvSpPr txBox="1"/>
          <p:nvPr/>
        </p:nvSpPr>
        <p:spPr>
          <a:xfrm>
            <a:off x="1062841" y="324854"/>
            <a:ext cx="7018318" cy="467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 b="1">
                <a:effectLst>
                  <a:glow rad="1270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Em hãy hát một bài hát về gia đình.</a:t>
            </a:r>
            <a:endParaRPr lang="en-US" sz="2400" b="1" i="1" dirty="0">
              <a:effectLst>
                <a:glow rad="1270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F08022-251A-47AB-8425-E042745A0F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6993" y="106938"/>
            <a:ext cx="714375" cy="7143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AA9D06A-380E-4D34-BA85-EBF8D1A3D8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9780" y="1212480"/>
            <a:ext cx="4804440" cy="4055360"/>
          </a:xfrm>
          <a:prstGeom prst="roundRect">
            <a:avLst/>
          </a:prstGeom>
          <a:ln>
            <a:noFill/>
          </a:ln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23A5FFCC-E810-457B-92D3-B134E051D9CF}"/>
              </a:ext>
            </a:extLst>
          </p:cNvPr>
          <p:cNvSpPr/>
          <p:nvPr/>
        </p:nvSpPr>
        <p:spPr>
          <a:xfrm>
            <a:off x="2100089" y="1305146"/>
            <a:ext cx="640080" cy="640080"/>
          </a:xfrm>
          <a:prstGeom prst="ellipse">
            <a:avLst/>
          </a:prstGeom>
          <a:solidFill>
            <a:srgbClr val="AAE1FA"/>
          </a:solidFill>
          <a:ln>
            <a:solidFill>
              <a:srgbClr val="AAE1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714454" y="4848846"/>
            <a:ext cx="5715092" cy="1619686"/>
            <a:chOff x="1714454" y="4927869"/>
            <a:chExt cx="5715092" cy="1619686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4454" y="4927869"/>
              <a:ext cx="5715092" cy="1619686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2534930" y="5193833"/>
              <a:ext cx="434550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i="1">
                  <a:latin typeface="Arial" panose="020B0604020202020204" pitchFamily="34" charset="0"/>
                  <a:cs typeface="Arial" panose="020B0604020202020204" pitchFamily="34" charset="0"/>
                </a:rPr>
                <a:t>Gia đình nhỏ, hạnh phúc to</a:t>
              </a:r>
            </a:p>
            <a:p>
              <a:pPr algn="ctr"/>
              <a:r>
                <a:rPr lang="en-US" sz="2400">
                  <a:latin typeface="Arial" panose="020B0604020202020204" pitchFamily="34" charset="0"/>
                  <a:cs typeface="Arial" panose="020B0604020202020204" pitchFamily="34" charset="0"/>
                </a:rPr>
                <a:t>Sáng tác: </a:t>
              </a:r>
              <a:r>
                <a:rPr lang="en-US" sz="2400" i="1">
                  <a:latin typeface="Arial" panose="020B0604020202020204" pitchFamily="34" charset="0"/>
                  <a:cs typeface="Arial" panose="020B0604020202020204" pitchFamily="34" charset="0"/>
                </a:rPr>
                <a:t>Nguyễn Văn Chung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239348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2F06FF2-9296-4ED4-8BA1-8B4E7C37E9A5}"/>
              </a:ext>
            </a:extLst>
          </p:cNvPr>
          <p:cNvSpPr txBox="1"/>
          <p:nvPr/>
        </p:nvSpPr>
        <p:spPr>
          <a:xfrm>
            <a:off x="1062841" y="324856"/>
            <a:ext cx="70183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Em hãy kể chuyện theo tranh và trả lời câu hỏi.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2E9290-D384-4F47-B6E4-00A0761014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6993" y="106938"/>
            <a:ext cx="714375" cy="71437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D5197A0-5CDA-481A-8203-BDE59BB553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9724" y="1491983"/>
            <a:ext cx="4432749" cy="5070046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2907323" y="733041"/>
            <a:ext cx="5173836" cy="1448299"/>
            <a:chOff x="2907323" y="733041"/>
            <a:chExt cx="5173836" cy="1448299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4D6FA8A9-5977-480D-AD46-3580F23C55EE}"/>
                </a:ext>
              </a:extLst>
            </p:cNvPr>
            <p:cNvSpPr/>
            <p:nvPr/>
          </p:nvSpPr>
          <p:spPr>
            <a:xfrm>
              <a:off x="2907323" y="821313"/>
              <a:ext cx="3329354" cy="635878"/>
            </a:xfrm>
            <a:prstGeom prst="ellipse">
              <a:avLst/>
            </a:prstGeom>
            <a:solidFill>
              <a:srgbClr val="FBA5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>
                  <a:latin typeface="Arial" panose="020B0604020202020204" pitchFamily="34" charset="0"/>
                  <a:cs typeface="Arial" panose="020B0604020202020204" pitchFamily="34" charset="0"/>
                </a:rPr>
                <a:t>Món quà tặng mẹ</a:t>
              </a:r>
              <a:endParaRPr lang="en-US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7315" y="733041"/>
              <a:ext cx="1603844" cy="14482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6094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3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876" y="2199616"/>
            <a:ext cx="5700552" cy="4243226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4A7043D0-2ECE-49D1-8F0A-CC851AD8486D}"/>
              </a:ext>
            </a:extLst>
          </p:cNvPr>
          <p:cNvSpPr/>
          <p:nvPr/>
        </p:nvSpPr>
        <p:spPr>
          <a:xfrm>
            <a:off x="2297723" y="921741"/>
            <a:ext cx="4548554" cy="860167"/>
          </a:xfrm>
          <a:prstGeom prst="ellipse">
            <a:avLst/>
          </a:prstGeom>
          <a:solidFill>
            <a:srgbClr val="FBA5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Món quà tặng mẹ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C207FB-452C-4CC9-9DB5-486328F6DF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876" y="2095233"/>
            <a:ext cx="5452247" cy="3543962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2168769" y="5779477"/>
            <a:ext cx="4806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>
                <a:latin typeface="Arial" panose="020B0604020202020204" pitchFamily="34" charset="0"/>
                <a:cs typeface="Arial" panose="020B0604020202020204" pitchFamily="34" charset="0"/>
              </a:rPr>
              <a:t>A! Sắp đến sinh nhật mẹ.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F06FF2-9296-4ED4-8BA1-8B4E7C37E9A5}"/>
              </a:ext>
            </a:extLst>
          </p:cNvPr>
          <p:cNvSpPr txBox="1"/>
          <p:nvPr/>
        </p:nvSpPr>
        <p:spPr>
          <a:xfrm>
            <a:off x="1062841" y="324856"/>
            <a:ext cx="70183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Em hãy kể chuyện theo tranh và trả lời câu hỏi.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92E9290-D384-4F47-B6E4-00A0761014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6993" y="106938"/>
            <a:ext cx="714375" cy="714375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23A5FFCC-E810-457B-92D3-B134E051D9CF}"/>
              </a:ext>
            </a:extLst>
          </p:cNvPr>
          <p:cNvSpPr/>
          <p:nvPr/>
        </p:nvSpPr>
        <p:spPr>
          <a:xfrm>
            <a:off x="1525836" y="1827385"/>
            <a:ext cx="640080" cy="640080"/>
          </a:xfrm>
          <a:prstGeom prst="ellipse">
            <a:avLst/>
          </a:prstGeom>
          <a:solidFill>
            <a:srgbClr val="AAE1FA"/>
          </a:solidFill>
          <a:ln>
            <a:solidFill>
              <a:srgbClr val="AAE1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5353219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1030</TotalTime>
  <Words>876</Words>
  <Application>Microsoft Office PowerPoint</Application>
  <PresentationFormat>On-screen Show (4:3)</PresentationFormat>
  <Paragraphs>144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thuyngan.big@gmail.com</cp:lastModifiedBy>
  <cp:revision>58</cp:revision>
  <dcterms:created xsi:type="dcterms:W3CDTF">2020-03-17T02:05:26Z</dcterms:created>
  <dcterms:modified xsi:type="dcterms:W3CDTF">2023-05-28T00:12:28Z</dcterms:modified>
</cp:coreProperties>
</file>