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3"/>
    <p:sldId id="267" r:id="rId4"/>
    <p:sldId id="277" r:id="rId5"/>
    <p:sldId id="279" r:id="rId6"/>
    <p:sldId id="260" r:id="rId7"/>
    <p:sldId id="263" r:id="rId8"/>
    <p:sldId id="273" r:id="rId9"/>
    <p:sldId id="274" r:id="rId10"/>
    <p:sldId id="287" r:id="rId11"/>
    <p:sldId id="275" r:id="rId12"/>
    <p:sldId id="280" r:id="rId13"/>
    <p:sldId id="286" r:id="rId14"/>
    <p:sldId id="259" r:id="rId15"/>
    <p:sldId id="276" r:id="rId16"/>
    <p:sldId id="261" r:id="rId17"/>
    <p:sldId id="281" r:id="rId18"/>
    <p:sldId id="282" r:id="rId19"/>
    <p:sldId id="303" r:id="rId20"/>
    <p:sldId id="312" r:id="rId21"/>
    <p:sldId id="304" r:id="rId22"/>
    <p:sldId id="305" r:id="rId23"/>
    <p:sldId id="306" r:id="rId24"/>
    <p:sldId id="307" r:id="rId25"/>
    <p:sldId id="313" r:id="rId26"/>
    <p:sldId id="308" r:id="rId27"/>
    <p:sldId id="310" r:id="rId28"/>
    <p:sldId id="31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3" d="100"/>
          <a:sy n="73" d="100"/>
        </p:scale>
        <p:origin x="-62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BA0FA-8EE3-4AE0-89BA-5DFDC4C583D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1A987-1221-44A1-A07D-4F7FD8057D8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20.wdp"/><Relationship Id="rId1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GIF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tags" Target="../tags/tag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" Type="http://schemas.microsoft.com/office/2007/relationships/media" Target="file:///C:\Users\HP\Documents\M&#212;N%20K&#296;%20THU&#7852;T\video%20x&#226;u%20ch&#7881;%20v&#224;o%20kim.mp4" TargetMode="External"/><Relationship Id="rId1" Type="http://schemas.openxmlformats.org/officeDocument/2006/relationships/video" Target="file:///C:\Users\HP\Documents\M&#212;N%20K&#296;%20THU&#7852;T\video%20x&#226;u%20ch&#7881;%20v&#224;o%20kim.mp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4.GIF"/><Relationship Id="rId1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1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3"/>
          <p:cNvSpPr>
            <a:spLocks noChangeArrowheads="1" noChangeShapeType="1" noTextEdit="1"/>
          </p:cNvSpPr>
          <p:nvPr/>
        </p:nvSpPr>
        <p:spPr bwMode="auto">
          <a:xfrm>
            <a:off x="2405591" y="488033"/>
            <a:ext cx="7568386" cy="104333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200" b="1" kern="10" dirty="0">
                <a:ln w="12700">
                  <a:solidFill>
                    <a:srgbClr val="3333CC"/>
                  </a:solidFill>
                  <a:rou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 CÁC EM HỌC SINH</a:t>
            </a:r>
            <a:endParaRPr lang="vi-VN" sz="3200" b="1" kern="10" dirty="0">
              <a:ln w="12700">
                <a:solidFill>
                  <a:srgbClr val="3333CC"/>
                </a:solidFill>
                <a:rou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1043896" y="1934116"/>
            <a:ext cx="10500783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2700" b="1" kern="10" dirty="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Môn: KĨ THUẬT LỚP 4</a:t>
            </a:r>
            <a:endParaRPr lang="vi-VN" sz="2700" b="1" kern="10" dirty="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1269" y="3547630"/>
            <a:ext cx="1148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endParaRPr lang="en-US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67"/>
            <a:ext cx="10058400" cy="6773333"/>
          </a:xfrm>
          <a:prstGeom prst="rect">
            <a:avLst/>
          </a:prstGeom>
        </p:spPr>
      </p:pic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430" y="0"/>
            <a:ext cx="585757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4474" y="455035"/>
            <a:ext cx="10515600" cy="1325563"/>
          </a:xfrm>
        </p:spPr>
        <p:txBody>
          <a:bodyPr/>
          <a:lstStyle/>
          <a:p>
            <a:r>
              <a:rPr lang="vi-VN" sz="4400" b="1" dirty="0">
                <a:solidFill>
                  <a:srgbClr val="FF0000"/>
                </a:solidFill>
                <a:latin typeface="+mj-lt"/>
              </a:rPr>
              <a:t>Hướng dẫn chọn vải </a:t>
            </a:r>
            <a:br>
              <a:rPr lang="vi-VN" sz="4400" b="1" dirty="0">
                <a:solidFill>
                  <a:srgbClr val="FF0000"/>
                </a:solidFill>
                <a:latin typeface="+mj-lt"/>
              </a:rPr>
            </a:br>
            <a:endParaRPr lang="en-US" dirty="0"/>
          </a:p>
        </p:txBody>
      </p:sp>
      <p:sp>
        <p:nvSpPr>
          <p:cNvPr id="6" name="Cloud Callout 4"/>
          <p:cNvSpPr/>
          <p:nvPr/>
        </p:nvSpPr>
        <p:spPr>
          <a:xfrm>
            <a:off x="4574988" y="1319679"/>
            <a:ext cx="4975412" cy="3153938"/>
          </a:xfrm>
          <a:prstGeom prst="cloudCallou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00FF"/>
                </a:solidFill>
                <a:latin typeface="+mj-lt"/>
              </a:rPr>
              <a:t>Nên chọn loại vải như thế nào để học khâu, thêu?</a:t>
            </a:r>
            <a:endParaRPr lang="en-US" sz="3200" b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274139"/>
            <a:ext cx="12192000" cy="4158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600" dirty="0">
                <a:solidFill>
                  <a:srgbClr val="7030A0"/>
                </a:solidFill>
                <a:latin typeface="+mj-lt"/>
              </a:rPr>
              <a:t>- Chúng ta chọn vải để học khâu, thêu nên chọn vải trắng hoặc vải màu có sợi thô, dày như vải sợi bông, sợi vải pha.</a:t>
            </a:r>
            <a:endParaRPr lang="vi-VN" sz="3600" dirty="0">
              <a:solidFill>
                <a:srgbClr val="7030A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3600" dirty="0">
                <a:solidFill>
                  <a:srgbClr val="7030A0"/>
                </a:solidFill>
                <a:latin typeface="+mj-lt"/>
              </a:rPr>
              <a:t>- Không nên sử dụng vải lụa, xa tanh, vải ni lông...  Vì những loại vải này mềm, nhũn, khó cắt, khó vạch dấu và khó khâu, thêu.</a:t>
            </a:r>
            <a:endParaRPr lang="vi-VN" sz="36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894" y="4176968"/>
            <a:ext cx="4876800" cy="2714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6" grpId="1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862" y="1773183"/>
            <a:ext cx="2082075" cy="94389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74266"/>
            <a:ext cx="12192000" cy="435133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FontTx/>
              <a:buChar char="-"/>
            </a:pP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lanh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 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nhuộm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buFontTx/>
              <a:buChar char="-"/>
            </a:pP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quấn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dirty="0" err="1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538396" y="276668"/>
            <a:ext cx="6441141" cy="941294"/>
          </a:xfrm>
          <a:prstGeom prst="roundRect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C00000"/>
                </a:solidFill>
                <a:latin typeface="+mj-lt"/>
              </a:rPr>
              <a:t>Em hãy nêu tên loại chỉ trong hình 1a, 1b</a:t>
            </a:r>
            <a:endParaRPr lang="en-US" sz="3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972490"/>
            <a:ext cx="10058400" cy="4418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media.tinmoi.vn/2016/07/27/chi-may-quan-ao-khau-vet-thuong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0"/>
            <a:ext cx="9042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3452813"/>
            <a:ext cx="904240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1219201"/>
            <a:ext cx="3676651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endParaRPr lang="en-US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4263033"/>
            <a:ext cx="276577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sz="5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endParaRPr lang="en-US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10000" b="90000" l="10000" r="90000">
                        <a14:foregroundMark x1="80667" y1="30667" x2="80667" y2="30667"/>
                        <a14:foregroundMark x1="80333" y1="60333" x2="80333" y2="60333"/>
                        <a14:foregroundMark x1="64667" y1="60333" x2="64667" y2="60333"/>
                        <a14:foregroundMark x1="62333" y1="62667" x2="62333" y2="62667"/>
                        <a14:foregroundMark x1="58333" y1="63556" x2="57333" y2="63556"/>
                        <a14:foregroundMark x1="57000" y1="63889" x2="57000" y2="63889"/>
                        <a14:foregroundMark x1="55333" y1="59778" x2="55333" y2="59778"/>
                        <a14:foregroundMark x1="65333" y1="60889" x2="65333" y2="60889"/>
                        <a14:foregroundMark x1="66333" y1="63889" x2="66333" y2="63889"/>
                        <a14:foregroundMark x1="65333" y1="64111" x2="65333" y2="64111"/>
                        <a14:foregroundMark x1="64333" y1="64111" x2="63333" y2="64111"/>
                        <a14:foregroundMark x1="61333" y1="63556" x2="59667" y2="62333"/>
                        <a14:foregroundMark x1="58000" y1="61778" x2="56000" y2="61778"/>
                        <a14:foregroundMark x1="54333" y1="62111" x2="54333" y2="62111"/>
                        <a14:foregroundMark x1="57000" y1="60556" x2="60333" y2="59444"/>
                        <a14:foregroundMark x1="62333" y1="58222" x2="67000" y2="58222"/>
                        <a14:foregroundMark x1="69333" y1="58000" x2="72667" y2="58000"/>
                        <a14:foregroundMark x1="75333" y1="57667" x2="75333" y2="57667"/>
                        <a14:foregroundMark x1="77333" y1="65000" x2="77333" y2="65000"/>
                        <a14:foregroundMark x1="77000" y1="56222" x2="77000" y2="56222"/>
                        <a14:foregroundMark x1="81667" y1="56222" x2="81667" y2="56222"/>
                        <a14:foregroundMark x1="83667" y1="55333" x2="83667" y2="55333"/>
                        <a14:foregroundMark x1="79000" y1="74667" x2="79000" y2="74667"/>
                        <a14:foregroundMark x1="80000" y1="80000" x2="80000" y2="80000"/>
                        <a14:foregroundMark x1="70000" y1="81222" x2="70000" y2="81222"/>
                        <a14:foregroundMark x1="40667" y1="78889" x2="40667" y2="78889"/>
                        <a14:foregroundMark x1="30667" y1="79444" x2="30667" y2="79444"/>
                        <a14:foregroundMark x1="10000" y1="38222" x2="10000" y2="38222"/>
                        <a14:foregroundMark x1="71000" y1="22111" x2="71000" y2="22111"/>
                        <a14:foregroundMark x1="61667" y1="59111" x2="61667" y2="59111"/>
                        <a14:foregroundMark x1="63667" y1="55889" x2="63667" y2="55889"/>
                        <a14:foregroundMark x1="54667" y1="57333" x2="54667" y2="57333"/>
                        <a14:foregroundMark x1="53000" y1="65000" x2="53000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731" y="2458502"/>
            <a:ext cx="4351338" cy="4938246"/>
          </a:xfrm>
        </p:spPr>
      </p:pic>
      <p:sp>
        <p:nvSpPr>
          <p:cNvPr id="5" name="Cloud Callout 4"/>
          <p:cNvSpPr/>
          <p:nvPr/>
        </p:nvSpPr>
        <p:spPr>
          <a:xfrm>
            <a:off x="6059277" y="232396"/>
            <a:ext cx="4988859" cy="3213847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00FF"/>
                </a:solidFill>
                <a:latin typeface="+mj-lt"/>
              </a:rPr>
              <a:t>Tìm cách để lựa chọn chỉ phù hợp với các loại vải.</a:t>
            </a:r>
            <a:endParaRPr lang="en-US" sz="28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3936" y="2307489"/>
            <a:ext cx="11353800" cy="331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có đường khâu, thêu đẹp phải chọn chỉ khâu có độ mảnh và độ dai phù hợp với độ dày và độ dai của sợi vải.</a:t>
            </a:r>
            <a:endParaRPr lang="vi-VN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 Khâu vải mỏng thì ta dùng chỉ mảnh, nhưng nếu khâu vải dày thì ta chọn chỉ sợi to hơn.</a:t>
            </a:r>
            <a:endParaRPr lang="vi-VN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9731" y="425748"/>
            <a:ext cx="5539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chọn chỉ 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428" y="1843088"/>
            <a:ext cx="4064842" cy="23255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788" y="4140562"/>
            <a:ext cx="2946752" cy="28517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558" y="352785"/>
            <a:ext cx="10515600" cy="1325563"/>
          </a:xfrm>
        </p:spPr>
        <p:txBody>
          <a:bodyPr/>
          <a:lstStyle/>
          <a:p>
            <a:r>
              <a:rPr lang="vi-VN" b="1" dirty="0">
                <a:solidFill>
                  <a:srgbClr val="C00000"/>
                </a:solidFill>
              </a:rPr>
              <a:t>2. Dụng cụ cắt, khâu, thêu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dirty="0"/>
          </a:p>
        </p:txBody>
      </p:sp>
      <p:sp>
        <p:nvSpPr>
          <p:cNvPr id="6" name="Title 1"/>
          <p:cNvSpPr txBox="1"/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7" name="Content Placeholder 2"/>
          <p:cNvSpPr txBox="1"/>
          <p:nvPr/>
        </p:nvSpPr>
        <p:spPr>
          <a:xfrm>
            <a:off x="272143" y="1925680"/>
            <a:ext cx="10515600" cy="10267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vi-VN" b="1" dirty="0">
                <a:solidFill>
                  <a:srgbClr val="FF0000"/>
                </a:solidFill>
                <a:latin typeface="+mj-lt"/>
              </a:rPr>
              <a:t>a. Kéo</a:t>
            </a:r>
            <a:endParaRPr lang="vi-VN" b="1" dirty="0">
              <a:solidFill>
                <a:srgbClr val="FF0000"/>
              </a:solidFill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vi-VN" b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40163" y="3937819"/>
            <a:ext cx="2612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40163" y="6000062"/>
            <a:ext cx="2612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ontent Placeholder 2"/>
          <p:cNvSpPr txBox="1"/>
          <p:nvPr/>
        </p:nvSpPr>
        <p:spPr>
          <a:xfrm>
            <a:off x="0" y="2622827"/>
            <a:ext cx="8297839" cy="1231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buFont typeface="Wingdings" panose="05000000000000000000" pitchFamily="2" charset="2"/>
              <a:buChar char="v"/>
            </a:pPr>
            <a:r>
              <a:rPr lang="vi-VN" sz="3200" dirty="0">
                <a:solidFill>
                  <a:srgbClr val="FFC000"/>
                </a:solidFill>
                <a:latin typeface="+mj-lt"/>
              </a:rPr>
              <a:t> Đặc điểm cấu tạo: Cả hai loại kéo đều có thành phần chủ yếu là tay cầm và lưỡi kéo, ở giữa có chốt hoặc vít để bắt chéo hai lưỡi kéo. Tay cầm của kéo thường có hình uốn cong khép kín để lồng ngón tay vào khi cắt.</a:t>
            </a:r>
            <a:endParaRPr lang="vi-VN" sz="32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7518" y="3131026"/>
            <a:ext cx="8133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5" grpId="0"/>
      <p:bldP spid="15" grpId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/>
          <p:nvPr/>
        </p:nvSpPr>
        <p:spPr>
          <a:xfrm>
            <a:off x="203370" y="2174075"/>
            <a:ext cx="11172091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buFontTx/>
              <a:buChar char="-"/>
            </a:pPr>
            <a:r>
              <a:rPr lang="vi-VN" sz="3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cắt vải, tay phải cầm kéo (ngón cái đặt vào một tay cầm, các ngón còn lại cầm vào tay cầm bên kia) để điều khiển lưỡi kéo.</a:t>
            </a:r>
            <a:endParaRPr lang="vi-VN" sz="36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Tx/>
              <a:buChar char="-"/>
            </a:pPr>
            <a:r>
              <a:rPr lang="vi-VN" sz="3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 kéo nhọn, nhỏ hơn để phía dưới để luồn xuống dưới mặt vải khi cắt.</a:t>
            </a:r>
            <a:endParaRPr lang="vi-VN" sz="36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Tx/>
              <a:buChar char="-"/>
            </a:pPr>
            <a:r>
              <a:rPr lang="vi-VN" sz="3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dùng kéo cắt vải để cắt các vật cứng hoặc kim loại.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67269" y="781878"/>
            <a:ext cx="35515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FF0000"/>
                </a:solidFill>
                <a:latin typeface="+mj-lt"/>
              </a:rPr>
              <a:t> Sử dụng:</a:t>
            </a:r>
            <a:endParaRPr lang="vi-VN" sz="4400" b="1" dirty="0">
              <a:solidFill>
                <a:srgbClr val="FF0000"/>
              </a:solidFill>
              <a:latin typeface="+mj-lt"/>
            </a:endParaRPr>
          </a:p>
          <a:p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5" name="Text Box 5"/>
          <p:cNvSpPr txBox="1"/>
          <p:nvPr/>
        </p:nvSpPr>
        <p:spPr>
          <a:xfrm>
            <a:off x="808355" y="767715"/>
            <a:ext cx="10575925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về đặc điểm v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cách sử dụng kim khâu thêu: 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Đặc điểm cấu tạo: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4 v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 khâu mẫu, em hãy mô tả đặc điểm cấu tạo của kim khâu. 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695325" y="3124200"/>
            <a:ext cx="10360025" cy="31178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charRg st="86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5">
                                            <p:txEl>
                                              <p:charRg st="86" end="16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Content Placeholder 3" descr="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13460" y="1562735"/>
            <a:ext cx="10298430" cy="529526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1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30" descr="1STAROL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80800" y="685800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31" descr="1STAROL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80800" y="0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32" descr="1STAROL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72800" y="304800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27198" y="725269"/>
            <a:ext cx="866986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 </a:t>
            </a:r>
            <a:r>
              <a:rPr lang="en-US" sz="36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50726" y="1731493"/>
            <a:ext cx="32228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 THUẬT</a:t>
            </a:r>
            <a:endParaRPr lang="en-US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1045025" y="2592375"/>
            <a:ext cx="104633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4800" b="1" dirty="0">
                <a:solidFill>
                  <a:srgbClr val="C00000"/>
                </a:solidFill>
              </a:rPr>
              <a:t>Bài 1: Vật liệu, dụng cụ cắt, khâu, thêu</a:t>
            </a:r>
            <a:endParaRPr lang="en-US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Content Placeholder 99"/>
          <p:cNvPicPr/>
          <p:nvPr>
            <p:ph idx="1"/>
          </p:nvPr>
        </p:nvPicPr>
        <p:blipFill>
          <a:blip r:embed="rId1"/>
          <a:srcRect r="-1699" b="50000"/>
          <a:stretch>
            <a:fillRect/>
          </a:stretch>
        </p:blipFill>
        <p:spPr>
          <a:xfrm>
            <a:off x="956945" y="-88265"/>
            <a:ext cx="10791825" cy="69462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Text Box 5"/>
          <p:cNvSpPr txBox="1"/>
          <p:nvPr/>
        </p:nvSpPr>
        <p:spPr>
          <a:xfrm>
            <a:off x="1914525" y="3797300"/>
            <a:ext cx="30988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endParaRPr lang="vi-VN" altLang="en-US" sz="4000" dirty="0">
              <a:latin typeface="VNI-Times" pitchFamily="2" charset="0"/>
              <a:ea typeface="Arial" panose="020B0604020202020204" pitchFamily="34" charset="0"/>
            </a:endParaRPr>
          </a:p>
        </p:txBody>
      </p:sp>
      <p:sp>
        <p:nvSpPr>
          <p:cNvPr id="2" name="Cloud 1"/>
          <p:cNvSpPr/>
          <p:nvPr/>
        </p:nvSpPr>
        <p:spPr>
          <a:xfrm>
            <a:off x="1295400" y="228600"/>
            <a:ext cx="6477000" cy="2057400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altLang="x-none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dùng xong kim khâu ta phải l</a:t>
            </a:r>
            <a:r>
              <a:rPr lang="en-US" altLang="x-none" sz="2800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gì? </a:t>
            </a:r>
            <a:endParaRPr lang="en-US" altLang="x-none" sz="2800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340" name="TextBox 2"/>
          <p:cNvSpPr txBox="1"/>
          <p:nvPr/>
        </p:nvSpPr>
        <p:spPr>
          <a:xfrm>
            <a:off x="746125" y="3325813"/>
            <a:ext cx="109966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3962400" y="2057400"/>
            <a:ext cx="7432675" cy="3962400"/>
            <a:chOff x="3810000" y="2057400"/>
            <a:chExt cx="6172200" cy="3962400"/>
          </a:xfrm>
        </p:grpSpPr>
        <p:pic>
          <p:nvPicPr>
            <p:cNvPr id="14342" name="PA_图片 3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3810000" y="2057400"/>
              <a:ext cx="6172200" cy="39624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343" name="Rectangle 8"/>
            <p:cNvSpPr/>
            <p:nvPr/>
          </p:nvSpPr>
          <p:spPr>
            <a:xfrm>
              <a:off x="4495800" y="3352800"/>
              <a:ext cx="4800600" cy="206121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281305" algn="just">
                <a:spcBef>
                  <a:spcPct val="50000"/>
                </a:spcBef>
                <a:buFontTx/>
                <a:buNone/>
              </a:pPr>
              <a:r>
                <a:rPr lang="en-US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Kim khâu dùng xong phải để v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 lọ có nắp đậy hoặc c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 v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 vỉ kim để giữ cho kim không bị gỉ, mũi kim nhọn, sắc.</a:t>
              </a:r>
              <a:endPara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Rectangle 3"/>
          <p:cNvSpPr/>
          <p:nvPr/>
        </p:nvSpPr>
        <p:spPr>
          <a:xfrm>
            <a:off x="3848735" y="390525"/>
            <a:ext cx="74676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vật liệu v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dụng cụ khác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825" y="5287963"/>
            <a:ext cx="11788775" cy="95313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6, em hãy nêu tên v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tác dụng của một số dụng cụ, 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khác được dùng trong khâu, thêu.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885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9200" y="1600200"/>
            <a:ext cx="9509125" cy="3136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15"/>
          <p:cNvGrpSpPr/>
          <p:nvPr/>
        </p:nvGrpSpPr>
        <p:grpSpPr>
          <a:xfrm>
            <a:off x="990600" y="1981200"/>
            <a:ext cx="10660063" cy="3810000"/>
            <a:chOff x="677223" y="2049623"/>
            <a:chExt cx="10933043" cy="2821960"/>
          </a:xfrm>
        </p:grpSpPr>
        <p:sp>
          <p:nvSpPr>
            <p:cNvPr id="5" name="AutoShape 14"/>
            <p:cNvSpPr>
              <a:spLocks noChangeArrowheads="1"/>
            </p:cNvSpPr>
            <p:nvPr/>
          </p:nvSpPr>
          <p:spPr bwMode="auto">
            <a:xfrm>
              <a:off x="677223" y="2049623"/>
              <a:ext cx="10933043" cy="282196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40700">
                  <a:srgbClr val="E3FFEC"/>
                </a:gs>
                <a:gs pos="92000">
                  <a:srgbClr val="D8FFE5"/>
                </a:gs>
                <a:gs pos="0">
                  <a:srgbClr val="66FF99"/>
                </a:gs>
                <a:gs pos="4000">
                  <a:schemeClr val="bg1"/>
                </a:gs>
                <a:gs pos="100000">
                  <a:srgbClr val="66FF99"/>
                </a:gs>
              </a:gsLst>
              <a:lin ang="5400000" scaled="1"/>
            </a:gradFill>
            <a:ln w="57150" cmpd="thinThick">
              <a:solidFill>
                <a:srgbClr val="FF33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6" name="Text Box 9"/>
            <p:cNvSpPr txBox="1">
              <a:spLocks noChangeArrowheads="1"/>
            </p:cNvSpPr>
            <p:nvPr/>
          </p:nvSpPr>
          <p:spPr bwMode="auto">
            <a:xfrm>
              <a:off x="833526" y="2331819"/>
              <a:ext cx="10628578" cy="241465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44577" rIns="44577">
              <a:spAutoFit/>
            </a:bodyPr>
            <a:p>
              <a:pPr marL="514350" indent="-514350" algn="just" eaLnBrk="1" hangingPunct="1">
                <a:lnSpc>
                  <a:spcPct val="120000"/>
                </a:lnSpc>
                <a:spcAft>
                  <a:spcPts val="600"/>
                </a:spcAft>
                <a:buAutoNum type="arabicPeriod"/>
              </a:pP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 liệu thường dùng trong khâu, thêu gồm có: Vải, chỉ, kéo cắt vải, kéo cắt chỉ, kim khâu, kim thêu, thước may,</a:t>
              </a:r>
              <a:r>
                <a:rPr lang="en-US" alt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…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Mỗi loại có đặc điểm, cấu tạo, tác dụng v</a:t>
              </a:r>
              <a:r>
                <a:rPr lang="en-US" alt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cách sử dụng khác nhau.</a:t>
              </a:r>
              <a:endPara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514350" indent="-514350" algn="just" eaLnBrk="1" hangingPunct="1">
                <a:lnSpc>
                  <a:spcPct val="120000"/>
                </a:lnSpc>
                <a:spcAft>
                  <a:spcPts val="600"/>
                </a:spcAft>
                <a:buAutoNum type="arabicPeriod"/>
              </a:pP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Khi sử dụng vật liệu, dụng cụ khâu, thêu cần lựa chọn cho phù hợp với mục đích, yêu cầu sử dụng v</a:t>
              </a:r>
              <a:r>
                <a:rPr lang="en-US" alt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thực hiện đúng kĩ thuật, an to</a:t>
              </a:r>
              <a:r>
                <a:rPr lang="en-US" alt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n.</a:t>
              </a:r>
              <a:endPara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514350" indent="-514350">
                <a:buNone/>
              </a:pPr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6387" name="Rectangle 6"/>
          <p:cNvSpPr/>
          <p:nvPr/>
        </p:nvSpPr>
        <p:spPr>
          <a:xfrm>
            <a:off x="4685824" y="914400"/>
            <a:ext cx="231394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  <a:endParaRPr lang="en-US" altLang="en-US" sz="4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video xâu chỉ vào kim">
            <a:hlinkClick r:id="" action="ppaction://media"/>
          </p:cNvPr>
          <p:cNvPicPr/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-77470"/>
            <a:ext cx="12192000" cy="6934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 vol="90000"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10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1800" y="3429000"/>
            <a:ext cx="8755063" cy="3232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Picture 5"/>
          <p:cNvPicPr>
            <a:picLocks noChangeAspect="1"/>
          </p:cNvPicPr>
          <p:nvPr/>
        </p:nvPicPr>
        <p:blipFill>
          <a:blip r:embed="rId2"/>
          <a:srcRect t="5498"/>
          <a:stretch>
            <a:fillRect/>
          </a:stretch>
        </p:blipFill>
        <p:spPr>
          <a:xfrm>
            <a:off x="7467600" y="609600"/>
            <a:ext cx="3814763" cy="2433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990600" y="1600200"/>
            <a:ext cx="5562600" cy="5219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HÀNH: Xâu chỉ v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kim</a:t>
            </a:r>
            <a:endParaRPr lang="en-US" altLang="x-none" sz="2800" b="1" dirty="0">
              <a:solidFill>
                <a:srgbClr val="000000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8" name="图片 41992" descr="1-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5" y="754063"/>
            <a:ext cx="10142538" cy="4448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9" name="图片 41994" descr="1-37">
            <a:hlinkClick r:id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0675" y="3451225"/>
            <a:ext cx="2892425" cy="3236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0" name="TextBox 2"/>
          <p:cNvSpPr txBox="1"/>
          <p:nvPr/>
        </p:nvSpPr>
        <p:spPr>
          <a:xfrm>
            <a:off x="1524000" y="1828800"/>
            <a:ext cx="7391400" cy="20713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Chuẩn bị tiết sau: Cắt vải theo đường vạch dấu</a:t>
            </a:r>
            <a:endParaRPr lang="en-US" altLang="x-none" sz="2800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en-US" altLang="x-none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Chuẩn bị các dụng cụ: Vải, thước gỗ, phấn may, kéo cắt vải.</a:t>
            </a:r>
            <a:endParaRPr lang="en-US" altLang="x-none" sz="2800" dirty="0">
              <a:solidFill>
                <a:srgbClr val="404040"/>
              </a:solidFill>
              <a:latin typeface="Trebuchet MS" panose="020B0603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2" name="Picture 4" descr="Kết quả hình ảnh cho hình nền powerpoin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" y="0"/>
            <a:ext cx="118872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693863" y="2768600"/>
            <a:ext cx="8804275" cy="977900"/>
          </a:xfrm>
          <a:prstGeom prst="rect">
            <a:avLst/>
          </a:prstGeom>
          <a:noFill/>
        </p:spPr>
        <p:txBody>
          <a:bodyPr numCol="1">
            <a:prstTxWarp prst="textChevron">
              <a:avLst/>
            </a:prstTxWarp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endParaRPr kumimoji="0" lang="en-US" sz="5780" b="1" kern="1200" cap="none" spc="0" normalizeH="0" baseline="0" noProof="0" dirty="0">
              <a:solidFill>
                <a:srgbClr val="00B05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925" y="2989263"/>
            <a:ext cx="2146300" cy="2054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250" y="2976563"/>
            <a:ext cx="2146300" cy="2054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769140" y="2546804"/>
            <a:ext cx="8658225" cy="169164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5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</a:t>
            </a:r>
            <a:r>
              <a:rPr kumimoji="0" lang="en-US" sz="5200" b="1" i="0" u="none" strike="noStrike" kern="1200" cap="none" spc="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5200" b="1" i="0" u="none" strike="noStrike" kern="1200" cap="none" spc="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5200" b="1" i="0" u="none" strike="noStrike" kern="1200" cap="none" spc="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LUÔN</a:t>
            </a:r>
            <a:r>
              <a:rPr kumimoji="0" lang="en-US" sz="5200" b="1" i="0" u="none" strike="noStrike" kern="1200" cap="none" spc="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52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5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CHĂM</a:t>
            </a:r>
            <a:r>
              <a:rPr kumimoji="0" lang="en-US" sz="5200" b="1" i="0" u="none" strike="noStrike" kern="1200" cap="none" spc="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NGOAN</a:t>
            </a:r>
            <a:r>
              <a:rPr kumimoji="0" lang="en-US" sz="5200" b="1" i="0" u="none" strike="noStrike" kern="1200" cap="none" spc="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5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5200" b="1" i="0" u="none" strike="noStrike" kern="1200" cap="none" spc="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GIỎI</a:t>
            </a:r>
            <a:r>
              <a:rPr kumimoji="0" lang="en-US" sz="5200" b="1" i="0" u="none" strike="noStrike" kern="1200" cap="none" spc="0" normalizeH="0" baseline="0" noProof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  <a:endParaRPr kumimoji="0" lang="en-US" sz="52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mph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199925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199925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199925" s="0" l="0"/>
                                      </p:by>
                                    </p:animClr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88"/>
            <a:ext cx="12192000" cy="6858000"/>
          </a:xfr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66458" y="2352829"/>
            <a:ext cx="1185908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0000FF"/>
                </a:solidFill>
              </a:rPr>
              <a:t>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(HS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SGK/4): 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tanh,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tằm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Khi may,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57198" y="5568973"/>
            <a:ext cx="110743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198" y="4951271"/>
            <a:ext cx="1127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89455" y="592573"/>
            <a:ext cx="597791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09246" y="2967335"/>
            <a:ext cx="1064455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998" y="0"/>
            <a:ext cx="7498978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230" y="-274320"/>
            <a:ext cx="7204745" cy="74197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5505"/>
            <a:ext cx="5074692" cy="55111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952" y="755506"/>
            <a:ext cx="7619048" cy="5511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Box 4"/>
          <p:cNvSpPr txBox="1">
            <a:spLocks noChangeArrowheads="1"/>
          </p:cNvSpPr>
          <p:nvPr/>
        </p:nvSpPr>
        <p:spPr bwMode="auto">
          <a:xfrm>
            <a:off x="2641600" y="6096001"/>
            <a:ext cx="6096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/>
            <a:r>
              <a:rPr lang="en-US" sz="5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lanh</a:t>
            </a:r>
            <a:endParaRPr lang="en-US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14" y="0"/>
            <a:ext cx="980419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2832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0"/>
            <a:ext cx="6908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5"/>
          <p:cNvSpPr txBox="1">
            <a:spLocks noChangeArrowheads="1"/>
          </p:cNvSpPr>
          <p:nvPr/>
        </p:nvSpPr>
        <p:spPr bwMode="auto">
          <a:xfrm>
            <a:off x="304800" y="5410201"/>
            <a:ext cx="477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anose="05040102010807070707" pitchFamily="18" charset="2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/>
            <a:endParaRPr lang="vi-VN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0"/>
            <a:ext cx="5294138" cy="670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3042</Words>
  <Application>WPS Presentation</Application>
  <PresentationFormat>Custom</PresentationFormat>
  <Paragraphs>101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2" baseType="lpstr">
      <vt:lpstr>Arial</vt:lpstr>
      <vt:lpstr>SimSun</vt:lpstr>
      <vt:lpstr>Wingdings</vt:lpstr>
      <vt:lpstr>Times New Roman</vt:lpstr>
      <vt:lpstr>Times New Roman</vt:lpstr>
      <vt:lpstr>VNI-Times</vt:lpstr>
      <vt:lpstr>Trebuchet MS</vt:lpstr>
      <vt:lpstr>Wingdings 3</vt:lpstr>
      <vt:lpstr>Microsoft YaHei</vt:lpstr>
      <vt:lpstr>Arial Unicode MS</vt:lpstr>
      <vt:lpstr>Calibri Light</vt:lpstr>
      <vt:lpstr>Calibri</vt:lpstr>
      <vt:lpstr>.VnBahamasBH</vt:lpstr>
      <vt:lpstr>Segoe Print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Hướng dẫn chọn vải  </vt:lpstr>
      <vt:lpstr>b) Chỉ</vt:lpstr>
      <vt:lpstr>PowerPoint 演示文稿</vt:lpstr>
      <vt:lpstr>PowerPoint 演示文稿</vt:lpstr>
      <vt:lpstr>PowerPoint 演示文稿</vt:lpstr>
      <vt:lpstr>2. Dụng cụ cắt, khâu, thêu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Chương 1.  Kĩ thuật cắt, khâu, thêu</dc:title>
  <dc:creator>Windows 10 Version 2</dc:creator>
  <cp:lastModifiedBy>HP</cp:lastModifiedBy>
  <cp:revision>41</cp:revision>
  <dcterms:created xsi:type="dcterms:W3CDTF">2019-08-26T14:33:00Z</dcterms:created>
  <dcterms:modified xsi:type="dcterms:W3CDTF">2022-01-06T09:32:17Z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E6B14E2D8A7E4673B83D4F87AFF6E7F5</vt:lpwstr>
  </property>
  <property fmtid="{D5CDD505-2E9C-101B-9397-08002B2CF9AE}" pid="3" name="KSOProductBuildVer">
    <vt:lpwstr>1033-11.2.0.10426</vt:lpwstr>
  </property>
</Properties>
</file>