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8" r:id="rId3"/>
    <p:sldId id="302" r:id="rId4"/>
    <p:sldId id="303" r:id="rId5"/>
    <p:sldId id="304" r:id="rId6"/>
    <p:sldId id="261" r:id="rId7"/>
    <p:sldId id="262" r:id="rId8"/>
    <p:sldId id="263" r:id="rId9"/>
    <p:sldId id="267" r:id="rId10"/>
    <p:sldId id="266" r:id="rId11"/>
    <p:sldId id="268" r:id="rId12"/>
    <p:sldId id="270" r:id="rId13"/>
    <p:sldId id="272" r:id="rId14"/>
    <p:sldId id="273" r:id="rId15"/>
    <p:sldId id="274" r:id="rId16"/>
    <p:sldId id="305" r:id="rId17"/>
    <p:sldId id="279" r:id="rId18"/>
    <p:sldId id="280" r:id="rId19"/>
    <p:sldId id="281" r:id="rId20"/>
    <p:sldId id="277" r:id="rId21"/>
    <p:sldId id="283" r:id="rId22"/>
    <p:sldId id="284" r:id="rId23"/>
    <p:sldId id="282" r:id="rId24"/>
    <p:sldId id="275" r:id="rId25"/>
    <p:sldId id="285" r:id="rId26"/>
    <p:sldId id="286" r:id="rId27"/>
    <p:sldId id="287" r:id="rId28"/>
    <p:sldId id="306" r:id="rId29"/>
    <p:sldId id="307" r:id="rId30"/>
    <p:sldId id="290" r:id="rId31"/>
    <p:sldId id="289" r:id="rId32"/>
    <p:sldId id="291" r:id="rId33"/>
    <p:sldId id="292" r:id="rId34"/>
    <p:sldId id="293" r:id="rId35"/>
    <p:sldId id="294" r:id="rId36"/>
    <p:sldId id="295" r:id="rId37"/>
    <p:sldId id="296" r:id="rId38"/>
    <p:sldId id="299" r:id="rId39"/>
    <p:sldId id="297" r:id="rId40"/>
    <p:sldId id="301" r:id="rId41"/>
    <p:sldId id="300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404C4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08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67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21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43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04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67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03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10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022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4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63A58-9263-4B12-9D76-5E9092C93D8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E1166-FCDE-4BA4-9361-03711D85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27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3.pn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audio" Target="../media/audio2.wav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.wav"/><Relationship Id="rId7" Type="http://schemas.openxmlformats.org/officeDocument/2006/relationships/image" Target="../media/image31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12.jpg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6.jp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3.jp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4.jpe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6.pn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4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11" Type="http://schemas.openxmlformats.org/officeDocument/2006/relationships/image" Target="../media/image39.jpeg"/><Relationship Id="rId5" Type="http://schemas.openxmlformats.org/officeDocument/2006/relationships/audio" Target="../media/audio2.wav"/><Relationship Id="rId10" Type="http://schemas.openxmlformats.org/officeDocument/2006/relationships/image" Target="../media/image38.jpeg"/><Relationship Id="rId4" Type="http://schemas.openxmlformats.org/officeDocument/2006/relationships/audio" Target="../media/audio1.wav"/><Relationship Id="rId9" Type="http://schemas.openxmlformats.org/officeDocument/2006/relationships/image" Target="../media/image37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audio2.wav"/><Relationship Id="rId7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13.png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50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49.jpg"/><Relationship Id="rId4" Type="http://schemas.openxmlformats.org/officeDocument/2006/relationships/audio" Target="../media/audio2.wav"/><Relationship Id="rId9" Type="http://schemas.openxmlformats.org/officeDocument/2006/relationships/image" Target="../media/image51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2.jpg"/><Relationship Id="rId4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3.jpg"/><Relationship Id="rId4" Type="http://schemas.openxmlformats.org/officeDocument/2006/relationships/audio" Target="../media/audio3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4.jpg"/><Relationship Id="rId4" Type="http://schemas.openxmlformats.org/officeDocument/2006/relationships/audio" Target="../media/audio3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3.wav"/><Relationship Id="rId11" Type="http://schemas.openxmlformats.org/officeDocument/2006/relationships/image" Target="../media/image56.jpg"/><Relationship Id="rId5" Type="http://schemas.openxmlformats.org/officeDocument/2006/relationships/audio" Target="../media/audio2.wav"/><Relationship Id="rId10" Type="http://schemas.openxmlformats.org/officeDocument/2006/relationships/image" Target="../media/image37.jpg"/><Relationship Id="rId4" Type="http://schemas.openxmlformats.org/officeDocument/2006/relationships/audio" Target="../media/audio1.wav"/><Relationship Id="rId9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7.jpg"/><Relationship Id="rId4" Type="http://schemas.openxmlformats.org/officeDocument/2006/relationships/audio" Target="../media/audio3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8.jpeg"/><Relationship Id="rId4" Type="http://schemas.openxmlformats.org/officeDocument/2006/relationships/audio" Target="../media/audio3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6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9.jpeg"/><Relationship Id="rId4" Type="http://schemas.openxmlformats.org/officeDocument/2006/relationships/audio" Target="../media/audio3.wav"/><Relationship Id="rId9" Type="http://schemas.openxmlformats.org/officeDocument/2006/relationships/image" Target="../media/image6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2.jpg"/><Relationship Id="rId4" Type="http://schemas.openxmlformats.org/officeDocument/2006/relationships/audio" Target="../media/audio3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4.jp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67.gif"/><Relationship Id="rId5" Type="http://schemas.openxmlformats.org/officeDocument/2006/relationships/image" Target="../media/image3.gif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7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jp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9.jp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jp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12" Type="http://schemas.openxmlformats.org/officeDocument/2006/relationships/image" Target="../media/image17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13.png"/><Relationship Id="rId5" Type="http://schemas.openxmlformats.org/officeDocument/2006/relationships/audio" Target="../media/audio2.wav"/><Relationship Id="rId10" Type="http://schemas.openxmlformats.org/officeDocument/2006/relationships/image" Target="../media/image11.jpeg"/><Relationship Id="rId4" Type="http://schemas.openxmlformats.org/officeDocument/2006/relationships/audio" Target="../media/audio1.wav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49607"/>
            <a:ext cx="9006078" cy="4571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"/>
          <a:stretch/>
        </p:blipFill>
        <p:spPr>
          <a:xfrm>
            <a:off x="3895207" y="0"/>
            <a:ext cx="5187071" cy="3429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79467">
            <a:off x="7159457" y="2508379"/>
            <a:ext cx="1009763" cy="8793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62452">
            <a:off x="6149767" y="2535679"/>
            <a:ext cx="913179" cy="9388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891793" y="4217078"/>
            <a:ext cx="2657421" cy="6787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28599" y="6076087"/>
            <a:ext cx="7333215" cy="5712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11711" y="4274215"/>
            <a:ext cx="3756182" cy="4238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15" r="33444"/>
          <a:stretch/>
        </p:blipFill>
        <p:spPr>
          <a:xfrm>
            <a:off x="90486" y="1371600"/>
            <a:ext cx="4098455" cy="21140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04786" y="77570"/>
            <a:ext cx="566261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.VnBodoniH" pitchFamily="34" charset="0"/>
              </a:rPr>
              <a:t>* English - Grade 1*</a:t>
            </a:r>
          </a:p>
          <a:p>
            <a:r>
              <a:rPr lang="en-US" sz="44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.VnBodoniH" pitchFamily="34" charset="0"/>
              </a:rPr>
              <a:t>             2019 - 2020</a:t>
            </a:r>
            <a:endParaRPr lang="en-US" sz="44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.VnBodoniH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28600" y="5415595"/>
            <a:ext cx="7333215" cy="5712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580515" y="5127944"/>
            <a:ext cx="5335770" cy="11465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892" y="6205473"/>
            <a:ext cx="155508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8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1" y="0"/>
            <a:ext cx="9078036" cy="685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905500" y="212712"/>
            <a:ext cx="3124200" cy="33226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400" b="1" dirty="0" smtClean="0">
              <a:solidFill>
                <a:schemeClr val="tx2"/>
              </a:solidFill>
            </a:endParaRP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  a j m 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  j m a 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  j a m</a:t>
            </a:r>
            <a:endParaRPr lang="en-US" sz="5400" b="1" dirty="0">
              <a:solidFill>
                <a:schemeClr val="tx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881331" y="216302"/>
            <a:ext cx="3148369" cy="33226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400" b="1" dirty="0" smtClean="0">
              <a:solidFill>
                <a:srgbClr val="FF0000"/>
              </a:solidFill>
            </a:endParaRPr>
          </a:p>
          <a:p>
            <a:endParaRPr lang="en-US" sz="5400" b="1" dirty="0">
              <a:solidFill>
                <a:srgbClr val="FF0000"/>
              </a:solidFill>
            </a:endParaRPr>
          </a:p>
          <a:p>
            <a:endParaRPr lang="en-US" sz="5400" b="1" dirty="0" smtClean="0">
              <a:solidFill>
                <a:srgbClr val="FF0000"/>
              </a:solidFill>
            </a:endParaRPr>
          </a:p>
          <a:p>
            <a:r>
              <a:rPr lang="en-US" sz="5400" b="1" dirty="0" smtClean="0">
                <a:solidFill>
                  <a:srgbClr val="FF0000"/>
                </a:solidFill>
              </a:rPr>
              <a:t>C.   </a:t>
            </a:r>
            <a:r>
              <a:rPr lang="en-US" sz="5400" b="1" dirty="0">
                <a:solidFill>
                  <a:srgbClr val="FF0000"/>
                </a:solidFill>
              </a:rPr>
              <a:t>j</a:t>
            </a:r>
            <a:r>
              <a:rPr lang="en-US" sz="5400" b="1" dirty="0" smtClean="0">
                <a:solidFill>
                  <a:srgbClr val="FF0000"/>
                </a:solidFill>
              </a:rPr>
              <a:t> a m</a:t>
            </a:r>
          </a:p>
        </p:txBody>
      </p:sp>
      <p:sp>
        <p:nvSpPr>
          <p:cNvPr id="28" name="Cube 27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2536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be 7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6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Decagon 2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Decagon 2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4" name="Decagon 33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5" name="Decagon 34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6" name="Decagon 35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7" name="Decagon 36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" name="Decagon 3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9" name="Decagon 38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0" name="Decagon 39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1" name="Decagon 40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43" name="Rectangle 42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819400" y="154160"/>
            <a:ext cx="6253874" cy="655143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tx2"/>
                </a:solidFill>
              </a:rPr>
              <a:t>acrobat </a:t>
            </a: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B.</a:t>
            </a: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r>
              <a:rPr lang="en-US" sz="5400" b="1" dirty="0" smtClean="0">
                <a:solidFill>
                  <a:schemeClr val="tx2"/>
                </a:solidFill>
              </a:rPr>
              <a:t>C.</a:t>
            </a:r>
          </a:p>
          <a:p>
            <a:endParaRPr lang="en-US" sz="5400" b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284" y="838200"/>
            <a:ext cx="2005839" cy="20058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676285"/>
            <a:ext cx="1485900" cy="17820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379" y="4512180"/>
            <a:ext cx="2916314" cy="2117220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3062785" y="4343400"/>
            <a:ext cx="2118816" cy="1447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400" b="1" dirty="0" smtClean="0">
              <a:solidFill>
                <a:srgbClr val="FF0000"/>
              </a:solidFill>
            </a:endParaRPr>
          </a:p>
          <a:p>
            <a:r>
              <a:rPr lang="en-US" sz="5400" b="1" dirty="0" smtClean="0">
                <a:solidFill>
                  <a:srgbClr val="FF0000"/>
                </a:solidFill>
              </a:rPr>
              <a:t>C. </a:t>
            </a:r>
          </a:p>
        </p:txBody>
      </p:sp>
    </p:spTree>
    <p:extLst>
      <p:ext uri="{BB962C8B-B14F-4D97-AF65-F5344CB8AC3E}">
        <p14:creationId xmlns:p14="http://schemas.microsoft.com/office/powerpoint/2010/main" val="318514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38" y="844786"/>
            <a:ext cx="2198161" cy="15485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865973"/>
            <a:ext cx="1855573" cy="15273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329" y="797450"/>
            <a:ext cx="1881121" cy="13761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782" y="725637"/>
            <a:ext cx="2026313" cy="15197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4627539" y="613952"/>
            <a:ext cx="2590800" cy="16314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01907" y="2438400"/>
            <a:ext cx="338009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>
                <a:solidFill>
                  <a:schemeClr val="tx2"/>
                </a:solidFill>
              </a:rPr>
              <a:t>c</a:t>
            </a:r>
            <a:r>
              <a:rPr lang="en-US" sz="5400" b="1" dirty="0" smtClean="0">
                <a:solidFill>
                  <a:schemeClr val="tx2"/>
                </a:solidFill>
              </a:rPr>
              <a:t>ar</a:t>
            </a:r>
          </a:p>
          <a:p>
            <a:pPr marL="914400" indent="-914400">
              <a:buAutoNum type="alphaUcPeriod"/>
            </a:pPr>
            <a:r>
              <a:rPr lang="en-US" sz="5400" b="1" dirty="0">
                <a:solidFill>
                  <a:schemeClr val="tx2"/>
                </a:solidFill>
              </a:rPr>
              <a:t>c</a:t>
            </a:r>
            <a:r>
              <a:rPr lang="en-US" sz="5400" b="1" dirty="0" smtClean="0">
                <a:solidFill>
                  <a:schemeClr val="tx2"/>
                </a:solidFill>
              </a:rPr>
              <a:t>lock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carrot</a:t>
            </a:r>
          </a:p>
        </p:txBody>
      </p:sp>
      <p:sp>
        <p:nvSpPr>
          <p:cNvPr id="11" name="Flowchart: Alternate Process 10"/>
          <p:cNvSpPr/>
          <p:nvPr/>
        </p:nvSpPr>
        <p:spPr>
          <a:xfrm>
            <a:off x="990601" y="76200"/>
            <a:ext cx="8040810" cy="2362200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8" y="247283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Decagon 13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639925" y="295861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639925" y="295861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39925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660707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660707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60707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646852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639925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660707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639925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639925" y="293594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32804" y="459008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30" name="Rectangle 29"/>
          <p:cNvSpPr/>
          <p:nvPr/>
        </p:nvSpPr>
        <p:spPr>
          <a:xfrm>
            <a:off x="612475" y="325059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Cube 30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071940" y="2163480"/>
            <a:ext cx="3311197" cy="1806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A.  car</a:t>
            </a:r>
          </a:p>
        </p:txBody>
      </p:sp>
    </p:spTree>
    <p:extLst>
      <p:ext uri="{BB962C8B-B14F-4D97-AF65-F5344CB8AC3E}">
        <p14:creationId xmlns:p14="http://schemas.microsoft.com/office/powerpoint/2010/main" val="277149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oala Gets Kicked Out Of Tree and Cries!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90800" y="36431"/>
            <a:ext cx="6477001" cy="613576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5965" y="2819400"/>
            <a:ext cx="374631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tx2"/>
                </a:solidFill>
              </a:rPr>
              <a:t>     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</a:rPr>
              <a:t>k _ al_</a:t>
            </a:r>
          </a:p>
          <a:p>
            <a:pPr marL="914400" indent="-914400">
              <a:buAutoNum type="alphaUcPeriod"/>
            </a:pPr>
            <a:r>
              <a:rPr lang="en-US" sz="4800" b="1" dirty="0" smtClean="0">
                <a:solidFill>
                  <a:schemeClr val="tx2"/>
                </a:solidFill>
              </a:rPr>
              <a:t> o   e</a:t>
            </a:r>
          </a:p>
          <a:p>
            <a:pPr marL="914400" indent="-914400">
              <a:buAutoNum type="alphaUcPeriod"/>
            </a:pPr>
            <a:r>
              <a:rPr lang="en-US" sz="4800" b="1" dirty="0" smtClean="0">
                <a:solidFill>
                  <a:schemeClr val="tx2"/>
                </a:solidFill>
              </a:rPr>
              <a:t> o   a </a:t>
            </a:r>
          </a:p>
          <a:p>
            <a:pPr marL="914400" indent="-914400">
              <a:buAutoNum type="alphaUcPeriod"/>
            </a:pPr>
            <a:r>
              <a:rPr lang="en-US" sz="4800" b="1" dirty="0" smtClean="0">
                <a:solidFill>
                  <a:schemeClr val="tx2"/>
                </a:solidFill>
              </a:rPr>
              <a:t> o   n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Decagon 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8" name="Decagon 7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9" name="Decagon 8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0" name="Decagon 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1" name="Decagon 10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4" name="Cube 23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8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14640" y="3440383"/>
            <a:ext cx="3543874" cy="15126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400" b="1" dirty="0" smtClean="0">
              <a:solidFill>
                <a:srgbClr val="FF0000"/>
              </a:solidFill>
            </a:endParaRPr>
          </a:p>
          <a:p>
            <a:r>
              <a:rPr lang="en-US" sz="4800" b="1" dirty="0" smtClean="0">
                <a:solidFill>
                  <a:srgbClr val="FF0000"/>
                </a:solidFill>
              </a:rPr>
              <a:t>B.    o   a</a:t>
            </a:r>
          </a:p>
        </p:txBody>
      </p:sp>
    </p:spTree>
    <p:extLst>
      <p:ext uri="{BB962C8B-B14F-4D97-AF65-F5344CB8AC3E}">
        <p14:creationId xmlns:p14="http://schemas.microsoft.com/office/powerpoint/2010/main" val="290345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be 4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9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4" y="168394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Decagon 23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499352" y="65416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499352" y="65416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Decagon 29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520134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520134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520134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4" name="Decagon 33"/>
          <p:cNvSpPr/>
          <p:nvPr/>
        </p:nvSpPr>
        <p:spPr>
          <a:xfrm>
            <a:off x="506279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5" name="Decagon 34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6" name="Decagon 35"/>
          <p:cNvSpPr/>
          <p:nvPr/>
        </p:nvSpPr>
        <p:spPr>
          <a:xfrm>
            <a:off x="520134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7" name="Decagon 36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" name="Decagon 37"/>
          <p:cNvSpPr/>
          <p:nvPr/>
        </p:nvSpPr>
        <p:spPr>
          <a:xfrm>
            <a:off x="499352" y="631503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2231" y="2285648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40" name="Rectangle 39"/>
          <p:cNvSpPr/>
          <p:nvPr/>
        </p:nvSpPr>
        <p:spPr>
          <a:xfrm>
            <a:off x="471902" y="946156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5" y="3048000"/>
            <a:ext cx="2116723" cy="24384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61" y="3682392"/>
            <a:ext cx="919163" cy="91507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071106"/>
            <a:ext cx="3841992" cy="241529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308112"/>
            <a:ext cx="1197805" cy="1307665"/>
          </a:xfrm>
          <a:prstGeom prst="rect">
            <a:avLst/>
          </a:prstGeom>
        </p:spPr>
      </p:pic>
      <p:sp>
        <p:nvSpPr>
          <p:cNvPr id="64" name="Rounded Rectangle 63"/>
          <p:cNvSpPr/>
          <p:nvPr/>
        </p:nvSpPr>
        <p:spPr>
          <a:xfrm>
            <a:off x="5201151" y="69199"/>
            <a:ext cx="338009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four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one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three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5278008" y="86535"/>
            <a:ext cx="3311197" cy="11694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A.  four</a:t>
            </a:r>
          </a:p>
        </p:txBody>
      </p:sp>
    </p:spTree>
    <p:extLst>
      <p:ext uri="{BB962C8B-B14F-4D97-AF65-F5344CB8AC3E}">
        <p14:creationId xmlns:p14="http://schemas.microsoft.com/office/powerpoint/2010/main" val="47492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6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Or 3"/>
          <p:cNvSpPr/>
          <p:nvPr/>
        </p:nvSpPr>
        <p:spPr>
          <a:xfrm>
            <a:off x="3200400" y="0"/>
            <a:ext cx="5867400" cy="6781800"/>
          </a:xfrm>
          <a:prstGeom prst="flowChar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815">
            <a:off x="3561379" y="1194365"/>
            <a:ext cx="2353067" cy="15687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75183">
            <a:off x="6413295" y="1109473"/>
            <a:ext cx="2133600" cy="1600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33489">
            <a:off x="3618492" y="4097136"/>
            <a:ext cx="2244201" cy="14934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08983">
            <a:off x="6449834" y="3993450"/>
            <a:ext cx="1955847" cy="1696920"/>
          </a:xfrm>
          <a:prstGeom prst="rect">
            <a:avLst/>
          </a:prstGeom>
        </p:spPr>
      </p:pic>
      <p:sp>
        <p:nvSpPr>
          <p:cNvPr id="10" name="Action Button: Help 9">
            <a:hlinkClick r:id="" action="ppaction://noaction" highlightClick="1"/>
          </p:cNvPr>
          <p:cNvSpPr/>
          <p:nvPr/>
        </p:nvSpPr>
        <p:spPr>
          <a:xfrm>
            <a:off x="5263342" y="2590263"/>
            <a:ext cx="1774305" cy="1549252"/>
          </a:xfrm>
          <a:prstGeom prst="actionButtonHelp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85800" y="3769057"/>
            <a:ext cx="338009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K </a:t>
            </a:r>
            <a:r>
              <a:rPr lang="en-US" sz="5400" b="1" dirty="0" err="1" smtClean="0">
                <a:solidFill>
                  <a:schemeClr val="tx2"/>
                </a:solidFill>
              </a:rPr>
              <a:t>k</a:t>
            </a:r>
            <a:endParaRPr lang="en-US" sz="5400" b="1" dirty="0" smtClean="0">
              <a:solidFill>
                <a:schemeClr val="tx2"/>
              </a:solidFill>
            </a:endParaRP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M </a:t>
            </a:r>
            <a:r>
              <a:rPr lang="en-US" sz="5400" b="1" dirty="0" err="1" smtClean="0">
                <a:solidFill>
                  <a:schemeClr val="tx2"/>
                </a:solidFill>
              </a:rPr>
              <a:t>m</a:t>
            </a:r>
            <a:endParaRPr lang="en-US" sz="5400" b="1" dirty="0" smtClean="0">
              <a:solidFill>
                <a:schemeClr val="tx2"/>
              </a:solidFill>
            </a:endParaRP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J </a:t>
            </a:r>
            <a:r>
              <a:rPr lang="en-US" sz="5400" b="1" dirty="0" err="1" smtClean="0">
                <a:solidFill>
                  <a:schemeClr val="tx2"/>
                </a:solidFill>
              </a:rPr>
              <a:t>j</a:t>
            </a:r>
            <a:endParaRPr lang="en-US" sz="5400" b="1" dirty="0" smtClean="0">
              <a:solidFill>
                <a:schemeClr val="tx2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91897" y="5524027"/>
            <a:ext cx="3131504" cy="11321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C.  J </a:t>
            </a:r>
            <a:r>
              <a:rPr lang="en-US" sz="5400" b="1" dirty="0" err="1" smtClean="0">
                <a:solidFill>
                  <a:srgbClr val="FF0000"/>
                </a:solidFill>
              </a:rPr>
              <a:t>j</a:t>
            </a:r>
            <a:endParaRPr lang="en-US" sz="5400" b="1" dirty="0" smtClean="0">
              <a:solidFill>
                <a:srgbClr val="FF0000"/>
              </a:solidFill>
            </a:endParaRPr>
          </a:p>
        </p:txBody>
      </p:sp>
      <p:sp>
        <p:nvSpPr>
          <p:cNvPr id="13" name="Cube 12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10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Decagon 14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31" name="Rectangle 30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89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500"/>
                            </p:stCondLst>
                            <p:childTnLst>
                              <p:par>
                                <p:cTn id="6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500"/>
                            </p:stCondLst>
                            <p:childTnLst>
                              <p:par>
                                <p:cTn id="7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0"/>
                            </p:stCondLst>
                            <p:childTnLst>
                              <p:par>
                                <p:cTn id="75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534400" cy="685800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LET’S REVIEW: ÔN TẬP </a:t>
            </a:r>
            <a:endParaRPr lang="en-US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188596"/>
              </p:ext>
            </p:extLst>
          </p:nvPr>
        </p:nvGraphicFramePr>
        <p:xfrm>
          <a:off x="0" y="1066800"/>
          <a:ext cx="8534400" cy="361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1851"/>
                <a:gridCol w="4122549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Jam:   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mứt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Jacket: 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áo</a:t>
                      </a:r>
                      <a:r>
                        <a:rPr lang="en-US" sz="4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khoác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Juice: 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4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4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Dog:    con 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́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Jelly:</a:t>
                      </a:r>
                      <a:r>
                        <a:rPr lang="en-US" sz="4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4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thạch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Car:</a:t>
                      </a:r>
                      <a:r>
                        <a:rPr lang="en-US" sz="4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ô </a:t>
                      </a:r>
                      <a:r>
                        <a:rPr lang="en-US" sz="4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tô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Koala: 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gấu</a:t>
                      </a:r>
                      <a:r>
                        <a:rPr lang="en-US" sz="4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túi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779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59491" y="2644169"/>
            <a:ext cx="31902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 2</a:t>
            </a:r>
            <a:endParaRPr lang="en-US" sz="9600" b="1" cap="none" spc="0" dirty="0">
              <a:ln w="1905"/>
              <a:solidFill>
                <a:srgbClr val="66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129352"/>
            <a:ext cx="990600" cy="1625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43000"/>
            <a:ext cx="990600" cy="1625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59" y="4726675"/>
            <a:ext cx="4560841" cy="16556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76800" y="4772168"/>
            <a:ext cx="3969116" cy="165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2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8" y="1"/>
            <a:ext cx="9049602" cy="685800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715000" y="93748"/>
            <a:ext cx="3048001" cy="35609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t a c 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c a t 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t c a </a:t>
            </a:r>
            <a:endParaRPr lang="en-US" sz="6000" b="1" dirty="0">
              <a:solidFill>
                <a:schemeClr val="tx2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715001" y="458643"/>
            <a:ext cx="3048000" cy="28311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B. c a </a:t>
            </a:r>
            <a:r>
              <a:rPr lang="en-US" sz="6000" b="1" dirty="0">
                <a:solidFill>
                  <a:srgbClr val="FF0000"/>
                </a:solidFill>
              </a:rPr>
              <a:t>t</a:t>
            </a:r>
            <a:endParaRPr lang="en-US" sz="6000" b="1" dirty="0" smtClean="0">
              <a:solidFill>
                <a:srgbClr val="FF0000"/>
              </a:solidFill>
            </a:endParaRPr>
          </a:p>
        </p:txBody>
      </p:sp>
      <p:sp>
        <p:nvSpPr>
          <p:cNvPr id="32" name="Cube 31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0526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" y="0"/>
            <a:ext cx="913686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ecagon 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5" name="Decagon 4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6" name="Decagon 5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7" name="Decagon 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8" name="Decagon 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9" name="Decagon 8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0" name="Decagon 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1" name="Decagon 10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943600" y="93748"/>
            <a:ext cx="3048001" cy="37924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2"/>
                </a:solidFill>
              </a:rPr>
              <a:t>  m _ on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 o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u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e </a:t>
            </a:r>
            <a:endParaRPr lang="en-US" sz="6000" b="1" dirty="0">
              <a:solidFill>
                <a:schemeClr val="tx2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921991" y="816840"/>
            <a:ext cx="3048000" cy="14366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A.  o</a:t>
            </a:r>
          </a:p>
        </p:txBody>
      </p:sp>
      <p:sp>
        <p:nvSpPr>
          <p:cNvPr id="23" name="Cube 22"/>
          <p:cNvSpPr/>
          <p:nvPr/>
        </p:nvSpPr>
        <p:spPr>
          <a:xfrm>
            <a:off x="129654" y="6203477"/>
            <a:ext cx="762000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5882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59491" y="2644169"/>
            <a:ext cx="31902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 1</a:t>
            </a:r>
            <a:endParaRPr lang="en-US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129352"/>
            <a:ext cx="990600" cy="1625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43000"/>
            <a:ext cx="990600" cy="1625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59" y="4726675"/>
            <a:ext cx="4560841" cy="16556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76800" y="4772168"/>
            <a:ext cx="3969116" cy="165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35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04800"/>
            <a:ext cx="2286000" cy="19812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895600" y="211382"/>
            <a:ext cx="2743200" cy="2168035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01907" y="2688294"/>
            <a:ext cx="338009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hat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elf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elbow</a:t>
            </a:r>
          </a:p>
          <a:p>
            <a:pPr marL="914400" indent="-914400">
              <a:buAutoNum type="alphaUcPeriod"/>
            </a:pPr>
            <a:endParaRPr lang="en-US" sz="5400" b="1" dirty="0" smtClean="0">
              <a:solidFill>
                <a:schemeClr val="tx2"/>
              </a:solidFill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990601" y="76200"/>
            <a:ext cx="8040810" cy="2396634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8" y="247283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Decagon 13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639925" y="295861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639925" y="295861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39925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660707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660707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60707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646852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639925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660707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639925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639925" y="293594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32804" y="459008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30" name="Rectangle 29"/>
          <p:cNvSpPr/>
          <p:nvPr/>
        </p:nvSpPr>
        <p:spPr>
          <a:xfrm>
            <a:off x="612475" y="325059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070803" y="1998271"/>
            <a:ext cx="3311197" cy="1806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A.  hat</a:t>
            </a:r>
          </a:p>
        </p:txBody>
      </p:sp>
      <p:sp>
        <p:nvSpPr>
          <p:cNvPr id="32" name="Cube 31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524" y="160474"/>
            <a:ext cx="1498369" cy="22676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1" y="160474"/>
            <a:ext cx="1651786" cy="226761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13324"/>
            <a:ext cx="1600200" cy="235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9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65" y="599365"/>
            <a:ext cx="6106235" cy="610623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62600" y="87359"/>
            <a:ext cx="3429000" cy="32654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tx2"/>
                </a:solidFill>
              </a:rPr>
              <a:t>Look! a __ 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mouse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lemon</a:t>
            </a:r>
          </a:p>
          <a:p>
            <a:pPr marL="342900" indent="-342900">
              <a:buAutoNum type="alphaUcPeriod"/>
            </a:pPr>
            <a:r>
              <a:rPr lang="en-US" sz="5400" b="1" dirty="0">
                <a:solidFill>
                  <a:schemeClr val="tx2"/>
                </a:solidFill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</a:rPr>
              <a:t>hippo</a:t>
            </a:r>
            <a:endParaRPr lang="en-US" sz="5400" b="1" dirty="0">
              <a:solidFill>
                <a:schemeClr val="tx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Cube 30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621501" y="1249738"/>
            <a:ext cx="3311197" cy="1806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>
                <a:solidFill>
                  <a:srgbClr val="FF0000"/>
                </a:solidFill>
              </a:rPr>
              <a:t>B</a:t>
            </a:r>
            <a:r>
              <a:rPr lang="en-US" sz="5400" b="1" dirty="0" smtClean="0">
                <a:solidFill>
                  <a:srgbClr val="FF0000"/>
                </a:solidFill>
              </a:rPr>
              <a:t>. lemon</a:t>
            </a:r>
          </a:p>
        </p:txBody>
      </p:sp>
    </p:spTree>
    <p:extLst>
      <p:ext uri="{BB962C8B-B14F-4D97-AF65-F5344CB8AC3E}">
        <p14:creationId xmlns:p14="http://schemas.microsoft.com/office/powerpoint/2010/main" val="212104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101709" y="154160"/>
            <a:ext cx="4966091" cy="655143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tx2"/>
                </a:solidFill>
              </a:rPr>
              <a:t>     </a:t>
            </a: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B.</a:t>
            </a: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r>
              <a:rPr lang="en-US" sz="5400" b="1" dirty="0" smtClean="0">
                <a:solidFill>
                  <a:schemeClr val="tx2"/>
                </a:solidFill>
              </a:rPr>
              <a:t>C.</a:t>
            </a:r>
          </a:p>
          <a:p>
            <a:endParaRPr lang="en-US" sz="5400" b="1" dirty="0">
              <a:solidFill>
                <a:schemeClr val="tx2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Decagon 2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Decagon 2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4" name="Decagon 33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5" name="Decagon 34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6" name="Decagon 35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7" name="Decagon 36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" name="Decagon 3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9" name="Decagon 38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0" name="Decagon 39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1" name="Decagon 40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43" name="Rectangle 42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838" y="83693"/>
            <a:ext cx="1295400" cy="1295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21217"/>
            <a:ext cx="3276600" cy="2217839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57" y="2526400"/>
            <a:ext cx="3323833" cy="20456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42" y="4711700"/>
            <a:ext cx="3330949" cy="19939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7" name="Cube 46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220747" y="1195610"/>
            <a:ext cx="2687026" cy="1806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>
                <a:solidFill>
                  <a:srgbClr val="FF0000"/>
                </a:solidFill>
              </a:rPr>
              <a:t>A</a:t>
            </a:r>
            <a:r>
              <a:rPr lang="en-US" sz="5400" b="1" dirty="0" smtClean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4" name="gorill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25091" y="7205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4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4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85800" y="3769057"/>
            <a:ext cx="338009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K </a:t>
            </a:r>
            <a:r>
              <a:rPr lang="en-US" sz="5400" b="1" dirty="0" err="1" smtClean="0">
                <a:solidFill>
                  <a:schemeClr val="tx2"/>
                </a:solidFill>
              </a:rPr>
              <a:t>k</a:t>
            </a:r>
            <a:endParaRPr lang="en-US" sz="5400" b="1" dirty="0" smtClean="0">
              <a:solidFill>
                <a:schemeClr val="tx2"/>
              </a:solidFill>
            </a:endParaRP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M </a:t>
            </a:r>
            <a:r>
              <a:rPr lang="en-US" sz="5400" b="1" dirty="0" err="1" smtClean="0">
                <a:solidFill>
                  <a:schemeClr val="tx2"/>
                </a:solidFill>
              </a:rPr>
              <a:t>m</a:t>
            </a:r>
            <a:endParaRPr lang="en-US" sz="5400" b="1" dirty="0" smtClean="0">
              <a:solidFill>
                <a:schemeClr val="tx2"/>
              </a:solidFill>
            </a:endParaRPr>
          </a:p>
          <a:p>
            <a:pPr marL="914400" indent="-914400">
              <a:buAutoNum type="alphaUcPeriod"/>
            </a:pPr>
            <a:r>
              <a:rPr lang="en-US" sz="5400" b="1" dirty="0" err="1" smtClean="0">
                <a:solidFill>
                  <a:schemeClr val="tx2"/>
                </a:solidFill>
              </a:rPr>
              <a:t>Dd</a:t>
            </a:r>
            <a:endParaRPr lang="en-US" sz="5400" b="1" dirty="0" smtClean="0">
              <a:solidFill>
                <a:schemeClr val="tx2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97638" y="5532509"/>
            <a:ext cx="3131504" cy="10206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C.  </a:t>
            </a:r>
            <a:r>
              <a:rPr lang="en-US" sz="5400" b="1" dirty="0" err="1" smtClean="0">
                <a:solidFill>
                  <a:srgbClr val="FF0000"/>
                </a:solidFill>
              </a:rPr>
              <a:t>Dd</a:t>
            </a:r>
            <a:endParaRPr lang="en-US" sz="5400" b="1" dirty="0" smtClean="0">
              <a:solidFill>
                <a:srgbClr val="FF0000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Decagon 14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31" name="Rectangle 30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" name="Flowchart: Summing Junction 1"/>
          <p:cNvSpPr/>
          <p:nvPr/>
        </p:nvSpPr>
        <p:spPr>
          <a:xfrm>
            <a:off x="2285005" y="97214"/>
            <a:ext cx="6615754" cy="4931986"/>
          </a:xfrm>
          <a:prstGeom prst="flowChartSummingJunctio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ction Button: Help 2">
            <a:hlinkClick r:id="" action="ppaction://noaction" highlightClick="1"/>
          </p:cNvPr>
          <p:cNvSpPr/>
          <p:nvPr/>
        </p:nvSpPr>
        <p:spPr>
          <a:xfrm>
            <a:off x="4512291" y="1897466"/>
            <a:ext cx="2297939" cy="1219200"/>
          </a:xfrm>
          <a:prstGeom prst="actionButtonHelp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404800"/>
            <a:ext cx="1905000" cy="21747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35290"/>
            <a:ext cx="2330923" cy="16389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722" y="1274138"/>
            <a:ext cx="1936277" cy="21272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782" y="3172843"/>
            <a:ext cx="2297940" cy="1701633"/>
          </a:xfrm>
          <a:prstGeom prst="rect">
            <a:avLst/>
          </a:prstGeom>
        </p:spPr>
      </p:pic>
      <p:sp>
        <p:nvSpPr>
          <p:cNvPr id="32" name="Cube 31"/>
          <p:cNvSpPr/>
          <p:nvPr/>
        </p:nvSpPr>
        <p:spPr>
          <a:xfrm>
            <a:off x="129654" y="6203477"/>
            <a:ext cx="762000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1607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be 4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7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4" y="168394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Decagon 23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499352" y="65416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499352" y="65416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Decagon 29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520134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520134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520134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4" name="Decagon 33"/>
          <p:cNvSpPr/>
          <p:nvPr/>
        </p:nvSpPr>
        <p:spPr>
          <a:xfrm>
            <a:off x="506279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5" name="Decagon 34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6" name="Decagon 35"/>
          <p:cNvSpPr/>
          <p:nvPr/>
        </p:nvSpPr>
        <p:spPr>
          <a:xfrm>
            <a:off x="520134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7" name="Decagon 36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" name="Decagon 37"/>
          <p:cNvSpPr/>
          <p:nvPr/>
        </p:nvSpPr>
        <p:spPr>
          <a:xfrm>
            <a:off x="499352" y="631503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2231" y="2285648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40" name="Rectangle 39"/>
          <p:cNvSpPr/>
          <p:nvPr/>
        </p:nvSpPr>
        <p:spPr>
          <a:xfrm>
            <a:off x="471902" y="946156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5201151" y="69199"/>
            <a:ext cx="338009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four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five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three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5289764" y="946156"/>
            <a:ext cx="3311197" cy="11694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B.  five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06" y="3336774"/>
            <a:ext cx="1997003" cy="149120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232" y="2819401"/>
            <a:ext cx="2155559" cy="126297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809" y="3569114"/>
            <a:ext cx="2475060" cy="145017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364" y="2827361"/>
            <a:ext cx="2415663" cy="141537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648200"/>
            <a:ext cx="234095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6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6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5965" y="2819400"/>
            <a:ext cx="374631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tx2"/>
                </a:solidFill>
              </a:rPr>
              <a:t>    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</a:rPr>
              <a:t>k _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</a:rPr>
              <a:t>ngar_o</a:t>
            </a:r>
            <a:endParaRPr lang="en-US" sz="4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914400" indent="-914400">
              <a:buAutoNum type="alphaUcPeriod"/>
            </a:pPr>
            <a:r>
              <a:rPr lang="en-US" sz="4800" b="1" dirty="0" smtClean="0">
                <a:solidFill>
                  <a:schemeClr val="tx2"/>
                </a:solidFill>
              </a:rPr>
              <a:t>a          e</a:t>
            </a:r>
          </a:p>
          <a:p>
            <a:pPr marL="914400" indent="-914400">
              <a:buAutoNum type="alphaUcPeriod"/>
            </a:pPr>
            <a:r>
              <a:rPr lang="en-US" sz="4800" b="1" dirty="0" smtClean="0">
                <a:solidFill>
                  <a:schemeClr val="tx2"/>
                </a:solidFill>
              </a:rPr>
              <a:t> a         </a:t>
            </a:r>
            <a:r>
              <a:rPr lang="en-US" sz="4800" b="1" dirty="0">
                <a:solidFill>
                  <a:schemeClr val="tx2"/>
                </a:solidFill>
              </a:rPr>
              <a:t>u</a:t>
            </a:r>
            <a:r>
              <a:rPr lang="en-US" sz="4800" b="1" dirty="0" smtClean="0">
                <a:solidFill>
                  <a:schemeClr val="tx2"/>
                </a:solidFill>
              </a:rPr>
              <a:t> </a:t>
            </a:r>
          </a:p>
          <a:p>
            <a:pPr marL="914400" indent="-914400">
              <a:buAutoNum type="alphaUcPeriod"/>
            </a:pPr>
            <a:r>
              <a:rPr lang="en-US" sz="4800" b="1" dirty="0" smtClean="0">
                <a:solidFill>
                  <a:schemeClr val="tx2"/>
                </a:solidFill>
              </a:rPr>
              <a:t> a   </a:t>
            </a:r>
            <a:r>
              <a:rPr lang="en-US" sz="4800" b="1" dirty="0">
                <a:solidFill>
                  <a:schemeClr val="tx2"/>
                </a:solidFill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</a:rPr>
              <a:t>     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Decagon 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8" name="Decagon 7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9" name="Decagon 8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0" name="Decagon 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1" name="Decagon 10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52400" y="4202383"/>
            <a:ext cx="3543874" cy="15126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     </a:t>
            </a:r>
          </a:p>
          <a:p>
            <a:r>
              <a:rPr lang="en-US" sz="4800" b="1" dirty="0">
                <a:solidFill>
                  <a:srgbClr val="FF0000"/>
                </a:solidFill>
              </a:rPr>
              <a:t>C</a:t>
            </a:r>
            <a:r>
              <a:rPr lang="en-US" sz="4800" b="1" dirty="0" smtClean="0">
                <a:solidFill>
                  <a:srgbClr val="FF0000"/>
                </a:solidFill>
              </a:rPr>
              <a:t>.    a         o</a:t>
            </a:r>
          </a:p>
        </p:txBody>
      </p:sp>
      <p:pic>
        <p:nvPicPr>
          <p:cNvPr id="3" name="Along for the ride! Two kangaroo joeys in one pouch at Saint Louis Zo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05200" y="1"/>
            <a:ext cx="5562600" cy="6629400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40682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8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4" y="168394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Decagon 23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499352" y="65416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499352" y="65416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Decagon 29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520134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520134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520134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4" name="Decagon 33"/>
          <p:cNvSpPr/>
          <p:nvPr/>
        </p:nvSpPr>
        <p:spPr>
          <a:xfrm>
            <a:off x="506279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5" name="Decagon 34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6" name="Decagon 35"/>
          <p:cNvSpPr/>
          <p:nvPr/>
        </p:nvSpPr>
        <p:spPr>
          <a:xfrm>
            <a:off x="520134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7" name="Decagon 36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" name="Decagon 37"/>
          <p:cNvSpPr/>
          <p:nvPr/>
        </p:nvSpPr>
        <p:spPr>
          <a:xfrm>
            <a:off x="499352" y="631503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2231" y="2285648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40" name="Rectangle 39"/>
          <p:cNvSpPr/>
          <p:nvPr/>
        </p:nvSpPr>
        <p:spPr>
          <a:xfrm>
            <a:off x="471902" y="946156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61" y="3682392"/>
            <a:ext cx="919163" cy="91507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78" y="3783619"/>
            <a:ext cx="1197805" cy="1307665"/>
          </a:xfrm>
          <a:prstGeom prst="rect">
            <a:avLst/>
          </a:prstGeom>
        </p:spPr>
      </p:pic>
      <p:sp>
        <p:nvSpPr>
          <p:cNvPr id="64" name="Rounded Rectangle 63"/>
          <p:cNvSpPr/>
          <p:nvPr/>
        </p:nvSpPr>
        <p:spPr>
          <a:xfrm>
            <a:off x="5201151" y="69199"/>
            <a:ext cx="338009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eight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one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three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5288244" y="97840"/>
            <a:ext cx="3311197" cy="11694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A.  eight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65" y="3200400"/>
            <a:ext cx="1966913" cy="24741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988683"/>
            <a:ext cx="2902184" cy="2902184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7838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6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66123">
            <a:off x="6084886" y="460783"/>
            <a:ext cx="2537378" cy="276077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16914">
            <a:off x="2931243" y="708951"/>
            <a:ext cx="2788504" cy="2355346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6402" y="2772675"/>
            <a:ext cx="2476027" cy="2476027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0" name="Action Button: Help 9">
            <a:hlinkClick r:id="" action="ppaction://noaction" highlightClick="1"/>
          </p:cNvPr>
          <p:cNvSpPr/>
          <p:nvPr/>
        </p:nvSpPr>
        <p:spPr>
          <a:xfrm rot="883547">
            <a:off x="4800602" y="2119579"/>
            <a:ext cx="2033082" cy="1549252"/>
          </a:xfrm>
          <a:prstGeom prst="actionButtonHelp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5965" y="3163889"/>
            <a:ext cx="338009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G </a:t>
            </a:r>
            <a:r>
              <a:rPr lang="en-US" sz="5400" b="1" dirty="0" err="1" smtClean="0">
                <a:solidFill>
                  <a:schemeClr val="tx2"/>
                </a:solidFill>
              </a:rPr>
              <a:t>g</a:t>
            </a:r>
            <a:endParaRPr lang="en-US" sz="5400" b="1" dirty="0" smtClean="0">
              <a:solidFill>
                <a:schemeClr val="tx2"/>
              </a:solidFill>
            </a:endParaRP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C </a:t>
            </a:r>
            <a:r>
              <a:rPr lang="en-US" sz="5400" b="1" dirty="0" err="1" smtClean="0">
                <a:solidFill>
                  <a:schemeClr val="tx2"/>
                </a:solidFill>
              </a:rPr>
              <a:t>c</a:t>
            </a:r>
            <a:endParaRPr lang="en-US" sz="5400" b="1" dirty="0" smtClean="0">
              <a:solidFill>
                <a:schemeClr val="tx2"/>
              </a:solidFill>
            </a:endParaRP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F </a:t>
            </a:r>
            <a:r>
              <a:rPr lang="en-US" sz="5400" b="1" dirty="0" err="1" smtClean="0">
                <a:solidFill>
                  <a:schemeClr val="tx2"/>
                </a:solidFill>
              </a:rPr>
              <a:t>f</a:t>
            </a:r>
            <a:endParaRPr lang="en-US" sz="5400" b="1" dirty="0" smtClean="0">
              <a:solidFill>
                <a:schemeClr val="tx2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57194" y="4910281"/>
            <a:ext cx="3117266" cy="10333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C.  F </a:t>
            </a:r>
            <a:r>
              <a:rPr lang="en-US" sz="5400" b="1" dirty="0" err="1" smtClean="0">
                <a:solidFill>
                  <a:srgbClr val="FF0000"/>
                </a:solidFill>
              </a:rPr>
              <a:t>f</a:t>
            </a:r>
            <a:endParaRPr lang="en-US" sz="5400" b="1" dirty="0" smtClean="0">
              <a:solidFill>
                <a:srgbClr val="FF0000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Decagon 14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31" name="Rectangle 30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7951">
            <a:off x="3518130" y="3576462"/>
            <a:ext cx="3108277" cy="2221218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34" name="Cube 33"/>
          <p:cNvSpPr/>
          <p:nvPr/>
        </p:nvSpPr>
        <p:spPr>
          <a:xfrm>
            <a:off x="65964" y="6172200"/>
            <a:ext cx="924635" cy="53340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C00000"/>
                </a:solidFill>
              </a:rPr>
              <a:t>1</a:t>
            </a:r>
            <a:r>
              <a:rPr lang="en-US" sz="3600" dirty="0" smtClean="0">
                <a:solidFill>
                  <a:srgbClr val="C00000"/>
                </a:solidFill>
              </a:rPr>
              <a:t>0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7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500"/>
                            </p:stCondLst>
                            <p:childTnLst>
                              <p:par>
                                <p:cTn id="6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500"/>
                            </p:stCondLst>
                            <p:childTnLst>
                              <p:par>
                                <p:cTn id="7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0"/>
                            </p:stCondLst>
                            <p:childTnLst>
                              <p:par>
                                <p:cTn id="75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6000" b="1" dirty="0" smtClean="0">
                <a:solidFill>
                  <a:srgbClr val="0000FF"/>
                </a:solidFill>
              </a:rPr>
              <a:t>Friday, April 3rd 2020.</a:t>
            </a:r>
            <a:endParaRPr lang="en-US" sz="60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vi-VN" sz="4400" b="1" dirty="0" smtClean="0">
                <a:solidFill>
                  <a:srgbClr val="FF0000"/>
                </a:solidFill>
              </a:rPr>
              <a:t>Unit 13: At the school canteen </a:t>
            </a:r>
          </a:p>
          <a:p>
            <a:pPr marL="0" indent="0" algn="ctr">
              <a:buNone/>
            </a:pPr>
            <a:r>
              <a:rPr lang="vi-VN" sz="4400" b="1" dirty="0" smtClean="0">
                <a:solidFill>
                  <a:srgbClr val="FF0000"/>
                </a:solidFill>
              </a:rPr>
              <a:t>(page: 50)</a:t>
            </a:r>
          </a:p>
          <a:p>
            <a:pPr marL="0" indent="0" algn="ctr">
              <a:buNone/>
            </a:pPr>
            <a:r>
              <a:rPr lang="vi-VN" sz="4400" b="1" dirty="0" smtClean="0">
                <a:solidFill>
                  <a:srgbClr val="FF0000"/>
                </a:solidFill>
              </a:rPr>
              <a:t>Review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76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59491" y="2644169"/>
            <a:ext cx="31902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905"/>
                <a:solidFill>
                  <a:schemeClr val="bg2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 3</a:t>
            </a:r>
            <a:endParaRPr lang="en-US" sz="9600" b="1" cap="none" spc="0" dirty="0">
              <a:ln w="1905"/>
              <a:solidFill>
                <a:schemeClr val="bg2">
                  <a:lumMod val="1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129352"/>
            <a:ext cx="990600" cy="1625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43000"/>
            <a:ext cx="990600" cy="1625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59" y="4726675"/>
            <a:ext cx="4560841" cy="16556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76800" y="4772168"/>
            <a:ext cx="3969116" cy="165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1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LET’S REVIEW: ÔN TẬP </a:t>
            </a:r>
            <a:endParaRPr lang="en-US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33378"/>
              </p:ext>
            </p:extLst>
          </p:nvPr>
        </p:nvGraphicFramePr>
        <p:xfrm>
          <a:off x="152400" y="1219200"/>
          <a:ext cx="84582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9100"/>
                <a:gridCol w="4229100"/>
              </a:tblGrid>
              <a:tr h="1507482"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solidFill>
                            <a:srgbClr val="FF0000"/>
                          </a:solidFill>
                        </a:rPr>
                        <a:t>Hen: </a:t>
                      </a:r>
                      <a:r>
                        <a:rPr lang="en-US" sz="5400" b="1" dirty="0" err="1" smtClean="0">
                          <a:solidFill>
                            <a:srgbClr val="FF0000"/>
                          </a:solidFill>
                        </a:rPr>
                        <a:t>ga</a:t>
                      </a:r>
                      <a:r>
                        <a:rPr lang="en-US" sz="5400" b="1" dirty="0" smtClean="0">
                          <a:solidFill>
                            <a:srgbClr val="FF0000"/>
                          </a:solidFill>
                        </a:rPr>
                        <a:t>̀</a:t>
                      </a:r>
                      <a:r>
                        <a:rPr lang="en-US" sz="5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5400" b="1" baseline="0" dirty="0" err="1" smtClean="0">
                          <a:solidFill>
                            <a:srgbClr val="FF0000"/>
                          </a:solidFill>
                        </a:rPr>
                        <a:t>mái</a:t>
                      </a:r>
                      <a:endParaRPr lang="en-US" sz="5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solidFill>
                            <a:srgbClr val="FF0000"/>
                          </a:solidFill>
                        </a:rPr>
                        <a:t>Goat: con </a:t>
                      </a:r>
                      <a:r>
                        <a:rPr lang="en-US" sz="5400" b="1" dirty="0" err="1" smtClean="0">
                          <a:solidFill>
                            <a:srgbClr val="FF0000"/>
                          </a:solidFill>
                        </a:rPr>
                        <a:t>dê</a:t>
                      </a:r>
                      <a:endParaRPr lang="en-US" sz="5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5031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2771870"/>
            <a:ext cx="4127373" cy="3095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771870"/>
            <a:ext cx="4123948" cy="30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50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308" y="226325"/>
            <a:ext cx="6477000" cy="647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867400" y="116042"/>
            <a:ext cx="3048001" cy="41734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2"/>
                </a:solidFill>
              </a:rPr>
              <a:t>   L a _ p 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n 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g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m </a:t>
            </a:r>
            <a:endParaRPr lang="en-US" sz="6000" b="1" dirty="0">
              <a:solidFill>
                <a:schemeClr val="tx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867400" y="1272405"/>
            <a:ext cx="3048000" cy="28311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 smtClean="0">
              <a:solidFill>
                <a:srgbClr val="FF0000"/>
              </a:solidFill>
            </a:endParaRPr>
          </a:p>
          <a:p>
            <a:pPr algn="ctr"/>
            <a:endParaRPr lang="en-US" sz="6000" b="1" dirty="0">
              <a:solidFill>
                <a:srgbClr val="FF0000"/>
              </a:solidFill>
            </a:endParaRPr>
          </a:p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C. m</a:t>
            </a:r>
          </a:p>
        </p:txBody>
      </p:sp>
      <p:sp>
        <p:nvSpPr>
          <p:cNvPr id="29" name="Cube 28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1909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80771"/>
            <a:ext cx="7772400" cy="664659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236191" y="98968"/>
            <a:ext cx="3886200" cy="3429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ink </a:t>
            </a:r>
          </a:p>
          <a:p>
            <a:pPr marL="342900" indent="-342900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igloo</a:t>
            </a:r>
          </a:p>
          <a:p>
            <a:pPr marL="342900" indent="-342900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iguana</a:t>
            </a:r>
            <a:endParaRPr lang="en-US" sz="6000" b="1" dirty="0">
              <a:solidFill>
                <a:schemeClr val="tx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876800" y="397899"/>
            <a:ext cx="3581399" cy="28311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B. igloo</a:t>
            </a:r>
          </a:p>
        </p:txBody>
      </p:sp>
      <p:sp>
        <p:nvSpPr>
          <p:cNvPr id="28" name="Cube 27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2495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5" y="0"/>
            <a:ext cx="8925635" cy="685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10200" y="3429000"/>
            <a:ext cx="3429000" cy="3276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tx2"/>
                </a:solidFill>
              </a:rPr>
              <a:t>Fly the__ 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kite 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</a:t>
            </a:r>
            <a:r>
              <a:rPr lang="en-US" sz="5400" b="1" dirty="0" err="1" smtClean="0">
                <a:solidFill>
                  <a:schemeClr val="tx2"/>
                </a:solidFill>
              </a:rPr>
              <a:t>kiet</a:t>
            </a:r>
            <a:endParaRPr lang="en-US" sz="5400" b="1" dirty="0" smtClean="0">
              <a:solidFill>
                <a:schemeClr val="tx2"/>
              </a:solidFill>
            </a:endParaRPr>
          </a:p>
          <a:p>
            <a:pPr marL="342900" indent="-342900">
              <a:buAutoNum type="alphaUcPeriod"/>
            </a:pPr>
            <a:r>
              <a:rPr lang="en-US" sz="5400" b="1" dirty="0">
                <a:solidFill>
                  <a:schemeClr val="tx2"/>
                </a:solidFill>
              </a:rPr>
              <a:t> </a:t>
            </a:r>
            <a:r>
              <a:rPr lang="en-US" sz="5400" b="1" dirty="0" err="1" smtClean="0">
                <a:solidFill>
                  <a:schemeClr val="tx2"/>
                </a:solidFill>
              </a:rPr>
              <a:t>keti</a:t>
            </a:r>
            <a:endParaRPr lang="en-US" sz="5400" b="1" dirty="0">
              <a:solidFill>
                <a:schemeClr val="tx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445457" y="3896436"/>
            <a:ext cx="3079844" cy="1524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A. kite</a:t>
            </a:r>
          </a:p>
        </p:txBody>
      </p:sp>
      <p:sp>
        <p:nvSpPr>
          <p:cNvPr id="28" name="Cube 27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3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23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648200" y="154161"/>
            <a:ext cx="4419600" cy="63999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tx2"/>
                </a:solidFill>
              </a:rPr>
              <a:t>    </a:t>
            </a: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B.</a:t>
            </a: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r>
              <a:rPr lang="en-US" sz="5400" b="1" dirty="0" smtClean="0">
                <a:solidFill>
                  <a:schemeClr val="tx2"/>
                </a:solidFill>
              </a:rPr>
              <a:t>C.</a:t>
            </a:r>
          </a:p>
          <a:p>
            <a:endParaRPr lang="en-US" sz="5400" b="1" dirty="0">
              <a:solidFill>
                <a:schemeClr val="tx2"/>
              </a:solidFill>
            </a:endParaRPr>
          </a:p>
        </p:txBody>
      </p:sp>
      <p:sp>
        <p:nvSpPr>
          <p:cNvPr id="8" name="Cube 7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Decagon 2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Decagon 2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4" name="Decagon 33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5" name="Decagon 34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6" name="Decagon 35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7" name="Decagon 36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" name="Decagon 3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9" name="Decagon 38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0" name="Decagon 39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1" name="Decagon 40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43" name="Rectangle 42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125" y="62810"/>
            <a:ext cx="1295400" cy="1295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4" y="502169"/>
            <a:ext cx="3165143" cy="190500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4" y="4768828"/>
            <a:ext cx="3092556" cy="2037993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452" y="2572094"/>
            <a:ext cx="3165143" cy="1840642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47" name="Rounded Rectangle 46"/>
          <p:cNvSpPr/>
          <p:nvPr/>
        </p:nvSpPr>
        <p:spPr>
          <a:xfrm>
            <a:off x="3435589" y="2707468"/>
            <a:ext cx="3581399" cy="19887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B. </a:t>
            </a:r>
          </a:p>
        </p:txBody>
      </p:sp>
      <p:pic>
        <p:nvPicPr>
          <p:cNvPr id="4" name="be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93525" y="5021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7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31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" y="0"/>
            <a:ext cx="9131157" cy="685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438400" y="153607"/>
            <a:ext cx="2819400" cy="33226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400" b="1" dirty="0" smtClean="0">
              <a:solidFill>
                <a:schemeClr val="tx2"/>
              </a:solidFill>
            </a:endParaRP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</a:t>
            </a:r>
            <a:r>
              <a:rPr lang="en-US" sz="5400" b="1" dirty="0" err="1" smtClean="0">
                <a:solidFill>
                  <a:schemeClr val="tx2"/>
                </a:solidFill>
              </a:rPr>
              <a:t>mlki</a:t>
            </a:r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 </a:t>
            </a:r>
            <a:r>
              <a:rPr lang="en-US" sz="5400" b="1" dirty="0" err="1" smtClean="0">
                <a:solidFill>
                  <a:schemeClr val="tx2"/>
                </a:solidFill>
              </a:rPr>
              <a:t>klmi</a:t>
            </a:r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 milk</a:t>
            </a:r>
            <a:endParaRPr lang="en-US" sz="5400" b="1" dirty="0">
              <a:solidFill>
                <a:schemeClr val="tx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464559" y="2133600"/>
            <a:ext cx="2819400" cy="18453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C.  milk</a:t>
            </a:r>
          </a:p>
        </p:txBody>
      </p:sp>
      <p:sp>
        <p:nvSpPr>
          <p:cNvPr id="28" name="Cube 27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5155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964317"/>
            <a:ext cx="3600770" cy="226166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524000" y="838200"/>
            <a:ext cx="7428861" cy="48677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tx2"/>
                </a:solidFill>
              </a:rPr>
              <a:t>    </a:t>
            </a: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r>
              <a:rPr lang="en-US" sz="5400" b="1" dirty="0" smtClean="0">
                <a:solidFill>
                  <a:schemeClr val="tx2"/>
                </a:solidFill>
              </a:rPr>
              <a:t>Can you see the ____  ?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lollipop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B. mouse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C. insect</a:t>
            </a:r>
          </a:p>
          <a:p>
            <a:endParaRPr lang="en-US" sz="5400" b="1" dirty="0">
              <a:solidFill>
                <a:schemeClr val="tx2"/>
              </a:solidFill>
            </a:endParaRPr>
          </a:p>
        </p:txBody>
      </p:sp>
      <p:sp>
        <p:nvSpPr>
          <p:cNvPr id="8" name="Cube 7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Decagon 2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Decagon 2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4" name="Decagon 33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5" name="Decagon 34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6" name="Decagon 35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7" name="Decagon 36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" name="Decagon 3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9" name="Decagon 38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0" name="Decagon 39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1" name="Decagon 40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43" name="Rectangle 42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1676400" y="3429000"/>
            <a:ext cx="3980823" cy="19887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B. mouse</a:t>
            </a:r>
          </a:p>
        </p:txBody>
      </p:sp>
    </p:spTree>
    <p:extLst>
      <p:ext uri="{BB962C8B-B14F-4D97-AF65-F5344CB8AC3E}">
        <p14:creationId xmlns:p14="http://schemas.microsoft.com/office/powerpoint/2010/main" val="353867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3486">
            <a:off x="6311185" y="3385928"/>
            <a:ext cx="2178796" cy="2496381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1" name="Rounded Rectangle 10"/>
          <p:cNvSpPr/>
          <p:nvPr/>
        </p:nvSpPr>
        <p:spPr>
          <a:xfrm>
            <a:off x="196530" y="2895600"/>
            <a:ext cx="3380093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 err="1" smtClean="0">
                <a:solidFill>
                  <a:schemeClr val="tx2"/>
                </a:solidFill>
              </a:rPr>
              <a:t>Jj</a:t>
            </a:r>
            <a:endParaRPr lang="en-US" sz="5400" b="1" dirty="0" smtClean="0">
              <a:solidFill>
                <a:schemeClr val="tx2"/>
              </a:solidFill>
            </a:endParaRPr>
          </a:p>
          <a:p>
            <a:pPr marL="914400" indent="-914400">
              <a:buAutoNum type="alphaUcPeriod"/>
            </a:pPr>
            <a:r>
              <a:rPr lang="en-US" sz="5400" b="1" dirty="0" err="1" smtClean="0">
                <a:solidFill>
                  <a:schemeClr val="tx2"/>
                </a:solidFill>
              </a:rPr>
              <a:t>Aa</a:t>
            </a:r>
            <a:endParaRPr lang="en-US" sz="5400" b="1" dirty="0" smtClean="0">
              <a:solidFill>
                <a:schemeClr val="tx2"/>
              </a:solidFill>
            </a:endParaRPr>
          </a:p>
          <a:p>
            <a:pPr marL="914400" indent="-914400">
              <a:buAutoNum type="alphaUcPeriod"/>
            </a:pPr>
            <a:r>
              <a:rPr lang="en-US" sz="5400" b="1" dirty="0" err="1" smtClean="0">
                <a:solidFill>
                  <a:schemeClr val="tx2"/>
                </a:solidFill>
              </a:rPr>
              <a:t>Ll</a:t>
            </a:r>
            <a:endParaRPr lang="en-US" sz="5400" b="1" dirty="0" smtClean="0">
              <a:solidFill>
                <a:schemeClr val="tx2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1" y="4718702"/>
            <a:ext cx="2552562" cy="8682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C.  </a:t>
            </a:r>
            <a:r>
              <a:rPr lang="en-US" sz="5400" b="1" dirty="0" err="1" smtClean="0">
                <a:solidFill>
                  <a:srgbClr val="FF0000"/>
                </a:solidFill>
              </a:rPr>
              <a:t>Ll</a:t>
            </a:r>
            <a:endParaRPr lang="en-US" sz="5400" b="1" dirty="0" smtClean="0">
              <a:solidFill>
                <a:srgbClr val="FF0000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Decagon 14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31" name="Rectangle 30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3" name="Cube 32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8055">
            <a:off x="3568321" y="523472"/>
            <a:ext cx="2362200" cy="23622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105153"/>
            <a:ext cx="2590800" cy="204769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5765">
            <a:off x="6527053" y="311406"/>
            <a:ext cx="2173936" cy="2679753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3" name="Action Button: Help 2">
            <a:hlinkClick r:id="" action="ppaction://noaction" highlightClick="1"/>
          </p:cNvPr>
          <p:cNvSpPr/>
          <p:nvPr/>
        </p:nvSpPr>
        <p:spPr>
          <a:xfrm rot="444814">
            <a:off x="5256640" y="2609205"/>
            <a:ext cx="1659909" cy="1184518"/>
          </a:xfrm>
          <a:prstGeom prst="actionButtonHelp">
            <a:avLst/>
          </a:prstGeom>
          <a:gradFill>
            <a:gsLst>
              <a:gs pos="0">
                <a:schemeClr val="accent3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52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33" y="1516999"/>
            <a:ext cx="7264329" cy="5188601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4" y="168394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Decagon 23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499352" y="65416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499352" y="65416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Decagon 29"/>
          <p:cNvSpPr/>
          <p:nvPr/>
        </p:nvSpPr>
        <p:spPr>
          <a:xfrm>
            <a:off x="499352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520134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520134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520134" y="655901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4" name="Decagon 33"/>
          <p:cNvSpPr/>
          <p:nvPr/>
        </p:nvSpPr>
        <p:spPr>
          <a:xfrm>
            <a:off x="506279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5" name="Decagon 34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6" name="Decagon 35"/>
          <p:cNvSpPr/>
          <p:nvPr/>
        </p:nvSpPr>
        <p:spPr>
          <a:xfrm>
            <a:off x="520134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7" name="Decagon 36"/>
          <p:cNvSpPr/>
          <p:nvPr/>
        </p:nvSpPr>
        <p:spPr>
          <a:xfrm>
            <a:off x="499352" y="635119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" name="Decagon 37"/>
          <p:cNvSpPr/>
          <p:nvPr/>
        </p:nvSpPr>
        <p:spPr>
          <a:xfrm>
            <a:off x="499352" y="631503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2231" y="2285648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40" name="Rectangle 39"/>
          <p:cNvSpPr/>
          <p:nvPr/>
        </p:nvSpPr>
        <p:spPr>
          <a:xfrm>
            <a:off x="471902" y="946156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1981200" y="191466"/>
            <a:ext cx="7162799" cy="16655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tx2"/>
                </a:solidFill>
              </a:rPr>
              <a:t>A. five   B. one  C. three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821751" y="428658"/>
            <a:ext cx="2754573" cy="11694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 A. five</a:t>
            </a:r>
          </a:p>
        </p:txBody>
      </p:sp>
      <p:sp>
        <p:nvSpPr>
          <p:cNvPr id="42" name="Cube 41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7" name="Equal 6"/>
          <p:cNvSpPr/>
          <p:nvPr/>
        </p:nvSpPr>
        <p:spPr>
          <a:xfrm>
            <a:off x="7625686" y="3618703"/>
            <a:ext cx="1518313" cy="972749"/>
          </a:xfrm>
          <a:prstGeom prst="mathEqual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Plus 7"/>
          <p:cNvSpPr/>
          <p:nvPr/>
        </p:nvSpPr>
        <p:spPr>
          <a:xfrm>
            <a:off x="4800600" y="3611710"/>
            <a:ext cx="1219200" cy="986733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1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6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5965" y="2710323"/>
            <a:ext cx="3746313" cy="36843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</a:rPr>
              <a:t>       _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</a:rPr>
              <a:t>oa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</a:rPr>
              <a:t> _</a:t>
            </a:r>
          </a:p>
          <a:p>
            <a:pPr marL="914400" indent="-914400">
              <a:buAutoNum type="alphaUcPeriod"/>
            </a:pPr>
            <a:r>
              <a:rPr lang="en-US" sz="4800" b="1" dirty="0">
                <a:solidFill>
                  <a:schemeClr val="tx2"/>
                </a:solidFill>
              </a:rPr>
              <a:t>g</a:t>
            </a:r>
            <a:r>
              <a:rPr lang="en-US" sz="4800" b="1" dirty="0" smtClean="0">
                <a:solidFill>
                  <a:schemeClr val="tx2"/>
                </a:solidFill>
              </a:rPr>
              <a:t>        t</a:t>
            </a:r>
          </a:p>
          <a:p>
            <a:pPr marL="914400" indent="-914400">
              <a:buAutoNum type="alphaUcPeriod"/>
            </a:pPr>
            <a:r>
              <a:rPr lang="en-US" sz="4800" b="1" dirty="0" smtClean="0">
                <a:solidFill>
                  <a:schemeClr val="tx2"/>
                </a:solidFill>
              </a:rPr>
              <a:t>g        m </a:t>
            </a:r>
          </a:p>
          <a:p>
            <a:pPr marL="914400" indent="-914400">
              <a:buAutoNum type="alphaUcPeriod"/>
            </a:pPr>
            <a:r>
              <a:rPr lang="en-US" sz="4800" b="1" dirty="0">
                <a:solidFill>
                  <a:schemeClr val="tx2"/>
                </a:solidFill>
              </a:rPr>
              <a:t>g</a:t>
            </a:r>
            <a:r>
              <a:rPr lang="en-US" sz="4800" b="1" dirty="0" smtClean="0">
                <a:solidFill>
                  <a:schemeClr val="tx2"/>
                </a:solidFill>
              </a:rPr>
              <a:t>        h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Decagon 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8" name="Decagon 7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9" name="Decagon 8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0" name="Decagon 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1" name="Decagon 10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67184" y="3039864"/>
            <a:ext cx="3414216" cy="15126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     </a:t>
            </a:r>
          </a:p>
          <a:p>
            <a:r>
              <a:rPr lang="en-US" sz="4800" b="1" dirty="0">
                <a:solidFill>
                  <a:srgbClr val="FF0000"/>
                </a:solidFill>
              </a:rPr>
              <a:t>A</a:t>
            </a:r>
            <a:r>
              <a:rPr lang="en-US" sz="4800" b="1" dirty="0" smtClean="0">
                <a:solidFill>
                  <a:srgbClr val="FF0000"/>
                </a:solidFill>
              </a:rPr>
              <a:t>.   g        t</a:t>
            </a:r>
          </a:p>
        </p:txBody>
      </p:sp>
      <p:sp>
        <p:nvSpPr>
          <p:cNvPr id="24" name="Cube 23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9</a:t>
            </a:r>
          </a:p>
        </p:txBody>
      </p:sp>
      <p:pic>
        <p:nvPicPr>
          <p:cNvPr id="2" name="Cute baby goats jumping - Compila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76600" y="98030"/>
            <a:ext cx="5735456" cy="584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8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8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78276"/>
            <a:ext cx="2362200" cy="211905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021546" y="157849"/>
            <a:ext cx="3009865" cy="226258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01907" y="2688294"/>
            <a:ext cx="3382368" cy="2895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ball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glass</a:t>
            </a:r>
          </a:p>
          <a:p>
            <a:pPr marL="914400" indent="-9144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ant</a:t>
            </a:r>
          </a:p>
          <a:p>
            <a:pPr marL="914400" indent="-914400">
              <a:buAutoNum type="alphaUcPeriod"/>
            </a:pPr>
            <a:endParaRPr lang="en-US" sz="5400" b="1" dirty="0" smtClean="0">
              <a:solidFill>
                <a:schemeClr val="tx2"/>
              </a:solidFill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65965" y="76200"/>
            <a:ext cx="8965446" cy="2396634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8" y="247283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Decagon 13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639925" y="295861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639925" y="295861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39925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39925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660707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660707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60707" y="296034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646852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639925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Decagon 25"/>
          <p:cNvSpPr/>
          <p:nvPr/>
        </p:nvSpPr>
        <p:spPr>
          <a:xfrm>
            <a:off x="660707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639925" y="293956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639925" y="293594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32804" y="459008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30" name="Rectangle 29"/>
          <p:cNvSpPr/>
          <p:nvPr/>
        </p:nvSpPr>
        <p:spPr>
          <a:xfrm>
            <a:off x="612475" y="325059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073078" y="3821440"/>
            <a:ext cx="3311197" cy="14530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C.  ant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5" y="202971"/>
            <a:ext cx="1896936" cy="226600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735" y="203421"/>
            <a:ext cx="1896936" cy="226600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610" y="231325"/>
            <a:ext cx="1896936" cy="2266001"/>
          </a:xfrm>
          <a:prstGeom prst="rect">
            <a:avLst/>
          </a:prstGeom>
        </p:spPr>
      </p:pic>
      <p:sp>
        <p:nvSpPr>
          <p:cNvPr id="37" name="Cube 36"/>
          <p:cNvSpPr/>
          <p:nvPr/>
        </p:nvSpPr>
        <p:spPr>
          <a:xfrm>
            <a:off x="205401" y="6057900"/>
            <a:ext cx="1044124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10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97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5509958"/>
              </p:ext>
            </p:extLst>
          </p:nvPr>
        </p:nvGraphicFramePr>
        <p:xfrm>
          <a:off x="152400" y="1447800"/>
          <a:ext cx="8839200" cy="4856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6400"/>
                <a:gridCol w="2946400"/>
                <a:gridCol w="2946400"/>
              </a:tblGrid>
              <a:tr h="1376396"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Clock: </a:t>
                      </a:r>
                      <a:r>
                        <a:rPr lang="en-US" sz="4400" b="1" dirty="0" err="1" smtClean="0">
                          <a:solidFill>
                            <a:srgbClr val="FF0000"/>
                          </a:solidFill>
                        </a:rPr>
                        <a:t>đồng</a:t>
                      </a:r>
                      <a:r>
                        <a:rPr lang="en-US" sz="4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4400" b="1" baseline="0" dirty="0" err="1" smtClean="0">
                          <a:solidFill>
                            <a:srgbClr val="FF0000"/>
                          </a:solidFill>
                        </a:rPr>
                        <a:t>hô</a:t>
                      </a:r>
                      <a:r>
                        <a:rPr lang="en-US" sz="4400" b="1" baseline="0" dirty="0" smtClean="0">
                          <a:solidFill>
                            <a:srgbClr val="FF0000"/>
                          </a:solidFill>
                        </a:rPr>
                        <a:t>̀</a:t>
                      </a:r>
                      <a:endParaRPr lang="en-US" sz="4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Dog: con </a:t>
                      </a:r>
                      <a:r>
                        <a:rPr lang="en-US" sz="4400" b="1" dirty="0" err="1" smtClean="0">
                          <a:solidFill>
                            <a:srgbClr val="FF0000"/>
                          </a:solidFill>
                        </a:rPr>
                        <a:t>cho</a:t>
                      </a:r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́</a:t>
                      </a:r>
                      <a:endParaRPr lang="en-US" sz="4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Jam: </a:t>
                      </a:r>
                      <a:r>
                        <a:rPr lang="en-US" sz="4400" b="1" dirty="0" err="1" smtClean="0">
                          <a:solidFill>
                            <a:srgbClr val="FF0000"/>
                          </a:solidFill>
                        </a:rPr>
                        <a:t>mứt</a:t>
                      </a:r>
                      <a:endParaRPr lang="en-US" sz="4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424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LET’S REVIEW: ÔN TẬP 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95601"/>
            <a:ext cx="2590800" cy="22033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895600"/>
            <a:ext cx="3003516" cy="21336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95600"/>
            <a:ext cx="2839170" cy="21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0530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winkle Twinkle Little Sta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199" y="882928"/>
            <a:ext cx="9001267" cy="58226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95"/>
            <a:ext cx="963880" cy="8230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67856"/>
            <a:ext cx="571500" cy="76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67856"/>
            <a:ext cx="571500" cy="762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" y="67856"/>
            <a:ext cx="5715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82258"/>
            <a:ext cx="571500" cy="762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46" y="67857"/>
            <a:ext cx="963880" cy="76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304" y="67856"/>
            <a:ext cx="571500" cy="762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804" y="67856"/>
            <a:ext cx="571500" cy="762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304" y="67856"/>
            <a:ext cx="571500" cy="762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571" y="109262"/>
            <a:ext cx="571500" cy="762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467" y="109262"/>
            <a:ext cx="571500" cy="762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967" y="120928"/>
            <a:ext cx="571500" cy="762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688" y="87934"/>
            <a:ext cx="963880" cy="8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3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95" y="5559494"/>
            <a:ext cx="3119860" cy="1323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5686858"/>
            <a:ext cx="1400132" cy="7887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6" y="6823"/>
            <a:ext cx="3106003" cy="17497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6" y="3121094"/>
            <a:ext cx="3086669" cy="2438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6824"/>
            <a:ext cx="6019800" cy="68511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5831">
            <a:off x="1956297" y="1860842"/>
            <a:ext cx="1668438" cy="13645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26153">
            <a:off x="286968" y="1544905"/>
            <a:ext cx="1873537" cy="171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9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LET’S REVIEW: ÔN TẬP </a:t>
            </a:r>
            <a:endParaRPr lang="en-US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643414"/>
              </p:ext>
            </p:extLst>
          </p:nvPr>
        </p:nvGraphicFramePr>
        <p:xfrm>
          <a:off x="0" y="1219200"/>
          <a:ext cx="9144000" cy="5029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6983"/>
                <a:gridCol w="4417017"/>
              </a:tblGrid>
              <a:tr h="1386257"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Hen: </a:t>
                      </a:r>
                      <a:r>
                        <a:rPr lang="en-US" sz="5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ga</a:t>
                      </a:r>
                      <a:r>
                        <a:rPr lang="en-US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̀</a:t>
                      </a:r>
                      <a:r>
                        <a:rPr lang="en-US" sz="5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5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mái</a:t>
                      </a:r>
                      <a:endParaRPr lang="en-US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Goat: con </a:t>
                      </a:r>
                      <a:r>
                        <a:rPr lang="en-US" sz="5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dê</a:t>
                      </a:r>
                      <a:endParaRPr lang="en-US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1471"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Clock: </a:t>
                      </a:r>
                      <a:r>
                        <a:rPr lang="en-US" sz="5400" b="1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đồng</a:t>
                      </a:r>
                      <a:r>
                        <a:rPr lang="en-US" sz="5400" b="1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hồ</a:t>
                      </a:r>
                      <a:endParaRPr lang="en-US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Dog: con </a:t>
                      </a:r>
                      <a:r>
                        <a:rPr lang="en-US" sz="5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́</a:t>
                      </a:r>
                      <a:endParaRPr lang="en-US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14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Jam: </a:t>
                      </a:r>
                      <a:r>
                        <a:rPr lang="en-US" sz="6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mứt</a:t>
                      </a:r>
                      <a:endParaRPr lang="en-US" sz="6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4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880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4" y="28738"/>
            <a:ext cx="9112155" cy="683411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715000" y="93748"/>
            <a:ext cx="3048001" cy="35609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n e h 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h e n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h n e </a:t>
            </a:r>
            <a:endParaRPr lang="en-US" sz="6000" b="1" dirty="0">
              <a:solidFill>
                <a:schemeClr val="tx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715001" y="458643"/>
            <a:ext cx="3048000" cy="28311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B. h e n</a:t>
            </a:r>
          </a:p>
        </p:txBody>
      </p:sp>
      <p:sp>
        <p:nvSpPr>
          <p:cNvPr id="32" name="Cube 31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28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" y="4548"/>
            <a:ext cx="9130352" cy="685345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943600" y="93748"/>
            <a:ext cx="3048001" cy="41734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2"/>
                </a:solidFill>
              </a:rPr>
              <a:t>_ o a t 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t 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d</a:t>
            </a:r>
          </a:p>
          <a:p>
            <a:pPr marL="342900" indent="-342900" algn="ctr">
              <a:buAutoNum type="alphaUcPeriod"/>
            </a:pPr>
            <a:r>
              <a:rPr lang="en-US" sz="6000" b="1" dirty="0" smtClean="0">
                <a:solidFill>
                  <a:schemeClr val="tx2"/>
                </a:solidFill>
              </a:rPr>
              <a:t> g </a:t>
            </a:r>
            <a:endParaRPr lang="en-US" sz="6000" b="1" dirty="0">
              <a:solidFill>
                <a:schemeClr val="tx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943600" y="1247955"/>
            <a:ext cx="3048000" cy="28311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 smtClean="0">
              <a:solidFill>
                <a:srgbClr val="FF0000"/>
              </a:solidFill>
            </a:endParaRPr>
          </a:p>
          <a:p>
            <a:pPr algn="ctr"/>
            <a:endParaRPr lang="en-US" sz="6000" b="1" dirty="0">
              <a:solidFill>
                <a:srgbClr val="FF0000"/>
              </a:solidFill>
            </a:endParaRPr>
          </a:p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C. g</a:t>
            </a:r>
          </a:p>
        </p:txBody>
      </p:sp>
      <p:sp>
        <p:nvSpPr>
          <p:cNvPr id="29" name="Cube 28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2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0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69847"/>
            <a:ext cx="5652448" cy="578815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62600" y="87359"/>
            <a:ext cx="3429000" cy="32654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tx2"/>
                </a:solidFill>
              </a:rPr>
              <a:t>I am a __ 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clock </a:t>
            </a: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carrot</a:t>
            </a:r>
          </a:p>
          <a:p>
            <a:pPr marL="342900" indent="-342900">
              <a:buAutoNum type="alphaUcPeriod"/>
            </a:pPr>
            <a:r>
              <a:rPr lang="en-US" sz="5400" b="1" dirty="0">
                <a:solidFill>
                  <a:schemeClr val="tx2"/>
                </a:solidFill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</a:rPr>
              <a:t>cat</a:t>
            </a:r>
            <a:endParaRPr lang="en-US" sz="5400" b="1" dirty="0">
              <a:solidFill>
                <a:schemeClr val="tx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ecagon 10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4" name="Decagon 13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5" name="Decagon 14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6" name="Decagon 15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7" name="Decagon 1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8" name="Decagon 17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19" name="Decagon 18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0" name="Decagon 19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1" name="Decagon 20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2" name="Decagon 21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3" name="Decagon 22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4" name="Decagon 23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5" name="Decagon 24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567149" y="97486"/>
            <a:ext cx="3048000" cy="24645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A. clock</a:t>
            </a:r>
          </a:p>
        </p:txBody>
      </p:sp>
      <p:sp>
        <p:nvSpPr>
          <p:cNvPr id="28" name="Cube 27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3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59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Tieng-cho-sua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47062" y="867044"/>
            <a:ext cx="509294" cy="632067"/>
          </a:xfrm>
          <a:prstGeom prst="rect">
            <a:avLst/>
          </a:prstGeom>
          <a:ln>
            <a:noFill/>
          </a:ln>
        </p:spPr>
      </p:pic>
      <p:sp>
        <p:nvSpPr>
          <p:cNvPr id="7" name="Rounded Rectangle 6"/>
          <p:cNvSpPr/>
          <p:nvPr/>
        </p:nvSpPr>
        <p:spPr>
          <a:xfrm>
            <a:off x="4648200" y="154161"/>
            <a:ext cx="4419600" cy="63999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tx2"/>
                </a:solidFill>
              </a:rPr>
              <a:t>    It is a _____ ! </a:t>
            </a: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pPr marL="342900" indent="-342900">
              <a:buAutoNum type="alphaUcPeriod"/>
            </a:pPr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5400" b="1" dirty="0" smtClean="0">
                <a:solidFill>
                  <a:schemeClr val="tx2"/>
                </a:solidFill>
              </a:rPr>
              <a:t>B.</a:t>
            </a:r>
          </a:p>
          <a:p>
            <a:endParaRPr lang="en-US" sz="5400" b="1" dirty="0" smtClean="0">
              <a:solidFill>
                <a:schemeClr val="tx2"/>
              </a:solidFill>
            </a:endParaRPr>
          </a:p>
          <a:p>
            <a:r>
              <a:rPr lang="en-US" sz="5400" b="1" dirty="0" smtClean="0">
                <a:solidFill>
                  <a:schemeClr val="tx2"/>
                </a:solidFill>
              </a:rPr>
              <a:t>C.</a:t>
            </a:r>
          </a:p>
          <a:p>
            <a:endParaRPr lang="en-US" sz="5400" b="1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011" y="914400"/>
            <a:ext cx="2474937" cy="175101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011" y="4648200"/>
            <a:ext cx="2476540" cy="175101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011" y="2766639"/>
            <a:ext cx="2464947" cy="175101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Cube 7"/>
          <p:cNvSpPr/>
          <p:nvPr/>
        </p:nvSpPr>
        <p:spPr>
          <a:xfrm>
            <a:off x="65965" y="6172200"/>
            <a:ext cx="762000" cy="533400"/>
          </a:xfrm>
          <a:prstGeom prst="cube">
            <a:avLst/>
          </a:prstGeom>
          <a:solidFill>
            <a:srgbClr val="FFC000"/>
          </a:solidFill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555"/>
            <a:ext cx="20859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Decagon 26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1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2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9" name="Decagon 28"/>
          <p:cNvSpPr/>
          <p:nvPr/>
        </p:nvSpPr>
        <p:spPr>
          <a:xfrm>
            <a:off x="585787" y="67233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3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0" name="Decagon 29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4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5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6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585787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7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4" name="Decagon 33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8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5" name="Decagon 34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.VnArial" pitchFamily="34" charset="0"/>
              </a:rPr>
              <a:t>9</a:t>
            </a:r>
            <a:endParaRPr lang="en-US" sz="60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6" name="Decagon 35"/>
          <p:cNvSpPr/>
          <p:nvPr/>
        </p:nvSpPr>
        <p:spPr>
          <a:xfrm>
            <a:off x="606569" y="674062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10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7" name="Decagon 36"/>
          <p:cNvSpPr/>
          <p:nvPr/>
        </p:nvSpPr>
        <p:spPr>
          <a:xfrm>
            <a:off x="592714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11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" name="Decagon 37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12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9" name="Decagon 38"/>
          <p:cNvSpPr/>
          <p:nvPr/>
        </p:nvSpPr>
        <p:spPr>
          <a:xfrm>
            <a:off x="606569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13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0" name="Decagon 39"/>
          <p:cNvSpPr/>
          <p:nvPr/>
        </p:nvSpPr>
        <p:spPr>
          <a:xfrm>
            <a:off x="585787" y="653280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14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1" name="Decagon 40"/>
          <p:cNvSpPr/>
          <p:nvPr/>
        </p:nvSpPr>
        <p:spPr>
          <a:xfrm>
            <a:off x="585787" y="649664"/>
            <a:ext cx="1219200" cy="1200150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.VnArial" pitchFamily="34" charset="0"/>
              </a:rPr>
              <a:t>15</a:t>
            </a:r>
            <a:endParaRPr lang="en-US" sz="54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8666" y="2303809"/>
            <a:ext cx="1087582" cy="406514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START</a:t>
            </a:r>
            <a:endParaRPr lang="en-US" b="1" dirty="0"/>
          </a:p>
        </p:txBody>
      </p:sp>
      <p:sp>
        <p:nvSpPr>
          <p:cNvPr id="43" name="Rectangle 42"/>
          <p:cNvSpPr/>
          <p:nvPr/>
        </p:nvSpPr>
        <p:spPr>
          <a:xfrm>
            <a:off x="558337" y="964317"/>
            <a:ext cx="1328240" cy="57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TIME’S UP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125" y="62810"/>
            <a:ext cx="1295400" cy="1295400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4800600" y="2960268"/>
            <a:ext cx="2362200" cy="14579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B.</a:t>
            </a:r>
          </a:p>
        </p:txBody>
      </p:sp>
    </p:spTree>
    <p:extLst>
      <p:ext uri="{BB962C8B-B14F-4D97-AF65-F5344CB8AC3E}">
        <p14:creationId xmlns:p14="http://schemas.microsoft.com/office/powerpoint/2010/main" val="215944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53995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1029</Words>
  <Application>Microsoft Office PowerPoint</Application>
  <PresentationFormat>On-screen Show (4:3)</PresentationFormat>
  <Paragraphs>730</Paragraphs>
  <Slides>41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PowerPoint Presentation</vt:lpstr>
      <vt:lpstr>PowerPoint Presentation</vt:lpstr>
      <vt:lpstr>LET’S REVIEW: ÔN TẬP </vt:lpstr>
      <vt:lpstr>LET’S REVIEW: ÔN TẬP </vt:lpstr>
      <vt:lpstr>LET’S REVIEW: ÔN TẬP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REVIEW: ÔN TẬP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Friday, April 3rd 2020.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admin</cp:lastModifiedBy>
  <cp:revision>109</cp:revision>
  <dcterms:created xsi:type="dcterms:W3CDTF">2019-03-31T10:01:21Z</dcterms:created>
  <dcterms:modified xsi:type="dcterms:W3CDTF">2020-04-03T14:02:04Z</dcterms:modified>
</cp:coreProperties>
</file>