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Masters/slideMaster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Default Extension="mp4" ContentType="video/unknown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963" r:id="rId1"/>
    <p:sldMasterId id="2147483976" r:id="rId2"/>
    <p:sldMasterId id="2147483988" r:id="rId3"/>
    <p:sldMasterId id="2147484000" r:id="rId4"/>
    <p:sldMasterId id="2147484012" r:id="rId5"/>
    <p:sldMasterId id="2147484024" r:id="rId6"/>
    <p:sldMasterId id="2147484036" r:id="rId7"/>
  </p:sldMasterIdLst>
  <p:notesMasterIdLst>
    <p:notesMasterId r:id="rId29"/>
  </p:notesMasterIdLst>
  <p:sldIdLst>
    <p:sldId id="779" r:id="rId8"/>
    <p:sldId id="793" r:id="rId9"/>
    <p:sldId id="795" r:id="rId10"/>
    <p:sldId id="780" r:id="rId11"/>
    <p:sldId id="794" r:id="rId12"/>
    <p:sldId id="781" r:id="rId13"/>
    <p:sldId id="790" r:id="rId14"/>
    <p:sldId id="791" r:id="rId15"/>
    <p:sldId id="792" r:id="rId16"/>
    <p:sldId id="772" r:id="rId17"/>
    <p:sldId id="785" r:id="rId18"/>
    <p:sldId id="783" r:id="rId19"/>
    <p:sldId id="787" r:id="rId20"/>
    <p:sldId id="707" r:id="rId21"/>
    <p:sldId id="763" r:id="rId22"/>
    <p:sldId id="764" r:id="rId23"/>
    <p:sldId id="788" r:id="rId24"/>
    <p:sldId id="789" r:id="rId25"/>
    <p:sldId id="776" r:id="rId26"/>
    <p:sldId id="786" r:id="rId27"/>
    <p:sldId id="784" r:id="rId28"/>
  </p:sldIdLst>
  <p:sldSz cx="9144000" cy="5143500" type="screen16x9"/>
  <p:notesSz cx="6858000" cy="9144000"/>
  <p:embeddedFontLst>
    <p:embeddedFont>
      <p:font typeface="Jokerman" pitchFamily="82" charset="0"/>
      <p:regular r:id="rId30"/>
    </p:embeddedFont>
    <p:embeddedFont>
      <p:font typeface="Impact" pitchFamily="34" charset="0"/>
      <p:regular r:id="rId31"/>
    </p:embeddedFont>
    <p:embeddedFont>
      <p:font typeface=".VnAristote"/>
      <p:regular r:id="rId32"/>
    </p:embeddedFont>
    <p:embeddedFont>
      <p:font typeface="Calibri" pitchFamily="34" charset="0"/>
      <p:regular r:id="rId33"/>
      <p:bold r:id="rId34"/>
      <p:italic r:id="rId35"/>
      <p:boldItalic r:id="rId36"/>
    </p:embeddedFont>
    <p:embeddedFont>
      <p:font typeface="Broadway" pitchFamily="82" charset="0"/>
      <p:regular r:id="rId37"/>
    </p:embeddedFont>
  </p:embeddedFontLst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A568D2"/>
    <a:srgbClr val="99FF66"/>
    <a:srgbClr val="FF9900"/>
    <a:srgbClr val="009900"/>
    <a:srgbClr val="F8F8F8"/>
    <a:srgbClr val="CC6600"/>
    <a:srgbClr val="006600"/>
    <a:srgbClr val="9966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6912" autoAdjust="0"/>
    <p:restoredTop sz="92718" autoAdjust="0"/>
  </p:normalViewPr>
  <p:slideViewPr>
    <p:cSldViewPr>
      <p:cViewPr varScale="1">
        <p:scale>
          <a:sx n="71" d="100"/>
          <a:sy n="71" d="100"/>
        </p:scale>
        <p:origin x="-96" y="-4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font" Target="fonts/font5.fntdata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font" Target="fonts/font4.fntdata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notesMaster" Target="notesMasters/notesMaster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font" Target="fonts/font7.fntdata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font" Target="fonts/font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font" Target="fonts/font1.fntdata"/><Relationship Id="rId35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14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1914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914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58C46D5-C9FA-438A-AFC2-B8CCAC722BF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40923357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8C46D5-C9FA-438A-AFC2-B8CCAC722BFA}" type="slidenum">
              <a:rPr lang="es-ES" smtClean="0"/>
              <a:pPr>
                <a:defRPr/>
              </a:pPr>
              <a:t>1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607546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8C46D5-C9FA-438A-AFC2-B8CCAC722BFA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3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ACAE04-684A-4123-B4D8-5A2920A05387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738194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019D00-209B-4827-9F9B-5D208C5ACCE0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128253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2DF291-2691-48A9-ABE5-47CFF4A377DE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04114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200154"/>
            <a:ext cx="8229600" cy="3394472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fld id="{2F3F3931-F12C-4AA0-AEE7-EC615CBFC55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59024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3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CAE04-684A-4123-B4D8-5A2920A05387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75021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831AA-7FFE-45A2-A5A5-8906601FF36C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22518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53D10-DAD3-4BBC-870F-DD9061B90C0D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26538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9CF5F-E204-4DD7-8CCF-67008045A476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54327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907BA-A593-4BDB-842D-75ADD526F5E8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04110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05A3A-0FEF-4F2E-8289-88006E83C50E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869076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1C2A4-AD80-429A-87C5-E2C51D198126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6610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7831AA-7FFE-45A2-A5A5-8906601FF36C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869645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0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D49CA-E137-4F44-9DD7-0D29A8EF39D6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16523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CDEF9-6143-418B-9F80-B190A37ECEA5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60389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19D00-209B-4827-9F9B-5D208C5ACCE0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829656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DF291-2691-48A9-ABE5-47CFF4A377DE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16373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37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CAE04-684A-4123-B4D8-5A2920A05387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236480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831AA-7FFE-45A2-A5A5-8906601FF36C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74281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53D10-DAD3-4BBC-870F-DD9061B90C0D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63230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9CF5F-E204-4DD7-8CCF-67008045A476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19891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907BA-A593-4BDB-842D-75ADD526F5E8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19879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05A3A-0FEF-4F2E-8289-88006E83C50E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48693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753D10-DAD3-4BBC-870F-DD9061B90C0D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798794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1C2A4-AD80-429A-87C5-E2C51D198126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64184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06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D49CA-E137-4F44-9DD7-0D29A8EF39D6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83176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1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CDEF9-6143-418B-9F80-B190A37ECEA5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09021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19D00-209B-4827-9F9B-5D208C5ACCE0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708646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DF291-2691-48A9-ABE5-47CFF4A377DE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9177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34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CAE04-684A-4123-B4D8-5A2920A05387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124125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831AA-7FFE-45A2-A5A5-8906601FF36C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26755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53D10-DAD3-4BBC-870F-DD9061B90C0D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34898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9CF5F-E204-4DD7-8CCF-67008045A476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70473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907BA-A593-4BDB-842D-75ADD526F5E8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2218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D9CF5F-E204-4DD7-8CCF-67008045A476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049987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05A3A-0FEF-4F2E-8289-88006E83C50E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16870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1C2A4-AD80-429A-87C5-E2C51D198126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3469126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03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D49CA-E137-4F44-9DD7-0D29A8EF39D6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89817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1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CDEF9-6143-418B-9F80-B190A37ECEA5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87438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19D00-209B-4827-9F9B-5D208C5ACCE0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65811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DF291-2691-48A9-ABE5-47CFF4A377DE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264262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30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CAE04-684A-4123-B4D8-5A2920A05387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6791736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831AA-7FFE-45A2-A5A5-8906601FF36C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99880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53D10-DAD3-4BBC-870F-DD9061B90C0D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305713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9CF5F-E204-4DD7-8CCF-67008045A476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2796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5907BA-A593-4BDB-842D-75ADD526F5E8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759130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907BA-A593-4BDB-842D-75ADD526F5E8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82721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05A3A-0FEF-4F2E-8289-88006E83C50E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188799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1C2A4-AD80-429A-87C5-E2C51D198126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677478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D49CA-E137-4F44-9DD7-0D29A8EF39D6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462559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1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CDEF9-6143-418B-9F80-B190A37ECEA5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94786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19D00-209B-4827-9F9B-5D208C5ACCE0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800199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DF291-2691-48A9-ABE5-47CFF4A377DE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605229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5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CAE04-684A-4123-B4D8-5A2920A05387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021628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831AA-7FFE-45A2-A5A5-8906601FF36C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973330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53D10-DAD3-4BBC-870F-DD9061B90C0D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7606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105A3A-0FEF-4F2E-8289-88006E83C50E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912369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9CF5F-E204-4DD7-8CCF-67008045A476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0612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907BA-A593-4BDB-842D-75ADD526F5E8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59544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05A3A-0FEF-4F2E-8289-88006E83C50E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089078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1C2A4-AD80-429A-87C5-E2C51D198126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539759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4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3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D49CA-E137-4F44-9DD7-0D29A8EF39D6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51349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9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CDEF9-6143-418B-9F80-B190A37ECEA5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25051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19D00-209B-4827-9F9B-5D208C5ACCE0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417296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DF291-2691-48A9-ABE5-47CFF4A377DE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087092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CAE04-684A-4123-B4D8-5A2920A05387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896600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831AA-7FFE-45A2-A5A5-8906601FF36C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6394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C1C2A4-AD80-429A-87C5-E2C51D198126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549883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53D10-DAD3-4BBC-870F-DD9061B90C0D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3518614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9CF5F-E204-4DD7-8CCF-67008045A476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406731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907BA-A593-4BDB-842D-75ADD526F5E8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625232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05A3A-0FEF-4F2E-8289-88006E83C50E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3938248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1C2A4-AD80-429A-87C5-E2C51D198126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7356271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D49CA-E137-4F44-9DD7-0D29A8EF39D6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204748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CDEF9-6143-418B-9F80-B190A37ECEA5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089674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19D00-209B-4827-9F9B-5D208C5ACCE0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100233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DF291-2691-48A9-ABE5-47CFF4A377DE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2188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2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2D49CA-E137-4F44-9DD7-0D29A8EF39D6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012279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8CDEF9-6143-418B-9F80-B190A37ECEA5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409001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51C5239-B530-4880-ABF1-CC280571C4C0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463109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</p:sldLayoutIdLst>
  <p:transition spd="slow">
    <p:circl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51C5239-B530-4880-ABF1-CC280571C4C0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3485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  <p:sldLayoutId id="2147483978" r:id="rId2"/>
    <p:sldLayoutId id="2147483979" r:id="rId3"/>
    <p:sldLayoutId id="2147483980" r:id="rId4"/>
    <p:sldLayoutId id="2147483981" r:id="rId5"/>
    <p:sldLayoutId id="2147483982" r:id="rId6"/>
    <p:sldLayoutId id="2147483983" r:id="rId7"/>
    <p:sldLayoutId id="2147483984" r:id="rId8"/>
    <p:sldLayoutId id="2147483985" r:id="rId9"/>
    <p:sldLayoutId id="2147483986" r:id="rId10"/>
    <p:sldLayoutId id="2147483987" r:id="rId11"/>
  </p:sldLayoutIdLst>
  <p:transition spd="slow">
    <p:circl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51C5239-B530-4880-ABF1-CC280571C4C0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1907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94" r:id="rId6"/>
    <p:sldLayoutId id="2147483995" r:id="rId7"/>
    <p:sldLayoutId id="2147483996" r:id="rId8"/>
    <p:sldLayoutId id="2147483997" r:id="rId9"/>
    <p:sldLayoutId id="2147483998" r:id="rId10"/>
    <p:sldLayoutId id="2147483999" r:id="rId11"/>
  </p:sldLayoutIdLst>
  <p:transition spd="slow">
    <p:circl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51C5239-B530-4880-ABF1-CC280571C4C0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7278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1" r:id="rId1"/>
    <p:sldLayoutId id="2147484002" r:id="rId2"/>
    <p:sldLayoutId id="2147484003" r:id="rId3"/>
    <p:sldLayoutId id="2147484004" r:id="rId4"/>
    <p:sldLayoutId id="2147484005" r:id="rId5"/>
    <p:sldLayoutId id="2147484006" r:id="rId6"/>
    <p:sldLayoutId id="2147484007" r:id="rId7"/>
    <p:sldLayoutId id="2147484008" r:id="rId8"/>
    <p:sldLayoutId id="2147484009" r:id="rId9"/>
    <p:sldLayoutId id="2147484010" r:id="rId10"/>
    <p:sldLayoutId id="2147484011" r:id="rId11"/>
  </p:sldLayoutIdLst>
  <p:transition spd="slow">
    <p:circl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51C5239-B530-4880-ABF1-CC280571C4C0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6468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3" r:id="rId1"/>
    <p:sldLayoutId id="2147484014" r:id="rId2"/>
    <p:sldLayoutId id="2147484015" r:id="rId3"/>
    <p:sldLayoutId id="2147484016" r:id="rId4"/>
    <p:sldLayoutId id="2147484017" r:id="rId5"/>
    <p:sldLayoutId id="2147484018" r:id="rId6"/>
    <p:sldLayoutId id="2147484019" r:id="rId7"/>
    <p:sldLayoutId id="2147484020" r:id="rId8"/>
    <p:sldLayoutId id="2147484021" r:id="rId9"/>
    <p:sldLayoutId id="2147484022" r:id="rId10"/>
    <p:sldLayoutId id="2147484023" r:id="rId11"/>
  </p:sldLayoutIdLst>
  <p:transition spd="slow">
    <p:circl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51C5239-B530-4880-ABF1-CC280571C4C0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2572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26" r:id="rId2"/>
    <p:sldLayoutId id="2147484027" r:id="rId3"/>
    <p:sldLayoutId id="2147484028" r:id="rId4"/>
    <p:sldLayoutId id="2147484029" r:id="rId5"/>
    <p:sldLayoutId id="2147484030" r:id="rId6"/>
    <p:sldLayoutId id="2147484031" r:id="rId7"/>
    <p:sldLayoutId id="2147484032" r:id="rId8"/>
    <p:sldLayoutId id="2147484033" r:id="rId9"/>
    <p:sldLayoutId id="2147484034" r:id="rId10"/>
    <p:sldLayoutId id="2147484035" r:id="rId11"/>
  </p:sldLayoutIdLst>
  <p:transition spd="slow">
    <p:circl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51C5239-B530-4880-ABF1-CC280571C4C0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4060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  <p:sldLayoutId id="2147484041" r:id="rId5"/>
    <p:sldLayoutId id="2147484042" r:id="rId6"/>
    <p:sldLayoutId id="2147484043" r:id="rId7"/>
    <p:sldLayoutId id="2147484044" r:id="rId8"/>
    <p:sldLayoutId id="2147484045" r:id="rId9"/>
    <p:sldLayoutId id="2147484046" r:id="rId10"/>
    <p:sldLayoutId id="2147484047" r:id="rId11"/>
  </p:sldLayoutIdLst>
  <p:transition spd="slow">
    <p:circl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1.gif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gif"/><Relationship Id="rId9" Type="http://schemas.openxmlformats.org/officeDocument/2006/relationships/image" Target="../media/image7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37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3.pn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58.xml"/><Relationship Id="rId1" Type="http://schemas.openxmlformats.org/officeDocument/2006/relationships/video" Target="file:///C:\Users\Admin\Downloads\Let's%20go%20-%20B&#224;i%20h&#225;t%20ti&#7871;ng%20anh%20l&#7899;p%204%20-%20Unit%2016.mp4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2.wav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audio" Target="../media/audio3.wav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68.xml"/><Relationship Id="rId1" Type="http://schemas.openxmlformats.org/officeDocument/2006/relationships/video" Target="NULL" TargetMode="External"/><Relationship Id="rId6" Type="http://schemas.openxmlformats.org/officeDocument/2006/relationships/image" Target="../media/image17.png"/><Relationship Id="rId5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audio" Target="../media/audio4.wav"/><Relationship Id="rId7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4" Type="http://schemas.openxmlformats.org/officeDocument/2006/relationships/audio" Target="../media/audio5.wav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13" Type="http://schemas.openxmlformats.org/officeDocument/2006/relationships/image" Target="../media/image27.png"/><Relationship Id="rId18" Type="http://schemas.openxmlformats.org/officeDocument/2006/relationships/slide" Target="slide9.xml"/><Relationship Id="rId3" Type="http://schemas.openxmlformats.org/officeDocument/2006/relationships/slide" Target="slide10.xml"/><Relationship Id="rId21" Type="http://schemas.openxmlformats.org/officeDocument/2006/relationships/image" Target="../media/image31.png"/><Relationship Id="rId7" Type="http://schemas.openxmlformats.org/officeDocument/2006/relationships/slide" Target="slide15.xml"/><Relationship Id="rId12" Type="http://schemas.openxmlformats.org/officeDocument/2006/relationships/slide" Target="slide18.xml"/><Relationship Id="rId17" Type="http://schemas.openxmlformats.org/officeDocument/2006/relationships/image" Target="../media/image29.png"/><Relationship Id="rId2" Type="http://schemas.openxmlformats.org/officeDocument/2006/relationships/image" Target="../media/image21.jpeg"/><Relationship Id="rId16" Type="http://schemas.openxmlformats.org/officeDocument/2006/relationships/slide" Target="slide13.xml"/><Relationship Id="rId20" Type="http://schemas.openxmlformats.org/officeDocument/2006/relationships/slide" Target="slide19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3.png"/><Relationship Id="rId11" Type="http://schemas.openxmlformats.org/officeDocument/2006/relationships/image" Target="../media/image26.png"/><Relationship Id="rId5" Type="http://schemas.openxmlformats.org/officeDocument/2006/relationships/slide" Target="slide14.xml"/><Relationship Id="rId15" Type="http://schemas.openxmlformats.org/officeDocument/2006/relationships/image" Target="../media/image28.png"/><Relationship Id="rId10" Type="http://schemas.openxmlformats.org/officeDocument/2006/relationships/slide" Target="slide11.xml"/><Relationship Id="rId19" Type="http://schemas.openxmlformats.org/officeDocument/2006/relationships/image" Target="../media/image30.png"/><Relationship Id="rId4" Type="http://schemas.openxmlformats.org/officeDocument/2006/relationships/image" Target="../media/image22.png"/><Relationship Id="rId9" Type="http://schemas.openxmlformats.org/officeDocument/2006/relationships/image" Target="../media/image25.png"/><Relationship Id="rId14" Type="http://schemas.openxmlformats.org/officeDocument/2006/relationships/slide" Target="slide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ickey-welcome-sign-731088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750"/>
            <a:ext cx="7620000" cy="474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sun14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025" y="0"/>
            <a:ext cx="16002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1851025" y="171450"/>
            <a:ext cx="5334000" cy="514350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4">
              <a:avLst>
                <a:gd name="adj1" fmla="val 6500"/>
                <a:gd name="adj2" fmla="val 440"/>
              </a:avLst>
            </a:prstTxWarp>
          </a:bodyPr>
          <a:lstStyle/>
          <a:p>
            <a:pPr algn="ctr"/>
            <a:r>
              <a:rPr lang="en-US" sz="3600" b="1" kern="10" spc="720">
                <a:solidFill>
                  <a:srgbClr val="FF0000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"/>
                <a:cs typeface="Arial"/>
              </a:rPr>
              <a:t>Good morning!</a:t>
            </a:r>
          </a:p>
        </p:txBody>
      </p:sp>
      <p:pic>
        <p:nvPicPr>
          <p:cNvPr id="2053" name="Picture 5" descr="67126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8425" y="3501628"/>
            <a:ext cx="1447800" cy="1641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miscellaneous_54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0"/>
            <a:ext cx="1143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glitter_star9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" y="228601"/>
            <a:ext cx="457200" cy="792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6" descr="4950986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" y="3714750"/>
            <a:ext cx="12954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 descr="nature%20(6)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825" y="1143025"/>
            <a:ext cx="1371600" cy="878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2917825" y="3028974"/>
            <a:ext cx="2667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vi-VN" sz="1400" b="1">
              <a:latin typeface="Times New Roman" pitchFamily="18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21" y="1724681"/>
            <a:ext cx="3414613" cy="22251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Flowchart: Alternate Process 6"/>
          <p:cNvSpPr/>
          <p:nvPr/>
        </p:nvSpPr>
        <p:spPr>
          <a:xfrm>
            <a:off x="3995738" y="2685744"/>
            <a:ext cx="4338638" cy="685800"/>
          </a:xfrm>
          <a:prstGeom prst="flowChartAlternateProcess">
            <a:avLst/>
          </a:prstGeom>
          <a:solidFill>
            <a:srgbClr val="FFC000"/>
          </a:solidFill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smtClean="0">
                <a:solidFill>
                  <a:schemeClr val="bg1"/>
                </a:solidFill>
              </a:rPr>
              <a:t>bakery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8" name="Flowchart: Alternate Process 7"/>
          <p:cNvSpPr/>
          <p:nvPr/>
        </p:nvSpPr>
        <p:spPr>
          <a:xfrm>
            <a:off x="3995940" y="3712352"/>
            <a:ext cx="4302125" cy="578985"/>
          </a:xfrm>
          <a:prstGeom prst="flowChartAlternateProcess">
            <a:avLst/>
          </a:prstGeom>
          <a:solidFill>
            <a:srgbClr val="00B0F0"/>
          </a:solidFill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smtClean="0">
                <a:solidFill>
                  <a:schemeClr val="bg1"/>
                </a:solidFill>
              </a:rPr>
              <a:t>gym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9" name="Flowchart: Alternate Process 8"/>
          <p:cNvSpPr/>
          <p:nvPr/>
        </p:nvSpPr>
        <p:spPr>
          <a:xfrm>
            <a:off x="3995738" y="1776741"/>
            <a:ext cx="4254500" cy="685800"/>
          </a:xfrm>
          <a:prstGeom prst="flowChartAlternateProcess">
            <a:avLst/>
          </a:prstGeom>
          <a:solidFill>
            <a:srgbClr val="00B050"/>
          </a:solidFill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smtClean="0">
                <a:solidFill>
                  <a:schemeClr val="bg1"/>
                </a:solidFill>
              </a:rPr>
              <a:t>pharmacy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hlinkClick r:id="" action="ppaction://noaction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4263653"/>
            <a:ext cx="1306512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33" y="1563638"/>
            <a:ext cx="3563887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21" y="1563638"/>
            <a:ext cx="1944215" cy="322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Flowchart: Alternate Process 10"/>
          <p:cNvSpPr/>
          <p:nvPr/>
        </p:nvSpPr>
        <p:spPr>
          <a:xfrm>
            <a:off x="50861" y="195488"/>
            <a:ext cx="8985237" cy="1152126"/>
          </a:xfrm>
          <a:prstGeom prst="flowChartAlternate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smtClean="0">
                <a:solidFill>
                  <a:srgbClr val="FF0000"/>
                </a:solidFill>
              </a:rPr>
              <a:t>Why do you want to go to the ... ?</a:t>
            </a:r>
            <a:endParaRPr lang="en-US" sz="4000" b="1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en-US" sz="4000" b="1" smtClean="0">
                <a:solidFill>
                  <a:srgbClr val="FF0000"/>
                </a:solidFill>
              </a:rPr>
              <a:t>Because I </a:t>
            </a:r>
            <a:r>
              <a:rPr lang="en-US" sz="4000" b="1">
                <a:solidFill>
                  <a:srgbClr val="FF0000"/>
                </a:solidFill>
              </a:rPr>
              <a:t>want </a:t>
            </a:r>
            <a:r>
              <a:rPr lang="en-US" sz="4000" b="1" smtClean="0">
                <a:solidFill>
                  <a:srgbClr val="FF0000"/>
                </a:solidFill>
              </a:rPr>
              <a:t>to play football. 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10"/>
                            </p:stCondLst>
                            <p:childTnLst>
                              <p:par>
                                <p:cTn id="2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2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  <p:bldP spid="9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71" y="1761681"/>
            <a:ext cx="3634103" cy="2501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Flowchart: Alternate Process 6"/>
          <p:cNvSpPr/>
          <p:nvPr/>
        </p:nvSpPr>
        <p:spPr>
          <a:xfrm>
            <a:off x="4055016" y="1801176"/>
            <a:ext cx="4302125" cy="685800"/>
          </a:xfrm>
          <a:prstGeom prst="flowChartAlternateProcess">
            <a:avLst/>
          </a:prstGeom>
          <a:solidFill>
            <a:srgbClr val="FFC000"/>
          </a:solidFill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smtClean="0">
                <a:solidFill>
                  <a:schemeClr val="bg1"/>
                </a:solidFill>
              </a:rPr>
              <a:t>want - wants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8" name="Flowchart: Alternate Process 7"/>
          <p:cNvSpPr/>
          <p:nvPr/>
        </p:nvSpPr>
        <p:spPr>
          <a:xfrm>
            <a:off x="4076204" y="2766366"/>
            <a:ext cx="4318000" cy="685800"/>
          </a:xfrm>
          <a:prstGeom prst="flowChartAlternateProcess">
            <a:avLst/>
          </a:prstGeom>
          <a:solidFill>
            <a:srgbClr val="7030A0"/>
          </a:solidFill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smtClean="0">
                <a:solidFill>
                  <a:schemeClr val="bg1"/>
                </a:solidFill>
              </a:rPr>
              <a:t>want – want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9" name="Flowchart: Alternate Process 8"/>
          <p:cNvSpPr/>
          <p:nvPr/>
        </p:nvSpPr>
        <p:spPr>
          <a:xfrm>
            <a:off x="4054996" y="3758158"/>
            <a:ext cx="4339208" cy="685800"/>
          </a:xfrm>
          <a:prstGeom prst="flowChartAlternateProcess">
            <a:avLst/>
          </a:prstGeom>
          <a:solidFill>
            <a:srgbClr val="00B050"/>
          </a:solidFill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smtClean="0">
                <a:solidFill>
                  <a:schemeClr val="bg1"/>
                </a:solidFill>
              </a:rPr>
              <a:t>want - ..x..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hlinkClick r:id="" action="ppaction://noaction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4263651"/>
            <a:ext cx="1306512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lowchart: Alternate Process 1"/>
          <p:cNvSpPr/>
          <p:nvPr/>
        </p:nvSpPr>
        <p:spPr>
          <a:xfrm>
            <a:off x="251520" y="267495"/>
            <a:ext cx="8640960" cy="1224136"/>
          </a:xfrm>
          <a:prstGeom prst="flowChartAlternate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smtClean="0">
                <a:solidFill>
                  <a:srgbClr val="FF0000"/>
                </a:solidFill>
              </a:rPr>
              <a:t>Why do you  ...  to go to the bookshop?</a:t>
            </a:r>
            <a:endParaRPr lang="en-US" sz="4000" b="1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en-US" sz="4000" b="1">
                <a:solidFill>
                  <a:srgbClr val="FF0000"/>
                </a:solidFill>
              </a:rPr>
              <a:t>I </a:t>
            </a:r>
            <a:r>
              <a:rPr lang="en-US" sz="4000" b="1" smtClean="0">
                <a:solidFill>
                  <a:srgbClr val="FF0000"/>
                </a:solidFill>
              </a:rPr>
              <a:t>… to buy some </a:t>
            </a:r>
            <a:r>
              <a:rPr lang="en-US" sz="4000" b="1" dirty="0">
                <a:solidFill>
                  <a:srgbClr val="FF0000"/>
                </a:solidFill>
              </a:rPr>
              <a:t>books.</a:t>
            </a:r>
          </a:p>
        </p:txBody>
      </p:sp>
    </p:spTree>
    <p:extLst>
      <p:ext uri="{BB962C8B-B14F-4D97-AF65-F5344CB8AC3E}">
        <p14:creationId xmlns="" xmlns:p14="http://schemas.microsoft.com/office/powerpoint/2010/main" val="407531039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10"/>
                            </p:stCondLst>
                            <p:childTnLst>
                              <p:par>
                                <p:cTn id="2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2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  <p:bldP spid="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36564" y="-57149"/>
            <a:ext cx="7769285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smtClean="0">
                <a:solidFill>
                  <a:srgbClr val="FF0000"/>
                </a:solidFill>
                <a:latin typeface=".VnAristote" pitchFamily="34" charset="0"/>
                <a:cs typeface="Times New Roman" pitchFamily="18" charset="0"/>
              </a:rPr>
              <a:t>  Unit 16 : Let’s go to the bookshop. - lesson 2 (4,5,6)</a:t>
            </a:r>
            <a:endParaRPr lang="en-US" sz="2800" dirty="0" smtClean="0">
              <a:solidFill>
                <a:srgbClr val="FF0000"/>
              </a:solidFill>
              <a:latin typeface=".VnAristote" pitchFamily="34" charset="0"/>
              <a:cs typeface="Times New Roman" pitchFamily="18" charset="0"/>
            </a:endParaRPr>
          </a:p>
          <a:p>
            <a:pPr algn="ctr"/>
            <a:endParaRPr lang="en-US" sz="2400" dirty="0" smtClean="0">
              <a:solidFill>
                <a:srgbClr val="FF0000"/>
              </a:solidFill>
              <a:latin typeface=".VnAristote" pitchFamily="34" charset="0"/>
              <a:cs typeface="Times New Roman" pitchFamily="18" charset="0"/>
            </a:endParaRPr>
          </a:p>
          <a:p>
            <a:pPr algn="ctr"/>
            <a:endParaRPr lang="en-US" sz="2400" dirty="0">
              <a:solidFill>
                <a:srgbClr val="FF0000"/>
              </a:solidFill>
              <a:latin typeface=".VnAristote" pitchFamily="34" charset="0"/>
              <a:cs typeface="Times New Roman" pitchFamily="18" charset="0"/>
            </a:endParaRPr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 flipV="1">
            <a:off x="536515" y="422305"/>
            <a:ext cx="8144022" cy="7046"/>
          </a:xfrm>
          <a:prstGeom prst="line">
            <a:avLst/>
          </a:prstGeom>
          <a:noFill/>
          <a:ln w="19050">
            <a:solidFill>
              <a:srgbClr val="FF33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36960" y="573960"/>
            <a:ext cx="67627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smtClean="0">
                <a:solidFill>
                  <a:srgbClr val="C00000"/>
                </a:solidFill>
                <a:latin typeface="Times New Roman" pitchFamily="18" charset="0"/>
              </a:rPr>
              <a:t> 5. Look and write:</a:t>
            </a:r>
            <a:endParaRPr lang="vi-VN" sz="28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pic>
        <p:nvPicPr>
          <p:cNvPr id="9" name="Picture 3" descr="POINSET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" y="25"/>
            <a:ext cx="765175" cy="1083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POINSET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 flipH="1">
            <a:off x="-4792" y="4296616"/>
            <a:ext cx="1082614" cy="87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POINSET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615695">
            <a:off x="8232520" y="-79044"/>
            <a:ext cx="869795" cy="102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 descr="POINSET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>
            <a:off x="8078387" y="4184272"/>
            <a:ext cx="1050362" cy="984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765175" y="1329626"/>
            <a:ext cx="59018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smtClean="0">
                <a:latin typeface="Times New Roman" pitchFamily="18" charset="0"/>
                <a:cs typeface="Times New Roman" pitchFamily="18" charset="0"/>
              </a:rPr>
              <a:t>* Why </a:t>
            </a:r>
            <a:r>
              <a:rPr lang="en-GB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</a:t>
            </a:r>
            <a:r>
              <a:rPr lang="en-GB" sz="2400">
                <a:latin typeface="Times New Roman" pitchFamily="18" charset="0"/>
                <a:cs typeface="Times New Roman" pitchFamily="18" charset="0"/>
              </a:rPr>
              <a:t> you  want to go to the supermarket?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65265" y="1815690"/>
            <a:ext cx="59522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>
                <a:latin typeface="Times New Roman" pitchFamily="18" charset="0"/>
                <a:cs typeface="Times New Roman" pitchFamily="18" charset="0"/>
              </a:rPr>
              <a:t>Because I </a:t>
            </a:r>
            <a:r>
              <a:rPr lang="en-GB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want</a:t>
            </a:r>
            <a:r>
              <a:rPr lang="en-GB" sz="2400">
                <a:latin typeface="Times New Roman" pitchFamily="18" charset="0"/>
                <a:cs typeface="Times New Roman" pitchFamily="18" charset="0"/>
              </a:rPr>
              <a:t> to buy some cakes and sweets.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91342" y="3111832"/>
            <a:ext cx="59867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smtClean="0">
                <a:latin typeface="Times New Roman" pitchFamily="18" charset="0"/>
                <a:cs typeface="Times New Roman" pitchFamily="18" charset="0"/>
              </a:rPr>
              <a:t>* Why </a:t>
            </a:r>
            <a:r>
              <a:rPr lang="en-GB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does</a:t>
            </a:r>
            <a:r>
              <a:rPr lang="en-GB" sz="2400">
                <a:latin typeface="Times New Roman" pitchFamily="18" charset="0"/>
                <a:cs typeface="Times New Roman" pitchFamily="18" charset="0"/>
              </a:rPr>
              <a:t> he  want to go to the supermarket?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4695" y="3685773"/>
            <a:ext cx="6567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   Because he </a:t>
            </a:r>
            <a:r>
              <a:rPr lang="en-GB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wants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to buy some cakes and sweets.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0707389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Content Placeholder 3" descr="ls 2 e 5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4191000" cy="342900"/>
          </a:xfrm>
        </p:spPr>
      </p:pic>
      <p:pic>
        <p:nvPicPr>
          <p:cNvPr id="23555" name="Picture 4" descr="ls2 e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"/>
            <a:ext cx="9144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6" descr="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971800"/>
            <a:ext cx="4419600" cy="102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7" descr="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686300"/>
            <a:ext cx="4419600" cy="102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719480560"/>
      </p:ext>
    </p:extLst>
  </p:cSld>
  <p:clrMapOvr>
    <a:masterClrMapping/>
  </p:clrMapOvr>
  <p:transition spd="slow">
    <p:circle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55618" y="195489"/>
            <a:ext cx="293881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roadway" pitchFamily="82" charset="0"/>
              </a:rPr>
              <a:t>LOOK &amp; WRITE</a:t>
            </a:r>
          </a:p>
        </p:txBody>
      </p:sp>
      <p:pic>
        <p:nvPicPr>
          <p:cNvPr id="12291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88" y="844156"/>
            <a:ext cx="7561262" cy="2012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extBox 5"/>
          <p:cNvSpPr txBox="1">
            <a:spLocks noChangeArrowheads="1"/>
          </p:cNvSpPr>
          <p:nvPr/>
        </p:nvSpPr>
        <p:spPr bwMode="auto">
          <a:xfrm>
            <a:off x="209550" y="2955156"/>
            <a:ext cx="8288338" cy="153888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 b="1">
                <a:sym typeface="Wingdings" pitchFamily="2" charset="2"/>
              </a:rPr>
              <a:t>A: Why does he want to go to the supermarket?</a:t>
            </a:r>
          </a:p>
          <a:p>
            <a:pPr eaLnBrk="1" hangingPunct="1"/>
            <a:endParaRPr lang="en-US" sz="2800" b="1" smtClean="0">
              <a:sym typeface="Wingdings" pitchFamily="2" charset="2"/>
            </a:endParaRPr>
          </a:p>
          <a:p>
            <a:pPr eaLnBrk="1" hangingPunct="1"/>
            <a:r>
              <a:rPr lang="en-US" sz="2400" b="1" smtClean="0">
                <a:sym typeface="Wingdings" pitchFamily="2" charset="2"/>
              </a:rPr>
              <a:t>B: Because  </a:t>
            </a:r>
            <a:endParaRPr lang="en-US" sz="1100" b="1"/>
          </a:p>
          <a:p>
            <a:pPr eaLnBrk="1" hangingPunct="1"/>
            <a:endParaRPr lang="en-US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962150" y="3702670"/>
            <a:ext cx="71516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 b="1" smtClean="0">
                <a:solidFill>
                  <a:srgbClr val="FF0000"/>
                </a:solidFill>
              </a:rPr>
              <a:t>he </a:t>
            </a:r>
            <a:r>
              <a:rPr lang="en-US" sz="2800" b="1">
                <a:solidFill>
                  <a:srgbClr val="FF0000"/>
                </a:solidFill>
              </a:rPr>
              <a:t>wants to buy some cakes and sweets. </a:t>
            </a:r>
            <a:endParaRPr lang="en-US" sz="2800">
              <a:solidFill>
                <a:srgbClr val="FF0000"/>
              </a:solidFill>
            </a:endParaRPr>
          </a:p>
        </p:txBody>
      </p:sp>
      <p:sp>
        <p:nvSpPr>
          <p:cNvPr id="8" name="32-Point Star 7"/>
          <p:cNvSpPr/>
          <p:nvPr/>
        </p:nvSpPr>
        <p:spPr>
          <a:xfrm>
            <a:off x="6948488" y="195263"/>
            <a:ext cx="1295400" cy="648891"/>
          </a:xfrm>
          <a:prstGeom prst="star32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/>
              <a:t>1</a:t>
            </a:r>
          </a:p>
        </p:txBody>
      </p:sp>
    </p:spTree>
  </p:cSld>
  <p:clrMapOvr>
    <a:masterClrMapping/>
  </p:clrMapOvr>
  <p:transition spd="slow">
    <p:circle/>
    <p:sndAc>
      <p:stSnd>
        <p:snd r:embed="rId2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55584" y="195489"/>
            <a:ext cx="354407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roadway" pitchFamily="82" charset="0"/>
              </a:rPr>
              <a:t>LOOK &amp; WRITE</a:t>
            </a:r>
          </a:p>
        </p:txBody>
      </p:sp>
      <p:pic>
        <p:nvPicPr>
          <p:cNvPr id="20483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88" y="844156"/>
            <a:ext cx="7561262" cy="2012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Box 5"/>
          <p:cNvSpPr txBox="1">
            <a:spLocks noChangeArrowheads="1"/>
          </p:cNvSpPr>
          <p:nvPr/>
        </p:nvSpPr>
        <p:spPr bwMode="auto">
          <a:xfrm>
            <a:off x="209550" y="2955156"/>
            <a:ext cx="8610922" cy="153888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 b="1">
                <a:sym typeface="Wingdings" pitchFamily="2" charset="2"/>
              </a:rPr>
              <a:t>A: Why does she want to go to the bookshop?</a:t>
            </a:r>
          </a:p>
          <a:p>
            <a:pPr eaLnBrk="1" hangingPunct="1"/>
            <a:endParaRPr lang="en-US" sz="2800" b="1">
              <a:sym typeface="Wingdings" pitchFamily="2" charset="2"/>
            </a:endParaRPr>
          </a:p>
          <a:p>
            <a:pPr eaLnBrk="1" hangingPunct="1"/>
            <a:r>
              <a:rPr lang="en-US" sz="2400" b="1" smtClean="0">
                <a:sym typeface="Wingdings" pitchFamily="2" charset="2"/>
              </a:rPr>
              <a:t>B: Because  </a:t>
            </a:r>
            <a:endParaRPr lang="en-US" sz="1100" b="1"/>
          </a:p>
          <a:p>
            <a:pPr eaLnBrk="1" hangingPunct="1"/>
            <a:endParaRPr lang="en-US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847850" y="3697685"/>
            <a:ext cx="71516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 b="1" smtClean="0">
                <a:solidFill>
                  <a:srgbClr val="FF0000"/>
                </a:solidFill>
              </a:rPr>
              <a:t> she </a:t>
            </a:r>
            <a:r>
              <a:rPr lang="en-US" sz="2800" b="1">
                <a:solidFill>
                  <a:srgbClr val="FF0000"/>
                </a:solidFill>
              </a:rPr>
              <a:t>wants to buy some pens and books.</a:t>
            </a:r>
            <a:endParaRPr lang="en-US" sz="2800">
              <a:solidFill>
                <a:srgbClr val="FF0000"/>
              </a:solidFill>
            </a:endParaRPr>
          </a:p>
        </p:txBody>
      </p:sp>
      <p:sp>
        <p:nvSpPr>
          <p:cNvPr id="8" name="32-Point Star 7"/>
          <p:cNvSpPr/>
          <p:nvPr/>
        </p:nvSpPr>
        <p:spPr>
          <a:xfrm>
            <a:off x="6948488" y="195263"/>
            <a:ext cx="1295400" cy="648891"/>
          </a:xfrm>
          <a:prstGeom prst="star32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/>
              <a:t>2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97121" y="195489"/>
            <a:ext cx="31548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roadway" pitchFamily="82" charset="0"/>
              </a:rPr>
              <a:t>LOOK &amp; WRITE</a:t>
            </a:r>
          </a:p>
        </p:txBody>
      </p:sp>
      <p:pic>
        <p:nvPicPr>
          <p:cNvPr id="21507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88" y="844156"/>
            <a:ext cx="7561262" cy="2012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Box 5"/>
          <p:cNvSpPr txBox="1">
            <a:spLocks noChangeArrowheads="1"/>
          </p:cNvSpPr>
          <p:nvPr/>
        </p:nvSpPr>
        <p:spPr bwMode="auto">
          <a:xfrm>
            <a:off x="209550" y="2955156"/>
            <a:ext cx="8288338" cy="153888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 b="1">
                <a:sym typeface="Wingdings" pitchFamily="2" charset="2"/>
              </a:rPr>
              <a:t>A: Why do they want to go to the gym?</a:t>
            </a:r>
          </a:p>
          <a:p>
            <a:pPr eaLnBrk="1" hangingPunct="1"/>
            <a:endParaRPr lang="en-US" sz="2800" b="1">
              <a:sym typeface="Wingdings" pitchFamily="2" charset="2"/>
            </a:endParaRPr>
          </a:p>
          <a:p>
            <a:pPr eaLnBrk="1" hangingPunct="1"/>
            <a:r>
              <a:rPr lang="en-US" sz="2400" b="1">
                <a:sym typeface="Wingdings" pitchFamily="2" charset="2"/>
              </a:rPr>
              <a:t>B: Because  </a:t>
            </a:r>
            <a:endParaRPr lang="en-US" sz="1100" b="1"/>
          </a:p>
          <a:p>
            <a:pPr eaLnBrk="1" hangingPunct="1"/>
            <a:endParaRPr lang="en-US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871674" y="3732382"/>
            <a:ext cx="71516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 b="1" smtClean="0">
                <a:solidFill>
                  <a:srgbClr val="FF0000"/>
                </a:solidFill>
              </a:rPr>
              <a:t> they want </a:t>
            </a:r>
            <a:r>
              <a:rPr lang="en-US" sz="2400" b="1">
                <a:solidFill>
                  <a:srgbClr val="FF0000"/>
                </a:solidFill>
              </a:rPr>
              <a:t>to play football and badminton .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8" name="32-Point Star 7"/>
          <p:cNvSpPr/>
          <p:nvPr/>
        </p:nvSpPr>
        <p:spPr>
          <a:xfrm>
            <a:off x="6948488" y="195263"/>
            <a:ext cx="1295400" cy="648891"/>
          </a:xfrm>
          <a:prstGeom prst="star32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/>
              <a:t>3</a:t>
            </a:r>
          </a:p>
        </p:txBody>
      </p:sp>
    </p:spTree>
  </p:cSld>
  <p:clrMapOvr>
    <a:masterClrMapping/>
  </p:clrMapOvr>
  <p:transition spd="slow">
    <p:circle/>
    <p:sndAc>
      <p:stSnd>
        <p:snd r:embed="rId2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645460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36669774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78" y="2247902"/>
            <a:ext cx="4968875" cy="2934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31540" y="897565"/>
            <a:ext cx="5904656" cy="212365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200000"/>
              </a:lnSpc>
              <a:defRPr/>
            </a:pPr>
            <a:r>
              <a:rPr lang="en-US" sz="6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Jokerman" pitchFamily="82" charset="0"/>
              </a:rPr>
              <a:t>WARM UP</a:t>
            </a:r>
            <a:endParaRPr lang="en-US" sz="8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Jokerman" pitchFamily="8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5772440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34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/>
      </p:sp>
      <p:pic>
        <p:nvPicPr>
          <p:cNvPr id="4" name="Picture 3" descr="k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0" y="7196"/>
            <a:ext cx="9134341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570808" y="904588"/>
            <a:ext cx="37240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Homework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9" name="TextBox 23"/>
          <p:cNvSpPr txBox="1">
            <a:spLocks noChangeArrowheads="1"/>
          </p:cNvSpPr>
          <p:nvPr/>
        </p:nvSpPr>
        <p:spPr bwMode="auto">
          <a:xfrm>
            <a:off x="1453358" y="1869695"/>
            <a:ext cx="66282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smtClean="0">
                <a:latin typeface="Times New Roman" pitchFamily="18" charset="0"/>
                <a:cs typeface="Times New Roman" pitchFamily="18" charset="0"/>
              </a:rPr>
              <a:t> - Practice </a:t>
            </a:r>
            <a:r>
              <a:rPr lang="en-US" altLang="en-US" sz="3600" dirty="0" smtClean="0">
                <a:latin typeface="Times New Roman" pitchFamily="18" charset="0"/>
                <a:cs typeface="Times New Roman" pitchFamily="18" charset="0"/>
              </a:rPr>
              <a:t>sentence</a:t>
            </a:r>
            <a:endParaRPr lang="en-US" altLang="en-US" sz="3600" dirty="0"/>
          </a:p>
        </p:txBody>
      </p:sp>
      <p:sp>
        <p:nvSpPr>
          <p:cNvPr id="8" name="TextBox 23"/>
          <p:cNvSpPr txBox="1">
            <a:spLocks noChangeArrowheads="1"/>
          </p:cNvSpPr>
          <p:nvPr/>
        </p:nvSpPr>
        <p:spPr bwMode="auto">
          <a:xfrm>
            <a:off x="1484792" y="2360789"/>
            <a:ext cx="66282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smtClean="0">
                <a:latin typeface="Times New Roman" pitchFamily="18" charset="0"/>
                <a:cs typeface="Times New Roman" pitchFamily="18" charset="0"/>
              </a:rPr>
              <a:t> - Do homework 1, 2 (p.65)</a:t>
            </a:r>
            <a:endParaRPr lang="en-US" altLang="en-US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1515986" y="2845515"/>
            <a:ext cx="6172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Prepare lesson 3 (1,2,3)</a:t>
            </a:r>
            <a:endParaRPr lang="en-US" sz="3600" dirty="0"/>
          </a:p>
        </p:txBody>
      </p:sp>
    </p:spTree>
    <p:extLst>
      <p:ext uri="{BB962C8B-B14F-4D97-AF65-F5344CB8AC3E}">
        <p14:creationId xmlns="" xmlns:p14="http://schemas.microsoft.com/office/powerpoint/2010/main" val="351354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order-881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075" name="WordArt 3"/>
          <p:cNvSpPr>
            <a:spLocks noChangeArrowheads="1" noChangeShapeType="1" noTextEdit="1"/>
          </p:cNvSpPr>
          <p:nvPr/>
        </p:nvSpPr>
        <p:spPr bwMode="auto">
          <a:xfrm>
            <a:off x="2057400" y="1885950"/>
            <a:ext cx="5105400" cy="9144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5133"/>
              </a:avLst>
            </a:prstTxWarp>
          </a:bodyPr>
          <a:lstStyle/>
          <a:p>
            <a:pPr algn="ctr"/>
            <a:r>
              <a:rPr lang="en-US" sz="3600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Goodbye!</a:t>
            </a:r>
            <a:endParaRPr lang="en-US" sz="3600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3077" name="WordArt 5"/>
          <p:cNvSpPr>
            <a:spLocks noChangeArrowheads="1" noChangeShapeType="1" noTextEdit="1"/>
          </p:cNvSpPr>
          <p:nvPr/>
        </p:nvSpPr>
        <p:spPr bwMode="auto">
          <a:xfrm>
            <a:off x="2362200" y="3086123"/>
            <a:ext cx="4495800" cy="53578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chemeClr val="hlink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HP-Times New Roman"/>
              </a:rPr>
              <a:t>Thank you for your attention!</a:t>
            </a:r>
            <a:endParaRPr lang="en-US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chemeClr val="hlink"/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HP-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1402902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et's go - Bài hát tiếng anh lớp 4 - Unit 16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1" y="30098"/>
            <a:ext cx="9144001" cy="51134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0728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7"/>
          <p:cNvSpPr>
            <a:spLocks noChangeArrowheads="1" noChangeShapeType="1" noTextEdit="1"/>
          </p:cNvSpPr>
          <p:nvPr/>
        </p:nvSpPr>
        <p:spPr bwMode="auto">
          <a:xfrm>
            <a:off x="1752600" y="228600"/>
            <a:ext cx="58674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16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WARM UP!</a:t>
            </a:r>
          </a:p>
        </p:txBody>
      </p:sp>
      <p:pic>
        <p:nvPicPr>
          <p:cNvPr id="5" name="Picture 4" descr="4 bookshop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28700"/>
            <a:ext cx="2925772" cy="1978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4.4 pharmacy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050" y="1028700"/>
            <a:ext cx="3211515" cy="2050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4.5 bakery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050" y="3006948"/>
            <a:ext cx="3194050" cy="2136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844" y="3006949"/>
            <a:ext cx="2992437" cy="2136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 descr="Káº¿t quáº£ hÃ¬nh áº£nh cho sweetshop"/>
          <p:cNvPicPr/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06948"/>
            <a:ext cx="2925773" cy="2136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Káº¿t quáº£ hÃ¬nh áº£nh cho cinema"/>
          <p:cNvPicPr/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564" y="1028699"/>
            <a:ext cx="2992435" cy="1978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circle/>
    <p:sndAc>
      <p:stSnd>
        <p:snd r:embed="rId3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456" y="1923678"/>
            <a:ext cx="7061549" cy="181588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200000"/>
              </a:lnSpc>
              <a:defRPr/>
            </a:pPr>
            <a:r>
              <a:rPr lang="en-US" sz="2800" b="1" dirty="0">
                <a:ln w="11430">
                  <a:noFill/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Jokerman" pitchFamily="82" charset="0"/>
              </a:rPr>
              <a:t>UNIT 16. LET’S GO TO THE BOOKSHOP.</a:t>
            </a:r>
          </a:p>
          <a:p>
            <a:pPr algn="ctr">
              <a:lnSpc>
                <a:spcPct val="200000"/>
              </a:lnSpc>
              <a:defRPr/>
            </a:pPr>
            <a:r>
              <a:rPr lang="en-US" sz="2800" b="1" dirty="0">
                <a:ln w="11430">
                  <a:noFill/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Jokerman" pitchFamily="82" charset="0"/>
              </a:rPr>
              <a:t>LESSON 2: Part  4, 5, 6 </a:t>
            </a:r>
            <a:endParaRPr lang="en-US" sz="3600" b="1" dirty="0">
              <a:ln w="11430">
                <a:noFill/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Jokerman" pitchFamily="82" charset="0"/>
            </a:endParaRPr>
          </a:p>
        </p:txBody>
      </p:sp>
      <p:sp>
        <p:nvSpPr>
          <p:cNvPr id="5124" name="Rectangle 1"/>
          <p:cNvSpPr>
            <a:spLocks noChangeArrowheads="1"/>
          </p:cNvSpPr>
          <p:nvPr/>
        </p:nvSpPr>
        <p:spPr bwMode="auto">
          <a:xfrm>
            <a:off x="1403353" y="532211"/>
            <a:ext cx="50403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i="1">
                <a:solidFill>
                  <a:srgbClr val="A568D2"/>
                </a:solidFill>
                <a:latin typeface=".VnAristote" pitchFamily="34" charset="0"/>
                <a:cs typeface="Times New Roman" pitchFamily="18" charset="0"/>
              </a:rPr>
              <a:t>Thursday, March 21</a:t>
            </a:r>
            <a:r>
              <a:rPr lang="en-US" sz="3200" b="1" i="1" baseline="30000">
                <a:solidFill>
                  <a:srgbClr val="A568D2"/>
                </a:solidFill>
                <a:latin typeface=".VnAristote" pitchFamily="34" charset="0"/>
                <a:cs typeface="Times New Roman" pitchFamily="18" charset="0"/>
              </a:rPr>
              <a:t>st</a:t>
            </a:r>
            <a:r>
              <a:rPr lang="en-US" sz="3200" b="1" i="1">
                <a:solidFill>
                  <a:srgbClr val="A568D2"/>
                </a:solidFill>
                <a:latin typeface=".VnAristote" pitchFamily="34" charset="0"/>
                <a:cs typeface="Times New Roman" pitchFamily="18" charset="0"/>
              </a:rPr>
              <a:t> 2019</a:t>
            </a:r>
          </a:p>
        </p:txBody>
      </p:sp>
      <p:pic>
        <p:nvPicPr>
          <p:cNvPr id="2" name="Let's go - Bài hát tiếng anh lớp 4 - Unit 16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495800" y="2528888"/>
            <a:ext cx="152400" cy="857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44742879"/>
      </p:ext>
    </p:extLst>
  </p:cSld>
  <p:clrMapOvr>
    <a:masterClrMapping/>
  </p:clrMapOvr>
  <p:transition spd="slow">
    <p:circl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7"/>
          <p:cNvSpPr txBox="1">
            <a:spLocks noChangeArrowheads="1"/>
          </p:cNvSpPr>
          <p:nvPr/>
        </p:nvSpPr>
        <p:spPr bwMode="auto">
          <a:xfrm>
            <a:off x="735033" y="21874"/>
            <a:ext cx="67627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rgbClr val="C00000"/>
                </a:solidFill>
                <a:latin typeface="Times New Roman" pitchFamily="18" charset="0"/>
              </a:rPr>
              <a:t>4. Listen and circle.</a:t>
            </a:r>
            <a:endParaRPr lang="vi-VN" sz="2400" b="1">
              <a:solidFill>
                <a:srgbClr val="C00000"/>
              </a:solidFill>
              <a:latin typeface="Times New Roman" pitchFamily="18" charset="0"/>
            </a:endParaRPr>
          </a:p>
        </p:txBody>
      </p:sp>
      <p:pic>
        <p:nvPicPr>
          <p:cNvPr id="6149" name="Picture 3" descr="POINSET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-21430"/>
            <a:ext cx="765175" cy="1083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5" descr="POINSET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>
            <a:off x="-4763" y="4317231"/>
            <a:ext cx="1082676" cy="873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6" descr="POINSET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177435" y="-84312"/>
            <a:ext cx="920354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4" descr="POINSET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078837" y="4183881"/>
            <a:ext cx="1049337" cy="984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3" name="TextBox 5"/>
          <p:cNvSpPr txBox="1">
            <a:spLocks noChangeArrowheads="1"/>
          </p:cNvSpPr>
          <p:nvPr/>
        </p:nvSpPr>
        <p:spPr bwMode="auto">
          <a:xfrm>
            <a:off x="527074" y="267494"/>
            <a:ext cx="6248400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000" dirty="0"/>
              <a:t>1.Mai wants to go to the ______.</a:t>
            </a:r>
          </a:p>
          <a:p>
            <a:pPr>
              <a:lnSpc>
                <a:spcPct val="150000"/>
              </a:lnSpc>
            </a:pPr>
            <a:r>
              <a:rPr lang="en-US" sz="2000" b="1" dirty="0"/>
              <a:t>a. </a:t>
            </a:r>
            <a:r>
              <a:rPr lang="en-US" sz="2000" dirty="0"/>
              <a:t>zoo          </a:t>
            </a:r>
            <a:r>
              <a:rPr lang="en-US" sz="2000" b="1" dirty="0"/>
              <a:t>b. </a:t>
            </a:r>
            <a:r>
              <a:rPr lang="en-US" sz="2000" dirty="0"/>
              <a:t>sweet shop       </a:t>
            </a:r>
            <a:r>
              <a:rPr lang="en-US" sz="2000" b="1" dirty="0"/>
              <a:t>c. </a:t>
            </a:r>
            <a:r>
              <a:rPr lang="en-US" sz="2000" dirty="0"/>
              <a:t>bookshop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2.Tony wants to go to the ______.</a:t>
            </a:r>
          </a:p>
          <a:p>
            <a:pPr>
              <a:lnSpc>
                <a:spcPct val="150000"/>
              </a:lnSpc>
            </a:pPr>
            <a:r>
              <a:rPr lang="en-US" sz="2000" b="1" dirty="0"/>
              <a:t>a. </a:t>
            </a:r>
            <a:r>
              <a:rPr lang="en-US" sz="2000" dirty="0"/>
              <a:t>bakery     </a:t>
            </a:r>
            <a:r>
              <a:rPr lang="en-US" sz="2000" b="1" dirty="0"/>
              <a:t>b. </a:t>
            </a:r>
            <a:r>
              <a:rPr lang="en-US" sz="2000" dirty="0"/>
              <a:t>pharmacy         </a:t>
            </a:r>
            <a:r>
              <a:rPr lang="en-US" sz="2000" b="1" dirty="0"/>
              <a:t>c. </a:t>
            </a:r>
            <a:r>
              <a:rPr lang="en-US" sz="2000" dirty="0" smtClean="0"/>
              <a:t>cinema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sz="2000" dirty="0"/>
              <a:t>3.Phong wants to buy some ______.</a:t>
            </a:r>
          </a:p>
          <a:p>
            <a:pPr>
              <a:lnSpc>
                <a:spcPct val="150000"/>
              </a:lnSpc>
            </a:pPr>
            <a:r>
              <a:rPr lang="en-US" sz="2000" b="1" dirty="0"/>
              <a:t>a. </a:t>
            </a:r>
            <a:r>
              <a:rPr lang="en-US" sz="2000" dirty="0"/>
              <a:t>books      </a:t>
            </a:r>
            <a:r>
              <a:rPr lang="en-US" sz="2000" b="1" dirty="0"/>
              <a:t>b. </a:t>
            </a:r>
            <a:r>
              <a:rPr lang="en-US" sz="2000" dirty="0"/>
              <a:t>pens                 </a:t>
            </a:r>
            <a:r>
              <a:rPr lang="en-US" sz="2000" b="1" dirty="0"/>
              <a:t>c. </a:t>
            </a:r>
            <a:r>
              <a:rPr lang="en-US" sz="2000" dirty="0"/>
              <a:t>rulers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4.Tom wants to buy some ______.</a:t>
            </a:r>
          </a:p>
          <a:p>
            <a:pPr>
              <a:lnSpc>
                <a:spcPct val="150000"/>
              </a:lnSpc>
            </a:pPr>
            <a:r>
              <a:rPr lang="en-US" sz="2000" b="1" dirty="0"/>
              <a:t>a. </a:t>
            </a:r>
            <a:r>
              <a:rPr lang="en-US" sz="2000" dirty="0"/>
              <a:t>sweets    </a:t>
            </a:r>
            <a:r>
              <a:rPr lang="en-US" sz="2000" b="1" dirty="0"/>
              <a:t>b. </a:t>
            </a:r>
            <a:r>
              <a:rPr lang="en-US" sz="2000" dirty="0"/>
              <a:t>chocolate          </a:t>
            </a:r>
            <a:r>
              <a:rPr lang="en-US" sz="2000" b="1" dirty="0"/>
              <a:t>c. </a:t>
            </a:r>
            <a:r>
              <a:rPr lang="en-US" sz="2000" dirty="0"/>
              <a:t>bread</a:t>
            </a:r>
          </a:p>
          <a:p>
            <a:pPr eaLnBrk="1" hangingPunct="1"/>
            <a:endParaRPr lang="en-US" sz="2000" dirty="0"/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1874"/>
            <a:ext cx="1089025" cy="627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24-Point Star 47"/>
          <p:cNvSpPr/>
          <p:nvPr/>
        </p:nvSpPr>
        <p:spPr>
          <a:xfrm>
            <a:off x="7440681" y="575867"/>
            <a:ext cx="936625" cy="594122"/>
          </a:xfrm>
          <a:prstGeom prst="star24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/>
              <a:t>1</a:t>
            </a:r>
          </a:p>
        </p:txBody>
      </p:sp>
      <p:sp>
        <p:nvSpPr>
          <p:cNvPr id="49" name="24-Point Star 48"/>
          <p:cNvSpPr/>
          <p:nvPr/>
        </p:nvSpPr>
        <p:spPr>
          <a:xfrm>
            <a:off x="7469208" y="1399778"/>
            <a:ext cx="936625" cy="594122"/>
          </a:xfrm>
          <a:prstGeom prst="star24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/>
              <a:t>2</a:t>
            </a:r>
          </a:p>
        </p:txBody>
      </p:sp>
      <p:sp>
        <p:nvSpPr>
          <p:cNvPr id="50" name="24-Point Star 49"/>
          <p:cNvSpPr/>
          <p:nvPr/>
        </p:nvSpPr>
        <p:spPr>
          <a:xfrm>
            <a:off x="7470795" y="2269728"/>
            <a:ext cx="935038" cy="594122"/>
          </a:xfrm>
          <a:prstGeom prst="star24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/>
              <a:t>3</a:t>
            </a:r>
          </a:p>
        </p:txBody>
      </p:sp>
      <p:sp>
        <p:nvSpPr>
          <p:cNvPr id="55" name="24-Point Star 54"/>
          <p:cNvSpPr/>
          <p:nvPr/>
        </p:nvSpPr>
        <p:spPr>
          <a:xfrm>
            <a:off x="7497783" y="3054350"/>
            <a:ext cx="935038" cy="594122"/>
          </a:xfrm>
          <a:prstGeom prst="star24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/>
              <a:t>4</a:t>
            </a:r>
          </a:p>
        </p:txBody>
      </p:sp>
      <p:sp>
        <p:nvSpPr>
          <p:cNvPr id="2" name="Rectangle 1"/>
          <p:cNvSpPr/>
          <p:nvPr/>
        </p:nvSpPr>
        <p:spPr>
          <a:xfrm>
            <a:off x="1182688" y="3963730"/>
            <a:ext cx="7046912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b="1">
                <a:latin typeface="Times New Roman" pitchFamily="18" charset="0"/>
                <a:cs typeface="Times New Roman" pitchFamily="18" charset="0"/>
              </a:rPr>
              <a:t>	Work in groups and talk: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How many people are there? 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Who are they?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Can you guess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where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they want to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go to?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what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they want to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do?`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381000" y="844550"/>
            <a:ext cx="4826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810000" y="1771650"/>
            <a:ext cx="4953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1828800" y="2673350"/>
            <a:ext cx="4572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3810000" y="3600450"/>
            <a:ext cx="4572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2-4cab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2-4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2-4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2-4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 nodeType="clickPar">
                      <p:stCondLst>
                        <p:cond delay="0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2-4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</p:childTnLst>
        </p:cTn>
      </p:par>
    </p:tnLst>
    <p:bldLst>
      <p:bldP spid="48" grpId="0" animBg="1"/>
      <p:bldP spid="49" grpId="0" animBg="1"/>
      <p:bldP spid="50" grpId="0" animBg="1"/>
      <p:bldP spid="55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742354661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98" y="497683"/>
            <a:ext cx="1165225" cy="1013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488" y="446501"/>
            <a:ext cx="1573212" cy="1064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863" y="347678"/>
            <a:ext cx="1554162" cy="1234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41749"/>
            <a:ext cx="1803400" cy="869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38375"/>
            <a:ext cx="1981200" cy="1196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796" y="1977633"/>
            <a:ext cx="1908175" cy="1431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525" y="1910958"/>
            <a:ext cx="2020888" cy="1564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630217"/>
            <a:ext cx="1681162" cy="1260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426" y="3577831"/>
            <a:ext cx="1992313" cy="136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039" y="3618310"/>
            <a:ext cx="1470025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47399032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 nodeType="clickPar">
                      <p:stCondLst>
                        <p:cond delay="0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815678"/>
            <a:ext cx="3240360" cy="2447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Flowchart: Alternate Process 6"/>
          <p:cNvSpPr/>
          <p:nvPr/>
        </p:nvSpPr>
        <p:spPr>
          <a:xfrm>
            <a:off x="4196730" y="1597918"/>
            <a:ext cx="4263058" cy="685800"/>
          </a:xfrm>
          <a:prstGeom prst="flowChartAlternateProcess">
            <a:avLst/>
          </a:prstGeom>
          <a:solidFill>
            <a:srgbClr val="FFC000"/>
          </a:solidFill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smtClean="0">
                <a:solidFill>
                  <a:prstClr val="white"/>
                </a:solidFill>
              </a:rPr>
              <a:t>medicine</a:t>
            </a:r>
            <a:endParaRPr lang="en-US" sz="3600" b="1" dirty="0">
              <a:solidFill>
                <a:prstClr val="white"/>
              </a:solidFill>
            </a:endParaRPr>
          </a:p>
        </p:txBody>
      </p:sp>
      <p:sp>
        <p:nvSpPr>
          <p:cNvPr id="8" name="Flowchart: Alternate Process 7"/>
          <p:cNvSpPr/>
          <p:nvPr/>
        </p:nvSpPr>
        <p:spPr>
          <a:xfrm>
            <a:off x="4140200" y="2606030"/>
            <a:ext cx="4319588" cy="685800"/>
          </a:xfrm>
          <a:prstGeom prst="flowChartAlternateProcess">
            <a:avLst/>
          </a:prstGeom>
          <a:solidFill>
            <a:srgbClr val="00B0F0"/>
          </a:solidFill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smtClean="0">
                <a:solidFill>
                  <a:prstClr val="white"/>
                </a:solidFill>
              </a:rPr>
              <a:t>cakes and sweets</a:t>
            </a:r>
            <a:endParaRPr lang="en-US" sz="3600" b="1" dirty="0">
              <a:solidFill>
                <a:prstClr val="white"/>
              </a:solidFill>
            </a:endParaRPr>
          </a:p>
        </p:txBody>
      </p:sp>
      <p:sp>
        <p:nvSpPr>
          <p:cNvPr id="9" name="Flowchart: Alternate Process 8"/>
          <p:cNvSpPr/>
          <p:nvPr/>
        </p:nvSpPr>
        <p:spPr>
          <a:xfrm>
            <a:off x="4139952" y="3657600"/>
            <a:ext cx="4319836" cy="685800"/>
          </a:xfrm>
          <a:prstGeom prst="flowChartAlternateProcess">
            <a:avLst/>
          </a:prstGeom>
          <a:solidFill>
            <a:srgbClr val="00B050"/>
          </a:solidFill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smtClean="0">
                <a:solidFill>
                  <a:prstClr val="white"/>
                </a:solidFill>
              </a:rPr>
              <a:t>pens</a:t>
            </a:r>
            <a:endParaRPr lang="en-US" sz="3200" b="1" dirty="0">
              <a:solidFill>
                <a:prstClr val="white"/>
              </a:solidFill>
            </a:endParaRPr>
          </a:p>
        </p:txBody>
      </p:sp>
      <p:pic>
        <p:nvPicPr>
          <p:cNvPr id="2" name="Picture 1">
            <a:hlinkClick r:id="" action="ppaction://noaction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4263641"/>
            <a:ext cx="1306512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lowchart: Alternate Process 9"/>
          <p:cNvSpPr/>
          <p:nvPr/>
        </p:nvSpPr>
        <p:spPr>
          <a:xfrm>
            <a:off x="611188" y="195497"/>
            <a:ext cx="7200900" cy="1134443"/>
          </a:xfrm>
          <a:prstGeom prst="flowChartAlternate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rgbClr val="FF0000"/>
                </a:solidFill>
              </a:rPr>
              <a:t>Let’s go to the sweet shop.</a:t>
            </a:r>
          </a:p>
          <a:p>
            <a:pPr algn="ctr">
              <a:defRPr/>
            </a:pPr>
            <a:r>
              <a:rPr lang="en-US" sz="4000" b="1" dirty="0">
                <a:solidFill>
                  <a:srgbClr val="FF0000"/>
                </a:solidFill>
              </a:rPr>
              <a:t>I want to buy some ….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094803"/>
            <a:ext cx="3384376" cy="1782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28763080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10"/>
                            </p:stCondLst>
                            <p:childTnLst>
                              <p:par>
                                <p:cTn id="2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2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  <p:bldP spid="9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3401</TotalTime>
  <Words>354</Words>
  <Application>Microsoft Office PowerPoint</Application>
  <PresentationFormat>On-screen Show (16:9)</PresentationFormat>
  <Paragraphs>70</Paragraphs>
  <Slides>21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21</vt:i4>
      </vt:variant>
    </vt:vector>
  </HeadingPairs>
  <TitlesOfParts>
    <vt:vector size="37" baseType="lpstr">
      <vt:lpstr>Arial</vt:lpstr>
      <vt:lpstr>Times New Roman</vt:lpstr>
      <vt:lpstr>Jokerman</vt:lpstr>
      <vt:lpstr>Impact</vt:lpstr>
      <vt:lpstr>.VnAristote</vt:lpstr>
      <vt:lpstr>Calibri</vt:lpstr>
      <vt:lpstr>Broadway</vt:lpstr>
      <vt:lpstr>Wingdings</vt:lpstr>
      <vt:lpstr>HP-Times New Roman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E4-U16-L2-JESS</dc:title>
  <dc:creator>JESSICA</dc:creator>
  <cp:lastModifiedBy>Admin</cp:lastModifiedBy>
  <cp:revision>299</cp:revision>
  <dcterms:created xsi:type="dcterms:W3CDTF">2012-02-21T22:04:44Z</dcterms:created>
  <dcterms:modified xsi:type="dcterms:W3CDTF">2019-03-20T14:06:07Z</dcterms:modified>
</cp:coreProperties>
</file>