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audio1.wav" ContentType="audio/x-wav"/>
  <Override PartName="/ppt/media/audio2.wav" ContentType="audio/x-wav"/>
  <Override PartName="/ppt/media/audio3.wav" ContentType="audio/x-wav"/>
  <Override PartName="/ppt/media/audio4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4" r:id="rId2"/>
    <p:sldId id="265" r:id="rId3"/>
    <p:sldId id="258" r:id="rId4"/>
    <p:sldId id="260" r:id="rId5"/>
    <p:sldId id="262" r:id="rId6"/>
    <p:sldId id="266" r:id="rId7"/>
    <p:sldId id="267" r:id="rId8"/>
  </p:sldIdLst>
  <p:sldSz cx="9144000" cy="6858000" type="screen4x3"/>
  <p:notesSz cx="6858000" cy="9144000"/>
  <p:embeddedFontLst>
    <p:embeddedFont>
      <p:font typeface="Cambria Math" pitchFamily="18" charset="0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CC9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90" d="100"/>
          <a:sy n="90" d="100"/>
        </p:scale>
        <p:origin x="-701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507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748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959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406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321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888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950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015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98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96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433EC-62DB-4882-9412-9B8E930C28C1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041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433EC-62DB-4882-9412-9B8E930C28C1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D6584-4DDB-4B19-853B-517B78BEE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398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gif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2.gif"/><Relationship Id="rId18" Type="http://schemas.openxmlformats.org/officeDocument/2006/relationships/image" Target="../media/image6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3.gif"/><Relationship Id="rId17" Type="http://schemas.openxmlformats.org/officeDocument/2006/relationships/image" Target="../media/image11.gif"/><Relationship Id="rId2" Type="http://schemas.openxmlformats.org/officeDocument/2006/relationships/audio" Target="../media/media2.mp3"/><Relationship Id="rId16" Type="http://schemas.openxmlformats.org/officeDocument/2006/relationships/image" Target="../media/image10.gif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slideLayout" Target="../slideLayouts/slideLayout1.xml"/><Relationship Id="rId5" Type="http://schemas.microsoft.com/office/2007/relationships/media" Target="../media/media4.mp3"/><Relationship Id="rId15" Type="http://schemas.openxmlformats.org/officeDocument/2006/relationships/image" Target="../media/image9.gif"/><Relationship Id="rId10" Type="http://schemas.openxmlformats.org/officeDocument/2006/relationships/audio" Target="../media/media6.mp3"/><Relationship Id="rId19" Type="http://schemas.openxmlformats.org/officeDocument/2006/relationships/image" Target="../media/image7.png"/><Relationship Id="rId4" Type="http://schemas.openxmlformats.org/officeDocument/2006/relationships/audio" Target="../media/media3.mp3"/><Relationship Id="rId9" Type="http://schemas.microsoft.com/office/2007/relationships/media" Target="../media/media6.mp3"/><Relationship Id="rId1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13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openxmlformats.org/officeDocument/2006/relationships/image" Target="../media/image2.gif"/><Relationship Id="rId12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11" Type="http://schemas.openxmlformats.org/officeDocument/2006/relationships/image" Target="../media/image15.png"/><Relationship Id="rId5" Type="http://schemas.openxmlformats.org/officeDocument/2006/relationships/image" Target="../media/image12.gif"/><Relationship Id="rId10" Type="http://schemas.openxmlformats.org/officeDocument/2006/relationships/image" Target="../media/image14.gif"/><Relationship Id="rId4" Type="http://schemas.openxmlformats.org/officeDocument/2006/relationships/audio" Target="../media/audio3.wav"/><Relationship Id="rId9" Type="http://schemas.openxmlformats.org/officeDocument/2006/relationships/image" Target="../media/image11.gif"/><Relationship Id="rId14" Type="http://schemas.openxmlformats.org/officeDocument/2006/relationships/image" Target="../media/image16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13" Type="http://schemas.openxmlformats.org/officeDocument/2006/relationships/image" Target="../media/image6.png"/><Relationship Id="rId3" Type="http://schemas.openxmlformats.org/officeDocument/2006/relationships/audio" Target="../media/audio1.wav"/><Relationship Id="rId7" Type="http://schemas.openxmlformats.org/officeDocument/2006/relationships/image" Target="../media/image14.gif"/><Relationship Id="rId12" Type="http://schemas.openxmlformats.org/officeDocument/2006/relationships/image" Target="../media/image1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11" Type="http://schemas.openxmlformats.org/officeDocument/2006/relationships/image" Target="../media/image11.gif"/><Relationship Id="rId5" Type="http://schemas.openxmlformats.org/officeDocument/2006/relationships/image" Target="../media/image12.gif"/><Relationship Id="rId15" Type="http://schemas.microsoft.com/office/2007/relationships/hdphoto" Target="../media/hdphoto1.wdp"/><Relationship Id="rId10" Type="http://schemas.openxmlformats.org/officeDocument/2006/relationships/image" Target="../media/image13.gif"/><Relationship Id="rId4" Type="http://schemas.openxmlformats.org/officeDocument/2006/relationships/audio" Target="../media/audio3.wav"/><Relationship Id="rId9" Type="http://schemas.openxmlformats.org/officeDocument/2006/relationships/image" Target="../media/image2.gif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13" Type="http://schemas.microsoft.com/office/2007/relationships/hdphoto" Target="../media/hdphoto1.wdp"/><Relationship Id="rId3" Type="http://schemas.openxmlformats.org/officeDocument/2006/relationships/audio" Target="../media/audio4.wav"/><Relationship Id="rId7" Type="http://schemas.openxmlformats.org/officeDocument/2006/relationships/image" Target="../media/image3.gif"/><Relationship Id="rId12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11" Type="http://schemas.openxmlformats.org/officeDocument/2006/relationships/image" Target="../media/image14.gif"/><Relationship Id="rId5" Type="http://schemas.openxmlformats.org/officeDocument/2006/relationships/audio" Target="../media/audio3.wav"/><Relationship Id="rId15" Type="http://schemas.openxmlformats.org/officeDocument/2006/relationships/image" Target="../media/image19.gif"/><Relationship Id="rId10" Type="http://schemas.openxmlformats.org/officeDocument/2006/relationships/image" Target="../media/image11.gif"/><Relationship Id="rId4" Type="http://schemas.openxmlformats.org/officeDocument/2006/relationships/audio" Target="../media/audio2.wav"/><Relationship Id="rId9" Type="http://schemas.openxmlformats.org/officeDocument/2006/relationships/image" Target="../media/image13.gif"/><Relationship Id="rId1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13" Type="http://schemas.openxmlformats.org/officeDocument/2006/relationships/image" Target="../media/image6.png"/><Relationship Id="rId3" Type="http://schemas.openxmlformats.org/officeDocument/2006/relationships/audio" Target="../media/audio2.wav"/><Relationship Id="rId7" Type="http://schemas.openxmlformats.org/officeDocument/2006/relationships/image" Target="../media/image3.gif"/><Relationship Id="rId12" Type="http://schemas.microsoft.com/office/2007/relationships/hdphoto" Target="../media/hdphoto1.wdp"/><Relationship Id="rId2" Type="http://schemas.openxmlformats.org/officeDocument/2006/relationships/audio" Target="../media/audio1.wav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11" Type="http://schemas.openxmlformats.org/officeDocument/2006/relationships/image" Target="../media/image15.png"/><Relationship Id="rId5" Type="http://schemas.openxmlformats.org/officeDocument/2006/relationships/image" Target="../media/image12.gif"/><Relationship Id="rId15" Type="http://schemas.openxmlformats.org/officeDocument/2006/relationships/image" Target="../media/image20.png"/><Relationship Id="rId10" Type="http://schemas.openxmlformats.org/officeDocument/2006/relationships/image" Target="../media/image11.gif"/><Relationship Id="rId4" Type="http://schemas.openxmlformats.org/officeDocument/2006/relationships/audio" Target="../media/audio3.wav"/><Relationship Id="rId9" Type="http://schemas.openxmlformats.org/officeDocument/2006/relationships/image" Target="../media/image13.gif"/><Relationship Id="rId1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084" y="0"/>
            <a:ext cx="2708752" cy="527739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76162" y="1843385"/>
            <a:ext cx="46301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NHỔ CÀ RỐT</a:t>
            </a:r>
            <a:endParaRPr lang="en-US" sz="6600" b="1" cap="none" spc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264" y="2379173"/>
            <a:ext cx="2039956" cy="185261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658" y="3201544"/>
            <a:ext cx="1485873" cy="207585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95145" y="6050477"/>
            <a:ext cx="7678834" cy="8235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32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nhacn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612666" y="25370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30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DD7EE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DD7EE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115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190500" y="171450"/>
            <a:ext cx="8669721" cy="6402771"/>
          </a:xfrm>
          <a:prstGeom prst="snip2DiagRect">
            <a:avLst>
              <a:gd name="adj1" fmla="val 0"/>
              <a:gd name="adj2" fmla="val 8997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Cách</a:t>
            </a:r>
            <a:r>
              <a:rPr lang="en-US" sz="4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chơi</a:t>
            </a:r>
            <a:r>
              <a:rPr lang="en-US" sz="4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en-US" sz="3200" dirty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  -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Học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sinh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chọn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đáp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án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nào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bạn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hãy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bấm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vào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củ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cà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rốt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theo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đáp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án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đó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3200" dirty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  -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Chú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thỏ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sẽ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tự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đi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đến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nhổ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cà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rốt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sẽ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biết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được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đáp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án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đúng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sai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3200" dirty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  -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Cuối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cùng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bấm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vào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bác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nông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dân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sẽ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ra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đáp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án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đúng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3200" dirty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  -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Bấm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vào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màn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hình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qua slide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chứa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câu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hỏi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tiếp</a:t>
            </a:r>
            <a:r>
              <a:rPr lang="en-US" sz="3200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theo.</a:t>
            </a:r>
            <a:endParaRPr lang="en-US" sz="3200" dirty="0" smtClean="0">
              <a:solidFill>
                <a:srgbClr val="00660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46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" y="330406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476500" y="442174"/>
            <a:ext cx="2476500" cy="381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520" y="3301355"/>
            <a:ext cx="1683130" cy="16831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006" y="2284901"/>
            <a:ext cx="1581150" cy="2032907"/>
          </a:xfrm>
          <a:prstGeom prst="rect">
            <a:avLst/>
          </a:prstGeom>
        </p:spPr>
      </p:pic>
      <p:sp>
        <p:nvSpPr>
          <p:cNvPr id="9" name="Rounded Rectangular Callout 8"/>
          <p:cNvSpPr/>
          <p:nvPr/>
        </p:nvSpPr>
        <p:spPr>
          <a:xfrm>
            <a:off x="4241420" y="3027879"/>
            <a:ext cx="3409950" cy="1345724"/>
          </a:xfrm>
          <a:prstGeom prst="wedgeRoundRectCallout">
            <a:avLst>
              <a:gd name="adj1" fmla="val -77817"/>
              <a:gd name="adj2" fmla="val -23801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Bác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ơi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!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Cháu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đói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lắm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bác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cho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cháu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củ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cà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rốt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được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không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ạ ?</a:t>
            </a:r>
            <a:endParaRPr lang="en-US" sz="2400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2571629" y="1276350"/>
            <a:ext cx="3023048" cy="1341211"/>
          </a:xfrm>
          <a:prstGeom prst="wedgeRoundRectCallout">
            <a:avLst>
              <a:gd name="adj1" fmla="val -103719"/>
              <a:gd name="adj2" fmla="val -56700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Được chứ. Nhưng để ta xem con ở trường có học hành đàng hoàng không thì ta mới cho</a:t>
            </a:r>
            <a:endParaRPr lang="en-US" sz="200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191915" y="3924301"/>
            <a:ext cx="3124200" cy="1060184"/>
          </a:xfrm>
          <a:prstGeom prst="wedgeRoundRectCallout">
            <a:avLst>
              <a:gd name="adj1" fmla="val -25718"/>
              <a:gd name="adj2" fmla="val -299077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Giờ ta sẽ cho con tự nhổ cà rốt</a:t>
            </a:r>
            <a:endParaRPr lang="en-US" sz="240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3405342" y="408655"/>
            <a:ext cx="4894435" cy="726840"/>
          </a:xfrm>
          <a:prstGeom prst="wedgeRoundRectCallout">
            <a:avLst>
              <a:gd name="adj1" fmla="val -96880"/>
              <a:gd name="adj2" fmla="val 47257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Con </a:t>
            </a:r>
            <a:r>
              <a:rPr lang="en-US" sz="28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dám</a:t>
            </a:r>
            <a:r>
              <a:rPr lang="en-US" sz="28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thử</a:t>
            </a:r>
            <a:r>
              <a:rPr lang="en-US" sz="28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không</a:t>
            </a:r>
            <a:r>
              <a:rPr lang="en-US" sz="28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?</a:t>
            </a:r>
            <a:endParaRPr lang="en-US" sz="2800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091" y="2690473"/>
            <a:ext cx="1683130" cy="168313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sp>
        <p:nvSpPr>
          <p:cNvPr id="17" name="Rounded Rectangular Callout 16"/>
          <p:cNvSpPr/>
          <p:nvPr/>
        </p:nvSpPr>
        <p:spPr>
          <a:xfrm>
            <a:off x="184634" y="3769123"/>
            <a:ext cx="3409950" cy="1345724"/>
          </a:xfrm>
          <a:prstGeom prst="wedgeRoundRectCallout">
            <a:avLst>
              <a:gd name="adj1" fmla="val -37594"/>
              <a:gd name="adj2" fmla="val -100244"/>
              <a:gd name="adj3" fmla="val 16667"/>
            </a:avLst>
          </a:prstGeo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Dạ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. Con </a:t>
            </a:r>
            <a:r>
              <a:rPr lang="en-US" sz="2400" dirty="0" err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đồng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 ý</a:t>
            </a:r>
            <a:endParaRPr lang="en-US" sz="2400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695145" y="6050477"/>
            <a:ext cx="7678834" cy="8235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 </a:t>
            </a:r>
            <a:endParaRPr lang="en-US" sz="320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29" name="voice 1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464485" y="-90342"/>
            <a:ext cx="609600" cy="609600"/>
          </a:xfrm>
          <a:prstGeom prst="rect">
            <a:avLst/>
          </a:prstGeom>
        </p:spPr>
      </p:pic>
      <p:pic>
        <p:nvPicPr>
          <p:cNvPr id="30" name="voice1b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464485" y="1207860"/>
            <a:ext cx="609600" cy="609600"/>
          </a:xfrm>
          <a:prstGeom prst="rect">
            <a:avLst/>
          </a:prstGeom>
        </p:spPr>
      </p:pic>
      <p:pic>
        <p:nvPicPr>
          <p:cNvPr id="31" name="voice2b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306050" y="1207860"/>
            <a:ext cx="609600" cy="609600"/>
          </a:xfrm>
          <a:prstGeom prst="rect">
            <a:avLst/>
          </a:prstGeom>
        </p:spPr>
      </p:pic>
      <p:pic>
        <p:nvPicPr>
          <p:cNvPr id="32" name="voice3b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334750" y="1167754"/>
            <a:ext cx="609600" cy="609600"/>
          </a:xfrm>
          <a:prstGeom prst="rect">
            <a:avLst/>
          </a:prstGeom>
        </p:spPr>
      </p:pic>
      <p:pic>
        <p:nvPicPr>
          <p:cNvPr id="33" name="voice2a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30605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14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0.21684 -0.05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33333E-6 L -0.76302 -0.09584 " pathEditMode="relative" rAng="0" ptsTypes="AA">
                                      <p:cBhvr>
                                        <p:cTn id="15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60" y="-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1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2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5984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4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4"/>
                            </p:stCondLst>
                            <p:childTnLst>
                              <p:par>
                                <p:cTn id="3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7184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68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188"/>
                            </p:stCondLst>
                            <p:childTnLst>
                              <p:par>
                                <p:cTn id="4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3728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916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4416"/>
                            </p:stCondLst>
                            <p:childTnLst>
                              <p:par>
                                <p:cTn id="6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1952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368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6378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7037E-6 L -0.26493 -0.07361 " pathEditMode="relative" rAng="0" ptsTypes="AA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47" y="-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7378"/>
                            </p:stCondLst>
                            <p:childTnLst>
                              <p:par>
                                <p:cTn id="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388"/>
                            </p:stCondLst>
                            <p:childTnLst>
                              <p:par>
                                <p:cTn id="8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388"/>
                            </p:stCondLst>
                            <p:childTnLst>
                              <p:par>
                                <p:cTn id="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2144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532"/>
                            </p:stCondLst>
                            <p:childTnLst>
                              <p:par>
                                <p:cTn id="9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3" y="4555482"/>
            <a:ext cx="1249999" cy="13362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4" y="4489550"/>
            <a:ext cx="1249999" cy="133620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4" y="4527650"/>
            <a:ext cx="1249999" cy="13362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2355398" y="3960547"/>
            <a:ext cx="2162493" cy="2083116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" y="330406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2209365"/>
            <a:ext cx="1958679" cy="187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2" y="4489550"/>
            <a:ext cx="1249999" cy="13362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744" y="4555482"/>
            <a:ext cx="1442555" cy="13100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8224783" y="5479736"/>
            <a:ext cx="823031" cy="612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35" y="4489550"/>
            <a:ext cx="1442555" cy="13100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6003174" y="5413804"/>
            <a:ext cx="823031" cy="61253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719" y="4347068"/>
            <a:ext cx="1061850" cy="131007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8" y="4385097"/>
            <a:ext cx="1581495" cy="143625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sp>
        <p:nvSpPr>
          <p:cNvPr id="45" name="Rounded Rectangular Callout 44"/>
          <p:cNvSpPr/>
          <p:nvPr/>
        </p:nvSpPr>
        <p:spPr>
          <a:xfrm>
            <a:off x="1558195" y="8859"/>
            <a:ext cx="7585805" cy="1394582"/>
          </a:xfrm>
          <a:prstGeom prst="wedgeRoundRectCallout">
            <a:avLst>
              <a:gd name="adj1" fmla="val -58471"/>
              <a:gd name="adj2" fmla="val 22449"/>
              <a:gd name="adj3" fmla="val 16667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Phần đất liền nước ta giáp các nước:</a:t>
            </a:r>
          </a:p>
        </p:txBody>
      </p:sp>
      <p:sp>
        <p:nvSpPr>
          <p:cNvPr id="55" name="Rectangle 54"/>
          <p:cNvSpPr/>
          <p:nvPr/>
        </p:nvSpPr>
        <p:spPr>
          <a:xfrm>
            <a:off x="695145" y="6050477"/>
            <a:ext cx="8149310" cy="8235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A                  B                 C                 D</a:t>
            </a:r>
            <a:endParaRPr lang="en-US" sz="3200" b="1" dirty="0">
              <a:solidFill>
                <a:srgbClr val="0066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1694654" y="5479735"/>
            <a:ext cx="823031" cy="6125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309614" y="1411496"/>
            <a:ext cx="5890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A : Lào, Thái Lan, Cam-pu-chia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309614" y="1905640"/>
            <a:ext cx="5890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B : Lào, Trung Quốc, Cam-pu-chia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309614" y="2399784"/>
            <a:ext cx="5890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 : Trung Quốc, Lào, Thái Lan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309614" y="2893929"/>
            <a:ext cx="58906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D : Trung Quốc, Thái Lan, Cam-pu-chia</a:t>
            </a:r>
          </a:p>
        </p:txBody>
      </p:sp>
    </p:spTree>
    <p:extLst>
      <p:ext uri="{BB962C8B-B14F-4D97-AF65-F5344CB8AC3E}">
        <p14:creationId xmlns:p14="http://schemas.microsoft.com/office/powerpoint/2010/main" val="231433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4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"/>
                            </p:stCondLst>
                            <p:childTnLst>
                              <p:par>
                                <p:cTn id="9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25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50"/>
                            </p:stCondLst>
                            <p:childTnLst>
                              <p:par>
                                <p:cTn id="14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250"/>
                            </p:stCondLst>
                            <p:childTnLst>
                              <p:par>
                                <p:cTn id="1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500"/>
                            </p:stCondLst>
                            <p:childTnLst>
                              <p:par>
                                <p:cTn id="15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500"/>
                            </p:stCondLst>
                            <p:childTnLst>
                              <p:par>
                                <p:cTn id="1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0"/>
                            </p:stCondLst>
                            <p:childTnLst>
                              <p:par>
                                <p:cTn id="19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250"/>
                            </p:stCondLst>
                            <p:childTnLst>
                              <p:par>
                                <p:cTn id="20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250"/>
                            </p:stCondLst>
                            <p:childTnLst>
                              <p:par>
                                <p:cTn id="2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500"/>
                            </p:stCondLst>
                            <p:childTnLst>
                              <p:par>
                                <p:cTn id="2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45" grpId="0" animBg="1"/>
      <p:bldP spid="29" grpId="0" build="allAtOnce"/>
      <p:bldP spid="32" grpId="0" build="allAtOnce"/>
      <p:bldP spid="3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4" y="4489550"/>
            <a:ext cx="1249999" cy="133620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4" y="4527650"/>
            <a:ext cx="1249999" cy="133620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2" y="4489550"/>
            <a:ext cx="1249999" cy="133620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879" y="4428248"/>
            <a:ext cx="1580783" cy="143560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467" y="4392304"/>
            <a:ext cx="1580782" cy="143560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8" y="4385097"/>
            <a:ext cx="1581495" cy="14362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3" y="4555482"/>
            <a:ext cx="1249999" cy="13362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106" y="2841837"/>
            <a:ext cx="1196895" cy="927286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6765720" y="3945563"/>
            <a:ext cx="2162493" cy="2083116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" y="330406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2209365"/>
            <a:ext cx="1958679" cy="187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393" y="4332084"/>
            <a:ext cx="1073146" cy="13100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sp>
        <p:nvSpPr>
          <p:cNvPr id="45" name="Rounded Rectangular Callout 44"/>
          <p:cNvSpPr/>
          <p:nvPr/>
        </p:nvSpPr>
        <p:spPr>
          <a:xfrm>
            <a:off x="1613160" y="8859"/>
            <a:ext cx="7055223" cy="1394582"/>
          </a:xfrm>
          <a:prstGeom prst="wedgeRoundRectCallout">
            <a:avLst>
              <a:gd name="adj1" fmla="val -58471"/>
              <a:gd name="adj2" fmla="val 22449"/>
              <a:gd name="adj3" fmla="val 16667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Sông ngòi nước ta có đặc điểm</a:t>
            </a:r>
          </a:p>
        </p:txBody>
      </p:sp>
      <p:sp>
        <p:nvSpPr>
          <p:cNvPr id="55" name="Rectangle 54"/>
          <p:cNvSpPr/>
          <p:nvPr/>
        </p:nvSpPr>
        <p:spPr>
          <a:xfrm>
            <a:off x="867103" y="6050477"/>
            <a:ext cx="7801280" cy="8235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A                 B                 C                 D</a:t>
            </a:r>
            <a:endParaRPr lang="en-US" sz="3200" b="1" dirty="0">
              <a:solidFill>
                <a:srgbClr val="0066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1694654" y="5479735"/>
            <a:ext cx="823031" cy="61253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3839180" y="5400358"/>
            <a:ext cx="823031" cy="61253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6045560" y="5440387"/>
            <a:ext cx="823031" cy="6125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598333" y="1411496"/>
            <a:ext cx="56019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A : Mạng lưới sông ngòi dày đặc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598333" y="1905640"/>
            <a:ext cx="56019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B : Sông chứa nhiều phù sa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598333" y="2399784"/>
            <a:ext cx="56019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 : Lượng nước thay đổi theo mùa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598333" y="2893929"/>
            <a:ext cx="56019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D : Tất cả các ý trên</a:t>
            </a:r>
          </a:p>
        </p:txBody>
      </p:sp>
    </p:spTree>
    <p:extLst>
      <p:ext uri="{BB962C8B-B14F-4D97-AF65-F5344CB8AC3E}">
        <p14:creationId xmlns:p14="http://schemas.microsoft.com/office/powerpoint/2010/main" val="20450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50"/>
                            </p:stCondLst>
                            <p:childTnLst>
                              <p:par>
                                <p:cTn id="9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250"/>
                            </p:stCondLst>
                            <p:childTnLst>
                              <p:par>
                                <p:cTn id="10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500"/>
                            </p:stCondLst>
                            <p:childTnLst>
                              <p:par>
                                <p:cTn id="10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50"/>
                            </p:stCondLst>
                            <p:childTnLst>
                              <p:par>
                                <p:cTn id="15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250"/>
                            </p:stCondLst>
                            <p:childTnLst>
                              <p:par>
                                <p:cTn id="1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500"/>
                            </p:stCondLst>
                            <p:childTnLst>
                              <p:par>
                                <p:cTn id="16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500"/>
                            </p:stCondLst>
                            <p:childTnLst>
                              <p:par>
                                <p:cTn id="1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0"/>
                            </p:stCondLst>
                            <p:childTnLst>
                              <p:par>
                                <p:cTn id="19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250"/>
                            </p:stCondLst>
                            <p:childTnLst>
                              <p:par>
                                <p:cTn id="20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250"/>
                            </p:stCondLst>
                            <p:childTnLst>
                              <p:par>
                                <p:cTn id="2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500"/>
                            </p:stCondLst>
                            <p:childTnLst>
                              <p:par>
                                <p:cTn id="2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45" grpId="0" animBg="1"/>
      <p:bldP spid="29" grpId="0" build="allAtOnce"/>
      <p:bldP spid="31" grpId="0" build="allAtOnce"/>
      <p:bldP spid="3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3" y="4555482"/>
            <a:ext cx="1249999" cy="13362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4" y="4489550"/>
            <a:ext cx="1249999" cy="13362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95" y="3190264"/>
            <a:ext cx="1081247" cy="890727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190749" y="3981875"/>
            <a:ext cx="2162493" cy="2083116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00" y="330406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2209365"/>
            <a:ext cx="1958679" cy="187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1613159" y="1411496"/>
            <a:ext cx="7587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A : Nhiệt độ cao, gió và mưa thay đổi theo 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mùa.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2" y="4489550"/>
            <a:ext cx="1249999" cy="13362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744" y="4555482"/>
            <a:ext cx="1442555" cy="13100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8224783" y="5479736"/>
            <a:ext cx="823031" cy="612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35" y="4489550"/>
            <a:ext cx="1442555" cy="131007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6003174" y="5413804"/>
            <a:ext cx="823031" cy="61253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935" y="4527650"/>
            <a:ext cx="1442555" cy="131007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4" y="4527650"/>
            <a:ext cx="1249999" cy="133620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3767974" y="5451904"/>
            <a:ext cx="823031" cy="61253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36" y="4343308"/>
            <a:ext cx="1102519" cy="136025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sp>
        <p:nvSpPr>
          <p:cNvPr id="45" name="Rounded Rectangular Callout 44"/>
          <p:cNvSpPr/>
          <p:nvPr/>
        </p:nvSpPr>
        <p:spPr>
          <a:xfrm>
            <a:off x="1613160" y="8859"/>
            <a:ext cx="7530840" cy="1394582"/>
          </a:xfrm>
          <a:prstGeom prst="wedgeRoundRectCallout">
            <a:avLst>
              <a:gd name="adj1" fmla="val -58471"/>
              <a:gd name="adj2" fmla="val 22449"/>
              <a:gd name="adj3" fmla="val 16667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Đặc điểm khí hậu nhiệt đới gió mùa ở nước ta là:</a:t>
            </a:r>
          </a:p>
        </p:txBody>
      </p:sp>
      <p:sp>
        <p:nvSpPr>
          <p:cNvPr id="55" name="Rectangle 54"/>
          <p:cNvSpPr/>
          <p:nvPr/>
        </p:nvSpPr>
        <p:spPr>
          <a:xfrm>
            <a:off x="695145" y="6050477"/>
            <a:ext cx="7941154" cy="8235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 A                 B                 C                 D</a:t>
            </a:r>
            <a:endParaRPr lang="en-US" sz="3200" b="1" dirty="0">
              <a:solidFill>
                <a:srgbClr val="0066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1613159" y="1905640"/>
            <a:ext cx="75871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B </a:t>
            </a:r>
            <a:r>
              <a:rPr lang="en-US" sz="23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: Nhiệt độ mát mẻ, gió và mưa thay đổi theo mùa</a:t>
            </a:r>
          </a:p>
        </p:txBody>
      </p:sp>
      <p:sp>
        <p:nvSpPr>
          <p:cNvPr id="82" name="Rectangle 81"/>
          <p:cNvSpPr/>
          <p:nvPr/>
        </p:nvSpPr>
        <p:spPr>
          <a:xfrm>
            <a:off x="1613160" y="2399784"/>
            <a:ext cx="7810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 : Nhiệt độ cao, </a:t>
            </a:r>
            <a:r>
              <a:rPr lang="en-US" sz="2300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gió </a:t>
            </a:r>
            <a:r>
              <a:rPr lang="en-US" sz="2300" b="1" dirty="0">
                <a:solidFill>
                  <a:schemeClr val="bg1"/>
                </a:solidFill>
                <a:cs typeface="Times New Roman" panose="02020603050405020304" pitchFamily="18" charset="0"/>
              </a:rPr>
              <a:t>và mưa </a:t>
            </a:r>
            <a:r>
              <a:rPr lang="en-US" sz="2300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không thay </a:t>
            </a:r>
            <a:r>
              <a:rPr lang="en-US" sz="2300" b="1" dirty="0">
                <a:solidFill>
                  <a:schemeClr val="bg1"/>
                </a:solidFill>
                <a:cs typeface="Times New Roman" panose="02020603050405020304" pitchFamily="18" charset="0"/>
              </a:rPr>
              <a:t>đổi theo mùa</a:t>
            </a:r>
            <a:endParaRPr lang="en-US" sz="23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13160" y="2861449"/>
            <a:ext cx="6984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D : Nhiệt độ cao, có gió và mưa</a:t>
            </a:r>
          </a:p>
        </p:txBody>
      </p:sp>
    </p:spTree>
    <p:extLst>
      <p:ext uri="{BB962C8B-B14F-4D97-AF65-F5344CB8AC3E}">
        <p14:creationId xmlns:p14="http://schemas.microsoft.com/office/powerpoint/2010/main" val="375746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10"/>
                            </p:stCondLst>
                            <p:childTnLst>
                              <p:par>
                                <p:cTn id="4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1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20"/>
                            </p:stCondLst>
                            <p:childTnLst>
                              <p:par>
                                <p:cTn id="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2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"/>
                            </p:stCondLst>
                            <p:childTnLst>
                              <p:par>
                                <p:cTn id="9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25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50"/>
                            </p:stCondLst>
                            <p:childTnLst>
                              <p:par>
                                <p:cTn id="14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3250"/>
                            </p:stCondLst>
                            <p:childTnLst>
                              <p:par>
                                <p:cTn id="1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500"/>
                            </p:stCondLst>
                            <p:childTnLst>
                              <p:par>
                                <p:cTn id="15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500"/>
                            </p:stCondLst>
                            <p:childTnLst>
                              <p:par>
                                <p:cTn id="1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000"/>
                            </p:stCondLst>
                            <p:childTnLst>
                              <p:par>
                                <p:cTn id="19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250"/>
                            </p:stCondLst>
                            <p:childTnLst>
                              <p:par>
                                <p:cTn id="201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20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3250"/>
                            </p:stCondLst>
                            <p:childTnLst>
                              <p:par>
                                <p:cTn id="20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7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8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9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0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3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4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5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6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8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9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0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1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45" grpId="0" animBg="1"/>
      <p:bldP spid="81" grpId="0" build="allAtOnce"/>
      <p:bldP spid="82" grpId="0" build="allAtOnce"/>
      <p:bldP spid="8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14" y="4527650"/>
            <a:ext cx="1249999" cy="133620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52" y="4489550"/>
            <a:ext cx="1249999" cy="133620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467" y="4392304"/>
            <a:ext cx="1580781" cy="143560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8" y="4385097"/>
            <a:ext cx="1581495" cy="14362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23" y="4555482"/>
            <a:ext cx="1249999" cy="13362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14" y="4489550"/>
            <a:ext cx="1249999" cy="133620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34" y="3218715"/>
            <a:ext cx="1196895" cy="927286"/>
          </a:xfrm>
          <a:prstGeom prst="rect">
            <a:avLst/>
          </a:prstGeom>
        </p:spPr>
      </p:pic>
      <p:sp>
        <p:nvSpPr>
          <p:cNvPr id="77" name="Sun 76"/>
          <p:cNvSpPr/>
          <p:nvPr/>
        </p:nvSpPr>
        <p:spPr>
          <a:xfrm>
            <a:off x="4555634" y="3952202"/>
            <a:ext cx="2162493" cy="2083116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3676" y="330406"/>
            <a:ext cx="1661009" cy="3236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45519" y="2209365"/>
            <a:ext cx="1958679" cy="187162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5208"/>
            <a:ext cx="1060934" cy="126722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744" y="4555482"/>
            <a:ext cx="1442555" cy="13100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8224783" y="5479736"/>
            <a:ext cx="823031" cy="6125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340973" y="5417841"/>
            <a:ext cx="850901" cy="12732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307" y="4338723"/>
            <a:ext cx="1073146" cy="13100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5119364" y="5417841"/>
            <a:ext cx="850901" cy="127320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2884164" y="5417841"/>
            <a:ext cx="850901" cy="127320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1">
            <a:off x="728702" y="5417841"/>
            <a:ext cx="850901" cy="1273201"/>
          </a:xfrm>
          <a:prstGeom prst="rect">
            <a:avLst/>
          </a:prstGeom>
        </p:spPr>
      </p:pic>
      <p:sp>
        <p:nvSpPr>
          <p:cNvPr id="45" name="Rounded Rectangular Callout 44"/>
          <p:cNvSpPr/>
          <p:nvPr/>
        </p:nvSpPr>
        <p:spPr>
          <a:xfrm>
            <a:off x="1613160" y="8859"/>
            <a:ext cx="7055223" cy="1394582"/>
          </a:xfrm>
          <a:prstGeom prst="wedgeRoundRectCallout">
            <a:avLst>
              <a:gd name="adj1" fmla="val -58471"/>
              <a:gd name="adj2" fmla="val 22449"/>
              <a:gd name="adj3" fmla="val 16667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</a:rPr>
              <a:t>Trên phần đất liền nước ta:</a:t>
            </a:r>
            <a:endParaRPr lang="en-US" sz="3200" b="1" dirty="0" smtClean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88272" y="6050477"/>
            <a:ext cx="7769748" cy="8235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 A                 B                 C                 D</a:t>
            </a:r>
            <a:endParaRPr lang="en-US" sz="3200" b="1" dirty="0">
              <a:solidFill>
                <a:srgbClr val="0066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1694654" y="5479735"/>
            <a:ext cx="823031" cy="61253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01" b="49505" l="10370" r="90370">
                        <a14:backgroundMark x1="38519" y1="48020" x2="42963" y2="47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0261"/>
          <a:stretch/>
        </p:blipFill>
        <p:spPr>
          <a:xfrm rot="3519568">
            <a:off x="3839180" y="5400358"/>
            <a:ext cx="823031" cy="61253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1630552" y="1411496"/>
            <a:ext cx="75697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A : Đồng bằng chiếm diện tích lớn hơn đồi núi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646913" y="1928575"/>
            <a:ext cx="75871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B :</a:t>
            </a:r>
            <a:r>
              <a:rPr lang="en-US" sz="2400" b="1" dirty="0">
                <a:solidFill>
                  <a:schemeClr val="bg1"/>
                </a:solidFill>
                <a:cs typeface="Times New Roman" panose="02020603050405020304" pitchFamily="18" charset="0"/>
              </a:rPr>
              <a:t> Đồng bằng chiếm diện tích </a:t>
            </a:r>
            <a:r>
              <a:rPr lang="en-US" sz="2400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nhỏ </a:t>
            </a:r>
            <a:r>
              <a:rPr lang="en-US" sz="2400" b="1" dirty="0">
                <a:solidFill>
                  <a:schemeClr val="bg1"/>
                </a:solidFill>
                <a:cs typeface="Times New Roman" panose="02020603050405020304" pitchFamily="18" charset="0"/>
              </a:rPr>
              <a:t>hơn đồi núi</a:t>
            </a:r>
            <a:endParaRPr lang="en-US" sz="24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Rectangle 31"/>
              <p:cNvSpPr/>
              <p:nvPr/>
            </p:nvSpPr>
            <p:spPr>
              <a:xfrm>
                <a:off x="1609109" y="2304186"/>
                <a:ext cx="7587111" cy="11706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 smtClean="0">
                    <a:solidFill>
                      <a:schemeClr val="bg1"/>
                    </a:solidFill>
                    <a:latin typeface="+mj-lt"/>
                    <a:cs typeface="Times New Roman" panose="02020603050405020304" pitchFamily="18" charset="0"/>
                  </a:rPr>
                  <a:t>C :</a:t>
                </a:r>
                <a:r>
                  <a:rPr lang="vi-VN" sz="2400" b="1" dirty="0" smtClean="0">
                    <a:solidFill>
                      <a:schemeClr val="bg1"/>
                    </a:solidFill>
                    <a:latin typeface="+mj-lt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32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vi-VN" sz="32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vi-VN" sz="32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vi-VN" sz="2400" b="1" dirty="0"/>
                  <a:t> </a:t>
                </a:r>
                <a:r>
                  <a:rPr lang="vi-VN" sz="2400" b="1" dirty="0">
                    <a:solidFill>
                      <a:schemeClr val="bg1"/>
                    </a:solidFill>
                  </a:rPr>
                  <a:t>Diện tích là đồng </a:t>
                </a:r>
                <a:r>
                  <a:rPr lang="vi-VN" sz="2400" b="1" dirty="0">
                    <a:solidFill>
                      <a:schemeClr val="bg1"/>
                    </a:solidFill>
                  </a:rPr>
                  <a:t>bằng,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32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vi-VN" sz="3200" b="1">
                            <a:solidFill>
                              <a:schemeClr val="bg1"/>
                            </a:solidFill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vi-VN" sz="3200" b="1">
                            <a:solidFill>
                              <a:schemeClr val="bg1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vi-VN" sz="2400" dirty="0"/>
                  <a:t> </a:t>
                </a:r>
                <a:r>
                  <a:rPr lang="vi-VN" sz="2400" b="1" dirty="0">
                    <a:solidFill>
                      <a:schemeClr val="bg1"/>
                    </a:solidFill>
                  </a:rPr>
                  <a:t>Diện tích là </a:t>
                </a:r>
                <a:r>
                  <a:rPr lang="vi-VN" sz="2400" b="1" dirty="0">
                    <a:solidFill>
                      <a:schemeClr val="bg1"/>
                    </a:solidFill>
                  </a:rPr>
                  <a:t>đồi núi</a:t>
                </a:r>
                <a:endParaRPr lang="vi-VN" sz="2400" b="1" dirty="0">
                  <a:solidFill>
                    <a:schemeClr val="bg1"/>
                  </a:solidFill>
                </a:endParaRPr>
              </a:p>
              <a:p>
                <a:endParaRPr lang="en-US" sz="2400" b="1" dirty="0" smtClean="0">
                  <a:solidFill>
                    <a:schemeClr val="bg1"/>
                  </a:solidFill>
                  <a:latin typeface="+mj-lt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9109" y="2304186"/>
                <a:ext cx="7587111" cy="1170641"/>
              </a:xfrm>
              <a:prstGeom prst="rect">
                <a:avLst/>
              </a:prstGeom>
              <a:blipFill rotWithShape="1">
                <a:blip r:embed="rId15"/>
                <a:stretch>
                  <a:fillRect l="-1285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Rectangle 33"/>
              <p:cNvSpPr/>
              <p:nvPr/>
            </p:nvSpPr>
            <p:spPr>
              <a:xfrm>
                <a:off x="1626409" y="3014208"/>
                <a:ext cx="7587111" cy="11706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dirty="0" smtClean="0">
                    <a:solidFill>
                      <a:schemeClr val="bg1"/>
                    </a:solidFill>
                    <a:latin typeface="+mj-lt"/>
                    <a:cs typeface="Times New Roman" panose="02020603050405020304" pitchFamily="18" charset="0"/>
                  </a:rPr>
                  <a:t>D :</a:t>
                </a:r>
                <a:r>
                  <a:rPr lang="vi-VN" sz="2400" b="1" dirty="0" smtClean="0">
                    <a:solidFill>
                      <a:schemeClr val="bg1"/>
                    </a:solidFill>
                    <a:latin typeface="+mj-lt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32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vi-VN" sz="3200" b="1">
                            <a:solidFill>
                              <a:schemeClr val="bg1"/>
                            </a:solidFill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vi-VN" sz="3200" b="1">
                            <a:solidFill>
                              <a:schemeClr val="bg1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vi-VN" sz="2400" dirty="0"/>
                  <a:t> </a:t>
                </a:r>
                <a:r>
                  <a:rPr lang="vi-VN" sz="2400" b="1" dirty="0">
                    <a:solidFill>
                      <a:schemeClr val="bg1"/>
                    </a:solidFill>
                  </a:rPr>
                  <a:t>Diện tích là đồng bằng,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32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vi-VN" sz="3200" b="1">
                            <a:solidFill>
                              <a:schemeClr val="bg1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vi-VN" sz="3200" b="1">
                            <a:solidFill>
                              <a:schemeClr val="bg1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vi-VN" sz="2400" dirty="0"/>
                  <a:t> </a:t>
                </a:r>
                <a:r>
                  <a:rPr lang="vi-VN" sz="2400" b="1" dirty="0">
                    <a:solidFill>
                      <a:schemeClr val="bg1"/>
                    </a:solidFill>
                  </a:rPr>
                  <a:t>Diện tích là đồi núi</a:t>
                </a:r>
              </a:p>
              <a:p>
                <a:endParaRPr lang="en-US" sz="2400" b="1" dirty="0" smtClean="0">
                  <a:solidFill>
                    <a:schemeClr val="bg1"/>
                  </a:solidFill>
                  <a:latin typeface="+mj-lt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6409" y="3014208"/>
                <a:ext cx="7587111" cy="1170641"/>
              </a:xfrm>
              <a:prstGeom prst="rect">
                <a:avLst/>
              </a:prstGeom>
              <a:blipFill rotWithShape="1">
                <a:blip r:embed="rId16"/>
                <a:stretch>
                  <a:fillRect l="-1286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7618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75677 0.3099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1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"/>
                            </p:stCondLst>
                            <p:childTnLst>
                              <p:par>
                                <p:cTn id="9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54809 0.30024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25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ngioil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50"/>
                            </p:stCondLst>
                            <p:childTnLst>
                              <p:par>
                                <p:cTn id="15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33316 0.30024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250"/>
                            </p:stCondLst>
                            <p:childTnLst>
                              <p:par>
                                <p:cTn id="1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500"/>
                            </p:stCondLst>
                            <p:childTnLst>
                              <p:par>
                                <p:cTn id="16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500"/>
                            </p:stCondLst>
                            <p:childTnLst>
                              <p:par>
                                <p:cTn id="1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0"/>
                            </p:stCondLst>
                            <p:childTnLst>
                              <p:par>
                                <p:cTn id="19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250"/>
                            </p:stCondLst>
                            <p:childTnLst>
                              <p:par>
                                <p:cTn id="20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2894 L 0.07917 0.32917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6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250"/>
                            </p:stCondLst>
                            <p:childTnLst>
                              <p:par>
                                <p:cTn id="20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500"/>
                            </p:stCondLst>
                            <p:childTnLst>
                              <p:par>
                                <p:cTn id="2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isai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4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5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5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6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45" grpId="0" animBg="1"/>
      <p:bldP spid="29" grpId="0" build="allAtOnce"/>
      <p:bldP spid="31" grpId="0" build="allAtOnce"/>
      <p:bldP spid="34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535</TotalTime>
  <Words>372</Words>
  <Application>Microsoft Office PowerPoint</Application>
  <PresentationFormat>On-screen Show (4:3)</PresentationFormat>
  <Paragraphs>37</Paragraphs>
  <Slides>7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Times New Roman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MAYTINH</cp:lastModifiedBy>
  <cp:revision>53</cp:revision>
  <dcterms:created xsi:type="dcterms:W3CDTF">2018-03-07T03:31:56Z</dcterms:created>
  <dcterms:modified xsi:type="dcterms:W3CDTF">2018-10-23T08:04:18Z</dcterms:modified>
</cp:coreProperties>
</file>