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4" r:id="rId3"/>
  </p:sldMasterIdLst>
  <p:notesMasterIdLst>
    <p:notesMasterId r:id="rId23"/>
  </p:notesMasterIdLst>
  <p:sldIdLst>
    <p:sldId id="284" r:id="rId4"/>
    <p:sldId id="331" r:id="rId5"/>
    <p:sldId id="332" r:id="rId6"/>
    <p:sldId id="333" r:id="rId7"/>
    <p:sldId id="334" r:id="rId8"/>
    <p:sldId id="335" r:id="rId9"/>
    <p:sldId id="336" r:id="rId10"/>
    <p:sldId id="257" r:id="rId11"/>
    <p:sldId id="258" r:id="rId12"/>
    <p:sldId id="295" r:id="rId13"/>
    <p:sldId id="280" r:id="rId14"/>
    <p:sldId id="337" r:id="rId15"/>
    <p:sldId id="338" r:id="rId16"/>
    <p:sldId id="339" r:id="rId17"/>
    <p:sldId id="340" r:id="rId18"/>
    <p:sldId id="341" r:id="rId19"/>
    <p:sldId id="264" r:id="rId20"/>
    <p:sldId id="282" r:id="rId21"/>
    <p:sldId id="5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AC56A-9A39-4B40-88DA-BA65E8F78DB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55F67-0678-414E-B55F-AF28A0A6E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26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g997bf304f4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6" name="Google Shape;1696;g997bf304f4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9514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748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574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691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1,2,3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r>
              <a:rPr lang="en-US" dirty="0"/>
              <a:t>Click con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KHÁM</a:t>
            </a:r>
            <a:r>
              <a:rPr lang="en-US" baseline="0" dirty="0"/>
              <a:t> PHÁ</a:t>
            </a:r>
          </a:p>
          <a:p>
            <a:r>
              <a:rPr lang="en-US" baseline="0" dirty="0"/>
              <a:t>NGUỒN: 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140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4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70941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5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02814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6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26083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7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69609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911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419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495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539B-86BF-B75C-432C-2CF5DB379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591A2-0980-3637-7A3B-86D2B0B4C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5CFE-DB61-3945-950C-100A7436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3E24-02D4-0619-7853-B6EB472A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E06F7-1311-C6A2-5076-EC61C95E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1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863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44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6736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80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82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6576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1315-9374-42B2-CA36-BC3536D1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6AC519-3402-D6B5-0D85-7ED73443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3A296-B661-19CE-BBED-C2ABB7B0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7D5BE-52F4-EFEE-7C09-54E73E8D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68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44B879-72FA-A95E-E2A7-A6269E4C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0A52C-DE84-7CDA-4D8C-38033264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BCB7D-379E-BB84-1B0E-B2424B6B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88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A9B4-7B15-ACE4-7D69-A2713CDD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7BE3-906F-F433-76AB-981A4BDAB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556D7-9B32-617A-9617-493136D7B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B4C4-CE0E-273A-BCA3-A73E6BBF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1437A-A64E-7D5F-F7C4-59B07788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45A35-7470-C567-7B64-E5B5E85C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28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C6EA-0C14-F5E8-D539-B0D89224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E945B-18E5-1D4C-D60E-2083540D2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3FE6E-2F48-6FB7-CFF6-27114F37D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B69E4-B19E-D32A-08D8-E2AEA37A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A7F5D-5141-7DC7-AB9B-EEF2A956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9DAA7-2B21-0BA9-BA69-8C1064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9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2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8256-A6E5-010F-CC12-F4991E17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A7EDA-5B8E-451F-A1AB-33AC778CD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DD76F-CF45-080A-2F19-7F25D7BC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92FE-FA3C-0068-7EA5-DFDA0F75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70588-96AD-C383-4500-771B280A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40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50DD1-1EE9-B448-BDC2-1C9EC1DE4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D6A2C1-1EF8-22ED-871B-F12D65513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DE07-AA90-8262-2375-DD304B70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1246-0BFF-7D6F-15CA-1FFC07A1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E3DDD-C955-1C34-0385-37FA11B4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52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1850801" y="600200"/>
            <a:ext cx="8490400" cy="545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1246963" y="584203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21094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2368601" y="3678133"/>
            <a:ext cx="7454800" cy="6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1579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960001" y="2546400"/>
            <a:ext cx="4213200" cy="1765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9927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863561" y="587261"/>
            <a:ext cx="10464887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1712001" y="2077967"/>
            <a:ext cx="8768000" cy="20148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1712001" y="4092833"/>
            <a:ext cx="8768000" cy="95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SzPts val="16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9425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3403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3"/>
        </a:solidFill>
        <a:effectLst/>
      </p:bgPr>
    </p:bg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40"/>
          <p:cNvSpPr/>
          <p:nvPr/>
        </p:nvSpPr>
        <p:spPr>
          <a:xfrm>
            <a:off x="-164" y="774304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3" y="836791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288" name="Google Shape;2288;p40"/>
          <p:cNvSpPr/>
          <p:nvPr/>
        </p:nvSpPr>
        <p:spPr>
          <a:xfrm rot="10800000">
            <a:off x="-12" y="2648338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289" name="Google Shape;2289;p40"/>
          <p:cNvSpPr/>
          <p:nvPr/>
        </p:nvSpPr>
        <p:spPr>
          <a:xfrm rot="10800000">
            <a:off x="-177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671834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1" name="Google Shape;2291;p41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2292" name="Google Shape;2292;p41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9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318" name="Google Shape;2318;p41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319" name="Google Shape;2319;p41"/>
          <p:cNvSpPr/>
          <p:nvPr/>
        </p:nvSpPr>
        <p:spPr>
          <a:xfrm>
            <a:off x="1140068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320" name="Google Shape;2320;p41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321" name="Google Shape;2321;p41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401326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2"/>
          <p:cNvSpPr/>
          <p:nvPr/>
        </p:nvSpPr>
        <p:spPr>
          <a:xfrm>
            <a:off x="1023671" y="292671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9890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8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5"/>
        </a:solidFill>
        <a:effectLst/>
      </p:bgPr>
    </p:bg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43"/>
          <p:cNvSpPr/>
          <p:nvPr/>
        </p:nvSpPr>
        <p:spPr>
          <a:xfrm>
            <a:off x="891503" y="820841"/>
            <a:ext cx="10291903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326" name="Google Shape;2326;p43"/>
          <p:cNvSpPr/>
          <p:nvPr/>
        </p:nvSpPr>
        <p:spPr>
          <a:xfrm>
            <a:off x="838635" y="776307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19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208237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3"/>
          <p:cNvSpPr/>
          <p:nvPr/>
        </p:nvSpPr>
        <p:spPr>
          <a:xfrm>
            <a:off x="9984569" y="-2566733"/>
            <a:ext cx="4373371" cy="4394109"/>
          </a:xfrm>
          <a:custGeom>
            <a:avLst/>
            <a:gdLst/>
            <a:ahLst/>
            <a:cxnLst/>
            <a:rect l="l" t="t" r="r" b="b"/>
            <a:pathLst>
              <a:path w="10544" h="10594" extrusionOk="0">
                <a:moveTo>
                  <a:pt x="5239" y="1786"/>
                </a:moveTo>
                <a:cubicBezTo>
                  <a:pt x="7173" y="1786"/>
                  <a:pt x="8759" y="3372"/>
                  <a:pt x="8759" y="5306"/>
                </a:cubicBezTo>
                <a:cubicBezTo>
                  <a:pt x="8759" y="7223"/>
                  <a:pt x="7173" y="8743"/>
                  <a:pt x="5239" y="8743"/>
                </a:cubicBezTo>
                <a:cubicBezTo>
                  <a:pt x="3306" y="8743"/>
                  <a:pt x="1802" y="7223"/>
                  <a:pt x="1802" y="5306"/>
                </a:cubicBezTo>
                <a:cubicBezTo>
                  <a:pt x="1802" y="3372"/>
                  <a:pt x="3306" y="1786"/>
                  <a:pt x="5239" y="1786"/>
                </a:cubicBezTo>
                <a:close/>
                <a:moveTo>
                  <a:pt x="5239" y="1"/>
                </a:moveTo>
                <a:cubicBezTo>
                  <a:pt x="2347" y="1"/>
                  <a:pt x="0" y="2331"/>
                  <a:pt x="0" y="5306"/>
                </a:cubicBezTo>
                <a:cubicBezTo>
                  <a:pt x="0" y="8198"/>
                  <a:pt x="2347" y="10594"/>
                  <a:pt x="5239" y="10594"/>
                </a:cubicBezTo>
                <a:cubicBezTo>
                  <a:pt x="8197" y="10594"/>
                  <a:pt x="10544" y="8198"/>
                  <a:pt x="10544" y="5306"/>
                </a:cubicBezTo>
                <a:cubicBezTo>
                  <a:pt x="10544" y="2331"/>
                  <a:pt x="8197" y="1"/>
                  <a:pt x="523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0" name="Google Shape;310;p23"/>
          <p:cNvSpPr/>
          <p:nvPr/>
        </p:nvSpPr>
        <p:spPr>
          <a:xfrm>
            <a:off x="430198" y="5505850"/>
            <a:ext cx="395556" cy="395525"/>
          </a:xfrm>
          <a:custGeom>
            <a:avLst/>
            <a:gdLst/>
            <a:ahLst/>
            <a:cxnLst/>
            <a:rect l="l" t="t" r="r" b="b"/>
            <a:pathLst>
              <a:path w="8958" h="8958" extrusionOk="0">
                <a:moveTo>
                  <a:pt x="4826" y="1"/>
                </a:moveTo>
                <a:lnTo>
                  <a:pt x="3719" y="2546"/>
                </a:lnTo>
                <a:lnTo>
                  <a:pt x="1174" y="1438"/>
                </a:lnTo>
                <a:lnTo>
                  <a:pt x="1" y="4132"/>
                </a:lnTo>
                <a:lnTo>
                  <a:pt x="2546" y="5239"/>
                </a:lnTo>
                <a:lnTo>
                  <a:pt x="1455" y="7784"/>
                </a:lnTo>
                <a:lnTo>
                  <a:pt x="4132" y="8958"/>
                </a:lnTo>
                <a:lnTo>
                  <a:pt x="5239" y="6396"/>
                </a:lnTo>
                <a:lnTo>
                  <a:pt x="7784" y="7503"/>
                </a:lnTo>
                <a:lnTo>
                  <a:pt x="8958" y="4826"/>
                </a:lnTo>
                <a:lnTo>
                  <a:pt x="6413" y="3719"/>
                </a:lnTo>
                <a:lnTo>
                  <a:pt x="7503" y="1174"/>
                </a:lnTo>
                <a:lnTo>
                  <a:pt x="4826" y="1"/>
                </a:lnTo>
                <a:close/>
              </a:path>
            </a:pathLst>
          </a:custGeom>
          <a:solidFill>
            <a:srgbClr val="FFBFBD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1" name="Google Shape;311;p23"/>
          <p:cNvSpPr/>
          <p:nvPr/>
        </p:nvSpPr>
        <p:spPr>
          <a:xfrm>
            <a:off x="11365605" y="2122159"/>
            <a:ext cx="453035" cy="438340"/>
          </a:xfrm>
          <a:custGeom>
            <a:avLst/>
            <a:gdLst/>
            <a:ahLst/>
            <a:cxnLst/>
            <a:rect l="l" t="t" r="r" b="b"/>
            <a:pathLst>
              <a:path w="8479" h="8204" extrusionOk="0">
                <a:moveTo>
                  <a:pt x="2073" y="1"/>
                </a:moveTo>
                <a:cubicBezTo>
                  <a:pt x="1877" y="1"/>
                  <a:pt x="1683" y="63"/>
                  <a:pt x="1521" y="200"/>
                </a:cubicBezTo>
                <a:cubicBezTo>
                  <a:pt x="1041" y="464"/>
                  <a:pt x="975" y="1092"/>
                  <a:pt x="1240" y="1506"/>
                </a:cubicBezTo>
                <a:lnTo>
                  <a:pt x="2826" y="3836"/>
                </a:lnTo>
                <a:lnTo>
                  <a:pt x="562" y="5422"/>
                </a:lnTo>
                <a:cubicBezTo>
                  <a:pt x="66" y="5769"/>
                  <a:pt x="0" y="6397"/>
                  <a:pt x="281" y="6810"/>
                </a:cubicBezTo>
                <a:cubicBezTo>
                  <a:pt x="452" y="7103"/>
                  <a:pt x="747" y="7241"/>
                  <a:pt x="1059" y="7241"/>
                </a:cubicBezTo>
                <a:cubicBezTo>
                  <a:pt x="1259" y="7241"/>
                  <a:pt x="1466" y="7184"/>
                  <a:pt x="1653" y="7075"/>
                </a:cubicBezTo>
                <a:lnTo>
                  <a:pt x="3933" y="5422"/>
                </a:lnTo>
                <a:lnTo>
                  <a:pt x="5586" y="7769"/>
                </a:lnTo>
                <a:cubicBezTo>
                  <a:pt x="5749" y="8065"/>
                  <a:pt x="6052" y="8203"/>
                  <a:pt x="6357" y="8203"/>
                </a:cubicBezTo>
                <a:cubicBezTo>
                  <a:pt x="6545" y="8203"/>
                  <a:pt x="6734" y="8151"/>
                  <a:pt x="6892" y="8050"/>
                </a:cubicBezTo>
                <a:cubicBezTo>
                  <a:pt x="7371" y="7769"/>
                  <a:pt x="7437" y="7141"/>
                  <a:pt x="7172" y="6662"/>
                </a:cubicBezTo>
                <a:lnTo>
                  <a:pt x="5586" y="4331"/>
                </a:lnTo>
                <a:lnTo>
                  <a:pt x="7916" y="2745"/>
                </a:lnTo>
                <a:cubicBezTo>
                  <a:pt x="8329" y="2464"/>
                  <a:pt x="8478" y="1853"/>
                  <a:pt x="8131" y="1439"/>
                </a:cubicBezTo>
                <a:cubicBezTo>
                  <a:pt x="7959" y="1135"/>
                  <a:pt x="7662" y="993"/>
                  <a:pt x="7363" y="993"/>
                </a:cubicBezTo>
                <a:cubicBezTo>
                  <a:pt x="7175" y="993"/>
                  <a:pt x="6985" y="1050"/>
                  <a:pt x="6825" y="1158"/>
                </a:cubicBezTo>
                <a:lnTo>
                  <a:pt x="4479" y="2745"/>
                </a:lnTo>
                <a:lnTo>
                  <a:pt x="2892" y="398"/>
                </a:lnTo>
                <a:cubicBezTo>
                  <a:pt x="2682" y="148"/>
                  <a:pt x="2375" y="1"/>
                  <a:pt x="20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2" name="Google Shape;312;p23"/>
          <p:cNvSpPr/>
          <p:nvPr/>
        </p:nvSpPr>
        <p:spPr>
          <a:xfrm>
            <a:off x="11162385" y="5901367"/>
            <a:ext cx="859456" cy="859384"/>
          </a:xfrm>
          <a:custGeom>
            <a:avLst/>
            <a:gdLst/>
            <a:ahLst/>
            <a:cxnLst/>
            <a:rect l="l" t="t" r="r" b="b"/>
            <a:pathLst>
              <a:path w="8545" h="8544" extrusionOk="0">
                <a:moveTo>
                  <a:pt x="4264" y="1454"/>
                </a:moveTo>
                <a:cubicBezTo>
                  <a:pt x="5785" y="1454"/>
                  <a:pt x="7090" y="2760"/>
                  <a:pt x="7090" y="4264"/>
                </a:cubicBezTo>
                <a:cubicBezTo>
                  <a:pt x="7090" y="5784"/>
                  <a:pt x="5785" y="7024"/>
                  <a:pt x="4264" y="7024"/>
                </a:cubicBezTo>
                <a:cubicBezTo>
                  <a:pt x="2760" y="7024"/>
                  <a:pt x="1521" y="5784"/>
                  <a:pt x="1521" y="4264"/>
                </a:cubicBezTo>
                <a:cubicBezTo>
                  <a:pt x="1521" y="2760"/>
                  <a:pt x="2760" y="1454"/>
                  <a:pt x="4264" y="1454"/>
                </a:cubicBezTo>
                <a:close/>
                <a:moveTo>
                  <a:pt x="4264" y="0"/>
                </a:moveTo>
                <a:cubicBezTo>
                  <a:pt x="1934" y="0"/>
                  <a:pt x="1" y="1934"/>
                  <a:pt x="1" y="4264"/>
                </a:cubicBezTo>
                <a:cubicBezTo>
                  <a:pt x="1" y="6610"/>
                  <a:pt x="1934" y="8544"/>
                  <a:pt x="4264" y="8544"/>
                </a:cubicBezTo>
                <a:cubicBezTo>
                  <a:pt x="6611" y="8544"/>
                  <a:pt x="8544" y="6610"/>
                  <a:pt x="8544" y="4264"/>
                </a:cubicBezTo>
                <a:cubicBezTo>
                  <a:pt x="8544" y="1934"/>
                  <a:pt x="6611" y="0"/>
                  <a:pt x="42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3" name="Google Shape;313;p23"/>
          <p:cNvSpPr/>
          <p:nvPr/>
        </p:nvSpPr>
        <p:spPr>
          <a:xfrm>
            <a:off x="-2329333" y="228867"/>
            <a:ext cx="3556000" cy="3556000"/>
          </a:xfrm>
          <a:prstGeom prst="donut">
            <a:avLst>
              <a:gd name="adj" fmla="val 1884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4" name="Google Shape;314;p23"/>
          <p:cNvSpPr/>
          <p:nvPr/>
        </p:nvSpPr>
        <p:spPr>
          <a:xfrm>
            <a:off x="279623" y="6138005"/>
            <a:ext cx="546128" cy="546128"/>
          </a:xfrm>
          <a:custGeom>
            <a:avLst/>
            <a:gdLst/>
            <a:ahLst/>
            <a:cxnLst/>
            <a:rect l="l" t="t" r="r" b="b"/>
            <a:pathLst>
              <a:path w="10677" h="10677" extrusionOk="0">
                <a:moveTo>
                  <a:pt x="3372" y="1"/>
                </a:moveTo>
                <a:lnTo>
                  <a:pt x="546" y="2347"/>
                </a:lnTo>
                <a:lnTo>
                  <a:pt x="2760" y="5041"/>
                </a:lnTo>
                <a:lnTo>
                  <a:pt x="0" y="7239"/>
                </a:lnTo>
                <a:lnTo>
                  <a:pt x="2347" y="10131"/>
                </a:lnTo>
                <a:lnTo>
                  <a:pt x="5024" y="7933"/>
                </a:lnTo>
                <a:lnTo>
                  <a:pt x="7222" y="10677"/>
                </a:lnTo>
                <a:lnTo>
                  <a:pt x="10114" y="8346"/>
                </a:lnTo>
                <a:lnTo>
                  <a:pt x="7916" y="5587"/>
                </a:lnTo>
                <a:lnTo>
                  <a:pt x="10676" y="3389"/>
                </a:lnTo>
                <a:lnTo>
                  <a:pt x="8329" y="563"/>
                </a:lnTo>
                <a:lnTo>
                  <a:pt x="5570" y="2761"/>
                </a:lnTo>
                <a:lnTo>
                  <a:pt x="337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5" name="Google Shape;315;p23"/>
          <p:cNvSpPr/>
          <p:nvPr/>
        </p:nvSpPr>
        <p:spPr>
          <a:xfrm>
            <a:off x="1629270" y="276371"/>
            <a:ext cx="855380" cy="572292"/>
          </a:xfrm>
          <a:custGeom>
            <a:avLst/>
            <a:gdLst/>
            <a:ahLst/>
            <a:cxnLst/>
            <a:rect l="l" t="t" r="r" b="b"/>
            <a:pathLst>
              <a:path w="8330" h="5573" extrusionOk="0">
                <a:moveTo>
                  <a:pt x="7302" y="0"/>
                </a:moveTo>
                <a:cubicBezTo>
                  <a:pt x="7231" y="0"/>
                  <a:pt x="7159" y="13"/>
                  <a:pt x="7090" y="39"/>
                </a:cubicBezTo>
                <a:cubicBezTo>
                  <a:pt x="6826" y="188"/>
                  <a:pt x="6677" y="452"/>
                  <a:pt x="6759" y="733"/>
                </a:cubicBezTo>
                <a:cubicBezTo>
                  <a:pt x="7024" y="2187"/>
                  <a:pt x="6264" y="3625"/>
                  <a:pt x="4892" y="4171"/>
                </a:cubicBezTo>
                <a:cubicBezTo>
                  <a:pt x="4538" y="4299"/>
                  <a:pt x="4173" y="4361"/>
                  <a:pt x="3815" y="4361"/>
                </a:cubicBezTo>
                <a:cubicBezTo>
                  <a:pt x="2786" y="4361"/>
                  <a:pt x="1804" y="3850"/>
                  <a:pt x="1240" y="2931"/>
                </a:cubicBezTo>
                <a:cubicBezTo>
                  <a:pt x="1139" y="2729"/>
                  <a:pt x="912" y="2643"/>
                  <a:pt x="686" y="2643"/>
                </a:cubicBezTo>
                <a:cubicBezTo>
                  <a:pt x="616" y="2643"/>
                  <a:pt x="546" y="2651"/>
                  <a:pt x="480" y="2667"/>
                </a:cubicBezTo>
                <a:cubicBezTo>
                  <a:pt x="149" y="2799"/>
                  <a:pt x="0" y="3278"/>
                  <a:pt x="215" y="3559"/>
                </a:cubicBezTo>
                <a:cubicBezTo>
                  <a:pt x="971" y="4826"/>
                  <a:pt x="2328" y="5572"/>
                  <a:pt x="3790" y="5572"/>
                </a:cubicBezTo>
                <a:cubicBezTo>
                  <a:pt x="4311" y="5572"/>
                  <a:pt x="4846" y="5478"/>
                  <a:pt x="5371" y="5278"/>
                </a:cubicBezTo>
                <a:cubicBezTo>
                  <a:pt x="7305" y="4518"/>
                  <a:pt x="8329" y="2452"/>
                  <a:pt x="7916" y="535"/>
                </a:cubicBezTo>
                <a:cubicBezTo>
                  <a:pt x="7863" y="204"/>
                  <a:pt x="7588" y="0"/>
                  <a:pt x="7302" y="0"/>
                </a:cubicBezTo>
                <a:close/>
              </a:path>
            </a:pathLst>
          </a:custGeom>
          <a:solidFill>
            <a:srgbClr val="4AD2CD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08209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noFill/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/>
          <p:nvPr/>
        </p:nvSpPr>
        <p:spPr>
          <a:xfrm rot="2417210">
            <a:off x="10122103" y="-161451"/>
            <a:ext cx="3177796" cy="1569432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00" name="Google Shape;300;p30"/>
          <p:cNvSpPr/>
          <p:nvPr/>
        </p:nvSpPr>
        <p:spPr>
          <a:xfrm rot="-6291035">
            <a:off x="9143027" y="241372"/>
            <a:ext cx="3763776" cy="2322407"/>
          </a:xfrm>
          <a:custGeom>
            <a:avLst/>
            <a:gdLst/>
            <a:ahLst/>
            <a:cxnLst/>
            <a:rect l="l" t="t" r="r" b="b"/>
            <a:pathLst>
              <a:path w="112913" h="69672" fill="none" extrusionOk="0">
                <a:moveTo>
                  <a:pt x="0" y="69671"/>
                </a:moveTo>
                <a:cubicBezTo>
                  <a:pt x="6878" y="56488"/>
                  <a:pt x="20889" y="47509"/>
                  <a:pt x="35154" y="47509"/>
                </a:cubicBezTo>
                <a:cubicBezTo>
                  <a:pt x="35982" y="47509"/>
                  <a:pt x="36682" y="47509"/>
                  <a:pt x="37447" y="47636"/>
                </a:cubicBezTo>
                <a:cubicBezTo>
                  <a:pt x="43688" y="48019"/>
                  <a:pt x="49483" y="49929"/>
                  <a:pt x="55087" y="51712"/>
                </a:cubicBezTo>
                <a:cubicBezTo>
                  <a:pt x="57762" y="52540"/>
                  <a:pt x="60500" y="53432"/>
                  <a:pt x="63175" y="54132"/>
                </a:cubicBezTo>
                <a:cubicBezTo>
                  <a:pt x="66359" y="54960"/>
                  <a:pt x="69734" y="55406"/>
                  <a:pt x="73046" y="55470"/>
                </a:cubicBezTo>
                <a:cubicBezTo>
                  <a:pt x="77886" y="55470"/>
                  <a:pt x="81898" y="54323"/>
                  <a:pt x="84891" y="51967"/>
                </a:cubicBezTo>
                <a:cubicBezTo>
                  <a:pt x="88585" y="49165"/>
                  <a:pt x="91196" y="44134"/>
                  <a:pt x="92661" y="37129"/>
                </a:cubicBezTo>
                <a:cubicBezTo>
                  <a:pt x="93170" y="34836"/>
                  <a:pt x="93488" y="32480"/>
                  <a:pt x="93871" y="30060"/>
                </a:cubicBezTo>
                <a:cubicBezTo>
                  <a:pt x="94444" y="25793"/>
                  <a:pt x="95335" y="21526"/>
                  <a:pt x="96545" y="17387"/>
                </a:cubicBezTo>
                <a:cubicBezTo>
                  <a:pt x="99220" y="9044"/>
                  <a:pt x="104506" y="2867"/>
                  <a:pt x="111002" y="510"/>
                </a:cubicBezTo>
                <a:cubicBezTo>
                  <a:pt x="111638" y="319"/>
                  <a:pt x="112275" y="128"/>
                  <a:pt x="112912" y="1"/>
                </a:cubicBezTo>
              </a:path>
            </a:pathLst>
          </a:custGeom>
          <a:noFill/>
          <a:ln w="1115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01" name="Google Shape;301;p30"/>
          <p:cNvSpPr/>
          <p:nvPr/>
        </p:nvSpPr>
        <p:spPr>
          <a:xfrm rot="-474874">
            <a:off x="-245172" y="-168013"/>
            <a:ext cx="2931711" cy="239149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02" name="Google Shape;302;p30"/>
          <p:cNvSpPr/>
          <p:nvPr/>
        </p:nvSpPr>
        <p:spPr>
          <a:xfrm rot="-757285">
            <a:off x="-418196" y="-262547"/>
            <a:ext cx="2878429" cy="2304917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03" name="Google Shape;303;p30"/>
          <p:cNvSpPr/>
          <p:nvPr/>
        </p:nvSpPr>
        <p:spPr>
          <a:xfrm>
            <a:off x="-301346" y="2780887"/>
            <a:ext cx="761900" cy="2654367"/>
          </a:xfrm>
          <a:custGeom>
            <a:avLst/>
            <a:gdLst/>
            <a:ahLst/>
            <a:cxnLst/>
            <a:rect l="l" t="t" r="r" b="b"/>
            <a:pathLst>
              <a:path w="22857" h="79631" extrusionOk="0">
                <a:moveTo>
                  <a:pt x="928" y="0"/>
                </a:moveTo>
                <a:cubicBezTo>
                  <a:pt x="738" y="0"/>
                  <a:pt x="532" y="123"/>
                  <a:pt x="555" y="347"/>
                </a:cubicBezTo>
                <a:lnTo>
                  <a:pt x="515" y="347"/>
                </a:lnTo>
                <a:cubicBezTo>
                  <a:pt x="1347" y="7081"/>
                  <a:pt x="4952" y="13141"/>
                  <a:pt x="10497" y="17063"/>
                </a:cubicBezTo>
                <a:cubicBezTo>
                  <a:pt x="13706" y="19321"/>
                  <a:pt x="17628" y="21024"/>
                  <a:pt x="19529" y="24669"/>
                </a:cubicBezTo>
                <a:cubicBezTo>
                  <a:pt x="21628" y="28670"/>
                  <a:pt x="21787" y="34611"/>
                  <a:pt x="20559" y="38850"/>
                </a:cubicBezTo>
                <a:cubicBezTo>
                  <a:pt x="18459" y="46178"/>
                  <a:pt x="11844" y="50971"/>
                  <a:pt x="7487" y="56874"/>
                </a:cubicBezTo>
                <a:cubicBezTo>
                  <a:pt x="2813" y="63251"/>
                  <a:pt x="0" y="71253"/>
                  <a:pt x="594" y="79215"/>
                </a:cubicBezTo>
                <a:cubicBezTo>
                  <a:pt x="594" y="79492"/>
                  <a:pt x="792" y="79631"/>
                  <a:pt x="990" y="79631"/>
                </a:cubicBezTo>
                <a:cubicBezTo>
                  <a:pt x="1188" y="79631"/>
                  <a:pt x="1386" y="79492"/>
                  <a:pt x="1386" y="79215"/>
                </a:cubicBezTo>
                <a:cubicBezTo>
                  <a:pt x="1941" y="69985"/>
                  <a:pt x="4833" y="61786"/>
                  <a:pt x="10933" y="54735"/>
                </a:cubicBezTo>
                <a:cubicBezTo>
                  <a:pt x="15409" y="49506"/>
                  <a:pt x="21074" y="44435"/>
                  <a:pt x="22262" y="37265"/>
                </a:cubicBezTo>
                <a:cubicBezTo>
                  <a:pt x="22856" y="33383"/>
                  <a:pt x="22539" y="29422"/>
                  <a:pt x="21351" y="25699"/>
                </a:cubicBezTo>
                <a:cubicBezTo>
                  <a:pt x="20242" y="22648"/>
                  <a:pt x="18024" y="20589"/>
                  <a:pt x="15330" y="18806"/>
                </a:cubicBezTo>
                <a:cubicBezTo>
                  <a:pt x="12042" y="16667"/>
                  <a:pt x="8715" y="14805"/>
                  <a:pt x="6180" y="11676"/>
                </a:cubicBezTo>
                <a:cubicBezTo>
                  <a:pt x="3565" y="8348"/>
                  <a:pt x="1862" y="4427"/>
                  <a:pt x="1228" y="228"/>
                </a:cubicBezTo>
                <a:cubicBezTo>
                  <a:pt x="1211" y="73"/>
                  <a:pt x="1074" y="0"/>
                  <a:pt x="9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599" tIns="121599" rIns="121599" bIns="121599" anchor="ctr" anchorCtr="0">
            <a:noAutofit/>
          </a:bodyPr>
          <a:lstStyle/>
          <a:p>
            <a:pPr defTabSz="914354">
              <a:buClr>
                <a:srgbClr val="000000"/>
              </a:buClr>
              <a:buFont typeface="Arial" panose="020B0604020202020204"/>
              <a:buNone/>
              <a:defRPr/>
            </a:pPr>
            <a:endParaRPr sz="252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04" name="Google Shape;304;p30"/>
          <p:cNvSpPr txBox="1">
            <a:spLocks noGrp="1"/>
          </p:cNvSpPr>
          <p:nvPr>
            <p:ph type="title"/>
          </p:nvPr>
        </p:nvSpPr>
        <p:spPr>
          <a:xfrm>
            <a:off x="1658184" y="2125759"/>
            <a:ext cx="21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5" name="Google Shape;305;p30"/>
          <p:cNvSpPr txBox="1">
            <a:spLocks noGrp="1"/>
          </p:cNvSpPr>
          <p:nvPr>
            <p:ph type="subTitle" idx="1"/>
          </p:nvPr>
        </p:nvSpPr>
        <p:spPr>
          <a:xfrm>
            <a:off x="962584" y="2918500"/>
            <a:ext cx="28408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0"/>
          <p:cNvSpPr txBox="1">
            <a:spLocks noGrp="1"/>
          </p:cNvSpPr>
          <p:nvPr>
            <p:ph type="title" idx="2"/>
          </p:nvPr>
        </p:nvSpPr>
        <p:spPr>
          <a:xfrm>
            <a:off x="5366351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ubTitle" idx="3"/>
          </p:nvPr>
        </p:nvSpPr>
        <p:spPr>
          <a:xfrm>
            <a:off x="4671151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0"/>
          <p:cNvSpPr txBox="1">
            <a:spLocks noGrp="1"/>
          </p:cNvSpPr>
          <p:nvPr>
            <p:ph type="title" idx="4"/>
          </p:nvPr>
        </p:nvSpPr>
        <p:spPr>
          <a:xfrm>
            <a:off x="1658184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9" name="Google Shape;309;p30"/>
          <p:cNvSpPr txBox="1">
            <a:spLocks noGrp="1"/>
          </p:cNvSpPr>
          <p:nvPr>
            <p:ph type="subTitle" idx="5"/>
          </p:nvPr>
        </p:nvSpPr>
        <p:spPr>
          <a:xfrm>
            <a:off x="960400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0"/>
          <p:cNvSpPr txBox="1">
            <a:spLocks noGrp="1"/>
          </p:cNvSpPr>
          <p:nvPr>
            <p:ph type="title" idx="6"/>
          </p:nvPr>
        </p:nvSpPr>
        <p:spPr>
          <a:xfrm>
            <a:off x="5366351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1" name="Google Shape;311;p30"/>
          <p:cNvSpPr txBox="1">
            <a:spLocks noGrp="1"/>
          </p:cNvSpPr>
          <p:nvPr>
            <p:ph type="subTitle" idx="7"/>
          </p:nvPr>
        </p:nvSpPr>
        <p:spPr>
          <a:xfrm>
            <a:off x="4671167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0"/>
          <p:cNvSpPr txBox="1">
            <a:spLocks noGrp="1"/>
          </p:cNvSpPr>
          <p:nvPr>
            <p:ph type="title" idx="8"/>
          </p:nvPr>
        </p:nvSpPr>
        <p:spPr>
          <a:xfrm>
            <a:off x="9079317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subTitle" idx="9"/>
          </p:nvPr>
        </p:nvSpPr>
        <p:spPr>
          <a:xfrm>
            <a:off x="8380117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30"/>
          <p:cNvSpPr txBox="1">
            <a:spLocks noGrp="1"/>
          </p:cNvSpPr>
          <p:nvPr>
            <p:ph type="title" idx="13"/>
          </p:nvPr>
        </p:nvSpPr>
        <p:spPr>
          <a:xfrm>
            <a:off x="9079317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5" name="Google Shape;315;p30"/>
          <p:cNvSpPr txBox="1">
            <a:spLocks noGrp="1"/>
          </p:cNvSpPr>
          <p:nvPr>
            <p:ph type="subTitle" idx="14"/>
          </p:nvPr>
        </p:nvSpPr>
        <p:spPr>
          <a:xfrm>
            <a:off x="8380135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1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1"/>
              </a:spcBef>
              <a:spcAft>
                <a:spcPts val="2131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0"/>
          <p:cNvSpPr txBox="1">
            <a:spLocks noGrp="1"/>
          </p:cNvSpPr>
          <p:nvPr>
            <p:ph type="title" idx="15"/>
          </p:nvPr>
        </p:nvSpPr>
        <p:spPr>
          <a:xfrm>
            <a:off x="2820600" y="718031"/>
            <a:ext cx="6550800" cy="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789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35480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1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89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63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61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63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8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757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2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79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39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99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79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80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94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99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7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371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233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817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2116549-4633-616F-5F3D-1F5CB284143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924" y="76200"/>
            <a:ext cx="1419225" cy="1419225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FE8E975-D494-F028-68D8-6FD4A9FE456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640" y="8305800"/>
            <a:ext cx="14192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6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E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2465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4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5" Type="http://schemas.microsoft.com/office/2007/relationships/hdphoto" Target="../media/hdphoto5.wdp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11" Type="http://schemas.openxmlformats.org/officeDocument/2006/relationships/image" Target="../media/image14.png"/><Relationship Id="rId5" Type="http://schemas.openxmlformats.org/officeDocument/2006/relationships/audio" Target="../media/audio1.wav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7.png"/><Relationship Id="rId3" Type="http://schemas.openxmlformats.org/officeDocument/2006/relationships/image" Target="../media/image11.jpeg"/><Relationship Id="rId7" Type="http://schemas.microsoft.com/office/2007/relationships/hdphoto" Target="../media/hdphoto3.wdp"/><Relationship Id="rId12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2.png"/><Relationship Id="rId11" Type="http://schemas.openxmlformats.org/officeDocument/2006/relationships/slide" Target="slide5.xml"/><Relationship Id="rId5" Type="http://schemas.openxmlformats.org/officeDocument/2006/relationships/image" Target="../media/image15.png"/><Relationship Id="rId10" Type="http://schemas.openxmlformats.org/officeDocument/2006/relationships/slide" Target="slide4.xml"/><Relationship Id="rId4" Type="http://schemas.openxmlformats.org/officeDocument/2006/relationships/slide" Target="slide7.xml"/><Relationship Id="rId9" Type="http://schemas.openxmlformats.org/officeDocument/2006/relationships/image" Target="../media/image16.pn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slide" Target="slide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3.wdp"/><Relationship Id="rId11" Type="http://schemas.openxmlformats.org/officeDocument/2006/relationships/slide" Target="slide4.xml"/><Relationship Id="rId5" Type="http://schemas.openxmlformats.org/officeDocument/2006/relationships/image" Target="../media/image12.png"/><Relationship Id="rId10" Type="http://schemas.microsoft.com/office/2007/relationships/hdphoto" Target="../media/hdphoto4.wdp"/><Relationship Id="rId4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0662550-E0A5-1FDD-6EE5-6ADBDE464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1803" y="-1008294"/>
            <a:ext cx="6607860" cy="2942671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334" y="-1914603"/>
            <a:ext cx="9330713" cy="6677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56273F-A483-5E39-1A87-EBF3F2AC4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639840"/>
            <a:ext cx="2563174" cy="312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D6A2BF-3B08-DE44-D58D-0E2F8F6866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0" y="3275373"/>
            <a:ext cx="3732435" cy="3702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A5F105-388A-9CBC-9ECB-24E1AC2E47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9BA40-8BF3-03C5-6B9E-0680ECAA4E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D69071-7CA7-74A4-290A-334E1988C3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2847269" y="3703996"/>
            <a:ext cx="3146088" cy="30283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184CD6-DE5C-0077-1400-6F751F346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6356" y="449065"/>
            <a:ext cx="924843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0" y="-1620373"/>
            <a:ext cx="9330713" cy="6677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62544D-6EFC-FF7E-A75B-8888F6A9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66" y="-661305"/>
            <a:ext cx="6607860" cy="2942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7524B8-A4A2-5A09-C0DB-FE76C400B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313983"/>
            <a:ext cx="2563174" cy="3122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B288-7FB1-49FB-56A6-1421B4A50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-102976" y="3155661"/>
            <a:ext cx="3732435" cy="3702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FEF8-C68D-8F4D-C033-6940A87C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7ACABC-A49A-2145-90A6-002049F03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FB16E8-5767-9E83-FCF2-8C6519211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3580870" y="3848790"/>
            <a:ext cx="3146088" cy="3028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658223-D41C-1B18-E7A0-1806D6962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9000" y="417789"/>
            <a:ext cx="9973587" cy="45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2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00A44A-644F-87EB-8568-664E8FB16DD4}"/>
              </a:ext>
            </a:extLst>
          </p:cNvPr>
          <p:cNvSpPr/>
          <p:nvPr/>
        </p:nvSpPr>
        <p:spPr>
          <a:xfrm>
            <a:off x="732467" y="691074"/>
            <a:ext cx="886783" cy="547176"/>
          </a:xfrm>
          <a:prstGeom prst="roundRect">
            <a:avLst/>
          </a:prstGeom>
          <a:solidFill>
            <a:srgbClr val="EBD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09408-C2DC-6DF7-3FC2-64AF52CE4F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0" y="5050594"/>
            <a:ext cx="1930945" cy="18074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79D270-223C-74A3-5DFB-002C0FDB6DED}"/>
              </a:ext>
            </a:extLst>
          </p:cNvPr>
          <p:cNvSpPr txBox="1"/>
          <p:nvPr/>
        </p:nvSpPr>
        <p:spPr>
          <a:xfrm>
            <a:off x="1571625" y="628650"/>
            <a:ext cx="10125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 có thể lắp ráp 6 con rô-bốt giống hệt nhau từ 54 mảnh ghép lego. Hỏi Duy cần sử dụng bao nhiêu mảnh ghép lego để lắp ráp 4 con rô-bốt như vậy?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7821-9D36-C71F-0ADA-399DC8D09F61}"/>
              </a:ext>
            </a:extLst>
          </p:cNvPr>
          <p:cNvSpPr txBox="1"/>
          <p:nvPr/>
        </p:nvSpPr>
        <p:spPr>
          <a:xfrm>
            <a:off x="762000" y="2562225"/>
            <a:ext cx="5162550" cy="168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u="sng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Tóm</a:t>
            </a:r>
            <a:r>
              <a:rPr lang="en-US" sz="2400" b="1" u="sng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 con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rô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54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lego</a:t>
            </a:r>
            <a:endParaRPr lang="en-US" sz="2400" b="1" dirty="0">
              <a:solidFill>
                <a:srgbClr val="7030A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 con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rô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...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lego</a:t>
            </a:r>
            <a:r>
              <a:rPr lang="en-US" sz="2400" b="1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22B6AC-512D-8986-DD85-4BCB09DCBA93}"/>
              </a:ext>
            </a:extLst>
          </p:cNvPr>
          <p:cNvCxnSpPr/>
          <p:nvPr/>
        </p:nvCxnSpPr>
        <p:spPr>
          <a:xfrm>
            <a:off x="5667375" y="2514600"/>
            <a:ext cx="0" cy="2476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B9D8947-7B16-E4A6-4DCB-C3A95FEA6BAB}"/>
              </a:ext>
            </a:extLst>
          </p:cNvPr>
          <p:cNvSpPr txBox="1"/>
          <p:nvPr/>
        </p:nvSpPr>
        <p:spPr>
          <a:xfrm>
            <a:off x="5953125" y="2533650"/>
            <a:ext cx="5734050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giải</a:t>
            </a:r>
            <a:endParaRPr lang="en-US" sz="2200" b="1" u="sng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lắp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con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rô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bốt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54 : 6 = 9 (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lắp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 con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rô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bốt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9 × 4 = 36 (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36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mảnh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ghép</a:t>
            </a:r>
            <a:endParaRPr lang="en-US" sz="2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7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00A44A-644F-87EB-8568-664E8FB16DD4}"/>
              </a:ext>
            </a:extLst>
          </p:cNvPr>
          <p:cNvSpPr/>
          <p:nvPr/>
        </p:nvSpPr>
        <p:spPr>
          <a:xfrm>
            <a:off x="732467" y="691074"/>
            <a:ext cx="886783" cy="547176"/>
          </a:xfrm>
          <a:prstGeom prst="roundRect">
            <a:avLst/>
          </a:prstGeom>
          <a:solidFill>
            <a:srgbClr val="EBD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09408-C2DC-6DF7-3FC2-64AF52CE4F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0" y="5050594"/>
            <a:ext cx="1930945" cy="18074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79D270-223C-74A3-5DFB-002C0FDB6DED}"/>
              </a:ext>
            </a:extLst>
          </p:cNvPr>
          <p:cNvSpPr txBox="1"/>
          <p:nvPr/>
        </p:nvSpPr>
        <p:spPr>
          <a:xfrm>
            <a:off x="1571625" y="628650"/>
            <a:ext cx="101250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 18 quả bóng bàn đựng trong 3 hộp đều nhau. Hỏi 42 quả bóng bàn thì đựng trong mấy hộp như vậy?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7821-9D36-C71F-0ADA-399DC8D09F61}"/>
              </a:ext>
            </a:extLst>
          </p:cNvPr>
          <p:cNvSpPr txBox="1"/>
          <p:nvPr/>
        </p:nvSpPr>
        <p:spPr>
          <a:xfrm>
            <a:off x="762000" y="2562225"/>
            <a:ext cx="5162550" cy="1951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u="sng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u="sng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u="sng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just">
              <a:lnSpc>
                <a:spcPct val="150000"/>
              </a:lnSpc>
            </a:pP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18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3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</a:t>
            </a:r>
            <a:endParaRPr lang="en-US" sz="28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42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.... </a:t>
            </a:r>
            <a:r>
              <a:rPr 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</a:t>
            </a:r>
            <a:r>
              <a: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22B6AC-512D-8986-DD85-4BCB09DCBA93}"/>
              </a:ext>
            </a:extLst>
          </p:cNvPr>
          <p:cNvCxnSpPr/>
          <p:nvPr/>
        </p:nvCxnSpPr>
        <p:spPr>
          <a:xfrm>
            <a:off x="5667375" y="2514600"/>
            <a:ext cx="0" cy="2476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B9D8947-7B16-E4A6-4DCB-C3A95FEA6BAB}"/>
              </a:ext>
            </a:extLst>
          </p:cNvPr>
          <p:cNvSpPr txBox="1"/>
          <p:nvPr/>
        </p:nvSpPr>
        <p:spPr>
          <a:xfrm>
            <a:off x="5953125" y="2533650"/>
            <a:ext cx="5734050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giải</a:t>
            </a:r>
            <a:endParaRPr lang="en-US" sz="2200" b="1" u="sng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bóng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đựng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18 : 3 = 6 (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bóng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>
              <a:lnSpc>
                <a:spcPct val="150000"/>
              </a:lnSpc>
            </a:pP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đựng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42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bóng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42 : 6 = 7 (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7 </a:t>
            </a:r>
            <a:r>
              <a:rPr lang="en-US" sz="2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</a:t>
            </a:r>
            <a:endParaRPr kumimoji="0" lang="en-US" sz="22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00A44A-644F-87EB-8568-664E8FB16DD4}"/>
              </a:ext>
            </a:extLst>
          </p:cNvPr>
          <p:cNvSpPr/>
          <p:nvPr/>
        </p:nvSpPr>
        <p:spPr>
          <a:xfrm>
            <a:off x="732467" y="691074"/>
            <a:ext cx="886783" cy="547176"/>
          </a:xfrm>
          <a:prstGeom prst="roundRect">
            <a:avLst/>
          </a:prstGeom>
          <a:solidFill>
            <a:srgbClr val="EBD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09408-C2DC-6DF7-3FC2-64AF52CE4F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0" y="5050594"/>
            <a:ext cx="1930945" cy="18074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79D270-223C-74A3-5DFB-002C0FDB6DED}"/>
              </a:ext>
            </a:extLst>
          </p:cNvPr>
          <p:cNvSpPr txBox="1"/>
          <p:nvPr/>
        </p:nvSpPr>
        <p:spPr>
          <a:xfrm>
            <a:off x="1571625" y="628650"/>
            <a:ext cx="10125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Chị Doan Na phơi 20 kg hạt cà phê tươi và thu được 5 kg hạt cà phê khô. Hỏi phơi 420 kg hạt cà phê tươi thì thu được bao nhiêu ki-lô-gam hạt cà phê khô?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7821-9D36-C71F-0ADA-399DC8D09F61}"/>
              </a:ext>
            </a:extLst>
          </p:cNvPr>
          <p:cNvSpPr txBox="1"/>
          <p:nvPr/>
        </p:nvSpPr>
        <p:spPr>
          <a:xfrm>
            <a:off x="523875" y="2828925"/>
            <a:ext cx="5419725" cy="1420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2000" b="1" u="sng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Tóm tắt: </a:t>
            </a:r>
          </a:p>
          <a:p>
            <a:pPr lvl="0" algn="just">
              <a:lnSpc>
                <a:spcPct val="150000"/>
              </a:lnSpc>
            </a:pPr>
            <a:r>
              <a:rPr lang="vi-VN" sz="20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20kg hạt cà phê tươi: 5kg hạt cà phê khô</a:t>
            </a:r>
          </a:p>
          <a:p>
            <a:pPr lvl="0" algn="just">
              <a:lnSpc>
                <a:spcPct val="150000"/>
              </a:lnSpc>
            </a:pPr>
            <a:r>
              <a:rPr lang="vi-VN" sz="20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420kg hạt cà phê tươi: ...kg hạt cà phê khô?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22B6AC-512D-8986-DD85-4BCB09DCBA93}"/>
              </a:ext>
            </a:extLst>
          </p:cNvPr>
          <p:cNvCxnSpPr/>
          <p:nvPr/>
        </p:nvCxnSpPr>
        <p:spPr>
          <a:xfrm>
            <a:off x="5667375" y="2514600"/>
            <a:ext cx="0" cy="2476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B9D8947-7B16-E4A6-4DCB-C3A95FEA6BAB}"/>
              </a:ext>
            </a:extLst>
          </p:cNvPr>
          <p:cNvSpPr txBox="1"/>
          <p:nvPr/>
        </p:nvSpPr>
        <p:spPr>
          <a:xfrm>
            <a:off x="5819775" y="2247900"/>
            <a:ext cx="5915025" cy="409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2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Bài giải</a:t>
            </a:r>
          </a:p>
          <a:p>
            <a:pPr lvl="0" algn="ctr">
              <a:lnSpc>
                <a:spcPct val="150000"/>
              </a:lnSpc>
            </a:pPr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 ki-lô-gam hạt cà phê tươi để có 1kg hạt cà phê khô là: </a:t>
            </a:r>
          </a:p>
          <a:p>
            <a:pPr lvl="0" algn="ctr">
              <a:lnSpc>
                <a:spcPct val="150000"/>
              </a:lnSpc>
            </a:pPr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20 : 5 = 4 (kg)</a:t>
            </a:r>
          </a:p>
          <a:p>
            <a:pPr lvl="0" algn="ctr">
              <a:lnSpc>
                <a:spcPct val="150000"/>
              </a:lnSpc>
            </a:pPr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phơi khô 420kg hạt cà phê tươi thì thu được số  ki-lô-gam hạt cà phê khô là: </a:t>
            </a:r>
          </a:p>
          <a:p>
            <a:pPr lvl="0" algn="ctr">
              <a:lnSpc>
                <a:spcPct val="150000"/>
              </a:lnSpc>
            </a:pPr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420 : 4 = 105 (kg)</a:t>
            </a:r>
          </a:p>
          <a:p>
            <a:pPr lvl="0" algn="ctr">
              <a:lnSpc>
                <a:spcPct val="150000"/>
              </a:lnSpc>
            </a:pPr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Đáp số: 105kg</a:t>
            </a:r>
            <a:endParaRPr kumimoji="0" lang="en-US" sz="22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03C445-640D-24A4-E88A-96383FDA9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888" y="2433638"/>
            <a:ext cx="5329238" cy="233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0" y="-1620373"/>
            <a:ext cx="9330713" cy="6677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62544D-6EFC-FF7E-A75B-8888F6A9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66" y="-661305"/>
            <a:ext cx="6607860" cy="2942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7524B8-A4A2-5A09-C0DB-FE76C400B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313983"/>
            <a:ext cx="2563174" cy="3122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B288-7FB1-49FB-56A6-1421B4A50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-102976" y="3155661"/>
            <a:ext cx="3732435" cy="3702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FEF8-C68D-8F4D-C033-6940A87C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7ACABC-A49A-2145-90A6-002049F03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FB16E8-5767-9E83-FCF2-8C6519211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3580870" y="3848790"/>
            <a:ext cx="3146088" cy="3028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4D59EF-4277-81D4-AB69-09891FABD7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8814" y="1656123"/>
            <a:ext cx="637087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9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3" cy="12192000"/>
          </a:xfrm>
          <a:prstGeom prst="rect">
            <a:avLst/>
          </a:prstGeom>
        </p:spPr>
      </p:pic>
      <p:pic>
        <p:nvPicPr>
          <p:cNvPr id="2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6AA9C376-103F-0A10-F808-B90E878D6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39" y="3101096"/>
            <a:ext cx="4700304" cy="375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DE13C37-BC92-458D-C664-EC685100F0D1}"/>
              </a:ext>
            </a:extLst>
          </p:cNvPr>
          <p:cNvGrpSpPr/>
          <p:nvPr/>
        </p:nvGrpSpPr>
        <p:grpSpPr>
          <a:xfrm>
            <a:off x="2623930" y="293705"/>
            <a:ext cx="9153940" cy="4573569"/>
            <a:chOff x="7027291" y="1235167"/>
            <a:chExt cx="3939869" cy="237358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214F07E-3DA0-1833-407C-7968907F6E7A}"/>
                </a:ext>
              </a:extLst>
            </p:cNvPr>
            <p:cNvGrpSpPr/>
            <p:nvPr/>
          </p:nvGrpSpPr>
          <p:grpSpPr>
            <a:xfrm>
              <a:off x="7027291" y="1235167"/>
              <a:ext cx="3939869" cy="2373588"/>
              <a:chOff x="1198800" y="1420752"/>
              <a:chExt cx="2017727" cy="1828800"/>
            </a:xfrm>
          </p:grpSpPr>
          <p:pic>
            <p:nvPicPr>
              <p:cNvPr id="11" name="图片 7">
                <a:extLst>
                  <a:ext uri="{FF2B5EF4-FFF2-40B4-BE49-F238E27FC236}">
                    <a16:creationId xmlns:a16="http://schemas.microsoft.com/office/drawing/2014/main" id="{9916D5D8-B9FE-CE98-0CDB-260C9ADED7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8800" y="1420752"/>
                <a:ext cx="2017727" cy="18288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80CD1E-735B-8EA7-0331-A51E2C81CB0C}"/>
                  </a:ext>
                </a:extLst>
              </p:cNvPr>
              <p:cNvSpPr txBox="1"/>
              <p:nvPr/>
            </p:nvSpPr>
            <p:spPr>
              <a:xfrm>
                <a:off x="1395366" y="2229863"/>
                <a:ext cx="1641298" cy="426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endParaRP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1742CB-2A35-01F7-197B-CF227DA69D28}"/>
                </a:ext>
              </a:extLst>
            </p:cNvPr>
            <p:cNvSpPr/>
            <p:nvPr/>
          </p:nvSpPr>
          <p:spPr>
            <a:xfrm>
              <a:off x="7550503" y="2033170"/>
              <a:ext cx="2685150" cy="11979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N</a:t>
              </a:r>
              <a:r>
                <a:rPr lang="vi-VN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êu các tình huống thực tế liên quan đến dạng bài toán rút về đơn vị</a:t>
              </a:r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rồi</a:t>
              </a:r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đố</a:t>
              </a:r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thực</a:t>
              </a:r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hiện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828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3" cy="1219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9E85C5-5369-C804-70E2-D19DA4746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503" y="629892"/>
            <a:ext cx="981075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4"/>
          <a:stretch/>
        </p:blipFill>
        <p:spPr>
          <a:xfrm>
            <a:off x="2796781" y="798752"/>
            <a:ext cx="7413674" cy="49479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493004-136B-1685-B010-84C92E3F3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282" y="-512674"/>
            <a:ext cx="6607860" cy="29426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5F5FDB-FDE5-C1A1-55A2-BB7714AC6068}"/>
              </a:ext>
            </a:extLst>
          </p:cNvPr>
          <p:cNvSpPr txBox="1"/>
          <p:nvPr/>
        </p:nvSpPr>
        <p:spPr>
          <a:xfrm>
            <a:off x="3419787" y="2990578"/>
            <a:ext cx="5844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Ôn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946B2E-EABA-3911-4EE4-7C619F02C19F}"/>
              </a:ext>
            </a:extLst>
          </p:cNvPr>
          <p:cNvSpPr txBox="1"/>
          <p:nvPr/>
        </p:nvSpPr>
        <p:spPr>
          <a:xfrm>
            <a:off x="3448080" y="4092261"/>
            <a:ext cx="57074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85899A-5EDE-FC30-3940-F5910A71E3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8984" y="582758"/>
            <a:ext cx="5938019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7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7A497-4B4A-0040-570C-D1963231C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EE95E7-0D07-D863-8E96-274CFC2294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5F043A-ED7C-86E0-D7E9-39D91A3ED1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BDB40-D786-BD44-4E30-A8EC19249F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93A768-E77A-87C6-9C9B-4B0B64739D6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BF7B1C-FC7C-46EC-C02A-90E477C560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1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HAY Facebook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ạ,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17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7315204" y="3824043"/>
            <a:ext cx="2712945" cy="2169527"/>
          </a:xfrm>
          <a:prstGeom prst="rect">
            <a:avLst/>
          </a:prstGeom>
        </p:spPr>
      </p:pic>
      <p:sp>
        <p:nvSpPr>
          <p:cNvPr id="178" name="Rectangle 177"/>
          <p:cNvSpPr/>
          <p:nvPr/>
        </p:nvSpPr>
        <p:spPr>
          <a:xfrm>
            <a:off x="1219200" y="838200"/>
            <a:ext cx="9897536" cy="1869831"/>
          </a:xfrm>
          <a:prstGeom prst="rect">
            <a:avLst/>
          </a:prstGeom>
          <a:solidFill>
            <a:schemeClr val="bg1">
              <a:alpha val="90535"/>
            </a:schemeClr>
          </a:solidFill>
        </p:spPr>
        <p:txBody>
          <a:bodyPr wrap="square" lIns="68411" tIns="34207" rIns="68411" bIns="34207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51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Trò</a:t>
            </a:r>
            <a:r>
              <a:rPr kumimoji="0" lang="en-US" sz="5851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5851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chơi</a:t>
            </a:r>
            <a:endParaRPr kumimoji="0" lang="en-US" sz="5851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25000"/>
                </a:srgbClr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51" b="1" i="0" u="none" strike="noStrike" kern="0" cap="none" spc="0" normalizeH="0" baseline="0" noProof="0" dirty="0">
                <a:ln>
                  <a:noFill/>
                </a:ln>
                <a:solidFill>
                  <a:srgbClr val="B448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SÓC NÂU TÌM HẠT DẺ</a:t>
            </a:r>
          </a:p>
        </p:txBody>
      </p:sp>
      <p:pic>
        <p:nvPicPr>
          <p:cNvPr id="179" name="Picture 178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630" b="85926" l="52800" r="72400">
                        <a14:foregroundMark x1="71300" y1="77407" x2="71300" y2="77407"/>
                        <a14:foregroundMark x1="71300" y1="77407" x2="71300" y2="77407"/>
                        <a14:foregroundMark x1="71900" y1="77222" x2="71900" y2="77222"/>
                        <a14:foregroundMark x1="71900" y1="77222" x2="71900" y2="77222"/>
                        <a14:foregroundMark x1="71900" y1="75000" x2="71900" y2="75000"/>
                        <a14:foregroundMark x1="71900" y1="75000" x2="71900" y2="75000"/>
                        <a14:foregroundMark x1="71300" y1="76204" x2="71300" y2="76204"/>
                        <a14:foregroundMark x1="71300" y1="76204" x2="71300" y2="76204"/>
                        <a14:foregroundMark x1="71900" y1="76389" x2="71900" y2="76389"/>
                        <a14:foregroundMark x1="71900" y1="76389" x2="71900" y2="76389"/>
                        <a14:foregroundMark x1="72200" y1="74630" x2="72200" y2="74630"/>
                        <a14:foregroundMark x1="72200" y1="74630" x2="72200" y2="74630"/>
                        <a14:foregroundMark x1="72400" y1="74815" x2="72400" y2="74815"/>
                        <a14:foregroundMark x1="72400" y1="74815" x2="72400" y2="74815"/>
                        <a14:backgroundMark x1="55100" y1="84444" x2="55100" y2="84444"/>
                        <a14:backgroundMark x1="55100" y1="84444" x2="55100" y2="8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6" t="67778" r="25762" b="12036"/>
          <a:stretch>
            <a:fillRect/>
          </a:stretch>
        </p:blipFill>
        <p:spPr>
          <a:xfrm>
            <a:off x="5092168" y="4178484"/>
            <a:ext cx="2007669" cy="1841317"/>
          </a:xfrm>
          <a:prstGeom prst="rect">
            <a:avLst/>
          </a:prstGeom>
        </p:spPr>
      </p:pic>
      <p:pic>
        <p:nvPicPr>
          <p:cNvPr id="7" name="Jazz Me Blues - E's Jammy Jams.mp3" descr="Jazz Me Blues - E's Jammy Jam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0271" y="6849519"/>
            <a:ext cx="1081052" cy="10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0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9200__18hiltc__pixel-game-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audio>
              <p:cMediaNode vol="54500" numSld="6">
                <p:cTn id="18" repeatCount="10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012" y="4125205"/>
            <a:ext cx="1670133" cy="1931975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9467160" y="3706407"/>
            <a:ext cx="2712945" cy="2169527"/>
          </a:xfrm>
          <a:prstGeom prst="rect">
            <a:avLst/>
          </a:prstGeom>
        </p:spPr>
      </p:pic>
      <p:pic>
        <p:nvPicPr>
          <p:cNvPr id="3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800" y="3706405"/>
            <a:ext cx="993459" cy="890563"/>
          </a:xfrm>
          <a:prstGeom prst="rect">
            <a:avLst/>
          </a:prstGeom>
        </p:spPr>
      </p:pic>
      <p:sp>
        <p:nvSpPr>
          <p:cNvPr id="34" name="Rectangle: Rounded Corners 10">
            <a:hlinkClick r:id="rId10" action="ppaction://hlinksldjump"/>
          </p:cNvPr>
          <p:cNvSpPr/>
          <p:nvPr/>
        </p:nvSpPr>
        <p:spPr>
          <a:xfrm>
            <a:off x="2281925" y="3194293"/>
            <a:ext cx="733419" cy="7354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2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1</a:t>
            </a:r>
          </a:p>
        </p:txBody>
      </p:sp>
      <p:pic>
        <p:nvPicPr>
          <p:cNvPr id="36" name="Picture 3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06" y="5261187"/>
            <a:ext cx="966841" cy="866703"/>
          </a:xfrm>
          <a:prstGeom prst="rect">
            <a:avLst/>
          </a:prstGeom>
        </p:spPr>
      </p:pic>
      <p:sp>
        <p:nvSpPr>
          <p:cNvPr id="37" name="Rectangle: Rounded Corners 10">
            <a:hlinkClick r:id="rId11" action="ppaction://hlinksldjump"/>
          </p:cNvPr>
          <p:cNvSpPr/>
          <p:nvPr/>
        </p:nvSpPr>
        <p:spPr>
          <a:xfrm>
            <a:off x="3537345" y="4985659"/>
            <a:ext cx="812847" cy="7088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2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2</a:t>
            </a:r>
          </a:p>
        </p:txBody>
      </p:sp>
      <p:pic>
        <p:nvPicPr>
          <p:cNvPr id="48" name="Picture 4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5600" y="4130387"/>
            <a:ext cx="1040984" cy="933167"/>
          </a:xfrm>
          <a:prstGeom prst="rect">
            <a:avLst/>
          </a:prstGeom>
        </p:spPr>
      </p:pic>
      <p:sp>
        <p:nvSpPr>
          <p:cNvPr id="49" name="Rectangle: Rounded Corners 10">
            <a:hlinkClick r:id="rId12" action="ppaction://hlinksldjump"/>
          </p:cNvPr>
          <p:cNvSpPr/>
          <p:nvPr/>
        </p:nvSpPr>
        <p:spPr>
          <a:xfrm>
            <a:off x="5095867" y="3756022"/>
            <a:ext cx="784839" cy="7913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2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3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>
            <a:fillRect/>
          </a:stretch>
        </p:blipFill>
        <p:spPr>
          <a:xfrm>
            <a:off x="7729012" y="5332491"/>
            <a:ext cx="1670133" cy="7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1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-0.00069 C 0.03294 -0.00116 0.03646 -0.00185 0.03997 -0.00255 C 0.04518 -0.00301 0.05013 -0.00347 0.05534 -0.0044 C 0.0582 -0.00463 0.06094 -0.00556 0.06354 -0.00579 L 0.12031 -0.0044 C 0.12201 -0.00393 0.13177 -0.00116 0.13372 -0.00069 C 0.13685 0.00116 0.13971 0.00394 0.1431 0.00486 C 0.14518 0.00556 0.14727 0.00625 0.14909 0.00671 C 0.15885 0.01019 0.14857 0.00718 0.15638 0.01042 C 0.1582 0.01111 0.1599 0.01134 0.16159 0.01227 C 0.16263 0.01273 0.16367 0.01366 0.16471 0.01412 C 0.16602 0.01482 0.16758 0.01505 0.16875 0.01597 C 0.17175 0.01829 0.17435 0.0206 0.17708 0.02315 C 0.17917 0.02569 0.18086 0.0294 0.1832 0.03056 C 0.19063 0.03495 0.18763 0.03218 0.19258 0.03796 C 0.19466 0.04329 0.19466 0.04444 0.19779 0.04884 C 0.19857 0.05023 0.19961 0.05116 0.20065 0.05255 C 0.20664 0.06829 0.19883 0.04977 0.20586 0.05995 C 0.2069 0.06134 0.20716 0.06389 0.20794 0.06551 C 0.20885 0.0669 0.21003 0.06759 0.21107 0.06921 C 0.21654 0.07708 0.21198 0.07245 0.21628 0.07662 " pathEditMode="relative" rAng="0" ptsTypes="AAAAAAAAAAAAAAAAAAAAA">
                                      <p:cBhvr>
                                        <p:cTn id="5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6898 C 0.0017 -0.0699 0.00391 -0.07013 0.00573 -0.07152 C 0.0069 -0.07268 0.00742 -0.07453 0.00834 -0.07546 C 0.01211 -0.08055 0.01016 -0.07546 0.0142 -0.08379 C 0.0155 -0.08634 0.01628 -0.08958 0.01771 -0.09189 C 0.0237 -0.10115 0.02084 -0.09791 0.02552 -0.10254 C 0.03034 -0.11412 0.0237 -0.10069 0.02969 -0.1081 C 0.03047 -0.10879 0.0306 -0.11088 0.03138 -0.11203 C 0.03295 -0.11412 0.0349 -0.11551 0.03672 -0.11736 C 0.0375 -0.11828 0.03802 -0.11944 0.0392 -0.12013 C 0.04024 -0.12083 0.04141 -0.12176 0.04245 -0.12268 C 0.04375 -0.12384 0.04492 -0.12523 0.04597 -0.12685 C 0.04701 -0.12801 0.04753 -0.12986 0.04844 -0.13101 C 0.04961 -0.13171 0.05091 -0.13171 0.05196 -0.1324 C 0.05287 -0.13263 0.05365 -0.1331 0.05456 -0.13333 L 0.06485 -0.14421 L 0.06732 -0.14699 C 0.06823 -0.14791 0.06914 -0.14884 0.07005 -0.14953 C 0.08138 -0.16088 0.0681 -0.14791 0.07761 -0.15625 C 0.07852 -0.15717 0.07917 -0.15833 0.08021 -0.15902 C 0.08099 -0.15972 0.08203 -0.15972 0.08295 -0.16018 C 0.08373 -0.16111 0.08438 -0.1625 0.08516 -0.16296 C 0.08672 -0.16388 0.08815 -0.16388 0.08959 -0.16435 C 0.09076 -0.16527 0.09193 -0.16643 0.0931 -0.16713 C 0.09427 -0.16782 0.09532 -0.16805 0.09649 -0.16851 C 0.10261 -0.17129 0.09453 -0.16851 0.10339 -0.17129 C 0.11055 -0.17685 0.10274 -0.17129 0.11107 -0.17523 C 0.1125 -0.17592 0.11367 -0.17708 0.11524 -0.17801 C 0.11615 -0.17847 0.11706 -0.17893 0.11784 -0.17916 C 0.125 -0.18263 0.12253 -0.18148 0.12982 -0.1831 C 0.13568 -0.18634 0.12865 -0.18263 0.13933 -0.1875 C 0.14284 -0.18888 0.14102 -0.18888 0.14518 -0.19004 C 0.14727 -0.19027 0.14922 -0.19074 0.1513 -0.19143 C 0.15235 -0.19166 0.15352 -0.19259 0.15469 -0.19282 C 0.1586 -0.19351 0.16263 -0.19444 0.1668 -0.19537 C 0.16875 -0.19583 0.17071 -0.19629 0.17253 -0.19676 C 0.178 -0.19814 0.17826 -0.19814 0.18373 -0.19953 C 0.18594 -0.2 0.18841 -0.20023 0.1905 -0.20092 C 0.20065 -0.20324 0.18425 -0.20115 0.20078 -0.20324 C 0.21029 -0.20463 0.21706 -0.20509 0.2267 -0.20601 C 0.22943 -0.20648 0.23216 -0.20694 0.23516 -0.2074 C 0.23529 -0.2074 0.28125 -0.20972 0.30013 -0.20463 C 0.3013 -0.20439 0.30248 -0.2037 0.30352 -0.20324 C 0.30768 -0.20185 0.30768 -0.20231 0.31133 -0.20092 C 0.31224 -0.20046 0.31289 -0.19976 0.3138 -0.19953 C 0.31524 -0.19884 0.31667 -0.19884 0.3181 -0.19814 C 0.31953 -0.19768 0.3211 -0.19629 0.3224 -0.19537 C 0.328 -0.19282 0.32865 -0.19305 0.3336 -0.19143 C 0.33985 -0.18912 0.33425 -0.19097 0.34102 -0.1875 C 0.34388 -0.18588 0.34623 -0.18564 0.34896 -0.18449 C 0.3569 -0.18125 0.34571 -0.18541 0.35404 -0.18055 C 0.35547 -0.17986 0.3569 -0.17939 0.35834 -0.17916 C 0.35951 -0.17824 0.36055 -0.17731 0.36172 -0.17662 C 0.36263 -0.17592 0.36354 -0.17592 0.36433 -0.17523 C 0.36563 -0.17407 0.36654 -0.17245 0.36784 -0.17129 C 0.36862 -0.1706 0.36953 -0.1706 0.37032 -0.1699 C 0.37175 -0.16875 0.37305 -0.16689 0.37461 -0.16574 C 0.37552 -0.16504 0.37643 -0.16504 0.37722 -0.16435 C 0.37891 -0.16319 0.3806 -0.1618 0.38242 -0.16018 C 0.39011 -0.15301 0.38594 -0.15555 0.39518 -0.1456 L 0.40026 -0.14004 C 0.40104 -0.13935 0.40196 -0.13842 0.40287 -0.13726 C 0.4043 -0.13611 0.40586 -0.13495 0.40716 -0.13333 C 0.40795 -0.13263 0.40873 -0.13125 0.40977 -0.13101 C 0.41133 -0.12963 0.41328 -0.12986 0.41485 -0.12824 C 0.42136 -0.12129 0.41328 -0.12986 0.42005 -0.12129 C 0.42071 -0.12037 0.42175 -0.11944 0.42266 -0.11875 C 0.42357 -0.11759 0.42709 -0.11296 0.42839 -0.11203 C 0.4293 -0.11157 0.43021 -0.11088 0.43099 -0.11064 C 0.4319 -0.10949 0.43268 -0.10787 0.43373 -0.10671 C 0.43451 -0.10555 0.43529 -0.10486 0.4362 -0.10393 C 0.44505 -0.09143 0.43815 -0.0993 0.44401 -0.09305 C 0.44545 -0.08588 0.44401 -0.09236 0.44649 -0.08518 C 0.45078 -0.07314 0.44571 -0.08541 0.45 -0.07546 C 0.45026 -0.0743 0.45026 -0.07268 0.45078 -0.07152 C 0.45143 -0.0706 0.45274 -0.07013 0.45352 -0.06898 C 0.4543 -0.06713 0.4543 -0.06551 0.4543 -0.06319 " pathEditMode="relative" rAng="0" ptsTypes="AAAAAAAAAAAAAAAAAAAAAAAAAAAAAAAAAAAAAAAAAAAAAAAAAAAAAAAAAAAAAAAAAAAAAAAAAAAAA">
                                      <p:cBhvr>
                                        <p:cTn id="7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C 0.00208 -0.00324 0.00456 -0.00601 0.00677 -0.00972 C 0.01315 -0.01967 0.00846 -0.01574 0.01432 -0.01921 C 0.01523 -0.02037 0.01615 -0.02152 0.01693 -0.02291 C 0.0181 -0.025 0.01914 -0.02708 0.02044 -0.02893 C 0.02109 -0.02986 0.02213 -0.03009 0.02305 -0.03078 C 0.02435 -0.03194 0.02565 -0.0331 0.02734 -0.03472 C 0.02825 -0.03518 0.02956 -0.03564 0.0306 -0.03657 C 0.03177 -0.0375 0.03294 -0.03958 0.03398 -0.0405 C 0.03568 -0.04143 0.0375 -0.04143 0.03919 -0.04236 C 0.04206 -0.04328 0.04492 -0.04398 0.04766 -0.04583 C 0.05378 -0.05069 0.04609 -0.0449 0.05365 -0.04976 C 0.05456 -0.05046 0.05534 -0.05115 0.05625 -0.05162 C 0.06029 -0.05439 0.05937 -0.05324 0.06393 -0.05555 C 0.06615 -0.05694 0.06849 -0.0581 0.07057 -0.05949 C 0.07187 -0.06018 0.07305 -0.06041 0.07409 -0.06134 C 0.075 -0.06203 0.07578 -0.06273 0.07669 -0.06319 C 0.07812 -0.06388 0.07956 -0.06481 0.08099 -0.06527 C 0.08333 -0.0662 0.08555 -0.06851 0.08776 -0.06898 L 0.09557 -0.07106 C 0.09753 -0.07152 0.09935 -0.07268 0.10143 -0.07291 C 0.10716 -0.07361 0.11276 -0.0743 0.11849 -0.07453 L 0.26445 -0.07291 C 0.26927 -0.07268 0.27409 -0.07199 0.27904 -0.07106 C 0.28047 -0.07083 0.28177 -0.06967 0.2832 -0.06898 C 0.28698 -0.06782 0.29544 -0.06666 0.29948 -0.06527 C 0.32044 -0.05787 0.29635 -0.06412 0.31562 -0.05949 L 0.3224 -0.05555 C 0.32357 -0.05509 0.32474 -0.05463 0.32578 -0.05347 C 0.32669 -0.053 0.3276 -0.05208 0.32838 -0.05162 C 0.33255 -0.05023 0.34036 -0.04768 0.34036 -0.04745 C 0.34805 -0.04097 0.34128 -0.04652 0.34896 -0.04236 C 0.34987 -0.04166 0.35065 -0.04074 0.35143 -0.0405 C 0.35378 -0.03958 0.35599 -0.03912 0.35833 -0.03842 C 0.36588 -0.02986 0.35638 -0.03981 0.36849 -0.03078 L 0.3737 -0.02685 C 0.37448 -0.02615 0.37526 -0.02546 0.3763 -0.025 C 0.37734 -0.0243 0.37865 -0.02407 0.37956 -0.02291 C 0.38776 -0.0162 0.37799 -0.02129 0.38737 -0.01713 C 0.39883 -0.00416 0.38177 -0.02245 0.39505 -0.01134 C 0.39596 -0.01064 0.39674 -0.00879 0.39753 -0.00763 C 0.39948 -0.00509 0.4013 -0.00555 0.40365 -0.00393 C 0.40469 -0.003 0.40573 -0.00092 0.4069 -4.44444E-6 C 0.4095 0.00209 0.41198 0.00394 0.41458 0.00579 C 0.41549 0.00649 0.41628 0.00695 0.41719 0.00787 C 0.42227 0.01227 0.42005 0.01042 0.42396 0.01366 C 0.42487 0.01482 0.42565 0.01621 0.42656 0.01737 C 0.42747 0.01829 0.42825 0.01852 0.42917 0.01945 C 0.43789 0.03033 0.43099 0.02454 0.43685 0.02894 C 0.44805 0.04769 0.4345 0.02616 0.44284 0.03658 C 0.45208 0.04815 0.44414 0.03982 0.4513 0.05024 C 0.45247 0.05139 0.45365 0.05232 0.45469 0.05348 C 0.4556 0.0551 0.45638 0.05649 0.45729 0.05741 C 0.46068 0.06135 0.45937 0.05718 0.46237 0.0632 C 0.46536 0.06968 0.4681 0.07778 0.47187 0.08264 C 0.47266 0.08357 0.47357 0.08403 0.47448 0.0845 C 0.47604 0.09028 0.47617 0.09144 0.47865 0.09607 C 0.47943 0.09769 0.48047 0.09815 0.48125 0.09977 C 0.48216 0.10162 0.48268 0.10371 0.48385 0.10579 C 0.4845 0.10695 0.48555 0.10787 0.48633 0.1095 C 0.48724 0.11135 0.48789 0.11343 0.48893 0.11528 C 0.48958 0.11667 0.49075 0.1176 0.49141 0.11899 C 0.49245 0.12107 0.49323 0.12292 0.49388 0.12477 C 0.49466 0.12686 0.49505 0.12917 0.4957 0.13056 C 0.49674 0.13264 0.49805 0.13311 0.49909 0.1345 L 0.50755 0.1632 L 0.51107 0.17477 C 0.51315 0.18843 0.51185 0.18311 0.51445 0.1919 C 0.51484 0.19468 0.51497 0.197 0.51536 0.19977 C 0.51706 0.21343 0.51706 0.20672 0.51706 0.21343 " pathEditMode="relative" rAng="0" ptsTypes="AAAAAAAAAAAAAAAAAAAAAAAAAAAAAAAAAAAAAAAAAAAAAAAAAAAAAAAAAAAAAAAAAAAAAA">
                                      <p:cBhvr>
                                        <p:cTn id="8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46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4" grpId="2" animBg="1"/>
      <p:bldP spid="37" grpId="0" animBg="1"/>
      <p:bldP spid="37" grpId="1" animBg="1"/>
      <p:bldP spid="37" grpId="2" animBg="1"/>
      <p:bldP spid="49" grpId="0" animBg="1"/>
      <p:bldP spid="49" grpId="1" animBg="1"/>
      <p:bldP spid="49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93614" y="478808"/>
            <a:ext cx="9410848" cy="2308324"/>
          </a:xfrm>
          <a:prstGeom prst="rect">
            <a:avLst/>
          </a:prstGeom>
          <a:solidFill>
            <a:schemeClr val="bg1">
              <a:alpha val="89565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Có 72 kg gạo đựng đều trong 8 bao. Hỏi có 54 kg gạo đựng đều trong bao nhiêu bao như thế?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2" y="5550994"/>
            <a:ext cx="1197537" cy="10735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93614" y="3668669"/>
            <a:ext cx="9410848" cy="1015663"/>
          </a:xfrm>
          <a:prstGeom prst="rect">
            <a:avLst/>
          </a:prstGeom>
          <a:solidFill>
            <a:srgbClr val="D7F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6000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Đáp</a:t>
            </a:r>
            <a:r>
              <a:rPr lang="en-US" sz="60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6000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án</a:t>
            </a:r>
            <a:r>
              <a:rPr lang="en-US" sz="60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: 6 bao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864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96091" y="465162"/>
            <a:ext cx="10407139" cy="1938992"/>
          </a:xfrm>
          <a:prstGeom prst="rect">
            <a:avLst/>
          </a:prstGeom>
          <a:solidFill>
            <a:schemeClr val="bg1">
              <a:alpha val="89565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id-ID" sz="6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B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ài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toán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vừa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làm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thuộc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dạng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toán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 </a:t>
            </a:r>
            <a:r>
              <a:rPr kumimoji="0" lang="en-US" altLang="id-ID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nào</a:t>
            </a:r>
            <a:r>
              <a:rPr kumimoji="0" lang="en-US" altLang="id-ID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IBM Plex Sans Thai"/>
              </a:rPr>
              <a:t>? </a:t>
            </a: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2" y="5550994"/>
            <a:ext cx="1197537" cy="10735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23833" y="3345850"/>
            <a:ext cx="9498842" cy="1446550"/>
          </a:xfrm>
          <a:prstGeom prst="rect">
            <a:avLst/>
          </a:prstGeom>
          <a:solidFill>
            <a:srgbClr val="D7F06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solidFill>
                  <a:srgbClr val="000000"/>
                </a:solidFill>
              </a:rPr>
              <a:t>B</a:t>
            </a:r>
            <a:r>
              <a:rPr lang="vi-VN" sz="4400" b="1" dirty="0">
                <a:solidFill>
                  <a:srgbClr val="000000"/>
                </a:solidFill>
              </a:rPr>
              <a:t>ài toán có liên quan đến rút về đơn vị dạng 2.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37230" y="730485"/>
            <a:ext cx="10864769" cy="1569660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Em hãy nêu các bước giải của bài toán trên? 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19" name="Picture 1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2" y="5550994"/>
            <a:ext cx="1197537" cy="10735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A61658-F79E-2A3E-3D36-30CF53BF2FBD}"/>
              </a:ext>
            </a:extLst>
          </p:cNvPr>
          <p:cNvSpPr txBox="1"/>
          <p:nvPr/>
        </p:nvSpPr>
        <p:spPr>
          <a:xfrm>
            <a:off x="1346014" y="2839994"/>
            <a:ext cx="9410848" cy="3170099"/>
          </a:xfrm>
          <a:prstGeom prst="rect">
            <a:avLst/>
          </a:prstGeom>
          <a:solidFill>
            <a:srgbClr val="D7F060"/>
          </a:solidFill>
        </p:spPr>
        <p:txBody>
          <a:bodyPr wrap="square" rtlCol="0">
            <a:spAutoFit/>
          </a:bodyPr>
          <a:lstStyle/>
          <a:p>
            <a:pPr lvl="0" algn="just" defTabSz="914354"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Bước 1: </a:t>
            </a:r>
            <a:r>
              <a:rPr lang="vi-VN" sz="40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tìm giá trị một phần trong các phần bằng nhau (rút về đơn vị - thực hiện phép chia). </a:t>
            </a:r>
          </a:p>
          <a:p>
            <a:pPr lvl="0" algn="just" defTabSz="914354"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Bước 2: </a:t>
            </a:r>
            <a:r>
              <a:rPr lang="vi-VN" sz="40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/>
                <a:sym typeface="Arial" panose="020B0604020202020204"/>
              </a:rPr>
              <a:t>Tìm số phần của một giá trị (thực hiện phép chia).</a:t>
            </a:r>
          </a:p>
        </p:txBody>
      </p:sp>
    </p:spTree>
    <p:extLst>
      <p:ext uri="{BB962C8B-B14F-4D97-AF65-F5344CB8AC3E}">
        <p14:creationId xmlns:p14="http://schemas.microsoft.com/office/powerpoint/2010/main" val="88023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85" y="3308775"/>
            <a:ext cx="2226975" cy="29002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6243957" y="2889977"/>
            <a:ext cx="3617472" cy="3256883"/>
          </a:xfrm>
          <a:prstGeom prst="rect">
            <a:avLst/>
          </a:prstGeom>
        </p:spPr>
      </p:pic>
      <p:pic>
        <p:nvPicPr>
          <p:cNvPr id="20" name="Picture 1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3" y="4328332"/>
            <a:ext cx="1306285" cy="11709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>
            <a:fillRect/>
          </a:stretch>
        </p:blipFill>
        <p:spPr>
          <a:xfrm>
            <a:off x="4016985" y="5056023"/>
            <a:ext cx="2226975" cy="1090839"/>
          </a:xfrm>
          <a:prstGeom prst="rect">
            <a:avLst/>
          </a:prstGeom>
        </p:spPr>
      </p:pic>
      <p:pic>
        <p:nvPicPr>
          <p:cNvPr id="21" name="Picture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2" y="5550994"/>
            <a:ext cx="1197537" cy="10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51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429892" y="-2436453"/>
            <a:ext cx="5332216" cy="100305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F74296-F94C-16C1-06C7-A56F272DD9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7134225" y="3485958"/>
            <a:ext cx="5081376" cy="35065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C38860-C151-0BF4-6702-E816CB2E1C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590925"/>
            <a:ext cx="3384063" cy="33567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EC63F2-D9B5-EADC-645C-B7F076C0F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1821" y="-871489"/>
            <a:ext cx="6607860" cy="294267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7A46341-65C6-263C-C73A-F96BC7499E98}"/>
              </a:ext>
            </a:extLst>
          </p:cNvPr>
          <p:cNvGrpSpPr/>
          <p:nvPr/>
        </p:nvGrpSpPr>
        <p:grpSpPr>
          <a:xfrm>
            <a:off x="9041702" y="52390"/>
            <a:ext cx="3241053" cy="1762716"/>
            <a:chOff x="9041702" y="52390"/>
            <a:chExt cx="3241053" cy="1762716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A897306-7260-AE84-6AFA-0E14EAB599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B3146E09-7B50-7F4D-0707-A53D8BC01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4268D89-320E-89F6-5C28-99D0A9A7FE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5838" y="652462"/>
            <a:ext cx="2566988" cy="10081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C9F2FA-3874-DF07-0B71-22E58734F1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5443" y="2189563"/>
            <a:ext cx="761456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2E9321-E4C2-EA43-1197-EF23FC400D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06" t="68652" r="2751"/>
          <a:stretch/>
        </p:blipFill>
        <p:spPr>
          <a:xfrm flipH="1">
            <a:off x="2072674" y="2827489"/>
            <a:ext cx="3628417" cy="4017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62C1A8-DDE8-6AF1-B861-0B87FC5E5C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 flipH="1">
            <a:off x="258027" y="2827489"/>
            <a:ext cx="2509737" cy="2946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66224E-9CDB-682D-1D29-4CB3F41F2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9779" y="-760899"/>
            <a:ext cx="7003339" cy="29426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3FF89AC-EE96-9450-915D-430521C816C0}"/>
              </a:ext>
            </a:extLst>
          </p:cNvPr>
          <p:cNvGrpSpPr/>
          <p:nvPr/>
        </p:nvGrpSpPr>
        <p:grpSpPr>
          <a:xfrm>
            <a:off x="1771076" y="932681"/>
            <a:ext cx="2682472" cy="2421754"/>
            <a:chOff x="1771076" y="932681"/>
            <a:chExt cx="2682472" cy="2421754"/>
          </a:xfrm>
        </p:grpSpPr>
        <p:sp>
          <p:nvSpPr>
            <p:cNvPr id="5" name="椭圆 4"/>
            <p:cNvSpPr/>
            <p:nvPr/>
          </p:nvSpPr>
          <p:spPr>
            <a:xfrm>
              <a:off x="1901435" y="932681"/>
              <a:ext cx="2421754" cy="2421754"/>
            </a:xfrm>
            <a:prstGeom prst="ellipse">
              <a:avLst/>
            </a:prstGeom>
            <a:solidFill>
              <a:srgbClr val="61ADFB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5号-简雅黑" panose="00000500000000000000" pitchFamily="2" charset="-122"/>
                <a:ea typeface="字魂105号-简雅黑" panose="00000500000000000000" pitchFamily="2" charset="-122"/>
                <a:cs typeface="+mn-cs"/>
                <a:sym typeface="字魂105号-简雅黑" panose="00000500000000000000" pitchFamily="2" charset="-122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C4F8BBE-0FC7-0D9F-771F-D33C23DA3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1076" y="1285444"/>
              <a:ext cx="2682472" cy="18472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85F112-1060-A3B8-F86A-E9261307A086}"/>
              </a:ext>
            </a:extLst>
          </p:cNvPr>
          <p:cNvSpPr txBox="1"/>
          <p:nvPr/>
        </p:nvSpPr>
        <p:spPr>
          <a:xfrm>
            <a:off x="4814518" y="1406714"/>
            <a:ext cx="57052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3200" b="1" i="1" dirty="0">
                <a:solidFill>
                  <a:srgbClr val="D6BDF7">
                    <a:lumMod val="10000"/>
                  </a:srgbClr>
                </a:solidFill>
                <a:latin typeface="Cambria" panose="02040503050406030204" pitchFamily="18" charset="0"/>
              </a:rPr>
              <a:t>Củng cố cách giải các bài toán liên quan rút về đơn vị và vận dụng giải quyết một số vấn đề thực tiễn đơn giản.</a:t>
            </a:r>
            <a:endParaRPr lang="en-US" sz="3200" b="1" i="1" dirty="0">
              <a:solidFill>
                <a:srgbClr val="D6BDF7">
                  <a:lumMod val="10000"/>
                </a:srgbClr>
              </a:solidFill>
              <a:latin typeface="Cambria" panose="0204050305040603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3200" b="1" i="1" dirty="0">
                <a:solidFill>
                  <a:srgbClr val="D6BDF7">
                    <a:lumMod val="10000"/>
                  </a:srgbClr>
                </a:solidFill>
                <a:latin typeface="Cambria" panose="02040503050406030204" pitchFamily="18" charset="0"/>
              </a:rPr>
              <a:t>Nhận biết và giải thành thạo 2 dạng của bài toán liên quan đến rút về đơn vị.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srgbClr val="D6BDF7">
                  <a:lumMod val="1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41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651</Words>
  <Application>Microsoft Office PowerPoint</Application>
  <PresentationFormat>Widescreen</PresentationFormat>
  <Paragraphs>71</Paragraphs>
  <Slides>19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等线</vt:lpstr>
      <vt:lpstr>华康方圆体W7</vt:lpstr>
      <vt:lpstr>字魂105号-简雅黑</vt:lpstr>
      <vt:lpstr>Arial</vt:lpstr>
      <vt:lpstr>Calibri</vt:lpstr>
      <vt:lpstr>Calibri Light</vt:lpstr>
      <vt:lpstr>Cambria</vt:lpstr>
      <vt:lpstr>Open Sans</vt:lpstr>
      <vt:lpstr>Pattaya</vt:lpstr>
      <vt:lpstr>Times New Roman</vt:lpstr>
      <vt:lpstr>UTM Cookies</vt:lpstr>
      <vt:lpstr>1_Office Theme</vt:lpstr>
      <vt:lpstr>Class Awards Certificates by Slidesgo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2023-09-14T07:24:47Z</dcterms:created>
  <dcterms:modified xsi:type="dcterms:W3CDTF">2023-09-21T23:01:44Z</dcterms:modified>
</cp:coreProperties>
</file>