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  <p:sldMasterId id="2147483717" r:id="rId5"/>
  </p:sldMasterIdLst>
  <p:notesMasterIdLst>
    <p:notesMasterId r:id="rId35"/>
  </p:notesMasterIdLst>
  <p:sldIdLst>
    <p:sldId id="2664" r:id="rId6"/>
    <p:sldId id="2665" r:id="rId7"/>
    <p:sldId id="257" r:id="rId8"/>
    <p:sldId id="258" r:id="rId9"/>
    <p:sldId id="260" r:id="rId10"/>
    <p:sldId id="261" r:id="rId11"/>
    <p:sldId id="262" r:id="rId12"/>
    <p:sldId id="2666" r:id="rId13"/>
    <p:sldId id="2677" r:id="rId14"/>
    <p:sldId id="2669" r:id="rId15"/>
    <p:sldId id="2678" r:id="rId16"/>
    <p:sldId id="2679" r:id="rId17"/>
    <p:sldId id="2680" r:id="rId18"/>
    <p:sldId id="2681" r:id="rId19"/>
    <p:sldId id="2671" r:id="rId20"/>
    <p:sldId id="2682" r:id="rId21"/>
    <p:sldId id="2683" r:id="rId22"/>
    <p:sldId id="2684" r:id="rId23"/>
    <p:sldId id="2685" r:id="rId24"/>
    <p:sldId id="2686" r:id="rId25"/>
    <p:sldId id="2687" r:id="rId26"/>
    <p:sldId id="2688" r:id="rId27"/>
    <p:sldId id="2689" r:id="rId28"/>
    <p:sldId id="2690" r:id="rId29"/>
    <p:sldId id="2692" r:id="rId30"/>
    <p:sldId id="2693" r:id="rId31"/>
    <p:sldId id="2694" r:id="rId32"/>
    <p:sldId id="2652" r:id="rId33"/>
    <p:sldId id="269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4FA"/>
    <a:srgbClr val="EF7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658D8-3C1A-4526-8445-629BC3DD4F16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2C5F0-1E5C-4266-8D7E-11D9C2E8D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96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095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899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99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125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7591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910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715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323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4556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4082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927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378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kim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quay. </a:t>
            </a:r>
            <a:r>
              <a:rPr lang="en-US" dirty="0" err="1"/>
              <a:t>Bấm</a:t>
            </a:r>
            <a:r>
              <a:rPr lang="en-US" dirty="0"/>
              <a:t> enter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.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sang slide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2C5F0-1E5C-4266-8D7E-11D9C2E8D0E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978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2C5F0-1E5C-4266-8D7E-11D9C2E8D0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823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6443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917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39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548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5289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491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222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0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296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465531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75803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228268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1918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7058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84142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9227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5311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2484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1911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2951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069671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016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0017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58973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6199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51707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500006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92157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4235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77285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2310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347906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76855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289334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21538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2271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8/17/2023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085749" y="21566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32147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8/17/2023</a:t>
            </a:fld>
            <a:endParaRPr lang="en-US"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848224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374030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8/17/2023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991359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91831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3579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798144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05369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8/17/2023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133827" y="0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435358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402487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41698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768887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731586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53906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98705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6922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EC1A5289-0021-5633-BA7A-AEA913CD272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4525" y="314325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CF6DE9D4-7B67-4BAF-A4E1-9642A17DCE7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97B7B-E32C-4112-B6B3-F4285350BEC3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0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744DA942-2575-45CC-896C-302456FE700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299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1A5F47B7-60E9-4E8F-8C42-778139D7068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89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C4DF0C33-1195-467E-8ECD-C39B84A84DD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681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6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6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6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6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6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7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7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7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7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20.jpg"/><Relationship Id="rId9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9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20.xml"/><Relationship Id="rId9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18" Type="http://schemas.openxmlformats.org/officeDocument/2006/relationships/image" Target="../media/image36.png"/><Relationship Id="rId3" Type="http://schemas.openxmlformats.org/officeDocument/2006/relationships/image" Target="../media/image28.png"/><Relationship Id="rId21" Type="http://schemas.openxmlformats.org/officeDocument/2006/relationships/slide" Target="slide7.xml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17" Type="http://schemas.microsoft.com/office/2007/relationships/hdphoto" Target="../media/hdphoto9.wdp"/><Relationship Id="rId2" Type="http://schemas.openxmlformats.org/officeDocument/2006/relationships/image" Target="../media/image27.jpg"/><Relationship Id="rId16" Type="http://schemas.openxmlformats.org/officeDocument/2006/relationships/image" Target="../media/image35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4.wdp"/><Relationship Id="rId11" Type="http://schemas.openxmlformats.org/officeDocument/2006/relationships/image" Target="../media/image32.gif"/><Relationship Id="rId5" Type="http://schemas.openxmlformats.org/officeDocument/2006/relationships/image" Target="../media/image29.png"/><Relationship Id="rId15" Type="http://schemas.microsoft.com/office/2007/relationships/hdphoto" Target="../media/hdphoto8.wdp"/><Relationship Id="rId23" Type="http://schemas.openxmlformats.org/officeDocument/2006/relationships/slide" Target="slide9.xml"/><Relationship Id="rId10" Type="http://schemas.microsoft.com/office/2007/relationships/hdphoto" Target="../media/hdphoto6.wdp"/><Relationship Id="rId19" Type="http://schemas.microsoft.com/office/2007/relationships/hdphoto" Target="../media/hdphoto10.wdp"/><Relationship Id="rId4" Type="http://schemas.microsoft.com/office/2007/relationships/hdphoto" Target="../media/hdphoto3.wdp"/><Relationship Id="rId9" Type="http://schemas.openxmlformats.org/officeDocument/2006/relationships/image" Target="../media/image31.png"/><Relationship Id="rId14" Type="http://schemas.openxmlformats.org/officeDocument/2006/relationships/image" Target="../media/image34.png"/><Relationship Id="rId22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40.wmf"/><Relationship Id="rId3" Type="http://schemas.openxmlformats.org/officeDocument/2006/relationships/audio" Target="../media/audio2.wav"/><Relationship Id="rId7" Type="http://schemas.openxmlformats.org/officeDocument/2006/relationships/image" Target="../media/image27.jpg"/><Relationship Id="rId12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5.wav"/><Relationship Id="rId11" Type="http://schemas.openxmlformats.org/officeDocument/2006/relationships/image" Target="../media/image38.png"/><Relationship Id="rId5" Type="http://schemas.openxmlformats.org/officeDocument/2006/relationships/audio" Target="../media/audio4.wav"/><Relationship Id="rId10" Type="http://schemas.microsoft.com/office/2007/relationships/hdphoto" Target="../media/hdphoto11.wdp"/><Relationship Id="rId4" Type="http://schemas.openxmlformats.org/officeDocument/2006/relationships/audio" Target="../media/audio3.wav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11.wdp"/><Relationship Id="rId3" Type="http://schemas.openxmlformats.org/officeDocument/2006/relationships/audio" Target="../media/audio3.wav"/><Relationship Id="rId7" Type="http://schemas.openxmlformats.org/officeDocument/2006/relationships/image" Target="../media/image27.jp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audio" Target="../media/audio5.wav"/><Relationship Id="rId11" Type="http://schemas.openxmlformats.org/officeDocument/2006/relationships/slide" Target="slide4.xml"/><Relationship Id="rId5" Type="http://schemas.openxmlformats.org/officeDocument/2006/relationships/audio" Target="../media/audio4.wav"/><Relationship Id="rId10" Type="http://schemas.openxmlformats.org/officeDocument/2006/relationships/image" Target="../media/image40.wmf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11.wdp"/><Relationship Id="rId3" Type="http://schemas.openxmlformats.org/officeDocument/2006/relationships/audio" Target="../media/audio2.wav"/><Relationship Id="rId7" Type="http://schemas.openxmlformats.org/officeDocument/2006/relationships/image" Target="../media/image27.jp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audio" Target="../media/audio5.wav"/><Relationship Id="rId11" Type="http://schemas.openxmlformats.org/officeDocument/2006/relationships/slide" Target="slide4.xml"/><Relationship Id="rId5" Type="http://schemas.openxmlformats.org/officeDocument/2006/relationships/audio" Target="../media/audio4.wav"/><Relationship Id="rId15" Type="http://schemas.openxmlformats.org/officeDocument/2006/relationships/image" Target="../media/image42.png"/><Relationship Id="rId10" Type="http://schemas.openxmlformats.org/officeDocument/2006/relationships/image" Target="../media/image40.wmf"/><Relationship Id="rId4" Type="http://schemas.openxmlformats.org/officeDocument/2006/relationships/audio" Target="../media/audio3.wav"/><Relationship Id="rId9" Type="http://schemas.openxmlformats.org/officeDocument/2006/relationships/image" Target="../media/image39.png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44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2041" y="2719705"/>
            <a:ext cx="2222803" cy="3545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843" y="3304754"/>
            <a:ext cx="1771603" cy="3249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276" y="5015433"/>
            <a:ext cx="2864935" cy="148749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428" y="953132"/>
            <a:ext cx="1399401" cy="1146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42C9EB-DF83-4352-85A5-E3F378F047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006" y="2213379"/>
            <a:ext cx="4171535" cy="4339583"/>
          </a:xfrm>
          <a:prstGeom prst="rect">
            <a:avLst/>
          </a:prstGeom>
        </p:spPr>
      </p:pic>
      <p:pic>
        <p:nvPicPr>
          <p:cNvPr id="18" name="图片 18">
            <a:extLst>
              <a:ext uri="{FF2B5EF4-FFF2-40B4-BE49-F238E27FC236}">
                <a16:creationId xmlns:a16="http://schemas.microsoft.com/office/drawing/2014/main" id="{65686B99-D9FD-4651-830B-17789F6F985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3442" y="19881"/>
            <a:ext cx="1399401" cy="1146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D735CA-5986-3AE0-1A4B-3B0591C969B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58778" y="871900"/>
            <a:ext cx="7474344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412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0198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CB436C-C285-4F0E-A05E-A1E27C34790E}"/>
              </a:ext>
            </a:extLst>
          </p:cNvPr>
          <p:cNvGrpSpPr/>
          <p:nvPr/>
        </p:nvGrpSpPr>
        <p:grpSpPr>
          <a:xfrm>
            <a:off x="1238250" y="593123"/>
            <a:ext cx="971550" cy="837543"/>
            <a:chOff x="666750" y="573242"/>
            <a:chExt cx="971550" cy="837543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EE4E71B-B5CA-49F6-AAEC-503882028F94}"/>
                </a:ext>
              </a:extLst>
            </p:cNvPr>
            <p:cNvSpPr/>
            <p:nvPr/>
          </p:nvSpPr>
          <p:spPr>
            <a:xfrm>
              <a:off x="666750" y="573242"/>
              <a:ext cx="971550" cy="837543"/>
            </a:xfrm>
            <a:prstGeom prst="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E5320D-2B34-4B0C-91E3-A15F00D49894}"/>
                </a:ext>
              </a:extLst>
            </p:cNvPr>
            <p:cNvSpPr txBox="1"/>
            <p:nvPr/>
          </p:nvSpPr>
          <p:spPr>
            <a:xfrm>
              <a:off x="952500" y="821513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0C35B6-BD3D-459C-BE16-1842D2DCCA54}"/>
              </a:ext>
            </a:extLst>
          </p:cNvPr>
          <p:cNvSpPr txBox="1"/>
          <p:nvPr/>
        </p:nvSpPr>
        <p:spPr>
          <a:xfrm>
            <a:off x="2035402" y="621488"/>
            <a:ext cx="9737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biểu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D3CE242-9672-C765-22F6-32BD06BA8A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43575" y="1981200"/>
            <a:ext cx="5715000" cy="3771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747EE6-1E69-5F7E-1ABD-8EE990CA7D6C}"/>
              </a:ext>
            </a:extLst>
          </p:cNvPr>
          <p:cNvSpPr txBox="1"/>
          <p:nvPr/>
        </p:nvSpPr>
        <p:spPr>
          <a:xfrm>
            <a:off x="523875" y="2047875"/>
            <a:ext cx="54292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 ngày thứ Bảy:</a:t>
            </a:r>
          </a:p>
          <a:p>
            <a:pPr algn="just" latinLnBrk="0"/>
            <a:r>
              <a:rPr lang="vi-VN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Cửa hàng bán được những loại cây nào?</a:t>
            </a:r>
          </a:p>
          <a:p>
            <a:pPr algn="just" latinLnBrk="0"/>
            <a:r>
              <a:rPr lang="vi-VN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Cửa hàng bán được bao nhiêu cây xương rồng?</a:t>
            </a:r>
          </a:p>
          <a:p>
            <a:pPr algn="just" latinLnBrk="0"/>
            <a:r>
              <a:rPr lang="vi-VN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Loại cây nào cửa hàng bán được nhiều nhất?</a:t>
            </a:r>
          </a:p>
          <a:p>
            <a:pPr algn="just" latinLnBrk="0"/>
            <a:r>
              <a:rPr lang="vi-VN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d) Cửa hàng bán được số cây hoa nhài gấp mấy lần số cây hoa ly?</a:t>
            </a:r>
          </a:p>
        </p:txBody>
      </p:sp>
    </p:spTree>
    <p:extLst>
      <p:ext uri="{BB962C8B-B14F-4D97-AF65-F5344CB8AC3E}">
        <p14:creationId xmlns:p14="http://schemas.microsoft.com/office/powerpoint/2010/main" val="2246999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0198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3CE242-9672-C765-22F6-32BD06BA8A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6475" y="742950"/>
            <a:ext cx="5715000" cy="3771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747EE6-1E69-5F7E-1ABD-8EE990CA7D6C}"/>
              </a:ext>
            </a:extLst>
          </p:cNvPr>
          <p:cNvSpPr txBox="1"/>
          <p:nvPr/>
        </p:nvSpPr>
        <p:spPr>
          <a:xfrm>
            <a:off x="590550" y="1066800"/>
            <a:ext cx="54292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 ngày thứ Bảy: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Cửa hàng bán được những loại cây nào?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94D64-0FAE-F7A1-3EC7-33F5CD8AAEC3}"/>
              </a:ext>
            </a:extLst>
          </p:cNvPr>
          <p:cNvSpPr/>
          <p:nvPr/>
        </p:nvSpPr>
        <p:spPr>
          <a:xfrm>
            <a:off x="6553200" y="1123950"/>
            <a:ext cx="2181225" cy="2781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8">
            <a:extLst>
              <a:ext uri="{FF2B5EF4-FFF2-40B4-BE49-F238E27FC236}">
                <a16:creationId xmlns:a16="http://schemas.microsoft.com/office/drawing/2014/main" id="{6C0A9375-80D0-4E43-FA36-CADCB5384D88}"/>
              </a:ext>
            </a:extLst>
          </p:cNvPr>
          <p:cNvSpPr/>
          <p:nvPr/>
        </p:nvSpPr>
        <p:spPr>
          <a:xfrm>
            <a:off x="905678" y="3078914"/>
            <a:ext cx="4857751" cy="2750385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4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 hàng bán được hoa ly, hoa hồng, hoa giấy, cây xương rồng, hoa nhài.</a:t>
            </a:r>
            <a:endParaRPr lang="pt-BR" sz="40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4077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0198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3CE242-9672-C765-22F6-32BD06BA8A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6475" y="742950"/>
            <a:ext cx="5715000" cy="3771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747EE6-1E69-5F7E-1ABD-8EE990CA7D6C}"/>
              </a:ext>
            </a:extLst>
          </p:cNvPr>
          <p:cNvSpPr txBox="1"/>
          <p:nvPr/>
        </p:nvSpPr>
        <p:spPr>
          <a:xfrm>
            <a:off x="590550" y="1066800"/>
            <a:ext cx="54292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ngày thứ Bảy:</a:t>
            </a:r>
          </a:p>
          <a:p>
            <a:pPr lvl="0" algn="just"/>
            <a:r>
              <a:rPr lang="vi-VN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Cửa hàng bán được bao nhiêu cây xương rồng?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94D64-0FAE-F7A1-3EC7-33F5CD8AAEC3}"/>
              </a:ext>
            </a:extLst>
          </p:cNvPr>
          <p:cNvSpPr/>
          <p:nvPr/>
        </p:nvSpPr>
        <p:spPr>
          <a:xfrm>
            <a:off x="6638925" y="2809874"/>
            <a:ext cx="3676650" cy="5143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8">
            <a:extLst>
              <a:ext uri="{FF2B5EF4-FFF2-40B4-BE49-F238E27FC236}">
                <a16:creationId xmlns:a16="http://schemas.microsoft.com/office/drawing/2014/main" id="{6C0A9375-80D0-4E43-FA36-CADCB5384D88}"/>
              </a:ext>
            </a:extLst>
          </p:cNvPr>
          <p:cNvSpPr/>
          <p:nvPr/>
        </p:nvSpPr>
        <p:spPr>
          <a:xfrm>
            <a:off x="523875" y="3078914"/>
            <a:ext cx="5686425" cy="1540711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 hàng bán được </a:t>
            </a:r>
            <a:endParaRPr lang="en-US" sz="3600" b="1" dirty="0">
              <a:solidFill>
                <a:srgbClr val="44546A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n-US" sz="36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x 4 = 12</a:t>
            </a:r>
            <a:r>
              <a:rPr lang="vi-VN" sz="36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cây xương rồng.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341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0198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3CE242-9672-C765-22F6-32BD06BA8A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6475" y="742950"/>
            <a:ext cx="5715000" cy="3771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747EE6-1E69-5F7E-1ABD-8EE990CA7D6C}"/>
              </a:ext>
            </a:extLst>
          </p:cNvPr>
          <p:cNvSpPr txBox="1"/>
          <p:nvPr/>
        </p:nvSpPr>
        <p:spPr>
          <a:xfrm>
            <a:off x="590550" y="1066800"/>
            <a:ext cx="54292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 ngày thứ Bảy: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c) Loại cây nào cửa hàng bán được nhiều nhất?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94D64-0FAE-F7A1-3EC7-33F5CD8AAEC3}"/>
              </a:ext>
            </a:extLst>
          </p:cNvPr>
          <p:cNvSpPr/>
          <p:nvPr/>
        </p:nvSpPr>
        <p:spPr>
          <a:xfrm>
            <a:off x="6648449" y="1695451"/>
            <a:ext cx="4429125" cy="609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8">
            <a:extLst>
              <a:ext uri="{FF2B5EF4-FFF2-40B4-BE49-F238E27FC236}">
                <a16:creationId xmlns:a16="http://schemas.microsoft.com/office/drawing/2014/main" id="{6C0A9375-80D0-4E43-FA36-CADCB5384D88}"/>
              </a:ext>
            </a:extLst>
          </p:cNvPr>
          <p:cNvSpPr/>
          <p:nvPr/>
        </p:nvSpPr>
        <p:spPr>
          <a:xfrm>
            <a:off x="676276" y="3078914"/>
            <a:ext cx="5162550" cy="1693111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 hoa hồng bán được nhiều nhất 5</a:t>
            </a:r>
            <a:r>
              <a:rPr lang="en-US" sz="36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4 = 20</a:t>
            </a:r>
            <a:r>
              <a:rPr lang="vi-VN" sz="36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cây.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6444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0198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3CE242-9672-C765-22F6-32BD06BA8A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6475" y="742950"/>
            <a:ext cx="5715000" cy="3771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747EE6-1E69-5F7E-1ABD-8EE990CA7D6C}"/>
              </a:ext>
            </a:extLst>
          </p:cNvPr>
          <p:cNvSpPr txBox="1"/>
          <p:nvPr/>
        </p:nvSpPr>
        <p:spPr>
          <a:xfrm>
            <a:off x="590550" y="1066800"/>
            <a:ext cx="5429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 ngày thứ Bảy:</a:t>
            </a:r>
          </a:p>
          <a:p>
            <a:pPr lvl="0" algn="just"/>
            <a:r>
              <a:rPr lang="vi-VN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d) Cửa hàng bán được số cây hoa nhài gấp mấy lần số cây hoa ly?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94D64-0FAE-F7A1-3EC7-33F5CD8AAEC3}"/>
              </a:ext>
            </a:extLst>
          </p:cNvPr>
          <p:cNvSpPr/>
          <p:nvPr/>
        </p:nvSpPr>
        <p:spPr>
          <a:xfrm>
            <a:off x="6572249" y="1190626"/>
            <a:ext cx="3143251" cy="5524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8">
            <a:extLst>
              <a:ext uri="{FF2B5EF4-FFF2-40B4-BE49-F238E27FC236}">
                <a16:creationId xmlns:a16="http://schemas.microsoft.com/office/drawing/2014/main" id="{6C0A9375-80D0-4E43-FA36-CADCB5384D88}"/>
              </a:ext>
            </a:extLst>
          </p:cNvPr>
          <p:cNvSpPr/>
          <p:nvPr/>
        </p:nvSpPr>
        <p:spPr>
          <a:xfrm>
            <a:off x="628651" y="3612314"/>
            <a:ext cx="5162550" cy="1864561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 hàng bán được số cây hoa nhài gấp 2 lần số cây hoa ly.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1B4A65-38A0-9AD7-6981-23EE18ADE976}"/>
              </a:ext>
            </a:extLst>
          </p:cNvPr>
          <p:cNvSpPr/>
          <p:nvPr/>
        </p:nvSpPr>
        <p:spPr>
          <a:xfrm>
            <a:off x="6657974" y="3305176"/>
            <a:ext cx="4162426" cy="5524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8367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CB436C-C285-4F0E-A05E-A1E27C34790E}"/>
              </a:ext>
            </a:extLst>
          </p:cNvPr>
          <p:cNvGrpSpPr/>
          <p:nvPr/>
        </p:nvGrpSpPr>
        <p:grpSpPr>
          <a:xfrm>
            <a:off x="209550" y="497873"/>
            <a:ext cx="971550" cy="837543"/>
            <a:chOff x="666750" y="573242"/>
            <a:chExt cx="971550" cy="837543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EE4E71B-B5CA-49F6-AAEC-503882028F94}"/>
                </a:ext>
              </a:extLst>
            </p:cNvPr>
            <p:cNvSpPr/>
            <p:nvPr/>
          </p:nvSpPr>
          <p:spPr>
            <a:xfrm>
              <a:off x="666750" y="573242"/>
              <a:ext cx="971550" cy="837543"/>
            </a:xfrm>
            <a:prstGeom prst="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E5320D-2B34-4B0C-91E3-A15F00D49894}"/>
                </a:ext>
              </a:extLst>
            </p:cNvPr>
            <p:cNvSpPr txBox="1"/>
            <p:nvPr/>
          </p:nvSpPr>
          <p:spPr>
            <a:xfrm>
              <a:off x="952500" y="821513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0C35B6-BD3D-459C-BE16-1842D2DCCA54}"/>
              </a:ext>
            </a:extLst>
          </p:cNvPr>
          <p:cNvSpPr txBox="1"/>
          <p:nvPr/>
        </p:nvSpPr>
        <p:spPr>
          <a:xfrm>
            <a:off x="1247776" y="590632"/>
            <a:ext cx="10325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/>
              </a:rPr>
              <a:t>Số học sinh đi xe buýt đến trường ở lớp 4C của một trường tiểu học được ghi lại như sau: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7F1F3E5-FED6-5008-9FDD-F46DC52170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1062" y="1871662"/>
            <a:ext cx="10106025" cy="18954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318225A-52B2-C9E9-DB29-A71EB87DAA9C}"/>
              </a:ext>
            </a:extLst>
          </p:cNvPr>
          <p:cNvSpPr txBox="1"/>
          <p:nvPr/>
        </p:nvSpPr>
        <p:spPr>
          <a:xfrm>
            <a:off x="1019175" y="3971925"/>
            <a:ext cx="10553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24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Quan sát bảng số liệu thống kê trên:</a:t>
            </a:r>
          </a:p>
          <a:p>
            <a:pPr algn="just" latinLnBrk="0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Trả lời các câu hỏi:</a:t>
            </a:r>
          </a:p>
          <a:p>
            <a:pPr algn="just" latinLnBrk="0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Thứ Hai có bao nhiêu học sinh đi xe buýt đến trường?</a:t>
            </a:r>
          </a:p>
          <a:p>
            <a:pPr algn="just" latinLnBrk="0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Ngày nào có nhiều học sinh đi xe buýt đến trường nhất? Ngày nào có ít học sinh đi xe buýt đến trường nhất?</a:t>
            </a:r>
          </a:p>
          <a:p>
            <a:pPr algn="just" latinLnBrk="0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Em hãy đặt thêm câu hỏi từ thông tin có được trong bảng số liệu thống kê trên.</a:t>
            </a:r>
          </a:p>
        </p:txBody>
      </p:sp>
    </p:spTree>
    <p:extLst>
      <p:ext uri="{BB962C8B-B14F-4D97-AF65-F5344CB8AC3E}">
        <p14:creationId xmlns:p14="http://schemas.microsoft.com/office/powerpoint/2010/main" val="29374739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7F1F3E5-FED6-5008-9FDD-F46DC52170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762" y="862012"/>
            <a:ext cx="10106025" cy="18954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318225A-52B2-C9E9-DB29-A71EB87DAA9C}"/>
              </a:ext>
            </a:extLst>
          </p:cNvPr>
          <p:cNvSpPr txBox="1"/>
          <p:nvPr/>
        </p:nvSpPr>
        <p:spPr>
          <a:xfrm>
            <a:off x="923925" y="3076575"/>
            <a:ext cx="10553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 sát bảng số liệu thống kê trên: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Trả lời các câu hỏi: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Thứ Hai có bao nhiêu học sinh đi xe buýt đến trường?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19A26D-DB3F-38B3-7ADD-E8E079564C46}"/>
              </a:ext>
            </a:extLst>
          </p:cNvPr>
          <p:cNvSpPr/>
          <p:nvPr/>
        </p:nvSpPr>
        <p:spPr>
          <a:xfrm>
            <a:off x="3638549" y="1609726"/>
            <a:ext cx="1276351" cy="8953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8">
            <a:extLst>
              <a:ext uri="{FF2B5EF4-FFF2-40B4-BE49-F238E27FC236}">
                <a16:creationId xmlns:a16="http://schemas.microsoft.com/office/drawing/2014/main" id="{21DEFA39-386D-3ABF-0F49-7FEBA9139542}"/>
              </a:ext>
            </a:extLst>
          </p:cNvPr>
          <p:cNvSpPr/>
          <p:nvPr/>
        </p:nvSpPr>
        <p:spPr>
          <a:xfrm>
            <a:off x="1257301" y="4610100"/>
            <a:ext cx="9991724" cy="952500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 Hai có 16 học sinh đi xe buýt đến trường.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7739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7F1F3E5-FED6-5008-9FDD-F46DC52170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762" y="862012"/>
            <a:ext cx="10106025" cy="18954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318225A-52B2-C9E9-DB29-A71EB87DAA9C}"/>
              </a:ext>
            </a:extLst>
          </p:cNvPr>
          <p:cNvSpPr txBox="1"/>
          <p:nvPr/>
        </p:nvSpPr>
        <p:spPr>
          <a:xfrm>
            <a:off x="923925" y="3076575"/>
            <a:ext cx="105537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 sát bảng số liệu thống kê trên: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Trả lời các câu hỏi:</a:t>
            </a:r>
          </a:p>
          <a:p>
            <a:pPr lvl="0" algn="just"/>
            <a:r>
              <a:rPr lang="vi-VN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Ngày nào có nhiều học sinh đi xe buýt đến trường nhất? Ngày nào có ít học sinh đi xe buýt đến trường nhất?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19A26D-DB3F-38B3-7ADD-E8E079564C46}"/>
              </a:ext>
            </a:extLst>
          </p:cNvPr>
          <p:cNvSpPr/>
          <p:nvPr/>
        </p:nvSpPr>
        <p:spPr>
          <a:xfrm>
            <a:off x="6429374" y="1638301"/>
            <a:ext cx="1276351" cy="8953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8">
            <a:extLst>
              <a:ext uri="{FF2B5EF4-FFF2-40B4-BE49-F238E27FC236}">
                <a16:creationId xmlns:a16="http://schemas.microsoft.com/office/drawing/2014/main" id="{21DEFA39-386D-3ABF-0F49-7FEBA9139542}"/>
              </a:ext>
            </a:extLst>
          </p:cNvPr>
          <p:cNvSpPr/>
          <p:nvPr/>
        </p:nvSpPr>
        <p:spPr>
          <a:xfrm>
            <a:off x="1038226" y="5076825"/>
            <a:ext cx="9991724" cy="1276350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 Tư có nhiều HS đi xe nhất, Thứ Sáu có ít HS đi xe nhất.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B59508-3E3D-9F6A-CF20-A06DF0F6C83F}"/>
              </a:ext>
            </a:extLst>
          </p:cNvPr>
          <p:cNvSpPr/>
          <p:nvPr/>
        </p:nvSpPr>
        <p:spPr>
          <a:xfrm>
            <a:off x="9286874" y="1638301"/>
            <a:ext cx="1276351" cy="8953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1831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 animBg="1"/>
      <p:bldP spid="15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7F1F3E5-FED6-5008-9FDD-F46DC52170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762" y="862012"/>
            <a:ext cx="10106025" cy="18954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318225A-52B2-C9E9-DB29-A71EB87DAA9C}"/>
              </a:ext>
            </a:extLst>
          </p:cNvPr>
          <p:cNvSpPr txBox="1"/>
          <p:nvPr/>
        </p:nvSpPr>
        <p:spPr>
          <a:xfrm>
            <a:off x="923925" y="3076575"/>
            <a:ext cx="10553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 sát bảng số liệu thống kê trên:</a:t>
            </a:r>
          </a:p>
          <a:p>
            <a:pPr lvl="0" algn="just"/>
            <a:r>
              <a:rPr lang="vi-VN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Em hãy đặt thêm câu hỏi từ thông tin có được trong bảng số liệu thống kê trên.</a:t>
            </a:r>
          </a:p>
        </p:txBody>
      </p:sp>
      <p:sp>
        <p:nvSpPr>
          <p:cNvPr id="15" name="Rounded Rectangle 18">
            <a:extLst>
              <a:ext uri="{FF2B5EF4-FFF2-40B4-BE49-F238E27FC236}">
                <a16:creationId xmlns:a16="http://schemas.microsoft.com/office/drawing/2014/main" id="{21DEFA39-386D-3ABF-0F49-7FEBA9139542}"/>
              </a:ext>
            </a:extLst>
          </p:cNvPr>
          <p:cNvSpPr/>
          <p:nvPr/>
        </p:nvSpPr>
        <p:spPr>
          <a:xfrm>
            <a:off x="1257301" y="4610100"/>
            <a:ext cx="9991724" cy="1333500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4000" b="1" dirty="0" err="1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 Ba có bao nhiêu học sinh đi xe buýt đến trường?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2883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CB436C-C285-4F0E-A05E-A1E27C34790E}"/>
              </a:ext>
            </a:extLst>
          </p:cNvPr>
          <p:cNvGrpSpPr/>
          <p:nvPr/>
        </p:nvGrpSpPr>
        <p:grpSpPr>
          <a:xfrm>
            <a:off x="209550" y="497873"/>
            <a:ext cx="971550" cy="837543"/>
            <a:chOff x="666750" y="573242"/>
            <a:chExt cx="971550" cy="837543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EE4E71B-B5CA-49F6-AAEC-503882028F94}"/>
                </a:ext>
              </a:extLst>
            </p:cNvPr>
            <p:cNvSpPr/>
            <p:nvPr/>
          </p:nvSpPr>
          <p:spPr>
            <a:xfrm>
              <a:off x="666750" y="573242"/>
              <a:ext cx="971550" cy="837543"/>
            </a:xfrm>
            <a:prstGeom prst="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E5320D-2B34-4B0C-91E3-A15F00D49894}"/>
                </a:ext>
              </a:extLst>
            </p:cNvPr>
            <p:cNvSpPr txBox="1"/>
            <p:nvPr/>
          </p:nvSpPr>
          <p:spPr>
            <a:xfrm>
              <a:off x="952500" y="821513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0C35B6-BD3D-459C-BE16-1842D2DCCA54}"/>
              </a:ext>
            </a:extLst>
          </p:cNvPr>
          <p:cNvSpPr txBox="1"/>
          <p:nvPr/>
        </p:nvSpPr>
        <p:spPr>
          <a:xfrm>
            <a:off x="1247776" y="590632"/>
            <a:ext cx="10325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 Thảo được phân công ghi lại nhiệt độ vào lúc 10 giờ sáng của tất cả các ngày trong một tuần như ở bảng sau: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7F7782-4CC8-6202-7439-9AA88B2928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6950" y="1819275"/>
            <a:ext cx="7524750" cy="19621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CE9FAB-9923-D7B5-5540-BA5B7E40E683}"/>
              </a:ext>
            </a:extLst>
          </p:cNvPr>
          <p:cNvSpPr txBox="1"/>
          <p:nvPr/>
        </p:nvSpPr>
        <p:spPr>
          <a:xfrm>
            <a:off x="809625" y="3762375"/>
            <a:ext cx="107632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2400" b="1" i="0" dirty="0">
                <a:solidFill>
                  <a:srgbClr val="000000"/>
                </a:solidFill>
                <a:effectLst/>
              </a:rPr>
              <a:t>Quan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sát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bảng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liệu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thống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kê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trên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và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trả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lời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các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câu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hỏi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:</a:t>
            </a:r>
          </a:p>
          <a:p>
            <a:pPr algn="just" latinLnBrk="0"/>
            <a:r>
              <a:rPr lang="en-US" sz="2400" b="1" i="0" dirty="0" err="1">
                <a:solidFill>
                  <a:srgbClr val="000000"/>
                </a:solidFill>
                <a:effectLst/>
              </a:rPr>
              <a:t>Vào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lúc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10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giờ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</a:rPr>
              <a:t>sáng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:</a:t>
            </a:r>
          </a:p>
          <a:p>
            <a:pPr algn="just" latinLnBrk="0"/>
            <a:r>
              <a:rPr lang="en-US" sz="2400" i="0" dirty="0">
                <a:solidFill>
                  <a:srgbClr val="000000"/>
                </a:solidFill>
                <a:effectLst/>
              </a:rPr>
              <a:t>a)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Ngày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thứ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Ba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nhiệt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độ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là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bao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nhiêu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độ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C.</a:t>
            </a:r>
          </a:p>
          <a:p>
            <a:pPr algn="just" latinLnBrk="0"/>
            <a:r>
              <a:rPr lang="en-US" sz="2400" i="0" dirty="0">
                <a:solidFill>
                  <a:srgbClr val="000000"/>
                </a:solidFill>
                <a:effectLst/>
              </a:rPr>
              <a:t>b)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Ngày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Chủ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nhật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nhiệt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độ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là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bao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nhiêu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độ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C?</a:t>
            </a:r>
          </a:p>
          <a:p>
            <a:pPr algn="just" latinLnBrk="0"/>
            <a:r>
              <a:rPr lang="en-US" sz="2400" i="0" dirty="0">
                <a:solidFill>
                  <a:srgbClr val="000000"/>
                </a:solidFill>
                <a:effectLst/>
              </a:rPr>
              <a:t>c)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Nhiệt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độ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cao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nhất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trong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tuần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là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bao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nhiêu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độ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C?</a:t>
            </a:r>
          </a:p>
          <a:p>
            <a:pPr algn="just" latinLnBrk="0"/>
            <a:r>
              <a:rPr lang="en-US" sz="2400" i="0" dirty="0">
                <a:solidFill>
                  <a:srgbClr val="000000"/>
                </a:solidFill>
                <a:effectLst/>
              </a:rPr>
              <a:t>d)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Ngày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nào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trong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tuần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có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nhiệt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độ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thấp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</a:rPr>
              <a:t>nhất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?</a:t>
            </a:r>
          </a:p>
          <a:p>
            <a:pPr algn="just"/>
            <a:r>
              <a:rPr lang="en-US" sz="2400" dirty="0">
                <a:solidFill>
                  <a:srgbClr val="000000"/>
                </a:solidFill>
              </a:rPr>
              <a:t>e) </a:t>
            </a:r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có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nhận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xét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gì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về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nhiệt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độ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của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những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ngày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đầu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tuần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những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ngày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cuối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tuần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en-US" sz="240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743257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8000" y1="5100" x2="24500" y2="23600"/>
                        <a14:foregroundMark x1="36625" y1="64400" x2="39125" y2="85900"/>
                        <a14:foregroundMark x1="14975" y1="81758" x2="14975" y2="97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655" y="3664527"/>
            <a:ext cx="2499360" cy="31242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101969" y="274115"/>
            <a:ext cx="10292862" cy="136456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GIÚP CHÚ BỘ ĐỘI HÀNH QUÂN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8000" y1="5100" x2="24500" y2="23600"/>
                        <a14:foregroundMark x1="36625" y1="64400" x2="39125" y2="85900"/>
                        <a14:foregroundMark x1="14975" y1="81758" x2="14975" y2="97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627951"/>
            <a:ext cx="2499360" cy="3124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8000" y1="5100" x2="24500" y2="23600"/>
                        <a14:foregroundMark x1="36625" y1="64400" x2="39125" y2="85900"/>
                        <a14:foregroundMark x1="14975" y1="81758" x2="14975" y2="97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664527"/>
            <a:ext cx="2499360" cy="3124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8000" y1="5100" x2="24500" y2="23600"/>
                        <a14:foregroundMark x1="36625" y1="64400" x2="39125" y2="85900"/>
                        <a14:foregroundMark x1="14975" y1="81758" x2="14975" y2="97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920" y="3706368"/>
            <a:ext cx="2499360" cy="3124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0000" l="6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72050" y="1724072"/>
            <a:ext cx="255270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296" y="3212554"/>
            <a:ext cx="1887616" cy="90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and_Cast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43000" y="1724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638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4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CB436C-C285-4F0E-A05E-A1E27C34790E}"/>
              </a:ext>
            </a:extLst>
          </p:cNvPr>
          <p:cNvGrpSpPr/>
          <p:nvPr/>
        </p:nvGrpSpPr>
        <p:grpSpPr>
          <a:xfrm>
            <a:off x="209550" y="497873"/>
            <a:ext cx="971550" cy="837543"/>
            <a:chOff x="666750" y="573242"/>
            <a:chExt cx="971550" cy="837543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EE4E71B-B5CA-49F6-AAEC-503882028F94}"/>
                </a:ext>
              </a:extLst>
            </p:cNvPr>
            <p:cNvSpPr/>
            <p:nvPr/>
          </p:nvSpPr>
          <p:spPr>
            <a:xfrm>
              <a:off x="666750" y="573242"/>
              <a:ext cx="971550" cy="837543"/>
            </a:xfrm>
            <a:prstGeom prst="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E5320D-2B34-4B0C-91E3-A15F00D49894}"/>
                </a:ext>
              </a:extLst>
            </p:cNvPr>
            <p:cNvSpPr txBox="1"/>
            <p:nvPr/>
          </p:nvSpPr>
          <p:spPr>
            <a:xfrm>
              <a:off x="952500" y="821513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0C35B6-BD3D-459C-BE16-1842D2DCCA54}"/>
              </a:ext>
            </a:extLst>
          </p:cNvPr>
          <p:cNvSpPr txBox="1"/>
          <p:nvPr/>
        </p:nvSpPr>
        <p:spPr>
          <a:xfrm>
            <a:off x="1247776" y="590632"/>
            <a:ext cx="10325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 Thảo được phân công ghi lại nhiệt độ vào lúc 10 giờ sáng của tất cả các ngày trong một tuần như ở bảng sau: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7F7782-4CC8-6202-7439-9AA88B2928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6950" y="1819275"/>
            <a:ext cx="7524750" cy="19621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CE9FAB-9923-D7B5-5540-BA5B7E40E683}"/>
              </a:ext>
            </a:extLst>
          </p:cNvPr>
          <p:cNvSpPr txBox="1"/>
          <p:nvPr/>
        </p:nvSpPr>
        <p:spPr>
          <a:xfrm>
            <a:off x="895350" y="3952875"/>
            <a:ext cx="10115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6FC704-C495-219D-E810-3242C48DB332}"/>
              </a:ext>
            </a:extLst>
          </p:cNvPr>
          <p:cNvSpPr/>
          <p:nvPr/>
        </p:nvSpPr>
        <p:spPr>
          <a:xfrm>
            <a:off x="4905375" y="2371726"/>
            <a:ext cx="733426" cy="12096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A24E6096-7A7A-B8A2-F22C-C89B5522D77A}"/>
              </a:ext>
            </a:extLst>
          </p:cNvPr>
          <p:cNvSpPr/>
          <p:nvPr/>
        </p:nvSpPr>
        <p:spPr>
          <a:xfrm>
            <a:off x="1266826" y="5486400"/>
            <a:ext cx="9991724" cy="762000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4000" b="1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 thứ Ba nhiệt độ là 21 độ C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8446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CB436C-C285-4F0E-A05E-A1E27C34790E}"/>
              </a:ext>
            </a:extLst>
          </p:cNvPr>
          <p:cNvGrpSpPr/>
          <p:nvPr/>
        </p:nvGrpSpPr>
        <p:grpSpPr>
          <a:xfrm>
            <a:off x="209550" y="497873"/>
            <a:ext cx="971550" cy="837543"/>
            <a:chOff x="666750" y="573242"/>
            <a:chExt cx="971550" cy="837543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EE4E71B-B5CA-49F6-AAEC-503882028F94}"/>
                </a:ext>
              </a:extLst>
            </p:cNvPr>
            <p:cNvSpPr/>
            <p:nvPr/>
          </p:nvSpPr>
          <p:spPr>
            <a:xfrm>
              <a:off x="666750" y="573242"/>
              <a:ext cx="971550" cy="837543"/>
            </a:xfrm>
            <a:prstGeom prst="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E5320D-2B34-4B0C-91E3-A15F00D49894}"/>
                </a:ext>
              </a:extLst>
            </p:cNvPr>
            <p:cNvSpPr txBox="1"/>
            <p:nvPr/>
          </p:nvSpPr>
          <p:spPr>
            <a:xfrm>
              <a:off x="952500" y="821513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0C35B6-BD3D-459C-BE16-1842D2DCCA54}"/>
              </a:ext>
            </a:extLst>
          </p:cNvPr>
          <p:cNvSpPr txBox="1"/>
          <p:nvPr/>
        </p:nvSpPr>
        <p:spPr>
          <a:xfrm>
            <a:off x="1247776" y="590632"/>
            <a:ext cx="10325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 Thảo được phân công ghi lại nhiệt độ vào lúc 10 giờ sáng của tất cả các ngày trong một tuần như ở bảng sau: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7F7782-4CC8-6202-7439-9AA88B2928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6950" y="1819275"/>
            <a:ext cx="7524750" cy="19621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CE9FAB-9923-D7B5-5540-BA5B7E40E683}"/>
              </a:ext>
            </a:extLst>
          </p:cNvPr>
          <p:cNvSpPr txBox="1"/>
          <p:nvPr/>
        </p:nvSpPr>
        <p:spPr>
          <a:xfrm>
            <a:off x="895350" y="3952875"/>
            <a:ext cx="10115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lvl="0" algn="just"/>
            <a:r>
              <a:rPr lang="en-US" sz="2800" dirty="0">
                <a:solidFill>
                  <a:srgbClr val="000000"/>
                </a:solidFill>
              </a:rPr>
              <a:t>b) </a:t>
            </a:r>
            <a:r>
              <a:rPr lang="en-US" sz="2800" dirty="0" err="1">
                <a:solidFill>
                  <a:srgbClr val="000000"/>
                </a:solidFill>
              </a:rPr>
              <a:t>Ngày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Chủ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nhật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nhiệt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độ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là</a:t>
            </a:r>
            <a:r>
              <a:rPr lang="en-US" sz="2800" dirty="0">
                <a:solidFill>
                  <a:srgbClr val="000000"/>
                </a:solidFill>
              </a:rPr>
              <a:t> bao </a:t>
            </a:r>
            <a:r>
              <a:rPr lang="en-US" sz="2800" dirty="0" err="1">
                <a:solidFill>
                  <a:srgbClr val="000000"/>
                </a:solidFill>
              </a:rPr>
              <a:t>nhiêu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độ</a:t>
            </a:r>
            <a:r>
              <a:rPr lang="en-US" sz="2800" dirty="0">
                <a:solidFill>
                  <a:srgbClr val="000000"/>
                </a:solidFill>
              </a:rPr>
              <a:t> C?</a:t>
            </a: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A24E6096-7A7A-B8A2-F22C-C89B5522D77A}"/>
              </a:ext>
            </a:extLst>
          </p:cNvPr>
          <p:cNvSpPr/>
          <p:nvPr/>
        </p:nvSpPr>
        <p:spPr>
          <a:xfrm>
            <a:off x="1266826" y="5486400"/>
            <a:ext cx="7962899" cy="762000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4000" b="1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 Chủ nhật nhiệt độ là 27 độ C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319160-19D4-0989-9DE0-109BFDB529AF}"/>
              </a:ext>
            </a:extLst>
          </p:cNvPr>
          <p:cNvSpPr/>
          <p:nvPr/>
        </p:nvSpPr>
        <p:spPr>
          <a:xfrm>
            <a:off x="8905875" y="2400301"/>
            <a:ext cx="733426" cy="12096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0743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CB436C-C285-4F0E-A05E-A1E27C34790E}"/>
              </a:ext>
            </a:extLst>
          </p:cNvPr>
          <p:cNvGrpSpPr/>
          <p:nvPr/>
        </p:nvGrpSpPr>
        <p:grpSpPr>
          <a:xfrm>
            <a:off x="209550" y="497873"/>
            <a:ext cx="971550" cy="837543"/>
            <a:chOff x="666750" y="573242"/>
            <a:chExt cx="971550" cy="837543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EE4E71B-B5CA-49F6-AAEC-503882028F94}"/>
                </a:ext>
              </a:extLst>
            </p:cNvPr>
            <p:cNvSpPr/>
            <p:nvPr/>
          </p:nvSpPr>
          <p:spPr>
            <a:xfrm>
              <a:off x="666750" y="573242"/>
              <a:ext cx="971550" cy="837543"/>
            </a:xfrm>
            <a:prstGeom prst="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E5320D-2B34-4B0C-91E3-A15F00D49894}"/>
                </a:ext>
              </a:extLst>
            </p:cNvPr>
            <p:cNvSpPr txBox="1"/>
            <p:nvPr/>
          </p:nvSpPr>
          <p:spPr>
            <a:xfrm>
              <a:off x="952500" y="821513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0C35B6-BD3D-459C-BE16-1842D2DCCA54}"/>
              </a:ext>
            </a:extLst>
          </p:cNvPr>
          <p:cNvSpPr txBox="1"/>
          <p:nvPr/>
        </p:nvSpPr>
        <p:spPr>
          <a:xfrm>
            <a:off x="1247776" y="590632"/>
            <a:ext cx="10325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 Thảo được phân công ghi lại nhiệt độ vào lúc 10 giờ sáng của tất cả các ngày trong một tuần như ở bảng sau: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7F7782-4CC8-6202-7439-9AA88B2928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6950" y="1819275"/>
            <a:ext cx="7524750" cy="19621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CE9FAB-9923-D7B5-5540-BA5B7E40E683}"/>
              </a:ext>
            </a:extLst>
          </p:cNvPr>
          <p:cNvSpPr txBox="1"/>
          <p:nvPr/>
        </p:nvSpPr>
        <p:spPr>
          <a:xfrm>
            <a:off x="895350" y="3952875"/>
            <a:ext cx="10115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lvl="0" algn="just"/>
            <a:r>
              <a:rPr lang="en-US" sz="2800" dirty="0">
                <a:solidFill>
                  <a:srgbClr val="000000"/>
                </a:solidFill>
              </a:rPr>
              <a:t>c) </a:t>
            </a:r>
            <a:r>
              <a:rPr lang="en-US" sz="2800" dirty="0" err="1">
                <a:solidFill>
                  <a:srgbClr val="000000"/>
                </a:solidFill>
              </a:rPr>
              <a:t>Nhiệt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độ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cao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nhất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trong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tuần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là</a:t>
            </a:r>
            <a:r>
              <a:rPr lang="en-US" sz="2800" dirty="0">
                <a:solidFill>
                  <a:srgbClr val="000000"/>
                </a:solidFill>
              </a:rPr>
              <a:t> bao </a:t>
            </a:r>
            <a:r>
              <a:rPr lang="en-US" sz="2800" dirty="0" err="1">
                <a:solidFill>
                  <a:srgbClr val="000000"/>
                </a:solidFill>
              </a:rPr>
              <a:t>nhiêu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độ</a:t>
            </a:r>
            <a:r>
              <a:rPr lang="en-US" sz="2800" dirty="0">
                <a:solidFill>
                  <a:srgbClr val="000000"/>
                </a:solidFill>
              </a:rPr>
              <a:t> C?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6FC704-C495-219D-E810-3242C48DB332}"/>
              </a:ext>
            </a:extLst>
          </p:cNvPr>
          <p:cNvSpPr/>
          <p:nvPr/>
        </p:nvSpPr>
        <p:spPr>
          <a:xfrm>
            <a:off x="8115300" y="2400301"/>
            <a:ext cx="733426" cy="12096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A24E6096-7A7A-B8A2-F22C-C89B5522D77A}"/>
              </a:ext>
            </a:extLst>
          </p:cNvPr>
          <p:cNvSpPr/>
          <p:nvPr/>
        </p:nvSpPr>
        <p:spPr>
          <a:xfrm>
            <a:off x="1266826" y="5486400"/>
            <a:ext cx="8839199" cy="762000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4000" b="1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Nhiệt độ cao nhất trong tuần là 28 độ C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8713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CB436C-C285-4F0E-A05E-A1E27C34790E}"/>
              </a:ext>
            </a:extLst>
          </p:cNvPr>
          <p:cNvGrpSpPr/>
          <p:nvPr/>
        </p:nvGrpSpPr>
        <p:grpSpPr>
          <a:xfrm>
            <a:off x="209550" y="497873"/>
            <a:ext cx="971550" cy="837543"/>
            <a:chOff x="666750" y="573242"/>
            <a:chExt cx="971550" cy="837543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EE4E71B-B5CA-49F6-AAEC-503882028F94}"/>
                </a:ext>
              </a:extLst>
            </p:cNvPr>
            <p:cNvSpPr/>
            <p:nvPr/>
          </p:nvSpPr>
          <p:spPr>
            <a:xfrm>
              <a:off x="666750" y="573242"/>
              <a:ext cx="971550" cy="837543"/>
            </a:xfrm>
            <a:prstGeom prst="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E5320D-2B34-4B0C-91E3-A15F00D49894}"/>
                </a:ext>
              </a:extLst>
            </p:cNvPr>
            <p:cNvSpPr txBox="1"/>
            <p:nvPr/>
          </p:nvSpPr>
          <p:spPr>
            <a:xfrm>
              <a:off x="952500" y="821513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0C35B6-BD3D-459C-BE16-1842D2DCCA54}"/>
              </a:ext>
            </a:extLst>
          </p:cNvPr>
          <p:cNvSpPr txBox="1"/>
          <p:nvPr/>
        </p:nvSpPr>
        <p:spPr>
          <a:xfrm>
            <a:off x="1247776" y="590632"/>
            <a:ext cx="10325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 Thảo được phân công ghi lại nhiệt độ vào lúc 10 giờ sáng của tất cả các ngày trong một tuần như ở bảng sau: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7F7782-4CC8-6202-7439-9AA88B2928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6950" y="1819275"/>
            <a:ext cx="7524750" cy="19621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CE9FAB-9923-D7B5-5540-BA5B7E40E683}"/>
              </a:ext>
            </a:extLst>
          </p:cNvPr>
          <p:cNvSpPr txBox="1"/>
          <p:nvPr/>
        </p:nvSpPr>
        <p:spPr>
          <a:xfrm>
            <a:off x="895350" y="3952875"/>
            <a:ext cx="10115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lvl="0" algn="just"/>
            <a:r>
              <a:rPr lang="en-US" sz="2800" dirty="0">
                <a:solidFill>
                  <a:srgbClr val="000000"/>
                </a:solidFill>
              </a:rPr>
              <a:t>d) </a:t>
            </a:r>
            <a:r>
              <a:rPr lang="en-US" sz="2800" dirty="0" err="1">
                <a:solidFill>
                  <a:srgbClr val="000000"/>
                </a:solidFill>
              </a:rPr>
              <a:t>Ngày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nào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trong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tuần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có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nhiệt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độ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thấp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nhất</a:t>
            </a:r>
            <a:r>
              <a:rPr lang="en-US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6FC704-C495-219D-E810-3242C48DB332}"/>
              </a:ext>
            </a:extLst>
          </p:cNvPr>
          <p:cNvSpPr/>
          <p:nvPr/>
        </p:nvSpPr>
        <p:spPr>
          <a:xfrm>
            <a:off x="5724525" y="2381251"/>
            <a:ext cx="733426" cy="12096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A24E6096-7A7A-B8A2-F22C-C89B5522D77A}"/>
              </a:ext>
            </a:extLst>
          </p:cNvPr>
          <p:cNvSpPr/>
          <p:nvPr/>
        </p:nvSpPr>
        <p:spPr>
          <a:xfrm>
            <a:off x="914400" y="5486400"/>
            <a:ext cx="10791825" cy="762000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000" b="1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 trong tuần có nhiệt độ thấp nhất là thứ Tư.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207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CB436C-C285-4F0E-A05E-A1E27C34790E}"/>
              </a:ext>
            </a:extLst>
          </p:cNvPr>
          <p:cNvGrpSpPr/>
          <p:nvPr/>
        </p:nvGrpSpPr>
        <p:grpSpPr>
          <a:xfrm>
            <a:off x="209550" y="497873"/>
            <a:ext cx="971550" cy="837543"/>
            <a:chOff x="666750" y="573242"/>
            <a:chExt cx="971550" cy="837543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EE4E71B-B5CA-49F6-AAEC-503882028F94}"/>
                </a:ext>
              </a:extLst>
            </p:cNvPr>
            <p:cNvSpPr/>
            <p:nvPr/>
          </p:nvSpPr>
          <p:spPr>
            <a:xfrm>
              <a:off x="666750" y="573242"/>
              <a:ext cx="971550" cy="837543"/>
            </a:xfrm>
            <a:prstGeom prst="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E5320D-2B34-4B0C-91E3-A15F00D49894}"/>
                </a:ext>
              </a:extLst>
            </p:cNvPr>
            <p:cNvSpPr txBox="1"/>
            <p:nvPr/>
          </p:nvSpPr>
          <p:spPr>
            <a:xfrm>
              <a:off x="952500" y="821513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0C35B6-BD3D-459C-BE16-1842D2DCCA54}"/>
              </a:ext>
            </a:extLst>
          </p:cNvPr>
          <p:cNvSpPr txBox="1"/>
          <p:nvPr/>
        </p:nvSpPr>
        <p:spPr>
          <a:xfrm>
            <a:off x="1247776" y="590632"/>
            <a:ext cx="10325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 Thảo được phân công ghi lại nhiệt độ vào lúc 10 giờ sáng của tất cả các ngày trong một tuần như ở bảng sau: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7F7782-4CC8-6202-7439-9AA88B2928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6950" y="1819275"/>
            <a:ext cx="7524750" cy="19621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CE9FAB-9923-D7B5-5540-BA5B7E40E683}"/>
              </a:ext>
            </a:extLst>
          </p:cNvPr>
          <p:cNvSpPr txBox="1"/>
          <p:nvPr/>
        </p:nvSpPr>
        <p:spPr>
          <a:xfrm>
            <a:off x="895350" y="3952875"/>
            <a:ext cx="101155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lvl="0" algn="just"/>
            <a:r>
              <a:rPr lang="en-US" sz="2800" dirty="0">
                <a:solidFill>
                  <a:srgbClr val="000000"/>
                </a:solidFill>
              </a:rPr>
              <a:t>e) </a:t>
            </a:r>
            <a:r>
              <a:rPr lang="en-US" sz="2800" dirty="0" err="1">
                <a:solidFill>
                  <a:srgbClr val="000000"/>
                </a:solidFill>
              </a:rPr>
              <a:t>Em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có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nhận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xét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gì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về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nhiệt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độ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của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những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ngày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đầu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tuần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và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những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ngày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cuối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tuần</a:t>
            </a:r>
            <a:r>
              <a:rPr lang="en-US" sz="2800" dirty="0">
                <a:solidFill>
                  <a:srgbClr val="000000"/>
                </a:solidFill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A24E6096-7A7A-B8A2-F22C-C89B5522D77A}"/>
              </a:ext>
            </a:extLst>
          </p:cNvPr>
          <p:cNvSpPr/>
          <p:nvPr/>
        </p:nvSpPr>
        <p:spPr>
          <a:xfrm>
            <a:off x="800100" y="5772150"/>
            <a:ext cx="10791825" cy="762000"/>
          </a:xfrm>
          <a:prstGeom prst="roundRect">
            <a:avLst>
              <a:gd name="adj" fmla="val 6988"/>
            </a:avLst>
          </a:prstGeom>
          <a:solidFill>
            <a:srgbClr val="FFFF00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2800" b="1" dirty="0">
                <a:solidFill>
                  <a:srgbClr val="44546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Nhiệt độ của những ngày cuối tuần cao hơn nhiệt độ cùa những ngày đầu tuần.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1302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DA05C-A485-4823-8796-AE992ED038BF}"/>
              </a:ext>
            </a:extLst>
          </p:cNvPr>
          <p:cNvSpPr/>
          <p:nvPr/>
        </p:nvSpPr>
        <p:spPr>
          <a:xfrm>
            <a:off x="400050" y="495300"/>
            <a:ext cx="11296650" cy="6172200"/>
          </a:xfrm>
          <a:prstGeom prst="roundRect">
            <a:avLst>
              <a:gd name="adj" fmla="val 94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902" y="0"/>
            <a:ext cx="1399401" cy="114648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CB436C-C285-4F0E-A05E-A1E27C34790E}"/>
              </a:ext>
            </a:extLst>
          </p:cNvPr>
          <p:cNvGrpSpPr/>
          <p:nvPr/>
        </p:nvGrpSpPr>
        <p:grpSpPr>
          <a:xfrm>
            <a:off x="209550" y="497873"/>
            <a:ext cx="971550" cy="837543"/>
            <a:chOff x="666750" y="573242"/>
            <a:chExt cx="971550" cy="837543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EE4E71B-B5CA-49F6-AAEC-503882028F94}"/>
                </a:ext>
              </a:extLst>
            </p:cNvPr>
            <p:cNvSpPr/>
            <p:nvPr/>
          </p:nvSpPr>
          <p:spPr>
            <a:xfrm>
              <a:off x="666750" y="573242"/>
              <a:ext cx="971550" cy="837543"/>
            </a:xfrm>
            <a:prstGeom prst="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E5320D-2B34-4B0C-91E3-A15F00D49894}"/>
                </a:ext>
              </a:extLst>
            </p:cNvPr>
            <p:cNvSpPr txBox="1"/>
            <p:nvPr/>
          </p:nvSpPr>
          <p:spPr>
            <a:xfrm>
              <a:off x="952500" y="821513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0C35B6-BD3D-459C-BE16-1842D2DCCA54}"/>
              </a:ext>
            </a:extLst>
          </p:cNvPr>
          <p:cNvSpPr txBox="1"/>
          <p:nvPr/>
        </p:nvSpPr>
        <p:spPr>
          <a:xfrm>
            <a:off x="1247776" y="590632"/>
            <a:ext cx="10325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 quay vòng quay 1 lần. Khi vòng quay dừng lại thì chiếc kim chỉ vào một ô đã tô màu. Theo em, chiếc kim có những khả năng chỉ vào ô màu nào?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996B8F8-CC81-534B-B861-5D5FAB2BA3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4319" y="2562224"/>
            <a:ext cx="5625306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716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Isosceles Triangle 158">
            <a:extLst>
              <a:ext uri="{FF2B5EF4-FFF2-40B4-BE49-F238E27FC236}">
                <a16:creationId xmlns:a16="http://schemas.microsoft.com/office/drawing/2014/main" id="{59ACFE0E-E794-0E99-0BF9-E302703F9A9B}"/>
              </a:ext>
            </a:extLst>
          </p:cNvPr>
          <p:cNvSpPr/>
          <p:nvPr/>
        </p:nvSpPr>
        <p:spPr>
          <a:xfrm>
            <a:off x="4831380" y="2950371"/>
            <a:ext cx="1726081" cy="2191852"/>
          </a:xfrm>
          <a:prstGeom prst="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F061BD6B-846B-F6E9-D657-88CF3D0ABD78}"/>
              </a:ext>
            </a:extLst>
          </p:cNvPr>
          <p:cNvGrpSpPr/>
          <p:nvPr/>
        </p:nvGrpSpPr>
        <p:grpSpPr>
          <a:xfrm>
            <a:off x="3689635" y="744179"/>
            <a:ext cx="3868142" cy="3816423"/>
            <a:chOff x="1295756" y="425680"/>
            <a:chExt cx="3868142" cy="3816423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8FED8E0D-2D51-0D78-B1A3-D0B28F1B6A9C}"/>
                </a:ext>
              </a:extLst>
            </p:cNvPr>
            <p:cNvGrpSpPr/>
            <p:nvPr/>
          </p:nvGrpSpPr>
          <p:grpSpPr>
            <a:xfrm>
              <a:off x="1295756" y="425680"/>
              <a:ext cx="3868142" cy="3816423"/>
              <a:chOff x="2710388" y="628880"/>
              <a:chExt cx="3868142" cy="3816423"/>
            </a:xfrm>
          </p:grpSpPr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42FBB20-CE2F-0089-0728-2704FB47BE8E}"/>
                  </a:ext>
                </a:extLst>
              </p:cNvPr>
              <p:cNvGrpSpPr/>
              <p:nvPr/>
            </p:nvGrpSpPr>
            <p:grpSpPr>
              <a:xfrm>
                <a:off x="2713703" y="635900"/>
                <a:ext cx="3856144" cy="3809403"/>
                <a:chOff x="1442322" y="1586807"/>
                <a:chExt cx="3456283" cy="3439804"/>
              </a:xfrm>
            </p:grpSpPr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9931E274-76FF-DF9E-F1C6-50C45DB290CF}"/>
                    </a:ext>
                  </a:extLst>
                </p:cNvPr>
                <p:cNvSpPr/>
                <p:nvPr/>
              </p:nvSpPr>
              <p:spPr>
                <a:xfrm>
                  <a:off x="3201848" y="3253476"/>
                  <a:ext cx="1626302" cy="658078"/>
                </a:xfrm>
                <a:custGeom>
                  <a:avLst/>
                  <a:gdLst>
                    <a:gd name="connsiteX0" fmla="*/ 38983 w 1626302"/>
                    <a:gd name="connsiteY0" fmla="*/ 0 h 658078"/>
                    <a:gd name="connsiteX1" fmla="*/ 1624640 w 1626302"/>
                    <a:gd name="connsiteY1" fmla="*/ 0 h 658078"/>
                    <a:gd name="connsiteX2" fmla="*/ 1626302 w 1626302"/>
                    <a:gd name="connsiteY2" fmla="*/ 32911 h 658078"/>
                    <a:gd name="connsiteX3" fmla="*/ 1552053 w 1626302"/>
                    <a:gd name="connsiteY3" fmla="*/ 524022 h 658078"/>
                    <a:gd name="connsiteX4" fmla="*/ 1502988 w 1626302"/>
                    <a:gd name="connsiteY4" fmla="*/ 658078 h 658078"/>
                    <a:gd name="connsiteX5" fmla="*/ 0 w 1626302"/>
                    <a:gd name="connsiteY5" fmla="*/ 39856 h 658078"/>
                    <a:gd name="connsiteX6" fmla="*/ 15024 w 1626302"/>
                    <a:gd name="connsiteY6" fmla="*/ 13833 h 658078"/>
                    <a:gd name="connsiteX7" fmla="*/ 38983 w 1626302"/>
                    <a:gd name="connsiteY7" fmla="*/ 0 h 658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26302" h="658078">
                      <a:moveTo>
                        <a:pt x="38983" y="0"/>
                      </a:moveTo>
                      <a:lnTo>
                        <a:pt x="1624640" y="0"/>
                      </a:lnTo>
                      <a:lnTo>
                        <a:pt x="1626302" y="32911"/>
                      </a:lnTo>
                      <a:cubicBezTo>
                        <a:pt x="1626302" y="203932"/>
                        <a:pt x="1600307" y="368881"/>
                        <a:pt x="1552053" y="524022"/>
                      </a:cubicBezTo>
                      <a:lnTo>
                        <a:pt x="1502988" y="658078"/>
                      </a:lnTo>
                      <a:lnTo>
                        <a:pt x="0" y="39856"/>
                      </a:lnTo>
                      <a:lnTo>
                        <a:pt x="15024" y="13833"/>
                      </a:lnTo>
                      <a:lnTo>
                        <a:pt x="38983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00B0F0"/>
                    </a:solidFill>
                  </a:endParaRPr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CFE89FC2-BE35-F41B-D278-ADC429587978}"/>
                    </a:ext>
                  </a:extLst>
                </p:cNvPr>
                <p:cNvSpPr/>
                <p:nvPr/>
              </p:nvSpPr>
              <p:spPr>
                <a:xfrm>
                  <a:off x="2230911" y="1635050"/>
                  <a:ext cx="942120" cy="1614826"/>
                </a:xfrm>
                <a:custGeom>
                  <a:avLst/>
                  <a:gdLst>
                    <a:gd name="connsiteX0" fmla="*/ 942120 w 942120"/>
                    <a:gd name="connsiteY0" fmla="*/ 0 h 1614826"/>
                    <a:gd name="connsiteX1" fmla="*/ 942120 w 942120"/>
                    <a:gd name="connsiteY1" fmla="*/ 1614826 h 1614826"/>
                    <a:gd name="connsiteX2" fmla="*/ 925841 w 942120"/>
                    <a:gd name="connsiteY2" fmla="*/ 1614826 h 1614826"/>
                    <a:gd name="connsiteX3" fmla="*/ 0 w 942120"/>
                    <a:gd name="connsiteY3" fmla="*/ 298577 h 1614826"/>
                    <a:gd name="connsiteX4" fmla="*/ 22340 w 942120"/>
                    <a:gd name="connsiteY4" fmla="*/ 281871 h 1614826"/>
                    <a:gd name="connsiteX5" fmla="*/ 776862 w 942120"/>
                    <a:gd name="connsiteY5" fmla="*/ 8345 h 1614826"/>
                    <a:gd name="connsiteX6" fmla="*/ 942120 w 942120"/>
                    <a:gd name="connsiteY6" fmla="*/ 0 h 1614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2120" h="1614826">
                      <a:moveTo>
                        <a:pt x="942120" y="0"/>
                      </a:moveTo>
                      <a:lnTo>
                        <a:pt x="942120" y="1614826"/>
                      </a:lnTo>
                      <a:lnTo>
                        <a:pt x="925841" y="1614826"/>
                      </a:lnTo>
                      <a:lnTo>
                        <a:pt x="0" y="298577"/>
                      </a:lnTo>
                      <a:lnTo>
                        <a:pt x="22340" y="281871"/>
                      </a:lnTo>
                      <a:cubicBezTo>
                        <a:pt x="241994" y="133477"/>
                        <a:pt x="499266" y="36536"/>
                        <a:pt x="776862" y="8345"/>
                      </a:cubicBezTo>
                      <a:lnTo>
                        <a:pt x="94212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99E82455-4EB5-260F-6314-561FE206DB5F}"/>
                    </a:ext>
                  </a:extLst>
                </p:cNvPr>
                <p:cNvSpPr/>
                <p:nvPr/>
              </p:nvSpPr>
              <p:spPr>
                <a:xfrm>
                  <a:off x="3180231" y="1635050"/>
                  <a:ext cx="840084" cy="1614826"/>
                </a:xfrm>
                <a:custGeom>
                  <a:avLst/>
                  <a:gdLst>
                    <a:gd name="connsiteX0" fmla="*/ 0 w 840084"/>
                    <a:gd name="connsiteY0" fmla="*/ 0 h 1614826"/>
                    <a:gd name="connsiteX1" fmla="*/ 165258 w 840084"/>
                    <a:gd name="connsiteY1" fmla="*/ 8345 h 1614826"/>
                    <a:gd name="connsiteX2" fmla="*/ 783612 w 840084"/>
                    <a:gd name="connsiteY2" fmla="*/ 199147 h 1614826"/>
                    <a:gd name="connsiteX3" fmla="*/ 840084 w 840084"/>
                    <a:gd name="connsiteY3" fmla="*/ 233455 h 1614826"/>
                    <a:gd name="connsiteX4" fmla="*/ 42549 w 840084"/>
                    <a:gd name="connsiteY4" fmla="*/ 1614826 h 1614826"/>
                    <a:gd name="connsiteX5" fmla="*/ 0 w 840084"/>
                    <a:gd name="connsiteY5" fmla="*/ 1614826 h 1614826"/>
                    <a:gd name="connsiteX6" fmla="*/ 0 w 840084"/>
                    <a:gd name="connsiteY6" fmla="*/ 0 h 1614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0084" h="1614826">
                      <a:moveTo>
                        <a:pt x="0" y="0"/>
                      </a:moveTo>
                      <a:lnTo>
                        <a:pt x="165258" y="8345"/>
                      </a:lnTo>
                      <a:cubicBezTo>
                        <a:pt x="387335" y="30898"/>
                        <a:pt x="596405" y="97450"/>
                        <a:pt x="783612" y="199147"/>
                      </a:cubicBezTo>
                      <a:lnTo>
                        <a:pt x="840084" y="233455"/>
                      </a:lnTo>
                      <a:lnTo>
                        <a:pt x="42549" y="1614826"/>
                      </a:lnTo>
                      <a:lnTo>
                        <a:pt x="0" y="16148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AEFED751-AFF1-DA54-BD56-D7110CE9187B}"/>
                    </a:ext>
                  </a:extLst>
                </p:cNvPr>
                <p:cNvSpPr/>
                <p:nvPr/>
              </p:nvSpPr>
              <p:spPr>
                <a:xfrm>
                  <a:off x="3227585" y="1844856"/>
                  <a:ext cx="1378851" cy="1379502"/>
                </a:xfrm>
                <a:custGeom>
                  <a:avLst/>
                  <a:gdLst>
                    <a:gd name="connsiteX0" fmla="*/ 796456 w 1378851"/>
                    <a:gd name="connsiteY0" fmla="*/ 0 h 1379502"/>
                    <a:gd name="connsiteX1" fmla="*/ 873074 w 1378851"/>
                    <a:gd name="connsiteY1" fmla="*/ 46547 h 1379502"/>
                    <a:gd name="connsiteX2" fmla="*/ 1319160 w 1378851"/>
                    <a:gd name="connsiteY2" fmla="*/ 492633 h 1379502"/>
                    <a:gd name="connsiteX3" fmla="*/ 1378851 w 1378851"/>
                    <a:gd name="connsiteY3" fmla="*/ 590887 h 1379502"/>
                    <a:gd name="connsiteX4" fmla="*/ 12930 w 1378851"/>
                    <a:gd name="connsiteY4" fmla="*/ 1379502 h 1379502"/>
                    <a:gd name="connsiteX5" fmla="*/ 0 w 1378851"/>
                    <a:gd name="connsiteY5" fmla="*/ 1379502 h 1379502"/>
                    <a:gd name="connsiteX6" fmla="*/ 796456 w 1378851"/>
                    <a:gd name="connsiteY6" fmla="*/ 0 h 1379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78851" h="1379502">
                      <a:moveTo>
                        <a:pt x="796456" y="0"/>
                      </a:moveTo>
                      <a:lnTo>
                        <a:pt x="873074" y="46547"/>
                      </a:lnTo>
                      <a:cubicBezTo>
                        <a:pt x="1048797" y="165264"/>
                        <a:pt x="1200444" y="316910"/>
                        <a:pt x="1319160" y="492633"/>
                      </a:cubicBezTo>
                      <a:lnTo>
                        <a:pt x="1378851" y="590887"/>
                      </a:lnTo>
                      <a:lnTo>
                        <a:pt x="12930" y="1379502"/>
                      </a:lnTo>
                      <a:lnTo>
                        <a:pt x="0" y="1379502"/>
                      </a:lnTo>
                      <a:lnTo>
                        <a:pt x="796456" y="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2E716C50-4B27-2E08-1C60-F9F2CC4A0059}"/>
                    </a:ext>
                  </a:extLst>
                </p:cNvPr>
                <p:cNvSpPr/>
                <p:nvPr/>
              </p:nvSpPr>
              <p:spPr>
                <a:xfrm>
                  <a:off x="1650607" y="1935784"/>
                  <a:ext cx="1501743" cy="1314092"/>
                </a:xfrm>
                <a:custGeom>
                  <a:avLst/>
                  <a:gdLst>
                    <a:gd name="connsiteX0" fmla="*/ 577420 w 1501743"/>
                    <a:gd name="connsiteY0" fmla="*/ 0 h 1314092"/>
                    <a:gd name="connsiteX1" fmla="*/ 1501743 w 1501743"/>
                    <a:gd name="connsiteY1" fmla="*/ 1314092 h 1314092"/>
                    <a:gd name="connsiteX2" fmla="*/ 1445592 w 1501743"/>
                    <a:gd name="connsiteY2" fmla="*/ 1314092 h 1314092"/>
                    <a:gd name="connsiteX3" fmla="*/ 0 w 1501743"/>
                    <a:gd name="connsiteY3" fmla="*/ 719479 h 1314092"/>
                    <a:gd name="connsiteX4" fmla="*/ 4290 w 1501743"/>
                    <a:gd name="connsiteY4" fmla="*/ 707757 h 1314092"/>
                    <a:gd name="connsiteX5" fmla="*/ 475504 w 1501743"/>
                    <a:gd name="connsiteY5" fmla="*/ 76211 h 1314092"/>
                    <a:gd name="connsiteX6" fmla="*/ 577420 w 1501743"/>
                    <a:gd name="connsiteY6" fmla="*/ 0 h 1314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01743" h="1314092">
                      <a:moveTo>
                        <a:pt x="577420" y="0"/>
                      </a:moveTo>
                      <a:lnTo>
                        <a:pt x="1501743" y="1314092"/>
                      </a:lnTo>
                      <a:lnTo>
                        <a:pt x="1445592" y="1314092"/>
                      </a:lnTo>
                      <a:lnTo>
                        <a:pt x="0" y="719479"/>
                      </a:lnTo>
                      <a:lnTo>
                        <a:pt x="4290" y="707757"/>
                      </a:lnTo>
                      <a:cubicBezTo>
                        <a:pt x="108754" y="460776"/>
                        <a:pt x="271591" y="244496"/>
                        <a:pt x="475504" y="76211"/>
                      </a:cubicBezTo>
                      <a:lnTo>
                        <a:pt x="577420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22A2079C-C0FC-41F0-380A-4176EB6FF04D}"/>
                    </a:ext>
                  </a:extLst>
                </p:cNvPr>
                <p:cNvSpPr/>
                <p:nvPr/>
              </p:nvSpPr>
              <p:spPr>
                <a:xfrm>
                  <a:off x="3247067" y="2464339"/>
                  <a:ext cx="1579240" cy="785537"/>
                </a:xfrm>
                <a:custGeom>
                  <a:avLst/>
                  <a:gdLst>
                    <a:gd name="connsiteX0" fmla="*/ 1360591 w 1579240"/>
                    <a:gd name="connsiteY0" fmla="*/ 0 h 785537"/>
                    <a:gd name="connsiteX1" fmla="*/ 1381754 w 1579240"/>
                    <a:gd name="connsiteY1" fmla="*/ 34836 h 785537"/>
                    <a:gd name="connsiteX2" fmla="*/ 1572556 w 1579240"/>
                    <a:gd name="connsiteY2" fmla="*/ 653190 h 785537"/>
                    <a:gd name="connsiteX3" fmla="*/ 1579240 w 1579240"/>
                    <a:gd name="connsiteY3" fmla="*/ 785537 h 785537"/>
                    <a:gd name="connsiteX4" fmla="*/ 0 w 1579240"/>
                    <a:gd name="connsiteY4" fmla="*/ 785537 h 785537"/>
                    <a:gd name="connsiteX5" fmla="*/ 1360591 w 1579240"/>
                    <a:gd name="connsiteY5" fmla="*/ 0 h 785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9240" h="785537">
                      <a:moveTo>
                        <a:pt x="1360591" y="0"/>
                      </a:moveTo>
                      <a:lnTo>
                        <a:pt x="1381754" y="34836"/>
                      </a:lnTo>
                      <a:cubicBezTo>
                        <a:pt x="1483451" y="222043"/>
                        <a:pt x="1550004" y="431113"/>
                        <a:pt x="1572556" y="653190"/>
                      </a:cubicBezTo>
                      <a:lnTo>
                        <a:pt x="1579240" y="785537"/>
                      </a:lnTo>
                      <a:lnTo>
                        <a:pt x="0" y="785537"/>
                      </a:lnTo>
                      <a:lnTo>
                        <a:pt x="1360591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4108DBAE-DC1C-225B-6516-DD2D01819349}"/>
                    </a:ext>
                  </a:extLst>
                </p:cNvPr>
                <p:cNvSpPr/>
                <p:nvPr/>
              </p:nvSpPr>
              <p:spPr>
                <a:xfrm>
                  <a:off x="1526956" y="2658646"/>
                  <a:ext cx="1559779" cy="591230"/>
                </a:xfrm>
                <a:custGeom>
                  <a:avLst/>
                  <a:gdLst>
                    <a:gd name="connsiteX0" fmla="*/ 122413 w 1559779"/>
                    <a:gd name="connsiteY0" fmla="*/ 0 h 591230"/>
                    <a:gd name="connsiteX1" fmla="*/ 1559779 w 1559779"/>
                    <a:gd name="connsiteY1" fmla="*/ 591230 h 591230"/>
                    <a:gd name="connsiteX2" fmla="*/ 0 w 1559779"/>
                    <a:gd name="connsiteY2" fmla="*/ 591230 h 591230"/>
                    <a:gd name="connsiteX3" fmla="*/ 6683 w 1559779"/>
                    <a:gd name="connsiteY3" fmla="*/ 458883 h 591230"/>
                    <a:gd name="connsiteX4" fmla="*/ 72405 w 1559779"/>
                    <a:gd name="connsiteY4" fmla="*/ 136630 h 591230"/>
                    <a:gd name="connsiteX5" fmla="*/ 122413 w 1559779"/>
                    <a:gd name="connsiteY5" fmla="*/ 0 h 591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9779" h="591230">
                      <a:moveTo>
                        <a:pt x="122413" y="0"/>
                      </a:moveTo>
                      <a:lnTo>
                        <a:pt x="1559779" y="591230"/>
                      </a:lnTo>
                      <a:lnTo>
                        <a:pt x="0" y="591230"/>
                      </a:lnTo>
                      <a:lnTo>
                        <a:pt x="6683" y="458883"/>
                      </a:lnTo>
                      <a:cubicBezTo>
                        <a:pt x="17959" y="347844"/>
                        <a:pt x="40236" y="240058"/>
                        <a:pt x="72405" y="136630"/>
                      </a:cubicBezTo>
                      <a:lnTo>
                        <a:pt x="122413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BDE97846-79DB-FCB6-F371-A1641EF9C892}"/>
                    </a:ext>
                  </a:extLst>
                </p:cNvPr>
                <p:cNvSpPr/>
                <p:nvPr/>
              </p:nvSpPr>
              <p:spPr>
                <a:xfrm>
                  <a:off x="1525112" y="3253476"/>
                  <a:ext cx="1647919" cy="858035"/>
                </a:xfrm>
                <a:custGeom>
                  <a:avLst/>
                  <a:gdLst>
                    <a:gd name="connsiteX0" fmla="*/ 1662 w 1647919"/>
                    <a:gd name="connsiteY0" fmla="*/ 0 h 858035"/>
                    <a:gd name="connsiteX1" fmla="*/ 1570375 w 1647919"/>
                    <a:gd name="connsiteY1" fmla="*/ 0 h 858035"/>
                    <a:gd name="connsiteX2" fmla="*/ 1647919 w 1647919"/>
                    <a:gd name="connsiteY2" fmla="*/ 31896 h 858035"/>
                    <a:gd name="connsiteX3" fmla="*/ 1647919 w 1647919"/>
                    <a:gd name="connsiteY3" fmla="*/ 34988 h 858035"/>
                    <a:gd name="connsiteX4" fmla="*/ 222361 w 1647919"/>
                    <a:gd name="connsiteY4" fmla="*/ 858035 h 858035"/>
                    <a:gd name="connsiteX5" fmla="*/ 199329 w 1647919"/>
                    <a:gd name="connsiteY5" fmla="*/ 820123 h 858035"/>
                    <a:gd name="connsiteX6" fmla="*/ 0 w 1647919"/>
                    <a:gd name="connsiteY6" fmla="*/ 32911 h 858035"/>
                    <a:gd name="connsiteX7" fmla="*/ 1662 w 1647919"/>
                    <a:gd name="connsiteY7" fmla="*/ 0 h 858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47919" h="858035">
                      <a:moveTo>
                        <a:pt x="1662" y="0"/>
                      </a:moveTo>
                      <a:lnTo>
                        <a:pt x="1570375" y="0"/>
                      </a:lnTo>
                      <a:lnTo>
                        <a:pt x="1647919" y="31896"/>
                      </a:lnTo>
                      <a:lnTo>
                        <a:pt x="1647919" y="34988"/>
                      </a:lnTo>
                      <a:lnTo>
                        <a:pt x="222361" y="858035"/>
                      </a:lnTo>
                      <a:lnTo>
                        <a:pt x="199329" y="820123"/>
                      </a:lnTo>
                      <a:cubicBezTo>
                        <a:pt x="72208" y="586114"/>
                        <a:pt x="0" y="317945"/>
                        <a:pt x="0" y="32911"/>
                      </a:cubicBezTo>
                      <a:lnTo>
                        <a:pt x="1662" y="0"/>
                      </a:lnTo>
                      <a:close/>
                    </a:path>
                  </a:pathLst>
                </a:custGeom>
                <a:solidFill>
                  <a:srgbClr val="FAB4F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A2269B45-D2C0-2C19-4808-D6A5D6BDE926}"/>
                    </a:ext>
                  </a:extLst>
                </p:cNvPr>
                <p:cNvSpPr/>
                <p:nvPr/>
              </p:nvSpPr>
              <p:spPr>
                <a:xfrm>
                  <a:off x="1749342" y="3292621"/>
                  <a:ext cx="1423689" cy="1434199"/>
                </a:xfrm>
                <a:custGeom>
                  <a:avLst/>
                  <a:gdLst>
                    <a:gd name="connsiteX0" fmla="*/ 1423689 w 1423689"/>
                    <a:gd name="connsiteY0" fmla="*/ 0 h 1434199"/>
                    <a:gd name="connsiteX1" fmla="*/ 1423689 w 1423689"/>
                    <a:gd name="connsiteY1" fmla="*/ 43423 h 1434199"/>
                    <a:gd name="connsiteX2" fmla="*/ 620725 w 1423689"/>
                    <a:gd name="connsiteY2" fmla="*/ 1434199 h 1434199"/>
                    <a:gd name="connsiteX3" fmla="*/ 503909 w 1423689"/>
                    <a:gd name="connsiteY3" fmla="*/ 1363232 h 1434199"/>
                    <a:gd name="connsiteX4" fmla="*/ 57823 w 1423689"/>
                    <a:gd name="connsiteY4" fmla="*/ 917146 h 1434199"/>
                    <a:gd name="connsiteX5" fmla="*/ 0 w 1423689"/>
                    <a:gd name="connsiteY5" fmla="*/ 821967 h 1434199"/>
                    <a:gd name="connsiteX6" fmla="*/ 1423689 w 1423689"/>
                    <a:gd name="connsiteY6" fmla="*/ 0 h 1434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3689" h="1434199">
                      <a:moveTo>
                        <a:pt x="1423689" y="0"/>
                      </a:moveTo>
                      <a:lnTo>
                        <a:pt x="1423689" y="43423"/>
                      </a:lnTo>
                      <a:lnTo>
                        <a:pt x="620725" y="1434199"/>
                      </a:lnTo>
                      <a:lnTo>
                        <a:pt x="503909" y="1363232"/>
                      </a:lnTo>
                      <a:cubicBezTo>
                        <a:pt x="328186" y="1244516"/>
                        <a:pt x="176540" y="1092869"/>
                        <a:pt x="57823" y="917146"/>
                      </a:cubicBezTo>
                      <a:lnTo>
                        <a:pt x="0" y="821967"/>
                      </a:lnTo>
                      <a:lnTo>
                        <a:pt x="1423689" y="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9A792BBF-6A83-7D13-16C5-3A9A66D21791}"/>
                    </a:ext>
                  </a:extLst>
                </p:cNvPr>
                <p:cNvSpPr/>
                <p:nvPr/>
              </p:nvSpPr>
              <p:spPr>
                <a:xfrm>
                  <a:off x="3195298" y="3296478"/>
                  <a:ext cx="1508299" cy="1336983"/>
                </a:xfrm>
                <a:custGeom>
                  <a:avLst/>
                  <a:gdLst>
                    <a:gd name="connsiteX0" fmla="*/ 4733 w 1508299"/>
                    <a:gd name="connsiteY0" fmla="*/ 0 h 1336983"/>
                    <a:gd name="connsiteX1" fmla="*/ 1508299 w 1508299"/>
                    <a:gd name="connsiteY1" fmla="*/ 618460 h 1336983"/>
                    <a:gd name="connsiteX2" fmla="*/ 1503067 w 1508299"/>
                    <a:gd name="connsiteY2" fmla="*/ 632755 h 1336983"/>
                    <a:gd name="connsiteX3" fmla="*/ 1031853 w 1508299"/>
                    <a:gd name="connsiteY3" fmla="*/ 1264301 h 1336983"/>
                    <a:gd name="connsiteX4" fmla="*/ 934658 w 1508299"/>
                    <a:gd name="connsiteY4" fmla="*/ 1336983 h 1336983"/>
                    <a:gd name="connsiteX5" fmla="*/ 0 w 1508299"/>
                    <a:gd name="connsiteY5" fmla="*/ 8199 h 1336983"/>
                    <a:gd name="connsiteX6" fmla="*/ 4733 w 1508299"/>
                    <a:gd name="connsiteY6" fmla="*/ 0 h 1336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08299" h="1336983">
                      <a:moveTo>
                        <a:pt x="4733" y="0"/>
                      </a:moveTo>
                      <a:lnTo>
                        <a:pt x="1508299" y="618460"/>
                      </a:lnTo>
                      <a:lnTo>
                        <a:pt x="1503067" y="632755"/>
                      </a:lnTo>
                      <a:cubicBezTo>
                        <a:pt x="1398603" y="879736"/>
                        <a:pt x="1235767" y="1096017"/>
                        <a:pt x="1031853" y="1264301"/>
                      </a:cubicBezTo>
                      <a:lnTo>
                        <a:pt x="934658" y="1336983"/>
                      </a:lnTo>
                      <a:lnTo>
                        <a:pt x="0" y="8199"/>
                      </a:lnTo>
                      <a:lnTo>
                        <a:pt x="4733" y="0"/>
                      </a:lnTo>
                      <a:close/>
                    </a:path>
                  </a:pathLst>
                </a:custGeom>
                <a:solidFill>
                  <a:srgbClr val="3EC3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7B91EDCA-DCF3-6D22-7E53-F5D9F7B24873}"/>
                    </a:ext>
                  </a:extLst>
                </p:cNvPr>
                <p:cNvSpPr/>
                <p:nvPr/>
              </p:nvSpPr>
              <p:spPr>
                <a:xfrm>
                  <a:off x="3180231" y="3308113"/>
                  <a:ext cx="946840" cy="1629611"/>
                </a:xfrm>
                <a:custGeom>
                  <a:avLst/>
                  <a:gdLst>
                    <a:gd name="connsiteX0" fmla="*/ 13083 w 946840"/>
                    <a:gd name="connsiteY0" fmla="*/ 0 h 1629611"/>
                    <a:gd name="connsiteX1" fmla="*/ 946840 w 946840"/>
                    <a:gd name="connsiteY1" fmla="*/ 1327505 h 1629611"/>
                    <a:gd name="connsiteX2" fmla="*/ 919780 w 946840"/>
                    <a:gd name="connsiteY2" fmla="*/ 1347740 h 1629611"/>
                    <a:gd name="connsiteX3" fmla="*/ 165258 w 946840"/>
                    <a:gd name="connsiteY3" fmla="*/ 1621266 h 1629611"/>
                    <a:gd name="connsiteX4" fmla="*/ 0 w 946840"/>
                    <a:gd name="connsiteY4" fmla="*/ 1629611 h 1629611"/>
                    <a:gd name="connsiteX5" fmla="*/ 0 w 946840"/>
                    <a:gd name="connsiteY5" fmla="*/ 22660 h 1629611"/>
                    <a:gd name="connsiteX6" fmla="*/ 13083 w 946840"/>
                    <a:gd name="connsiteY6" fmla="*/ 0 h 1629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6840" h="1629611">
                      <a:moveTo>
                        <a:pt x="13083" y="0"/>
                      </a:moveTo>
                      <a:lnTo>
                        <a:pt x="946840" y="1327505"/>
                      </a:lnTo>
                      <a:lnTo>
                        <a:pt x="919780" y="1347740"/>
                      </a:lnTo>
                      <a:cubicBezTo>
                        <a:pt x="700127" y="1496135"/>
                        <a:pt x="442855" y="1593075"/>
                        <a:pt x="165258" y="1621266"/>
                      </a:cubicBezTo>
                      <a:lnTo>
                        <a:pt x="0" y="1629611"/>
                      </a:lnTo>
                      <a:lnTo>
                        <a:pt x="0" y="22660"/>
                      </a:lnTo>
                      <a:lnTo>
                        <a:pt x="13083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A7E68C4D-74EA-DE2A-8C17-4AAB769BB986}"/>
                    </a:ext>
                  </a:extLst>
                </p:cNvPr>
                <p:cNvSpPr/>
                <p:nvPr/>
              </p:nvSpPr>
              <p:spPr>
                <a:xfrm>
                  <a:off x="2373144" y="3343244"/>
                  <a:ext cx="799887" cy="1594480"/>
                </a:xfrm>
                <a:custGeom>
                  <a:avLst/>
                  <a:gdLst>
                    <a:gd name="connsiteX0" fmla="*/ 799887 w 799887"/>
                    <a:gd name="connsiteY0" fmla="*/ 0 h 1594480"/>
                    <a:gd name="connsiteX1" fmla="*/ 799887 w 799887"/>
                    <a:gd name="connsiteY1" fmla="*/ 1594480 h 1594480"/>
                    <a:gd name="connsiteX2" fmla="*/ 634629 w 799887"/>
                    <a:gd name="connsiteY2" fmla="*/ 1586135 h 1594480"/>
                    <a:gd name="connsiteX3" fmla="*/ 16275 w 799887"/>
                    <a:gd name="connsiteY3" fmla="*/ 1395333 h 1594480"/>
                    <a:gd name="connsiteX4" fmla="*/ 0 w 799887"/>
                    <a:gd name="connsiteY4" fmla="*/ 1385446 h 1594480"/>
                    <a:gd name="connsiteX5" fmla="*/ 799887 w 799887"/>
                    <a:gd name="connsiteY5" fmla="*/ 0 h 159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99887" h="1594480">
                      <a:moveTo>
                        <a:pt x="799887" y="0"/>
                      </a:moveTo>
                      <a:lnTo>
                        <a:pt x="799887" y="1594480"/>
                      </a:lnTo>
                      <a:lnTo>
                        <a:pt x="634629" y="1586135"/>
                      </a:lnTo>
                      <a:cubicBezTo>
                        <a:pt x="412552" y="1563583"/>
                        <a:pt x="203482" y="1497030"/>
                        <a:pt x="16275" y="1395333"/>
                      </a:cubicBezTo>
                      <a:lnTo>
                        <a:pt x="0" y="1385446"/>
                      </a:lnTo>
                      <a:lnTo>
                        <a:pt x="799887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Circle: Hollow 189">
                  <a:extLst>
                    <a:ext uri="{FF2B5EF4-FFF2-40B4-BE49-F238E27FC236}">
                      <a16:creationId xmlns:a16="http://schemas.microsoft.com/office/drawing/2014/main" id="{CBBDF466-B99F-905E-A36D-D742B7678542}"/>
                    </a:ext>
                  </a:extLst>
                </p:cNvPr>
                <p:cNvSpPr/>
                <p:nvPr/>
              </p:nvSpPr>
              <p:spPr>
                <a:xfrm>
                  <a:off x="1442322" y="1586807"/>
                  <a:ext cx="3456283" cy="3439804"/>
                </a:xfrm>
                <a:prstGeom prst="donut">
                  <a:avLst>
                    <a:gd name="adj" fmla="val 6092"/>
                  </a:avLst>
                </a:prstGeom>
                <a:gradFill flip="none" rotWithShape="1">
                  <a:gsLst>
                    <a:gs pos="79000">
                      <a:schemeClr val="accent4">
                        <a:lumMod val="89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6117B6C3-F4FC-C5DE-3882-DE527475E101}"/>
                  </a:ext>
                </a:extLst>
              </p:cNvPr>
              <p:cNvSpPr/>
              <p:nvPr/>
            </p:nvSpPr>
            <p:spPr>
              <a:xfrm>
                <a:off x="4567583" y="4215804"/>
                <a:ext cx="201274" cy="195555"/>
              </a:xfrm>
              <a:prstGeom prst="ellipse">
                <a:avLst/>
              </a:prstGeom>
              <a:solidFill>
                <a:srgbClr val="F5F26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h="1333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BA421C42-5A5F-973E-5413-8AB91A25F686}"/>
                  </a:ext>
                </a:extLst>
              </p:cNvPr>
              <p:cNvSpPr/>
              <p:nvPr/>
            </p:nvSpPr>
            <p:spPr>
              <a:xfrm>
                <a:off x="6377256" y="2434832"/>
                <a:ext cx="201274" cy="195555"/>
              </a:xfrm>
              <a:prstGeom prst="ellipse">
                <a:avLst/>
              </a:prstGeom>
              <a:solidFill>
                <a:srgbClr val="F5F26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h="1333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7E57B2FA-7708-ABC5-32BB-855888D31E29}"/>
                  </a:ext>
                </a:extLst>
              </p:cNvPr>
              <p:cNvSpPr/>
              <p:nvPr/>
            </p:nvSpPr>
            <p:spPr>
              <a:xfrm>
                <a:off x="2710388" y="2343074"/>
                <a:ext cx="201274" cy="195555"/>
              </a:xfrm>
              <a:prstGeom prst="ellipse">
                <a:avLst/>
              </a:prstGeom>
              <a:solidFill>
                <a:srgbClr val="F5F26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h="1333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6F32B17-B1FF-2BFC-A547-C5C0CAAF1C9E}"/>
                  </a:ext>
                </a:extLst>
              </p:cNvPr>
              <p:cNvSpPr/>
              <p:nvPr/>
            </p:nvSpPr>
            <p:spPr>
              <a:xfrm>
                <a:off x="4541138" y="628880"/>
                <a:ext cx="201274" cy="195555"/>
              </a:xfrm>
              <a:prstGeom prst="ellipse">
                <a:avLst/>
              </a:prstGeom>
              <a:solidFill>
                <a:srgbClr val="F5F26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h="1333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62" name="Graphic 161" descr="Badge Heart with solid fill">
              <a:extLst>
                <a:ext uri="{FF2B5EF4-FFF2-40B4-BE49-F238E27FC236}">
                  <a16:creationId xmlns:a16="http://schemas.microsoft.com/office/drawing/2014/main" id="{307608EE-2D90-BD45-3305-75470345E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9972987">
              <a:off x="3457563" y="3840152"/>
              <a:ext cx="362830" cy="362830"/>
            </a:xfrm>
            <a:prstGeom prst="rect">
              <a:avLst/>
            </a:prstGeom>
          </p:spPr>
        </p:pic>
      </p:grp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E3ACDE6C-FD41-E95D-8A49-ADC0C658608D}"/>
              </a:ext>
            </a:extLst>
          </p:cNvPr>
          <p:cNvSpPr/>
          <p:nvPr/>
        </p:nvSpPr>
        <p:spPr>
          <a:xfrm>
            <a:off x="3480344" y="5063727"/>
            <a:ext cx="4572000" cy="759296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VÒNG QUAY KÌ DIỆU</a:t>
            </a:r>
          </a:p>
        </p:txBody>
      </p:sp>
      <p:grpSp>
        <p:nvGrpSpPr>
          <p:cNvPr id="194" name="quay">
            <a:extLst>
              <a:ext uri="{FF2B5EF4-FFF2-40B4-BE49-F238E27FC236}">
                <a16:creationId xmlns:a16="http://schemas.microsoft.com/office/drawing/2014/main" id="{D14A856B-B923-A8E6-62B3-7379AC078EFB}"/>
              </a:ext>
            </a:extLst>
          </p:cNvPr>
          <p:cNvGrpSpPr/>
          <p:nvPr/>
        </p:nvGrpSpPr>
        <p:grpSpPr>
          <a:xfrm>
            <a:off x="5327920" y="2279458"/>
            <a:ext cx="639096" cy="639096"/>
            <a:chOff x="8065247" y="1250184"/>
            <a:chExt cx="639096" cy="639096"/>
          </a:xfrm>
        </p:grpSpPr>
        <p:sp>
          <p:nvSpPr>
            <p:cNvPr id="195" name="Teardrop 194">
              <a:extLst>
                <a:ext uri="{FF2B5EF4-FFF2-40B4-BE49-F238E27FC236}">
                  <a16:creationId xmlns:a16="http://schemas.microsoft.com/office/drawing/2014/main" id="{F62BF468-41CF-1D1B-F98A-54C065E973B6}"/>
                </a:ext>
              </a:extLst>
            </p:cNvPr>
            <p:cNvSpPr/>
            <p:nvPr/>
          </p:nvSpPr>
          <p:spPr>
            <a:xfrm>
              <a:off x="8065247" y="1250184"/>
              <a:ext cx="639096" cy="639096"/>
            </a:xfrm>
            <a:prstGeom prst="teardrop">
              <a:avLst>
                <a:gd name="adj" fmla="val 11538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Circle: Hollow 195">
              <a:extLst>
                <a:ext uri="{FF2B5EF4-FFF2-40B4-BE49-F238E27FC236}">
                  <a16:creationId xmlns:a16="http://schemas.microsoft.com/office/drawing/2014/main" id="{E9504629-2D36-0514-7C50-35247E30F48C}"/>
                </a:ext>
              </a:extLst>
            </p:cNvPr>
            <p:cNvSpPr/>
            <p:nvPr/>
          </p:nvSpPr>
          <p:spPr>
            <a:xfrm>
              <a:off x="8149098" y="1327489"/>
              <a:ext cx="471393" cy="471393"/>
            </a:xfrm>
            <a:prstGeom prst="donu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222F3EA7-7AAF-811F-E252-A5078955CCBE}"/>
                </a:ext>
              </a:extLst>
            </p:cNvPr>
            <p:cNvSpPr/>
            <p:nvPr/>
          </p:nvSpPr>
          <p:spPr>
            <a:xfrm>
              <a:off x="8284157" y="1465408"/>
              <a:ext cx="201274" cy="195555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1333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8" name="Star: 4 Points 197">
            <a:extLst>
              <a:ext uri="{FF2B5EF4-FFF2-40B4-BE49-F238E27FC236}">
                <a16:creationId xmlns:a16="http://schemas.microsoft.com/office/drawing/2014/main" id="{6E3B1E91-532C-EFD2-F9E9-F33679CBF48B}"/>
              </a:ext>
            </a:extLst>
          </p:cNvPr>
          <p:cNvSpPr/>
          <p:nvPr/>
        </p:nvSpPr>
        <p:spPr>
          <a:xfrm>
            <a:off x="1244600" y="-12065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Star: 4 Points 198">
            <a:extLst>
              <a:ext uri="{FF2B5EF4-FFF2-40B4-BE49-F238E27FC236}">
                <a16:creationId xmlns:a16="http://schemas.microsoft.com/office/drawing/2014/main" id="{CDDB32A8-FC50-F1FC-4C90-81502A728CEE}"/>
              </a:ext>
            </a:extLst>
          </p:cNvPr>
          <p:cNvSpPr/>
          <p:nvPr/>
        </p:nvSpPr>
        <p:spPr>
          <a:xfrm>
            <a:off x="1397000" y="-10541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Star: 4 Points 199">
            <a:extLst>
              <a:ext uri="{FF2B5EF4-FFF2-40B4-BE49-F238E27FC236}">
                <a16:creationId xmlns:a16="http://schemas.microsoft.com/office/drawing/2014/main" id="{9FB69674-7C3D-667B-0F3E-F6CBAC386262}"/>
              </a:ext>
            </a:extLst>
          </p:cNvPr>
          <p:cNvSpPr/>
          <p:nvPr/>
        </p:nvSpPr>
        <p:spPr>
          <a:xfrm>
            <a:off x="1549400" y="-9017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Star: 4 Points 200">
            <a:extLst>
              <a:ext uri="{FF2B5EF4-FFF2-40B4-BE49-F238E27FC236}">
                <a16:creationId xmlns:a16="http://schemas.microsoft.com/office/drawing/2014/main" id="{15D18451-69F9-42C5-3E77-D1C36932BDE7}"/>
              </a:ext>
            </a:extLst>
          </p:cNvPr>
          <p:cNvSpPr/>
          <p:nvPr/>
        </p:nvSpPr>
        <p:spPr>
          <a:xfrm>
            <a:off x="1701800" y="-7493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Star: 4 Points 201">
            <a:extLst>
              <a:ext uri="{FF2B5EF4-FFF2-40B4-BE49-F238E27FC236}">
                <a16:creationId xmlns:a16="http://schemas.microsoft.com/office/drawing/2014/main" id="{A13BBD23-1179-D723-8241-539AE2DD2BDC}"/>
              </a:ext>
            </a:extLst>
          </p:cNvPr>
          <p:cNvSpPr/>
          <p:nvPr/>
        </p:nvSpPr>
        <p:spPr>
          <a:xfrm>
            <a:off x="1854200" y="-5969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Star: 4 Points 202">
            <a:extLst>
              <a:ext uri="{FF2B5EF4-FFF2-40B4-BE49-F238E27FC236}">
                <a16:creationId xmlns:a16="http://schemas.microsoft.com/office/drawing/2014/main" id="{5DFB2C05-6C03-D191-5892-E7547CE012B8}"/>
              </a:ext>
            </a:extLst>
          </p:cNvPr>
          <p:cNvSpPr/>
          <p:nvPr/>
        </p:nvSpPr>
        <p:spPr>
          <a:xfrm>
            <a:off x="2006600" y="-4445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Star: 4 Points 203">
            <a:extLst>
              <a:ext uri="{FF2B5EF4-FFF2-40B4-BE49-F238E27FC236}">
                <a16:creationId xmlns:a16="http://schemas.microsoft.com/office/drawing/2014/main" id="{85C20BE5-F626-225B-C071-7C70F365A58B}"/>
              </a:ext>
            </a:extLst>
          </p:cNvPr>
          <p:cNvSpPr/>
          <p:nvPr/>
        </p:nvSpPr>
        <p:spPr>
          <a:xfrm>
            <a:off x="2159000" y="-2921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Star: 4 Points 204">
            <a:extLst>
              <a:ext uri="{FF2B5EF4-FFF2-40B4-BE49-F238E27FC236}">
                <a16:creationId xmlns:a16="http://schemas.microsoft.com/office/drawing/2014/main" id="{3F62FA9A-8CC9-2C6D-9545-DE189460DB31}"/>
              </a:ext>
            </a:extLst>
          </p:cNvPr>
          <p:cNvSpPr/>
          <p:nvPr/>
        </p:nvSpPr>
        <p:spPr>
          <a:xfrm>
            <a:off x="1397000" y="-16383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Star: 4 Points 205">
            <a:extLst>
              <a:ext uri="{FF2B5EF4-FFF2-40B4-BE49-F238E27FC236}">
                <a16:creationId xmlns:a16="http://schemas.microsoft.com/office/drawing/2014/main" id="{A0D55C13-AC4D-ECD9-078A-825D49E078DD}"/>
              </a:ext>
            </a:extLst>
          </p:cNvPr>
          <p:cNvSpPr/>
          <p:nvPr/>
        </p:nvSpPr>
        <p:spPr>
          <a:xfrm>
            <a:off x="1549400" y="-14859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Star: 4 Points 206">
            <a:extLst>
              <a:ext uri="{FF2B5EF4-FFF2-40B4-BE49-F238E27FC236}">
                <a16:creationId xmlns:a16="http://schemas.microsoft.com/office/drawing/2014/main" id="{A7C488B0-C6EF-A5B3-DAA5-3059693CEA00}"/>
              </a:ext>
            </a:extLst>
          </p:cNvPr>
          <p:cNvSpPr/>
          <p:nvPr/>
        </p:nvSpPr>
        <p:spPr>
          <a:xfrm>
            <a:off x="1701800" y="-13335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Star: 4 Points 207">
            <a:extLst>
              <a:ext uri="{FF2B5EF4-FFF2-40B4-BE49-F238E27FC236}">
                <a16:creationId xmlns:a16="http://schemas.microsoft.com/office/drawing/2014/main" id="{AC82CE38-8296-12D8-D00E-F325F92BF97C}"/>
              </a:ext>
            </a:extLst>
          </p:cNvPr>
          <p:cNvSpPr/>
          <p:nvPr/>
        </p:nvSpPr>
        <p:spPr>
          <a:xfrm>
            <a:off x="1854200" y="-11811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Star: 4 Points 208">
            <a:extLst>
              <a:ext uri="{FF2B5EF4-FFF2-40B4-BE49-F238E27FC236}">
                <a16:creationId xmlns:a16="http://schemas.microsoft.com/office/drawing/2014/main" id="{0A2EEB95-2757-EAAD-9D6C-CD2D8C7AA854}"/>
              </a:ext>
            </a:extLst>
          </p:cNvPr>
          <p:cNvSpPr/>
          <p:nvPr/>
        </p:nvSpPr>
        <p:spPr>
          <a:xfrm>
            <a:off x="2006600" y="-10287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Star: 4 Points 209">
            <a:extLst>
              <a:ext uri="{FF2B5EF4-FFF2-40B4-BE49-F238E27FC236}">
                <a16:creationId xmlns:a16="http://schemas.microsoft.com/office/drawing/2014/main" id="{A0829C2B-2EEE-8CEC-D7A2-CA8CD6859839}"/>
              </a:ext>
            </a:extLst>
          </p:cNvPr>
          <p:cNvSpPr/>
          <p:nvPr/>
        </p:nvSpPr>
        <p:spPr>
          <a:xfrm>
            <a:off x="2159000" y="-8763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Star: 4 Points 210">
            <a:extLst>
              <a:ext uri="{FF2B5EF4-FFF2-40B4-BE49-F238E27FC236}">
                <a16:creationId xmlns:a16="http://schemas.microsoft.com/office/drawing/2014/main" id="{EC308892-73FE-D3A2-3E46-685DBCC9B2E6}"/>
              </a:ext>
            </a:extLst>
          </p:cNvPr>
          <p:cNvSpPr/>
          <p:nvPr/>
        </p:nvSpPr>
        <p:spPr>
          <a:xfrm>
            <a:off x="2311400" y="-7239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8" name="VONG QUAY">
            <a:hlinkClick r:id="" action="ppaction://media"/>
            <a:extLst>
              <a:ext uri="{FF2B5EF4-FFF2-40B4-BE49-F238E27FC236}">
                <a16:creationId xmlns:a16="http://schemas.microsoft.com/office/drawing/2014/main" id="{67CCD01C-54A0-8228-4896-4F94F1D11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44037" y="-1196182"/>
            <a:ext cx="487363" cy="487363"/>
          </a:xfrm>
          <a:prstGeom prst="rect">
            <a:avLst/>
          </a:prstGeom>
        </p:spPr>
      </p:pic>
      <p:pic>
        <p:nvPicPr>
          <p:cNvPr id="251" name="Picture 250" descr="A cartoon of a child holding a string&#10;&#10;Description automatically generated">
            <a:extLst>
              <a:ext uri="{FF2B5EF4-FFF2-40B4-BE49-F238E27FC236}">
                <a16:creationId xmlns:a16="http://schemas.microsoft.com/office/drawing/2014/main" id="{B4F7870A-225C-DD8B-A10A-FFBD81A8C0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511" y="2653944"/>
            <a:ext cx="2486025" cy="3543300"/>
          </a:xfrm>
          <a:prstGeom prst="rect">
            <a:avLst/>
          </a:prstGeom>
        </p:spPr>
      </p:pic>
      <p:sp>
        <p:nvSpPr>
          <p:cNvPr id="254" name="Rectangle: Rounded Corners 253">
            <a:hlinkClick r:id="rId9" action="ppaction://hlinksldjump"/>
            <a:extLst>
              <a:ext uri="{FF2B5EF4-FFF2-40B4-BE49-F238E27FC236}">
                <a16:creationId xmlns:a16="http://schemas.microsoft.com/office/drawing/2014/main" id="{205CE850-6324-E3BB-FCE6-146424014531}"/>
              </a:ext>
            </a:extLst>
          </p:cNvPr>
          <p:cNvSpPr/>
          <p:nvPr/>
        </p:nvSpPr>
        <p:spPr>
          <a:xfrm>
            <a:off x="10325528" y="6072027"/>
            <a:ext cx="1263721" cy="53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2207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7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30406" fill="hold"/>
                                        <p:tgtEl>
                                          <p:spTgt spid="2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"/>
                  </p:tgtEl>
                </p:cond>
              </p:nextCondLst>
            </p:seq>
            <p:audio>
              <p:cMediaNode vol="80000">
                <p:cTn id="8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8"/>
                </p:tgtEl>
              </p:cMediaNode>
            </p:audio>
          </p:childTnLst>
        </p:cTn>
      </p:par>
    </p:tnLst>
    <p:bldLst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Isosceles Triangle 158">
            <a:extLst>
              <a:ext uri="{FF2B5EF4-FFF2-40B4-BE49-F238E27FC236}">
                <a16:creationId xmlns:a16="http://schemas.microsoft.com/office/drawing/2014/main" id="{59ACFE0E-E794-0E99-0BF9-E302703F9A9B}"/>
              </a:ext>
            </a:extLst>
          </p:cNvPr>
          <p:cNvSpPr/>
          <p:nvPr/>
        </p:nvSpPr>
        <p:spPr>
          <a:xfrm>
            <a:off x="2437501" y="2631872"/>
            <a:ext cx="1726081" cy="2191852"/>
          </a:xfrm>
          <a:prstGeom prst="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F061BD6B-846B-F6E9-D657-88CF3D0ABD78}"/>
              </a:ext>
            </a:extLst>
          </p:cNvPr>
          <p:cNvGrpSpPr/>
          <p:nvPr/>
        </p:nvGrpSpPr>
        <p:grpSpPr>
          <a:xfrm>
            <a:off x="1295756" y="425680"/>
            <a:ext cx="3868142" cy="3816423"/>
            <a:chOff x="1295756" y="425680"/>
            <a:chExt cx="3868142" cy="3816423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8FED8E0D-2D51-0D78-B1A3-D0B28F1B6A9C}"/>
                </a:ext>
              </a:extLst>
            </p:cNvPr>
            <p:cNvGrpSpPr/>
            <p:nvPr/>
          </p:nvGrpSpPr>
          <p:grpSpPr>
            <a:xfrm>
              <a:off x="1295756" y="425680"/>
              <a:ext cx="3868142" cy="3816423"/>
              <a:chOff x="2710388" y="628880"/>
              <a:chExt cx="3868142" cy="3816423"/>
            </a:xfrm>
          </p:grpSpPr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42FBB20-CE2F-0089-0728-2704FB47BE8E}"/>
                  </a:ext>
                </a:extLst>
              </p:cNvPr>
              <p:cNvGrpSpPr/>
              <p:nvPr/>
            </p:nvGrpSpPr>
            <p:grpSpPr>
              <a:xfrm>
                <a:off x="2713703" y="635900"/>
                <a:ext cx="3856144" cy="3809403"/>
                <a:chOff x="1442322" y="1586807"/>
                <a:chExt cx="3456283" cy="3439804"/>
              </a:xfrm>
            </p:grpSpPr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9931E274-76FF-DF9E-F1C6-50C45DB290CF}"/>
                    </a:ext>
                  </a:extLst>
                </p:cNvPr>
                <p:cNvSpPr/>
                <p:nvPr/>
              </p:nvSpPr>
              <p:spPr>
                <a:xfrm>
                  <a:off x="3201848" y="3253476"/>
                  <a:ext cx="1626302" cy="658078"/>
                </a:xfrm>
                <a:custGeom>
                  <a:avLst/>
                  <a:gdLst>
                    <a:gd name="connsiteX0" fmla="*/ 38983 w 1626302"/>
                    <a:gd name="connsiteY0" fmla="*/ 0 h 658078"/>
                    <a:gd name="connsiteX1" fmla="*/ 1624640 w 1626302"/>
                    <a:gd name="connsiteY1" fmla="*/ 0 h 658078"/>
                    <a:gd name="connsiteX2" fmla="*/ 1626302 w 1626302"/>
                    <a:gd name="connsiteY2" fmla="*/ 32911 h 658078"/>
                    <a:gd name="connsiteX3" fmla="*/ 1552053 w 1626302"/>
                    <a:gd name="connsiteY3" fmla="*/ 524022 h 658078"/>
                    <a:gd name="connsiteX4" fmla="*/ 1502988 w 1626302"/>
                    <a:gd name="connsiteY4" fmla="*/ 658078 h 658078"/>
                    <a:gd name="connsiteX5" fmla="*/ 0 w 1626302"/>
                    <a:gd name="connsiteY5" fmla="*/ 39856 h 658078"/>
                    <a:gd name="connsiteX6" fmla="*/ 15024 w 1626302"/>
                    <a:gd name="connsiteY6" fmla="*/ 13833 h 658078"/>
                    <a:gd name="connsiteX7" fmla="*/ 38983 w 1626302"/>
                    <a:gd name="connsiteY7" fmla="*/ 0 h 658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26302" h="658078">
                      <a:moveTo>
                        <a:pt x="38983" y="0"/>
                      </a:moveTo>
                      <a:lnTo>
                        <a:pt x="1624640" y="0"/>
                      </a:lnTo>
                      <a:lnTo>
                        <a:pt x="1626302" y="32911"/>
                      </a:lnTo>
                      <a:cubicBezTo>
                        <a:pt x="1626302" y="203932"/>
                        <a:pt x="1600307" y="368881"/>
                        <a:pt x="1552053" y="524022"/>
                      </a:cubicBezTo>
                      <a:lnTo>
                        <a:pt x="1502988" y="658078"/>
                      </a:lnTo>
                      <a:lnTo>
                        <a:pt x="0" y="39856"/>
                      </a:lnTo>
                      <a:lnTo>
                        <a:pt x="15024" y="13833"/>
                      </a:lnTo>
                      <a:lnTo>
                        <a:pt x="38983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CFE89FC2-BE35-F41B-D278-ADC429587978}"/>
                    </a:ext>
                  </a:extLst>
                </p:cNvPr>
                <p:cNvSpPr/>
                <p:nvPr/>
              </p:nvSpPr>
              <p:spPr>
                <a:xfrm>
                  <a:off x="2230911" y="1635050"/>
                  <a:ext cx="942120" cy="1614826"/>
                </a:xfrm>
                <a:custGeom>
                  <a:avLst/>
                  <a:gdLst>
                    <a:gd name="connsiteX0" fmla="*/ 942120 w 942120"/>
                    <a:gd name="connsiteY0" fmla="*/ 0 h 1614826"/>
                    <a:gd name="connsiteX1" fmla="*/ 942120 w 942120"/>
                    <a:gd name="connsiteY1" fmla="*/ 1614826 h 1614826"/>
                    <a:gd name="connsiteX2" fmla="*/ 925841 w 942120"/>
                    <a:gd name="connsiteY2" fmla="*/ 1614826 h 1614826"/>
                    <a:gd name="connsiteX3" fmla="*/ 0 w 942120"/>
                    <a:gd name="connsiteY3" fmla="*/ 298577 h 1614826"/>
                    <a:gd name="connsiteX4" fmla="*/ 22340 w 942120"/>
                    <a:gd name="connsiteY4" fmla="*/ 281871 h 1614826"/>
                    <a:gd name="connsiteX5" fmla="*/ 776862 w 942120"/>
                    <a:gd name="connsiteY5" fmla="*/ 8345 h 1614826"/>
                    <a:gd name="connsiteX6" fmla="*/ 942120 w 942120"/>
                    <a:gd name="connsiteY6" fmla="*/ 0 h 1614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2120" h="1614826">
                      <a:moveTo>
                        <a:pt x="942120" y="0"/>
                      </a:moveTo>
                      <a:lnTo>
                        <a:pt x="942120" y="1614826"/>
                      </a:lnTo>
                      <a:lnTo>
                        <a:pt x="925841" y="1614826"/>
                      </a:lnTo>
                      <a:lnTo>
                        <a:pt x="0" y="298577"/>
                      </a:lnTo>
                      <a:lnTo>
                        <a:pt x="22340" y="281871"/>
                      </a:lnTo>
                      <a:cubicBezTo>
                        <a:pt x="241994" y="133477"/>
                        <a:pt x="499266" y="36536"/>
                        <a:pt x="776862" y="8345"/>
                      </a:cubicBezTo>
                      <a:lnTo>
                        <a:pt x="94212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99E82455-4EB5-260F-6314-561FE206DB5F}"/>
                    </a:ext>
                  </a:extLst>
                </p:cNvPr>
                <p:cNvSpPr/>
                <p:nvPr/>
              </p:nvSpPr>
              <p:spPr>
                <a:xfrm>
                  <a:off x="3180231" y="1635050"/>
                  <a:ext cx="840084" cy="1614826"/>
                </a:xfrm>
                <a:custGeom>
                  <a:avLst/>
                  <a:gdLst>
                    <a:gd name="connsiteX0" fmla="*/ 0 w 840084"/>
                    <a:gd name="connsiteY0" fmla="*/ 0 h 1614826"/>
                    <a:gd name="connsiteX1" fmla="*/ 165258 w 840084"/>
                    <a:gd name="connsiteY1" fmla="*/ 8345 h 1614826"/>
                    <a:gd name="connsiteX2" fmla="*/ 783612 w 840084"/>
                    <a:gd name="connsiteY2" fmla="*/ 199147 h 1614826"/>
                    <a:gd name="connsiteX3" fmla="*/ 840084 w 840084"/>
                    <a:gd name="connsiteY3" fmla="*/ 233455 h 1614826"/>
                    <a:gd name="connsiteX4" fmla="*/ 42549 w 840084"/>
                    <a:gd name="connsiteY4" fmla="*/ 1614826 h 1614826"/>
                    <a:gd name="connsiteX5" fmla="*/ 0 w 840084"/>
                    <a:gd name="connsiteY5" fmla="*/ 1614826 h 1614826"/>
                    <a:gd name="connsiteX6" fmla="*/ 0 w 840084"/>
                    <a:gd name="connsiteY6" fmla="*/ 0 h 1614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0084" h="1614826">
                      <a:moveTo>
                        <a:pt x="0" y="0"/>
                      </a:moveTo>
                      <a:lnTo>
                        <a:pt x="165258" y="8345"/>
                      </a:lnTo>
                      <a:cubicBezTo>
                        <a:pt x="387335" y="30898"/>
                        <a:pt x="596405" y="97450"/>
                        <a:pt x="783612" y="199147"/>
                      </a:cubicBezTo>
                      <a:lnTo>
                        <a:pt x="840084" y="233455"/>
                      </a:lnTo>
                      <a:lnTo>
                        <a:pt x="42549" y="1614826"/>
                      </a:lnTo>
                      <a:lnTo>
                        <a:pt x="0" y="16148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AEFED751-AFF1-DA54-BD56-D7110CE9187B}"/>
                    </a:ext>
                  </a:extLst>
                </p:cNvPr>
                <p:cNvSpPr/>
                <p:nvPr/>
              </p:nvSpPr>
              <p:spPr>
                <a:xfrm>
                  <a:off x="3227585" y="1844856"/>
                  <a:ext cx="1378851" cy="1379502"/>
                </a:xfrm>
                <a:custGeom>
                  <a:avLst/>
                  <a:gdLst>
                    <a:gd name="connsiteX0" fmla="*/ 796456 w 1378851"/>
                    <a:gd name="connsiteY0" fmla="*/ 0 h 1379502"/>
                    <a:gd name="connsiteX1" fmla="*/ 873074 w 1378851"/>
                    <a:gd name="connsiteY1" fmla="*/ 46547 h 1379502"/>
                    <a:gd name="connsiteX2" fmla="*/ 1319160 w 1378851"/>
                    <a:gd name="connsiteY2" fmla="*/ 492633 h 1379502"/>
                    <a:gd name="connsiteX3" fmla="*/ 1378851 w 1378851"/>
                    <a:gd name="connsiteY3" fmla="*/ 590887 h 1379502"/>
                    <a:gd name="connsiteX4" fmla="*/ 12930 w 1378851"/>
                    <a:gd name="connsiteY4" fmla="*/ 1379502 h 1379502"/>
                    <a:gd name="connsiteX5" fmla="*/ 0 w 1378851"/>
                    <a:gd name="connsiteY5" fmla="*/ 1379502 h 1379502"/>
                    <a:gd name="connsiteX6" fmla="*/ 796456 w 1378851"/>
                    <a:gd name="connsiteY6" fmla="*/ 0 h 1379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78851" h="1379502">
                      <a:moveTo>
                        <a:pt x="796456" y="0"/>
                      </a:moveTo>
                      <a:lnTo>
                        <a:pt x="873074" y="46547"/>
                      </a:lnTo>
                      <a:cubicBezTo>
                        <a:pt x="1048797" y="165264"/>
                        <a:pt x="1200444" y="316910"/>
                        <a:pt x="1319160" y="492633"/>
                      </a:cubicBezTo>
                      <a:lnTo>
                        <a:pt x="1378851" y="590887"/>
                      </a:lnTo>
                      <a:lnTo>
                        <a:pt x="12930" y="1379502"/>
                      </a:lnTo>
                      <a:lnTo>
                        <a:pt x="0" y="1379502"/>
                      </a:lnTo>
                      <a:lnTo>
                        <a:pt x="796456" y="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2E716C50-4B27-2E08-1C60-F9F2CC4A0059}"/>
                    </a:ext>
                  </a:extLst>
                </p:cNvPr>
                <p:cNvSpPr/>
                <p:nvPr/>
              </p:nvSpPr>
              <p:spPr>
                <a:xfrm>
                  <a:off x="1650607" y="1935784"/>
                  <a:ext cx="1501743" cy="1314092"/>
                </a:xfrm>
                <a:custGeom>
                  <a:avLst/>
                  <a:gdLst>
                    <a:gd name="connsiteX0" fmla="*/ 577420 w 1501743"/>
                    <a:gd name="connsiteY0" fmla="*/ 0 h 1314092"/>
                    <a:gd name="connsiteX1" fmla="*/ 1501743 w 1501743"/>
                    <a:gd name="connsiteY1" fmla="*/ 1314092 h 1314092"/>
                    <a:gd name="connsiteX2" fmla="*/ 1445592 w 1501743"/>
                    <a:gd name="connsiteY2" fmla="*/ 1314092 h 1314092"/>
                    <a:gd name="connsiteX3" fmla="*/ 0 w 1501743"/>
                    <a:gd name="connsiteY3" fmla="*/ 719479 h 1314092"/>
                    <a:gd name="connsiteX4" fmla="*/ 4290 w 1501743"/>
                    <a:gd name="connsiteY4" fmla="*/ 707757 h 1314092"/>
                    <a:gd name="connsiteX5" fmla="*/ 475504 w 1501743"/>
                    <a:gd name="connsiteY5" fmla="*/ 76211 h 1314092"/>
                    <a:gd name="connsiteX6" fmla="*/ 577420 w 1501743"/>
                    <a:gd name="connsiteY6" fmla="*/ 0 h 1314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01743" h="1314092">
                      <a:moveTo>
                        <a:pt x="577420" y="0"/>
                      </a:moveTo>
                      <a:lnTo>
                        <a:pt x="1501743" y="1314092"/>
                      </a:lnTo>
                      <a:lnTo>
                        <a:pt x="1445592" y="1314092"/>
                      </a:lnTo>
                      <a:lnTo>
                        <a:pt x="0" y="719479"/>
                      </a:lnTo>
                      <a:lnTo>
                        <a:pt x="4290" y="707757"/>
                      </a:lnTo>
                      <a:cubicBezTo>
                        <a:pt x="108754" y="460776"/>
                        <a:pt x="271591" y="244496"/>
                        <a:pt x="475504" y="76211"/>
                      </a:cubicBezTo>
                      <a:lnTo>
                        <a:pt x="577420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22A2079C-C0FC-41F0-380A-4176EB6FF04D}"/>
                    </a:ext>
                  </a:extLst>
                </p:cNvPr>
                <p:cNvSpPr/>
                <p:nvPr/>
              </p:nvSpPr>
              <p:spPr>
                <a:xfrm>
                  <a:off x="3247067" y="2464339"/>
                  <a:ext cx="1579240" cy="785537"/>
                </a:xfrm>
                <a:custGeom>
                  <a:avLst/>
                  <a:gdLst>
                    <a:gd name="connsiteX0" fmla="*/ 1360591 w 1579240"/>
                    <a:gd name="connsiteY0" fmla="*/ 0 h 785537"/>
                    <a:gd name="connsiteX1" fmla="*/ 1381754 w 1579240"/>
                    <a:gd name="connsiteY1" fmla="*/ 34836 h 785537"/>
                    <a:gd name="connsiteX2" fmla="*/ 1572556 w 1579240"/>
                    <a:gd name="connsiteY2" fmla="*/ 653190 h 785537"/>
                    <a:gd name="connsiteX3" fmla="*/ 1579240 w 1579240"/>
                    <a:gd name="connsiteY3" fmla="*/ 785537 h 785537"/>
                    <a:gd name="connsiteX4" fmla="*/ 0 w 1579240"/>
                    <a:gd name="connsiteY4" fmla="*/ 785537 h 785537"/>
                    <a:gd name="connsiteX5" fmla="*/ 1360591 w 1579240"/>
                    <a:gd name="connsiteY5" fmla="*/ 0 h 785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9240" h="785537">
                      <a:moveTo>
                        <a:pt x="1360591" y="0"/>
                      </a:moveTo>
                      <a:lnTo>
                        <a:pt x="1381754" y="34836"/>
                      </a:lnTo>
                      <a:cubicBezTo>
                        <a:pt x="1483451" y="222043"/>
                        <a:pt x="1550004" y="431113"/>
                        <a:pt x="1572556" y="653190"/>
                      </a:cubicBezTo>
                      <a:lnTo>
                        <a:pt x="1579240" y="785537"/>
                      </a:lnTo>
                      <a:lnTo>
                        <a:pt x="0" y="785537"/>
                      </a:lnTo>
                      <a:lnTo>
                        <a:pt x="1360591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4108DBAE-DC1C-225B-6516-DD2D01819349}"/>
                    </a:ext>
                  </a:extLst>
                </p:cNvPr>
                <p:cNvSpPr/>
                <p:nvPr/>
              </p:nvSpPr>
              <p:spPr>
                <a:xfrm>
                  <a:off x="1526956" y="2658646"/>
                  <a:ext cx="1559779" cy="591230"/>
                </a:xfrm>
                <a:custGeom>
                  <a:avLst/>
                  <a:gdLst>
                    <a:gd name="connsiteX0" fmla="*/ 122413 w 1559779"/>
                    <a:gd name="connsiteY0" fmla="*/ 0 h 591230"/>
                    <a:gd name="connsiteX1" fmla="*/ 1559779 w 1559779"/>
                    <a:gd name="connsiteY1" fmla="*/ 591230 h 591230"/>
                    <a:gd name="connsiteX2" fmla="*/ 0 w 1559779"/>
                    <a:gd name="connsiteY2" fmla="*/ 591230 h 591230"/>
                    <a:gd name="connsiteX3" fmla="*/ 6683 w 1559779"/>
                    <a:gd name="connsiteY3" fmla="*/ 458883 h 591230"/>
                    <a:gd name="connsiteX4" fmla="*/ 72405 w 1559779"/>
                    <a:gd name="connsiteY4" fmla="*/ 136630 h 591230"/>
                    <a:gd name="connsiteX5" fmla="*/ 122413 w 1559779"/>
                    <a:gd name="connsiteY5" fmla="*/ 0 h 591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9779" h="591230">
                      <a:moveTo>
                        <a:pt x="122413" y="0"/>
                      </a:moveTo>
                      <a:lnTo>
                        <a:pt x="1559779" y="591230"/>
                      </a:lnTo>
                      <a:lnTo>
                        <a:pt x="0" y="591230"/>
                      </a:lnTo>
                      <a:lnTo>
                        <a:pt x="6683" y="458883"/>
                      </a:lnTo>
                      <a:cubicBezTo>
                        <a:pt x="17959" y="347844"/>
                        <a:pt x="40236" y="240058"/>
                        <a:pt x="72405" y="136630"/>
                      </a:cubicBezTo>
                      <a:lnTo>
                        <a:pt x="122413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BDE97846-79DB-FCB6-F371-A1641EF9C892}"/>
                    </a:ext>
                  </a:extLst>
                </p:cNvPr>
                <p:cNvSpPr/>
                <p:nvPr/>
              </p:nvSpPr>
              <p:spPr>
                <a:xfrm>
                  <a:off x="1525112" y="3253476"/>
                  <a:ext cx="1647919" cy="858035"/>
                </a:xfrm>
                <a:custGeom>
                  <a:avLst/>
                  <a:gdLst>
                    <a:gd name="connsiteX0" fmla="*/ 1662 w 1647919"/>
                    <a:gd name="connsiteY0" fmla="*/ 0 h 858035"/>
                    <a:gd name="connsiteX1" fmla="*/ 1570375 w 1647919"/>
                    <a:gd name="connsiteY1" fmla="*/ 0 h 858035"/>
                    <a:gd name="connsiteX2" fmla="*/ 1647919 w 1647919"/>
                    <a:gd name="connsiteY2" fmla="*/ 31896 h 858035"/>
                    <a:gd name="connsiteX3" fmla="*/ 1647919 w 1647919"/>
                    <a:gd name="connsiteY3" fmla="*/ 34988 h 858035"/>
                    <a:gd name="connsiteX4" fmla="*/ 222361 w 1647919"/>
                    <a:gd name="connsiteY4" fmla="*/ 858035 h 858035"/>
                    <a:gd name="connsiteX5" fmla="*/ 199329 w 1647919"/>
                    <a:gd name="connsiteY5" fmla="*/ 820123 h 858035"/>
                    <a:gd name="connsiteX6" fmla="*/ 0 w 1647919"/>
                    <a:gd name="connsiteY6" fmla="*/ 32911 h 858035"/>
                    <a:gd name="connsiteX7" fmla="*/ 1662 w 1647919"/>
                    <a:gd name="connsiteY7" fmla="*/ 0 h 858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47919" h="858035">
                      <a:moveTo>
                        <a:pt x="1662" y="0"/>
                      </a:moveTo>
                      <a:lnTo>
                        <a:pt x="1570375" y="0"/>
                      </a:lnTo>
                      <a:lnTo>
                        <a:pt x="1647919" y="31896"/>
                      </a:lnTo>
                      <a:lnTo>
                        <a:pt x="1647919" y="34988"/>
                      </a:lnTo>
                      <a:lnTo>
                        <a:pt x="222361" y="858035"/>
                      </a:lnTo>
                      <a:lnTo>
                        <a:pt x="199329" y="820123"/>
                      </a:lnTo>
                      <a:cubicBezTo>
                        <a:pt x="72208" y="586114"/>
                        <a:pt x="0" y="317945"/>
                        <a:pt x="0" y="32911"/>
                      </a:cubicBezTo>
                      <a:lnTo>
                        <a:pt x="1662" y="0"/>
                      </a:lnTo>
                      <a:close/>
                    </a:path>
                  </a:pathLst>
                </a:custGeom>
                <a:solidFill>
                  <a:srgbClr val="FAB4F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A2269B45-D2C0-2C19-4808-D6A5D6BDE926}"/>
                    </a:ext>
                  </a:extLst>
                </p:cNvPr>
                <p:cNvSpPr/>
                <p:nvPr/>
              </p:nvSpPr>
              <p:spPr>
                <a:xfrm>
                  <a:off x="1749342" y="3292621"/>
                  <a:ext cx="1423689" cy="1434199"/>
                </a:xfrm>
                <a:custGeom>
                  <a:avLst/>
                  <a:gdLst>
                    <a:gd name="connsiteX0" fmla="*/ 1423689 w 1423689"/>
                    <a:gd name="connsiteY0" fmla="*/ 0 h 1434199"/>
                    <a:gd name="connsiteX1" fmla="*/ 1423689 w 1423689"/>
                    <a:gd name="connsiteY1" fmla="*/ 43423 h 1434199"/>
                    <a:gd name="connsiteX2" fmla="*/ 620725 w 1423689"/>
                    <a:gd name="connsiteY2" fmla="*/ 1434199 h 1434199"/>
                    <a:gd name="connsiteX3" fmla="*/ 503909 w 1423689"/>
                    <a:gd name="connsiteY3" fmla="*/ 1363232 h 1434199"/>
                    <a:gd name="connsiteX4" fmla="*/ 57823 w 1423689"/>
                    <a:gd name="connsiteY4" fmla="*/ 917146 h 1434199"/>
                    <a:gd name="connsiteX5" fmla="*/ 0 w 1423689"/>
                    <a:gd name="connsiteY5" fmla="*/ 821967 h 1434199"/>
                    <a:gd name="connsiteX6" fmla="*/ 1423689 w 1423689"/>
                    <a:gd name="connsiteY6" fmla="*/ 0 h 1434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3689" h="1434199">
                      <a:moveTo>
                        <a:pt x="1423689" y="0"/>
                      </a:moveTo>
                      <a:lnTo>
                        <a:pt x="1423689" y="43423"/>
                      </a:lnTo>
                      <a:lnTo>
                        <a:pt x="620725" y="1434199"/>
                      </a:lnTo>
                      <a:lnTo>
                        <a:pt x="503909" y="1363232"/>
                      </a:lnTo>
                      <a:cubicBezTo>
                        <a:pt x="328186" y="1244516"/>
                        <a:pt x="176540" y="1092869"/>
                        <a:pt x="57823" y="917146"/>
                      </a:cubicBezTo>
                      <a:lnTo>
                        <a:pt x="0" y="821967"/>
                      </a:lnTo>
                      <a:lnTo>
                        <a:pt x="1423689" y="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9A792BBF-6A83-7D13-16C5-3A9A66D21791}"/>
                    </a:ext>
                  </a:extLst>
                </p:cNvPr>
                <p:cNvSpPr/>
                <p:nvPr/>
              </p:nvSpPr>
              <p:spPr>
                <a:xfrm>
                  <a:off x="3195298" y="3296478"/>
                  <a:ext cx="1508299" cy="1336983"/>
                </a:xfrm>
                <a:custGeom>
                  <a:avLst/>
                  <a:gdLst>
                    <a:gd name="connsiteX0" fmla="*/ 4733 w 1508299"/>
                    <a:gd name="connsiteY0" fmla="*/ 0 h 1336983"/>
                    <a:gd name="connsiteX1" fmla="*/ 1508299 w 1508299"/>
                    <a:gd name="connsiteY1" fmla="*/ 618460 h 1336983"/>
                    <a:gd name="connsiteX2" fmla="*/ 1503067 w 1508299"/>
                    <a:gd name="connsiteY2" fmla="*/ 632755 h 1336983"/>
                    <a:gd name="connsiteX3" fmla="*/ 1031853 w 1508299"/>
                    <a:gd name="connsiteY3" fmla="*/ 1264301 h 1336983"/>
                    <a:gd name="connsiteX4" fmla="*/ 934658 w 1508299"/>
                    <a:gd name="connsiteY4" fmla="*/ 1336983 h 1336983"/>
                    <a:gd name="connsiteX5" fmla="*/ 0 w 1508299"/>
                    <a:gd name="connsiteY5" fmla="*/ 8199 h 1336983"/>
                    <a:gd name="connsiteX6" fmla="*/ 4733 w 1508299"/>
                    <a:gd name="connsiteY6" fmla="*/ 0 h 1336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08299" h="1336983">
                      <a:moveTo>
                        <a:pt x="4733" y="0"/>
                      </a:moveTo>
                      <a:lnTo>
                        <a:pt x="1508299" y="618460"/>
                      </a:lnTo>
                      <a:lnTo>
                        <a:pt x="1503067" y="632755"/>
                      </a:lnTo>
                      <a:cubicBezTo>
                        <a:pt x="1398603" y="879736"/>
                        <a:pt x="1235767" y="1096017"/>
                        <a:pt x="1031853" y="1264301"/>
                      </a:cubicBezTo>
                      <a:lnTo>
                        <a:pt x="934658" y="1336983"/>
                      </a:lnTo>
                      <a:lnTo>
                        <a:pt x="0" y="8199"/>
                      </a:lnTo>
                      <a:lnTo>
                        <a:pt x="4733" y="0"/>
                      </a:lnTo>
                      <a:close/>
                    </a:path>
                  </a:pathLst>
                </a:custGeom>
                <a:solidFill>
                  <a:srgbClr val="3EC3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7B91EDCA-DCF3-6D22-7E53-F5D9F7B24873}"/>
                    </a:ext>
                  </a:extLst>
                </p:cNvPr>
                <p:cNvSpPr/>
                <p:nvPr/>
              </p:nvSpPr>
              <p:spPr>
                <a:xfrm>
                  <a:off x="3180231" y="3308113"/>
                  <a:ext cx="946840" cy="1629611"/>
                </a:xfrm>
                <a:custGeom>
                  <a:avLst/>
                  <a:gdLst>
                    <a:gd name="connsiteX0" fmla="*/ 13083 w 946840"/>
                    <a:gd name="connsiteY0" fmla="*/ 0 h 1629611"/>
                    <a:gd name="connsiteX1" fmla="*/ 946840 w 946840"/>
                    <a:gd name="connsiteY1" fmla="*/ 1327505 h 1629611"/>
                    <a:gd name="connsiteX2" fmla="*/ 919780 w 946840"/>
                    <a:gd name="connsiteY2" fmla="*/ 1347740 h 1629611"/>
                    <a:gd name="connsiteX3" fmla="*/ 165258 w 946840"/>
                    <a:gd name="connsiteY3" fmla="*/ 1621266 h 1629611"/>
                    <a:gd name="connsiteX4" fmla="*/ 0 w 946840"/>
                    <a:gd name="connsiteY4" fmla="*/ 1629611 h 1629611"/>
                    <a:gd name="connsiteX5" fmla="*/ 0 w 946840"/>
                    <a:gd name="connsiteY5" fmla="*/ 22660 h 1629611"/>
                    <a:gd name="connsiteX6" fmla="*/ 13083 w 946840"/>
                    <a:gd name="connsiteY6" fmla="*/ 0 h 1629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6840" h="1629611">
                      <a:moveTo>
                        <a:pt x="13083" y="0"/>
                      </a:moveTo>
                      <a:lnTo>
                        <a:pt x="946840" y="1327505"/>
                      </a:lnTo>
                      <a:lnTo>
                        <a:pt x="919780" y="1347740"/>
                      </a:lnTo>
                      <a:cubicBezTo>
                        <a:pt x="700127" y="1496135"/>
                        <a:pt x="442855" y="1593075"/>
                        <a:pt x="165258" y="1621266"/>
                      </a:cubicBezTo>
                      <a:lnTo>
                        <a:pt x="0" y="1629611"/>
                      </a:lnTo>
                      <a:lnTo>
                        <a:pt x="0" y="22660"/>
                      </a:lnTo>
                      <a:lnTo>
                        <a:pt x="13083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A7E68C4D-74EA-DE2A-8C17-4AAB769BB986}"/>
                    </a:ext>
                  </a:extLst>
                </p:cNvPr>
                <p:cNvSpPr/>
                <p:nvPr/>
              </p:nvSpPr>
              <p:spPr>
                <a:xfrm>
                  <a:off x="2373144" y="3343244"/>
                  <a:ext cx="799887" cy="1594480"/>
                </a:xfrm>
                <a:custGeom>
                  <a:avLst/>
                  <a:gdLst>
                    <a:gd name="connsiteX0" fmla="*/ 799887 w 799887"/>
                    <a:gd name="connsiteY0" fmla="*/ 0 h 1594480"/>
                    <a:gd name="connsiteX1" fmla="*/ 799887 w 799887"/>
                    <a:gd name="connsiteY1" fmla="*/ 1594480 h 1594480"/>
                    <a:gd name="connsiteX2" fmla="*/ 634629 w 799887"/>
                    <a:gd name="connsiteY2" fmla="*/ 1586135 h 1594480"/>
                    <a:gd name="connsiteX3" fmla="*/ 16275 w 799887"/>
                    <a:gd name="connsiteY3" fmla="*/ 1395333 h 1594480"/>
                    <a:gd name="connsiteX4" fmla="*/ 0 w 799887"/>
                    <a:gd name="connsiteY4" fmla="*/ 1385446 h 1594480"/>
                    <a:gd name="connsiteX5" fmla="*/ 799887 w 799887"/>
                    <a:gd name="connsiteY5" fmla="*/ 0 h 159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99887" h="1594480">
                      <a:moveTo>
                        <a:pt x="799887" y="0"/>
                      </a:moveTo>
                      <a:lnTo>
                        <a:pt x="799887" y="1594480"/>
                      </a:lnTo>
                      <a:lnTo>
                        <a:pt x="634629" y="1586135"/>
                      </a:lnTo>
                      <a:cubicBezTo>
                        <a:pt x="412552" y="1563583"/>
                        <a:pt x="203482" y="1497030"/>
                        <a:pt x="16275" y="1395333"/>
                      </a:cubicBezTo>
                      <a:lnTo>
                        <a:pt x="0" y="1385446"/>
                      </a:lnTo>
                      <a:lnTo>
                        <a:pt x="799887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0" name="Circle: Hollow 189">
                  <a:extLst>
                    <a:ext uri="{FF2B5EF4-FFF2-40B4-BE49-F238E27FC236}">
                      <a16:creationId xmlns:a16="http://schemas.microsoft.com/office/drawing/2014/main" id="{CBBDF466-B99F-905E-A36D-D742B7678542}"/>
                    </a:ext>
                  </a:extLst>
                </p:cNvPr>
                <p:cNvSpPr/>
                <p:nvPr/>
              </p:nvSpPr>
              <p:spPr>
                <a:xfrm>
                  <a:off x="1442322" y="1586807"/>
                  <a:ext cx="3456283" cy="3439804"/>
                </a:xfrm>
                <a:prstGeom prst="donut">
                  <a:avLst>
                    <a:gd name="adj" fmla="val 6092"/>
                  </a:avLst>
                </a:prstGeom>
                <a:gradFill flip="none" rotWithShape="1">
                  <a:gsLst>
                    <a:gs pos="79000">
                      <a:schemeClr val="accent4">
                        <a:lumMod val="89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6117B6C3-F4FC-C5DE-3882-DE527475E101}"/>
                  </a:ext>
                </a:extLst>
              </p:cNvPr>
              <p:cNvSpPr/>
              <p:nvPr/>
            </p:nvSpPr>
            <p:spPr>
              <a:xfrm>
                <a:off x="4567583" y="4215804"/>
                <a:ext cx="201274" cy="195555"/>
              </a:xfrm>
              <a:prstGeom prst="ellipse">
                <a:avLst/>
              </a:prstGeom>
              <a:solidFill>
                <a:srgbClr val="F5F26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h="1333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BA421C42-5A5F-973E-5413-8AB91A25F686}"/>
                  </a:ext>
                </a:extLst>
              </p:cNvPr>
              <p:cNvSpPr/>
              <p:nvPr/>
            </p:nvSpPr>
            <p:spPr>
              <a:xfrm>
                <a:off x="6377256" y="2434832"/>
                <a:ext cx="201274" cy="195555"/>
              </a:xfrm>
              <a:prstGeom prst="ellipse">
                <a:avLst/>
              </a:prstGeom>
              <a:solidFill>
                <a:srgbClr val="F5F26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h="1333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7E57B2FA-7708-ABC5-32BB-855888D31E29}"/>
                  </a:ext>
                </a:extLst>
              </p:cNvPr>
              <p:cNvSpPr/>
              <p:nvPr/>
            </p:nvSpPr>
            <p:spPr>
              <a:xfrm>
                <a:off x="2710388" y="2343074"/>
                <a:ext cx="201274" cy="195555"/>
              </a:xfrm>
              <a:prstGeom prst="ellipse">
                <a:avLst/>
              </a:prstGeom>
              <a:solidFill>
                <a:srgbClr val="F5F26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h="1333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6F32B17-B1FF-2BFC-A547-C5C0CAAF1C9E}"/>
                  </a:ext>
                </a:extLst>
              </p:cNvPr>
              <p:cNvSpPr/>
              <p:nvPr/>
            </p:nvSpPr>
            <p:spPr>
              <a:xfrm>
                <a:off x="4541138" y="628880"/>
                <a:ext cx="201274" cy="195555"/>
              </a:xfrm>
              <a:prstGeom prst="ellipse">
                <a:avLst/>
              </a:prstGeom>
              <a:solidFill>
                <a:srgbClr val="F5F26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h="1333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62" name="Graphic 161" descr="Badge Heart with solid fill">
              <a:extLst>
                <a:ext uri="{FF2B5EF4-FFF2-40B4-BE49-F238E27FC236}">
                  <a16:creationId xmlns:a16="http://schemas.microsoft.com/office/drawing/2014/main" id="{307608EE-2D90-BD45-3305-75470345E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9972987">
              <a:off x="3457563" y="3840152"/>
              <a:ext cx="362830" cy="362830"/>
            </a:xfrm>
            <a:prstGeom prst="rect">
              <a:avLst/>
            </a:prstGeom>
          </p:spPr>
        </p:pic>
      </p:grp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E3ACDE6C-FD41-E95D-8A49-ADC0C658608D}"/>
              </a:ext>
            </a:extLst>
          </p:cNvPr>
          <p:cNvSpPr/>
          <p:nvPr/>
        </p:nvSpPr>
        <p:spPr>
          <a:xfrm>
            <a:off x="1086465" y="4745228"/>
            <a:ext cx="4572000" cy="759296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VÒNG QUAY KÌ DIỆU</a:t>
            </a:r>
          </a:p>
        </p:txBody>
      </p:sp>
      <p:grpSp>
        <p:nvGrpSpPr>
          <p:cNvPr id="194" name="quay">
            <a:extLst>
              <a:ext uri="{FF2B5EF4-FFF2-40B4-BE49-F238E27FC236}">
                <a16:creationId xmlns:a16="http://schemas.microsoft.com/office/drawing/2014/main" id="{D14A856B-B923-A8E6-62B3-7379AC078EFB}"/>
              </a:ext>
            </a:extLst>
          </p:cNvPr>
          <p:cNvGrpSpPr/>
          <p:nvPr/>
        </p:nvGrpSpPr>
        <p:grpSpPr>
          <a:xfrm>
            <a:off x="2934041" y="1960959"/>
            <a:ext cx="639096" cy="639096"/>
            <a:chOff x="8065247" y="1250184"/>
            <a:chExt cx="639096" cy="639096"/>
          </a:xfrm>
        </p:grpSpPr>
        <p:sp>
          <p:nvSpPr>
            <p:cNvPr id="195" name="Teardrop 194">
              <a:extLst>
                <a:ext uri="{FF2B5EF4-FFF2-40B4-BE49-F238E27FC236}">
                  <a16:creationId xmlns:a16="http://schemas.microsoft.com/office/drawing/2014/main" id="{F62BF468-41CF-1D1B-F98A-54C065E973B6}"/>
                </a:ext>
              </a:extLst>
            </p:cNvPr>
            <p:cNvSpPr/>
            <p:nvPr/>
          </p:nvSpPr>
          <p:spPr>
            <a:xfrm>
              <a:off x="8065247" y="1250184"/>
              <a:ext cx="639096" cy="639096"/>
            </a:xfrm>
            <a:prstGeom prst="teardrop">
              <a:avLst>
                <a:gd name="adj" fmla="val 11538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Circle: Hollow 195">
              <a:extLst>
                <a:ext uri="{FF2B5EF4-FFF2-40B4-BE49-F238E27FC236}">
                  <a16:creationId xmlns:a16="http://schemas.microsoft.com/office/drawing/2014/main" id="{E9504629-2D36-0514-7C50-35247E30F48C}"/>
                </a:ext>
              </a:extLst>
            </p:cNvPr>
            <p:cNvSpPr/>
            <p:nvPr/>
          </p:nvSpPr>
          <p:spPr>
            <a:xfrm>
              <a:off x="8149098" y="1327489"/>
              <a:ext cx="471393" cy="471393"/>
            </a:xfrm>
            <a:prstGeom prst="donu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222F3EA7-7AAF-811F-E252-A5078955CCBE}"/>
                </a:ext>
              </a:extLst>
            </p:cNvPr>
            <p:cNvSpPr/>
            <p:nvPr/>
          </p:nvSpPr>
          <p:spPr>
            <a:xfrm>
              <a:off x="8284157" y="1465408"/>
              <a:ext cx="201274" cy="195555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1333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4" name="Star: 4 Points 203">
            <a:extLst>
              <a:ext uri="{FF2B5EF4-FFF2-40B4-BE49-F238E27FC236}">
                <a16:creationId xmlns:a16="http://schemas.microsoft.com/office/drawing/2014/main" id="{85C20BE5-F626-225B-C071-7C70F365A58B}"/>
              </a:ext>
            </a:extLst>
          </p:cNvPr>
          <p:cNvSpPr/>
          <p:nvPr/>
        </p:nvSpPr>
        <p:spPr>
          <a:xfrm>
            <a:off x="2159000" y="-292100"/>
            <a:ext cx="317500" cy="2286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1" name="Picture 250" descr="A cartoon of a child holding a string&#10;&#10;Description automatically generated">
            <a:extLst>
              <a:ext uri="{FF2B5EF4-FFF2-40B4-BE49-F238E27FC236}">
                <a16:creationId xmlns:a16="http://schemas.microsoft.com/office/drawing/2014/main" id="{B4F7870A-225C-DD8B-A10A-FFBD81A8C0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32" y="2335445"/>
            <a:ext cx="2486025" cy="35433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D28DD3-3928-9929-C4F1-10C6AC8D7E1C}"/>
              </a:ext>
            </a:extLst>
          </p:cNvPr>
          <p:cNvSpPr txBox="1"/>
          <p:nvPr/>
        </p:nvSpPr>
        <p:spPr>
          <a:xfrm>
            <a:off x="7304926" y="667820"/>
            <a:ext cx="470556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Chiếc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màu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Chiếc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màu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xanh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lang="en-US" sz="3200" b="1" dirty="0">
              <a:solidFill>
                <a:srgbClr val="000000"/>
              </a:solidFill>
              <a:latin typeface="Calibri" panose="020F0502020204030204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Chiếc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màu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Chiếc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màu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29162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2">
            <a:extLst>
              <a:ext uri="{FF2B5EF4-FFF2-40B4-BE49-F238E27FC236}">
                <a16:creationId xmlns:a16="http://schemas.microsoft.com/office/drawing/2014/main" id="{AA558755-1417-4178-8C89-33F0B9112145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2" name="图片 3">
              <a:extLst>
                <a:ext uri="{FF2B5EF4-FFF2-40B4-BE49-F238E27FC236}">
                  <a16:creationId xmlns:a16="http://schemas.microsoft.com/office/drawing/2014/main" id="{E1520C29-23FF-4175-A49A-2025AF19D2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3" name="图片 4">
              <a:extLst>
                <a:ext uri="{FF2B5EF4-FFF2-40B4-BE49-F238E27FC236}">
                  <a16:creationId xmlns:a16="http://schemas.microsoft.com/office/drawing/2014/main" id="{278AE629-F7F9-4D35-AE64-26D07A33F1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CDE337F4-32E4-4906-9C70-B8914DF3E2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grpSp>
        <p:nvGrpSpPr>
          <p:cNvPr id="15" name="组合 8">
            <a:extLst>
              <a:ext uri="{FF2B5EF4-FFF2-40B4-BE49-F238E27FC236}">
                <a16:creationId xmlns:a16="http://schemas.microsoft.com/office/drawing/2014/main" id="{9E3E4EF5-56BC-441D-A514-9A888A7F7E1A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6" name="图片 10">
              <a:extLst>
                <a:ext uri="{FF2B5EF4-FFF2-40B4-BE49-F238E27FC236}">
                  <a16:creationId xmlns:a16="http://schemas.microsoft.com/office/drawing/2014/main" id="{A592B361-8E62-42CA-8ED0-387B79A833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7" name="图片 11">
              <a:extLst>
                <a:ext uri="{FF2B5EF4-FFF2-40B4-BE49-F238E27FC236}">
                  <a16:creationId xmlns:a16="http://schemas.microsoft.com/office/drawing/2014/main" id="{079EF30C-07D1-4CCA-BF10-B28D6AB122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8" name="图片 12">
            <a:extLst>
              <a:ext uri="{FF2B5EF4-FFF2-40B4-BE49-F238E27FC236}">
                <a16:creationId xmlns:a16="http://schemas.microsoft.com/office/drawing/2014/main" id="{18455081-678D-4433-A5AA-6FF2878723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9" name="组合 8">
            <a:extLst>
              <a:ext uri="{FF2B5EF4-FFF2-40B4-BE49-F238E27FC236}">
                <a16:creationId xmlns:a16="http://schemas.microsoft.com/office/drawing/2014/main" id="{3FD979EB-8F61-492B-B324-8FB8CF4B3707}"/>
              </a:ext>
            </a:extLst>
          </p:cNvPr>
          <p:cNvGrpSpPr/>
          <p:nvPr/>
        </p:nvGrpSpPr>
        <p:grpSpPr>
          <a:xfrm flipV="1">
            <a:off x="7492240" y="15692"/>
            <a:ext cx="4988772" cy="1396552"/>
            <a:chOff x="-1" y="5367704"/>
            <a:chExt cx="5323647" cy="1490296"/>
          </a:xfrm>
        </p:grpSpPr>
        <p:pic>
          <p:nvPicPr>
            <p:cNvPr id="20" name="图片 10">
              <a:extLst>
                <a:ext uri="{FF2B5EF4-FFF2-40B4-BE49-F238E27FC236}">
                  <a16:creationId xmlns:a16="http://schemas.microsoft.com/office/drawing/2014/main" id="{D11ECE29-9286-4ECC-90AF-FC2F573501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21" name="图片 11">
              <a:extLst>
                <a:ext uri="{FF2B5EF4-FFF2-40B4-BE49-F238E27FC236}">
                  <a16:creationId xmlns:a16="http://schemas.microsoft.com/office/drawing/2014/main" id="{81FE94BA-93A6-4F24-92A0-F09C58276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Cloud Callout 2">
            <a:extLst>
              <a:ext uri="{FF2B5EF4-FFF2-40B4-BE49-F238E27FC236}">
                <a16:creationId xmlns:a16="http://schemas.microsoft.com/office/drawing/2014/main" id="{B2C8FA3F-F3DB-4FB0-ACD6-AC844BEDA64C}"/>
              </a:ext>
            </a:extLst>
          </p:cNvPr>
          <p:cNvSpPr/>
          <p:nvPr/>
        </p:nvSpPr>
        <p:spPr>
          <a:xfrm>
            <a:off x="2665776" y="1761810"/>
            <a:ext cx="8440374" cy="3454069"/>
          </a:xfrm>
          <a:prstGeom prst="cloudCallout">
            <a:avLst>
              <a:gd name="adj1" fmla="val -54677"/>
              <a:gd name="adj2" fmla="val 53510"/>
            </a:avLst>
          </a:prstGeom>
          <a:solidFill>
            <a:srgbClr val="F4FCF7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617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   </a:t>
            </a:r>
            <a:r>
              <a:rPr kumimoji="0" lang="nl-NL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宋体" panose="02010600030101010101" pitchFamily="2" charset="-122"/>
                <a:cs typeface="#9Slide03 Arima Madurai Black" panose="00000A00000000000000" pitchFamily="2" charset="0"/>
              </a:rPr>
              <a:t>Về nhà ôn lại bài và chuẩn bị bài tiếp theo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宋体" panose="02010600030101010101" pitchFamily="2" charset="-122"/>
              <a:cs typeface="#9Slide03 Arima Madurai Black" panose="00000A00000000000000" pitchFamily="2" charset="-93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2B3F92-6FE7-4743-A32B-FF59B0FF9C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574"/>
          <a:stretch/>
        </p:blipFill>
        <p:spPr>
          <a:xfrm>
            <a:off x="55910" y="1412244"/>
            <a:ext cx="3207070" cy="569132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50EEFEE-7F4A-419A-AD95-35D58714DD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2579" y="856926"/>
            <a:ext cx="7126842" cy="920576"/>
          </a:xfrm>
          <a:prstGeom prst="rect">
            <a:avLst/>
          </a:prstGeom>
        </p:spPr>
      </p:pic>
      <p:pic>
        <p:nvPicPr>
          <p:cNvPr id="26" name="Picture 2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01C5CD-4389-43AA-B5BB-40B2965A085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33" t="1979" r="1463" b="65799"/>
          <a:stretch/>
        </p:blipFill>
        <p:spPr>
          <a:xfrm>
            <a:off x="1360221" y="693130"/>
            <a:ext cx="1305555" cy="124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004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2041" y="2719705"/>
            <a:ext cx="2222803" cy="3545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843" y="3304754"/>
            <a:ext cx="1771603" cy="3249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276" y="5015433"/>
            <a:ext cx="2864935" cy="148749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428" y="953132"/>
            <a:ext cx="1399401" cy="1146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42C9EB-DF83-4352-85A5-E3F378F047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006" y="2213379"/>
            <a:ext cx="4171535" cy="4339583"/>
          </a:xfrm>
          <a:prstGeom prst="rect">
            <a:avLst/>
          </a:prstGeom>
        </p:spPr>
      </p:pic>
      <p:pic>
        <p:nvPicPr>
          <p:cNvPr id="18" name="图片 18">
            <a:extLst>
              <a:ext uri="{FF2B5EF4-FFF2-40B4-BE49-F238E27FC236}">
                <a16:creationId xmlns:a16="http://schemas.microsoft.com/office/drawing/2014/main" id="{65686B99-D9FD-4651-830B-17789F6F985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3442" y="19881"/>
            <a:ext cx="1399401" cy="1146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14F427-81FB-6F01-23B6-910C18A5A5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64207" y="1368373"/>
            <a:ext cx="5206435" cy="412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735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3243944"/>
            <a:ext cx="2500313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3243943"/>
            <a:ext cx="2500313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3276601"/>
            <a:ext cx="2500313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248" y="3243942"/>
            <a:ext cx="2500313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8177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8967 -0.00093 " pathEditMode="relative" rAng="0" ptsTypes="AA">
                                      <p:cBhvr>
                                        <p:cTn id="12" dur="10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26" y="-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8967 -0.00093 " pathEditMode="relative" rAng="0" ptsTypes="AA">
                                      <p:cBhvr>
                                        <p:cTn id="20" dur="10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26" y="-4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8967 -0.00093 " pathEditMode="relative" rAng="0" ptsTypes="AA">
                                      <p:cBhvr>
                                        <p:cTn id="28" dur="10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26" y="-4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8967 -0.00093 " pathEditMode="relative" rAng="0" ptsTypes="AA">
                                      <p:cBhvr>
                                        <p:cTn id="36" dur="10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26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454386" y="1433827"/>
            <a:ext cx="3663684" cy="3378078"/>
            <a:chOff x="3203115" y="1491102"/>
            <a:chExt cx="3663684" cy="3378078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60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05516" flipH="1">
              <a:off x="3203115" y="1491102"/>
              <a:ext cx="1797923" cy="1797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333" r="100000">
                          <a14:foregroundMark x1="1778" y1="81964" x2="3222" y2="86607"/>
                          <a14:foregroundMark x1="38111" y1="92679" x2="39556" y2="99643"/>
                          <a14:foregroundMark x1="98556" y1="77143" x2="97444" y2="819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462291" y="2750820"/>
              <a:ext cx="3404508" cy="2118360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501" y="3407833"/>
            <a:ext cx="1866901" cy="2985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01000" y="3480897"/>
            <a:ext cx="1828800" cy="29243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282" y="25244"/>
            <a:ext cx="1021884" cy="102188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721" b="89700" l="0" r="89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79" y="3853365"/>
            <a:ext cx="20574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00" b="98605" l="8171" r="918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00" r="15501"/>
          <a:stretch/>
        </p:blipFill>
        <p:spPr bwMode="auto">
          <a:xfrm>
            <a:off x="4403092" y="3986328"/>
            <a:ext cx="66402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333" r="100000">
                        <a14:foregroundMark x1="1778" y1="81964" x2="3222" y2="86607"/>
                        <a14:foregroundMark x1="38111" y1="92679" x2="39556" y2="99643"/>
                        <a14:foregroundMark x1="98556" y1="77143" x2="97444" y2="819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51615"/>
            <a:ext cx="767442" cy="4775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428" y="3216705"/>
            <a:ext cx="2099846" cy="2099846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721" b="89700" l="0" r="89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773" b="17597"/>
          <a:stretch/>
        </p:blipFill>
        <p:spPr bwMode="auto">
          <a:xfrm>
            <a:off x="3374392" y="330005"/>
            <a:ext cx="1028700" cy="628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000" b="98605" l="8171" r="918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00" r="15501"/>
          <a:stretch/>
        </p:blipFill>
        <p:spPr bwMode="auto">
          <a:xfrm>
            <a:off x="5446875" y="277958"/>
            <a:ext cx="358405" cy="49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lowchart: Connector 8">
            <a:hlinkClick r:id="rId20" action="ppaction://hlinksldjump"/>
          </p:cNvPr>
          <p:cNvSpPr/>
          <p:nvPr/>
        </p:nvSpPr>
        <p:spPr>
          <a:xfrm>
            <a:off x="2539973" y="1002321"/>
            <a:ext cx="548848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17" name="Flowchart: Connector 16">
            <a:hlinkClick r:id="rId21" action="ppaction://hlinksldjump"/>
          </p:cNvPr>
          <p:cNvSpPr/>
          <p:nvPr/>
        </p:nvSpPr>
        <p:spPr>
          <a:xfrm>
            <a:off x="4420305" y="1049499"/>
            <a:ext cx="548846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8" name="Flowchart: Connector 17">
            <a:hlinkClick r:id="rId22" action="ppaction://hlinksldjump"/>
          </p:cNvPr>
          <p:cNvSpPr/>
          <p:nvPr/>
        </p:nvSpPr>
        <p:spPr>
          <a:xfrm>
            <a:off x="3531756" y="1017534"/>
            <a:ext cx="548847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19" name="Flowchart: Connector 18">
            <a:hlinkClick r:id="rId23" action="ppaction://hlinksldjump"/>
          </p:cNvPr>
          <p:cNvSpPr/>
          <p:nvPr/>
        </p:nvSpPr>
        <p:spPr>
          <a:xfrm>
            <a:off x="5374473" y="1022614"/>
            <a:ext cx="548846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10" name="5-Point Star 9"/>
          <p:cNvSpPr/>
          <p:nvPr/>
        </p:nvSpPr>
        <p:spPr>
          <a:xfrm>
            <a:off x="11145526" y="5977662"/>
            <a:ext cx="609600" cy="609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1938537" y="405445"/>
            <a:ext cx="6871871" cy="3091108"/>
          </a:xfrm>
          <a:prstGeom prst="cloudCallout">
            <a:avLst>
              <a:gd name="adj1" fmla="val 36333"/>
              <a:gd name="adj2" fmla="val 976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rồi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chú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chỗ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dừng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giúp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chú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836716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 animBg="1"/>
      <p:bldP spid="19" grpId="0" animBg="1"/>
      <p:bldP spid="2" grpId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496" y="2702390"/>
            <a:ext cx="2490362" cy="398219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4185775" y="2702391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x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cạnh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4162129" y="3676065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x 4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4196661" y="4617326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+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cạnh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53" y="2702390"/>
            <a:ext cx="672947" cy="5913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52" y="3766171"/>
            <a:ext cx="672128" cy="5377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98" y="4670460"/>
            <a:ext cx="672129" cy="59065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387078" y="968774"/>
            <a:ext cx="5008434" cy="145835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Muốn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tính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chu vi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vuông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lấy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:</a:t>
            </a:r>
          </a:p>
        </p:txBody>
      </p:sp>
      <p:pic>
        <p:nvPicPr>
          <p:cNvPr id="29" name="Picture 115" descr="ALRMCLOK">
            <a:extLst>
              <a:ext uri="{FF2B5EF4-FFF2-40B4-BE49-F238E27FC236}">
                <a16:creationId xmlns:a16="http://schemas.microsoft.com/office/drawing/2014/main" id="{011350EB-94A1-4D5C-8E5D-3A867B9F6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611" y="3571118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Oval 176">
            <a:extLst>
              <a:ext uri="{FF2B5EF4-FFF2-40B4-BE49-F238E27FC236}">
                <a16:creationId xmlns:a16="http://schemas.microsoft.com/office/drawing/2014/main" id="{F8F9A5C4-3B93-4B7E-AD65-C4DC19ED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5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021BE1C9-7042-4DC6-92F4-690B05B6B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5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2" name="Oval 176">
            <a:extLst>
              <a:ext uri="{FF2B5EF4-FFF2-40B4-BE49-F238E27FC236}">
                <a16:creationId xmlns:a16="http://schemas.microsoft.com/office/drawing/2014/main" id="{8CE9CD14-911C-4B4D-B193-61BCB9751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743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3" name="Oval 176">
            <a:extLst>
              <a:ext uri="{FF2B5EF4-FFF2-40B4-BE49-F238E27FC236}">
                <a16:creationId xmlns:a16="http://schemas.microsoft.com/office/drawing/2014/main" id="{6D0E072C-4FF2-4E23-81BD-5B9D83AC6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149" y="395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4" name="Oval 176">
            <a:extLst>
              <a:ext uri="{FF2B5EF4-FFF2-40B4-BE49-F238E27FC236}">
                <a16:creationId xmlns:a16="http://schemas.microsoft.com/office/drawing/2014/main" id="{DC9CBC7E-BFAD-4989-9729-CFFB34534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743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5" name="Oval 176">
            <a:extLst>
              <a:ext uri="{FF2B5EF4-FFF2-40B4-BE49-F238E27FC236}">
                <a16:creationId xmlns:a16="http://schemas.microsoft.com/office/drawing/2014/main" id="{586ECAAE-F508-44A6-884B-6EE88F6BD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2674" y="3950531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6" name="Oval 176">
            <a:extLst>
              <a:ext uri="{FF2B5EF4-FFF2-40B4-BE49-F238E27FC236}">
                <a16:creationId xmlns:a16="http://schemas.microsoft.com/office/drawing/2014/main" id="{C12A6B1E-E17E-4D9E-A6E3-814C45BA6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7749" y="39489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7" name="Oval 176">
            <a:extLst>
              <a:ext uri="{FF2B5EF4-FFF2-40B4-BE49-F238E27FC236}">
                <a16:creationId xmlns:a16="http://schemas.microsoft.com/office/drawing/2014/main" id="{D8E75436-39CB-47FF-8EDD-DD91708AC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149" y="395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8" name="Oval 176">
            <a:extLst>
              <a:ext uri="{FF2B5EF4-FFF2-40B4-BE49-F238E27FC236}">
                <a16:creationId xmlns:a16="http://schemas.microsoft.com/office/drawing/2014/main" id="{37623C66-498D-4D29-90A8-03DB6199B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511" y="39489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9" name="Oval 176">
            <a:extLst>
              <a:ext uri="{FF2B5EF4-FFF2-40B4-BE49-F238E27FC236}">
                <a16:creationId xmlns:a16="http://schemas.microsoft.com/office/drawing/2014/main" id="{6102BB85-DD61-4923-84CC-B2D968D5C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7911" y="394259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0" name="Oval 176">
            <a:extLst>
              <a:ext uri="{FF2B5EF4-FFF2-40B4-BE49-F238E27FC236}">
                <a16:creationId xmlns:a16="http://schemas.microsoft.com/office/drawing/2014/main" id="{05F18891-3D19-4ED1-8868-66C2318E3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60056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0948028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4401366" y="2785207"/>
            <a:ext cx="3389267" cy="9771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defRPr/>
            </a:pPr>
            <a:r>
              <a:rPr lang="en-US" sz="3200" b="1" dirty="0">
                <a:solidFill>
                  <a:schemeClr val="tx1"/>
                </a:solidFill>
                <a:cs typeface="Times New Roman" panose="02020603050405020304" pitchFamily="18" charset="0"/>
              </a:rPr>
              <a:t>A. m</a:t>
            </a:r>
            <a:r>
              <a:rPr lang="en-US" sz="3200" b="1" baseline="30000" dirty="0">
                <a:solidFill>
                  <a:schemeClr val="tx1"/>
                </a:solidFill>
                <a:cs typeface="Times New Roman" panose="02020603050405020304" pitchFamily="18" charset="0"/>
              </a:rPr>
              <a:t>2; </a:t>
            </a:r>
            <a:r>
              <a:rPr lang="en-US" sz="3200" b="1" dirty="0">
                <a:solidFill>
                  <a:schemeClr val="tx1"/>
                </a:solidFill>
                <a:cs typeface="Times New Roman" panose="02020603050405020304" pitchFamily="18" charset="0"/>
              </a:rPr>
              <a:t> dm</a:t>
            </a:r>
            <a:r>
              <a:rPr lang="en-US" sz="3200" b="1" baseline="30000" dirty="0">
                <a:solidFill>
                  <a:schemeClr val="tx1"/>
                </a:solidFill>
                <a:cs typeface="Times New Roman" panose="02020603050405020304" pitchFamily="18" charset="0"/>
              </a:rPr>
              <a:t>2;</a:t>
            </a:r>
            <a:r>
              <a:rPr lang="en-US" sz="3200" b="1" dirty="0">
                <a:solidFill>
                  <a:schemeClr val="tx1"/>
                </a:solidFill>
                <a:cs typeface="Times New Roman" panose="02020603050405020304" pitchFamily="18" charset="0"/>
              </a:rPr>
              <a:t> cm</a:t>
            </a:r>
            <a:r>
              <a:rPr lang="en-US" sz="3200" b="1" baseline="30000" dirty="0">
                <a:solidFill>
                  <a:schemeClr val="tx1"/>
                </a:solidFill>
                <a:cs typeface="Times New Roman" panose="02020603050405020304" pitchFamily="18" charset="0"/>
              </a:rPr>
              <a:t>2; </a:t>
            </a:r>
            <a:r>
              <a:rPr lang="en-US" sz="3200" b="1" dirty="0">
                <a:solidFill>
                  <a:schemeClr val="tx1"/>
                </a:solidFill>
                <a:cs typeface="Times New Roman" panose="02020603050405020304" pitchFamily="18" charset="0"/>
              </a:rPr>
              <a:t>mm</a:t>
            </a:r>
            <a:r>
              <a:rPr lang="en-US" sz="3200" b="1" baseline="30000" dirty="0">
                <a:solidFill>
                  <a:schemeClr val="tx1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4382316" y="5357706"/>
            <a:ext cx="3389267" cy="12050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kg, hg, dg, 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957" y="3104952"/>
            <a:ext cx="672128" cy="5377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703" y="5506090"/>
            <a:ext cx="672129" cy="590658"/>
          </a:xfrm>
          <a:prstGeom prst="rect">
            <a:avLst/>
          </a:prstGeom>
        </p:spPr>
      </p:pic>
      <p:pic>
        <p:nvPicPr>
          <p:cNvPr id="27" name="Picture 115" descr="ALRMCLOK">
            <a:extLst>
              <a:ext uri="{FF2B5EF4-FFF2-40B4-BE49-F238E27FC236}">
                <a16:creationId xmlns:a16="http://schemas.microsoft.com/office/drawing/2014/main" id="{9414C00A-19DC-4ED6-9D20-09831C0E9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530" y="3352705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val 176">
            <a:extLst>
              <a:ext uri="{FF2B5EF4-FFF2-40B4-BE49-F238E27FC236}">
                <a16:creationId xmlns:a16="http://schemas.microsoft.com/office/drawing/2014/main" id="{CCA6F81B-3180-4D30-8A3F-7FBFDFFEE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33705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8E71893B-BAE7-49A4-987E-2FD5AFE22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33705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B59407DC-3C97-4F4D-81F8-1166C3351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5593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FBE80FBD-C6E0-4F63-ABE7-71BF599A5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068" y="3733705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2" name="Oval 176">
            <a:extLst>
              <a:ext uri="{FF2B5EF4-FFF2-40B4-BE49-F238E27FC236}">
                <a16:creationId xmlns:a16="http://schemas.microsoft.com/office/drawing/2014/main" id="{359AC050-BCD8-49AC-B9A1-3521025FC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5593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33" name="Oval 176">
            <a:extLst>
              <a:ext uri="{FF2B5EF4-FFF2-40B4-BE49-F238E27FC236}">
                <a16:creationId xmlns:a16="http://schemas.microsoft.com/office/drawing/2014/main" id="{3BDD6569-0B92-4153-84DA-ABF97692E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3593" y="373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4" name="Oval 176">
            <a:extLst>
              <a:ext uri="{FF2B5EF4-FFF2-40B4-BE49-F238E27FC236}">
                <a16:creationId xmlns:a16="http://schemas.microsoft.com/office/drawing/2014/main" id="{8FC9A96D-76D7-42C9-B633-746037AAA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668" y="373053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5" name="Oval 176">
            <a:extLst>
              <a:ext uri="{FF2B5EF4-FFF2-40B4-BE49-F238E27FC236}">
                <a16:creationId xmlns:a16="http://schemas.microsoft.com/office/drawing/2014/main" id="{BB34F44B-E2F3-47F0-8B81-5D73428C6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068" y="3733705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6" name="Oval 176">
            <a:extLst>
              <a:ext uri="{FF2B5EF4-FFF2-40B4-BE49-F238E27FC236}">
                <a16:creationId xmlns:a16="http://schemas.microsoft.com/office/drawing/2014/main" id="{77128FE6-73C2-4EEA-93E3-AB3206DF2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3430" y="373053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7" name="Oval 176">
            <a:extLst>
              <a:ext uri="{FF2B5EF4-FFF2-40B4-BE49-F238E27FC236}">
                <a16:creationId xmlns:a16="http://schemas.microsoft.com/office/drawing/2014/main" id="{F32946C9-6AF9-4506-8367-608144ACA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8830" y="372418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8" name="Oval 176">
            <a:extLst>
              <a:ext uri="{FF2B5EF4-FFF2-40B4-BE49-F238E27FC236}">
                <a16:creationId xmlns:a16="http://schemas.microsoft.com/office/drawing/2014/main" id="{CF7D7D1E-F524-4A0A-A368-C5ACF8D4C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416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9" name="Rounded Rectangle 1">
            <a:extLst>
              <a:ext uri="{FF2B5EF4-FFF2-40B4-BE49-F238E27FC236}">
                <a16:creationId xmlns:a16="http://schemas.microsoft.com/office/drawing/2014/main" id="{0D356405-C262-4BC4-8593-D9780493ABEA}"/>
              </a:ext>
            </a:extLst>
          </p:cNvPr>
          <p:cNvSpPr/>
          <p:nvPr/>
        </p:nvSpPr>
        <p:spPr>
          <a:xfrm>
            <a:off x="3387078" y="968774"/>
            <a:ext cx="5008434" cy="145835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Đâu là đơn vị đo diện tích?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6A8BD45-A661-4BF2-8E38-0C36624885DF}"/>
              </a:ext>
            </a:extLst>
          </p:cNvPr>
          <p:cNvSpPr/>
          <p:nvPr/>
        </p:nvSpPr>
        <p:spPr>
          <a:xfrm>
            <a:off x="4348896" y="3936966"/>
            <a:ext cx="3389267" cy="12065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defRPr/>
            </a:pP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m, dm , cm, mm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FAB92BDA-461F-4230-9B0F-098CBAE424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939" y="4024305"/>
            <a:ext cx="672129" cy="590658"/>
          </a:xfrm>
          <a:prstGeom prst="rect">
            <a:avLst/>
          </a:prstGeom>
        </p:spPr>
      </p:pic>
      <p:pic>
        <p:nvPicPr>
          <p:cNvPr id="46" name="Picture 45">
            <a:hlinkClick r:id="rId11" action="ppaction://hlinksldjump"/>
            <a:extLst>
              <a:ext uri="{FF2B5EF4-FFF2-40B4-BE49-F238E27FC236}">
                <a16:creationId xmlns:a16="http://schemas.microsoft.com/office/drawing/2014/main" id="{DB70CA9C-11F7-40ED-BD25-3461667FC00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496" y="2702390"/>
            <a:ext cx="2490362" cy="398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134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4572001" y="2838451"/>
            <a:ext cx="3389267" cy="8021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it-IT" sz="3200" b="1" dirty="0">
                <a:solidFill>
                  <a:schemeClr val="tx1"/>
                </a:solidFill>
              </a:rPr>
              <a:t>A. 2 kg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4532839" y="4941590"/>
            <a:ext cx="3389267" cy="9258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defRPr/>
            </a:pPr>
            <a:r>
              <a:rPr lang="en-US" sz="3200" b="1" dirty="0">
                <a:solidFill>
                  <a:schemeClr val="tx1"/>
                </a:solidFill>
                <a:cs typeface="Times New Roman" panose="02020603050405020304" pitchFamily="18" charset="0"/>
              </a:rPr>
              <a:t>C. 2 500 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4532840" y="3954469"/>
            <a:ext cx="3389267" cy="855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2 000 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979" y="2996778"/>
            <a:ext cx="672947" cy="5913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898" y="5017804"/>
            <a:ext cx="672128" cy="5377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941" y="4007603"/>
            <a:ext cx="672129" cy="59065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609974" y="609600"/>
            <a:ext cx="5904139" cy="16287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3.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Tính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khối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lượng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gói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lạc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rang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hình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</p:txBody>
      </p:sp>
      <p:pic>
        <p:nvPicPr>
          <p:cNvPr id="27" name="Picture 115" descr="ALRMCLOK">
            <a:extLst>
              <a:ext uri="{FF2B5EF4-FFF2-40B4-BE49-F238E27FC236}">
                <a16:creationId xmlns:a16="http://schemas.microsoft.com/office/drawing/2014/main" id="{71BA1A6F-9084-4249-8FF7-BFECC9881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535" y="3679258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val 176">
            <a:extLst>
              <a:ext uri="{FF2B5EF4-FFF2-40B4-BE49-F238E27FC236}">
                <a16:creationId xmlns:a16="http://schemas.microsoft.com/office/drawing/2014/main" id="{9820CD52-7E28-4B2F-BBAA-A05DFD16B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87F1671E-9BFE-402D-8380-9340224A2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032159EE-369A-4E1E-9C38-06ABEFA66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824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53600D08-DFE2-4179-B2D5-98CD6AB23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073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2" name="Oval 176">
            <a:extLst>
              <a:ext uri="{FF2B5EF4-FFF2-40B4-BE49-F238E27FC236}">
                <a16:creationId xmlns:a16="http://schemas.microsoft.com/office/drawing/2014/main" id="{02112987-EB39-4746-9618-EAEC8C4DC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824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3" name="Oval 176">
            <a:extLst>
              <a:ext uri="{FF2B5EF4-FFF2-40B4-BE49-F238E27FC236}">
                <a16:creationId xmlns:a16="http://schemas.microsoft.com/office/drawing/2014/main" id="{17A04C39-AA7A-47E7-8549-FB64E8101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598" y="4058671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4" name="Oval 176">
            <a:extLst>
              <a:ext uri="{FF2B5EF4-FFF2-40B4-BE49-F238E27FC236}">
                <a16:creationId xmlns:a16="http://schemas.microsoft.com/office/drawing/2014/main" id="{889849E8-8E45-4D4F-9CB8-54758EDC8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0673" y="40570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5" name="Oval 176">
            <a:extLst>
              <a:ext uri="{FF2B5EF4-FFF2-40B4-BE49-F238E27FC236}">
                <a16:creationId xmlns:a16="http://schemas.microsoft.com/office/drawing/2014/main" id="{F436B5A0-A8AB-4336-A74F-8006EB1CA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073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6" name="Oval 176">
            <a:extLst>
              <a:ext uri="{FF2B5EF4-FFF2-40B4-BE49-F238E27FC236}">
                <a16:creationId xmlns:a16="http://schemas.microsoft.com/office/drawing/2014/main" id="{296509A8-455A-43CA-BB1D-68FE4ADD4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435" y="40570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7" name="Oval 176">
            <a:extLst>
              <a:ext uri="{FF2B5EF4-FFF2-40B4-BE49-F238E27FC236}">
                <a16:creationId xmlns:a16="http://schemas.microsoft.com/office/drawing/2014/main" id="{78C9FBD1-AD6A-4561-A7B1-A475427BF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835" y="405073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8" name="Oval 176">
            <a:extLst>
              <a:ext uri="{FF2B5EF4-FFF2-40B4-BE49-F238E27FC236}">
                <a16:creationId xmlns:a16="http://schemas.microsoft.com/office/drawing/2014/main" id="{78333177-270E-4C8F-AE8E-061893E48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68196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39" name="Picture 38">
            <a:hlinkClick r:id="rId11" action="ppaction://hlinksldjump"/>
            <a:extLst>
              <a:ext uri="{FF2B5EF4-FFF2-40B4-BE49-F238E27FC236}">
                <a16:creationId xmlns:a16="http://schemas.microsoft.com/office/drawing/2014/main" id="{0DDC38FA-A3FF-4EC4-ADA2-2864655A539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496" y="2702390"/>
            <a:ext cx="2490362" cy="39821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8DCEEE-DAEC-007B-35E3-2402D98801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0975" y="761999"/>
            <a:ext cx="3026811" cy="2524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4B5020-7D64-4F5B-3575-4B0456B257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412" y="3276600"/>
            <a:ext cx="214312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344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21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2041" y="2719705"/>
            <a:ext cx="2222803" cy="3545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843" y="3304754"/>
            <a:ext cx="1771603" cy="3249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276" y="5015433"/>
            <a:ext cx="2864935" cy="148749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043" y="1033211"/>
            <a:ext cx="1399401" cy="1146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42C9EB-DF83-4352-85A5-E3F378F047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709" y="2099616"/>
            <a:ext cx="4171535" cy="4339583"/>
          </a:xfrm>
          <a:prstGeom prst="rect">
            <a:avLst/>
          </a:prstGeom>
        </p:spPr>
      </p:pic>
      <p:pic>
        <p:nvPicPr>
          <p:cNvPr id="18" name="图片 18">
            <a:extLst>
              <a:ext uri="{FF2B5EF4-FFF2-40B4-BE49-F238E27FC236}">
                <a16:creationId xmlns:a16="http://schemas.microsoft.com/office/drawing/2014/main" id="{86B6DCD2-8CE5-4B0B-B266-4A613C09A84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3442" y="83021"/>
            <a:ext cx="1399401" cy="11464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4EED07-9F58-9E35-E788-43DE8698F0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30887" y="606630"/>
            <a:ext cx="8071804" cy="26458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35B85A3-AFE2-E852-E303-02A03252D1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24661" y="2029833"/>
            <a:ext cx="7590178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467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2041" y="2719705"/>
            <a:ext cx="2222803" cy="3545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843" y="3304754"/>
            <a:ext cx="1771603" cy="3249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276" y="5015433"/>
            <a:ext cx="2864935" cy="148749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428" y="953132"/>
            <a:ext cx="1399401" cy="1146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42C9EB-DF83-4352-85A5-E3F378F047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006" y="2213379"/>
            <a:ext cx="4171535" cy="4339583"/>
          </a:xfrm>
          <a:prstGeom prst="rect">
            <a:avLst/>
          </a:prstGeom>
        </p:spPr>
      </p:pic>
      <p:pic>
        <p:nvPicPr>
          <p:cNvPr id="18" name="图片 18">
            <a:extLst>
              <a:ext uri="{FF2B5EF4-FFF2-40B4-BE49-F238E27FC236}">
                <a16:creationId xmlns:a16="http://schemas.microsoft.com/office/drawing/2014/main" id="{65686B99-D9FD-4651-830B-17789F6F985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3442" y="19881"/>
            <a:ext cx="1399401" cy="1146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4CB4C1-E56A-A398-5408-B31AE7D440C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65969" y="976675"/>
            <a:ext cx="6212362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145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1289</Words>
  <Application>Microsoft Office PowerPoint</Application>
  <PresentationFormat>Widescreen</PresentationFormat>
  <Paragraphs>162</Paragraphs>
  <Slides>29</Slides>
  <Notes>23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DengXian</vt:lpstr>
      <vt:lpstr>Microsoft YaHei</vt:lpstr>
      <vt:lpstr>.VnBlack</vt:lpstr>
      <vt:lpstr>Arial</vt:lpstr>
      <vt:lpstr>Calibri</vt:lpstr>
      <vt:lpstr>Calibri Light</vt:lpstr>
      <vt:lpstr>Times New Roman</vt:lpstr>
      <vt:lpstr>UTM Avo</vt:lpstr>
      <vt:lpstr>Office 主题</vt:lpstr>
      <vt:lpstr>3_Office Theme</vt:lpstr>
      <vt:lpstr>4_Office Theme</vt:lpstr>
      <vt:lpstr>5_Office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42</cp:revision>
  <dcterms:created xsi:type="dcterms:W3CDTF">2023-08-12T23:39:18Z</dcterms:created>
  <dcterms:modified xsi:type="dcterms:W3CDTF">2023-08-17T07:28:23Z</dcterms:modified>
</cp:coreProperties>
</file>