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7" r:id="rId3"/>
    <p:sldId id="278" r:id="rId4"/>
    <p:sldId id="283" r:id="rId5"/>
    <p:sldId id="279" r:id="rId6"/>
    <p:sldId id="280" r:id="rId7"/>
    <p:sldId id="281" r:id="rId8"/>
    <p:sldId id="269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672" y="-72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2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371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001151" y="4582395"/>
            <a:ext cx="10429351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BẢNG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NHÂN 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 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3" y="62502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367755" y="5104641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616881" y="1111704"/>
            <a:ext cx="51198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(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00" b="51000" l="3056" r="33889"/>
                    </a14:imgEffect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64444" b="44000"/>
          <a:stretch/>
        </p:blipFill>
        <p:spPr>
          <a:xfrm>
            <a:off x="2042319" y="3780380"/>
            <a:ext cx="2362200" cy="103582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64064" b="25940"/>
          <a:stretch/>
        </p:blipFill>
        <p:spPr>
          <a:xfrm>
            <a:off x="2011282" y="4658993"/>
            <a:ext cx="2336085" cy="192266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-136" t="838" r="65395" b="25978"/>
          <a:stretch/>
        </p:blipFill>
        <p:spPr>
          <a:xfrm>
            <a:off x="1975563" y="6499154"/>
            <a:ext cx="2276555" cy="2340045"/>
          </a:xfrm>
          <a:prstGeom prst="rect">
            <a:avLst/>
          </a:prstGeom>
        </p:spPr>
      </p:pic>
      <p:sp>
        <p:nvSpPr>
          <p:cNvPr id="38" name="Text Box 14"/>
          <p:cNvSpPr txBox="1">
            <a:spLocks noChangeArrowheads="1"/>
          </p:cNvSpPr>
          <p:nvPr/>
        </p:nvSpPr>
        <p:spPr bwMode="auto">
          <a:xfrm>
            <a:off x="5200185" y="3393827"/>
            <a:ext cx="4157334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3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được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lấy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lần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9" name="AutoShape 6"/>
          <p:cNvSpPr>
            <a:spLocks/>
          </p:cNvSpPr>
          <p:nvPr/>
        </p:nvSpPr>
        <p:spPr bwMode="auto">
          <a:xfrm>
            <a:off x="4787839" y="3886878"/>
            <a:ext cx="124554" cy="761806"/>
          </a:xfrm>
          <a:prstGeom prst="rightBrace">
            <a:avLst>
              <a:gd name="adj1" fmla="val 75000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40" name="AutoShape 6"/>
          <p:cNvSpPr>
            <a:spLocks/>
          </p:cNvSpPr>
          <p:nvPr/>
        </p:nvSpPr>
        <p:spPr bwMode="auto">
          <a:xfrm>
            <a:off x="4785519" y="4816208"/>
            <a:ext cx="169801" cy="1584592"/>
          </a:xfrm>
          <a:prstGeom prst="rightBrace">
            <a:avLst>
              <a:gd name="adj1" fmla="val 75000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45" name="AutoShape 6"/>
          <p:cNvSpPr>
            <a:spLocks/>
          </p:cNvSpPr>
          <p:nvPr/>
        </p:nvSpPr>
        <p:spPr bwMode="auto">
          <a:xfrm>
            <a:off x="4751274" y="6705600"/>
            <a:ext cx="161119" cy="2002750"/>
          </a:xfrm>
          <a:prstGeom prst="rightBrace">
            <a:avLst>
              <a:gd name="adj1" fmla="val 75000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5348612" y="5028901"/>
            <a:ext cx="3780307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3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được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lấy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2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lần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6" name="Text Box 14"/>
          <p:cNvSpPr txBox="1">
            <a:spLocks noChangeArrowheads="1"/>
          </p:cNvSpPr>
          <p:nvPr/>
        </p:nvSpPr>
        <p:spPr bwMode="auto">
          <a:xfrm>
            <a:off x="5157652" y="7064808"/>
            <a:ext cx="4047467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3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được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lấy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3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lần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7" name="Text Box 14"/>
          <p:cNvSpPr txBox="1">
            <a:spLocks noChangeArrowheads="1"/>
          </p:cNvSpPr>
          <p:nvPr/>
        </p:nvSpPr>
        <p:spPr bwMode="auto">
          <a:xfrm>
            <a:off x="5200185" y="4039956"/>
            <a:ext cx="4157334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Vậy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3 x 1 = 3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8" name="Text Box 14"/>
          <p:cNvSpPr txBox="1">
            <a:spLocks noChangeArrowheads="1"/>
          </p:cNvSpPr>
          <p:nvPr/>
        </p:nvSpPr>
        <p:spPr bwMode="auto">
          <a:xfrm>
            <a:off x="5047785" y="5716356"/>
            <a:ext cx="4157334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Vậy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3 x 2 = 6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9" name="Text Box 14"/>
          <p:cNvSpPr txBox="1">
            <a:spLocks noChangeArrowheads="1"/>
          </p:cNvSpPr>
          <p:nvPr/>
        </p:nvSpPr>
        <p:spPr bwMode="auto">
          <a:xfrm>
            <a:off x="5364449" y="7697556"/>
            <a:ext cx="3612070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Vậy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3 x 3 = 9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11414919" y="3621749"/>
            <a:ext cx="2819400" cy="460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x 1 = 3</a:t>
            </a:r>
          </a:p>
          <a:p>
            <a:pPr lvl="0"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endParaRPr lang="en-US" sz="4000" b="1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4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</a:t>
            </a: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2 = 6</a:t>
            </a:r>
          </a:p>
          <a:p>
            <a:pPr lvl="0"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endParaRPr lang="en-US" sz="4000" b="1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endParaRPr lang="en-US" sz="40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4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</a:t>
            </a: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3 </a:t>
            </a:r>
            <a:r>
              <a:rPr lang="en-US" sz="4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= </a:t>
            </a:r>
            <a:r>
              <a:rPr lang="en-US" sz="4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9</a:t>
            </a:r>
            <a:endParaRPr lang="en-US" sz="4000" b="1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2" name="Text Box 14"/>
          <p:cNvSpPr txBox="1">
            <a:spLocks noChangeArrowheads="1"/>
          </p:cNvSpPr>
          <p:nvPr/>
        </p:nvSpPr>
        <p:spPr bwMode="auto">
          <a:xfrm>
            <a:off x="1747838" y="2328313"/>
            <a:ext cx="14010481" cy="125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just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36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 Mỗi tấm thẻ có 3 chấm tròn. Lần lượt lấy ra 1, 2, 3 tấm thẻ rồi nêu các phép nhân tương ứng. </a:t>
            </a:r>
            <a:endParaRPr lang="en-US" sz="3600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1191278" y="1554468"/>
            <a:ext cx="4157334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1. Khám</a:t>
            </a:r>
            <a:r>
              <a:rPr kumimoji="0" lang="en-US" sz="4000" b="1" i="0" u="sng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phá</a:t>
            </a:r>
            <a:endParaRPr kumimoji="0" lang="en-US" sz="4000" b="1" i="0" u="sng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00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 animBg="1"/>
      <p:bldP spid="40" grpId="0" animBg="1"/>
      <p:bldP spid="45" grpId="0" animBg="1"/>
      <p:bldP spid="46" grpId="0"/>
      <p:bldP spid="56" grpId="0"/>
      <p:bldP spid="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616881" y="1111704"/>
            <a:ext cx="51198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10607983" y="1910548"/>
            <a:ext cx="3550136" cy="217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  3 x 1 =  3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  3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x 2 =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6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</a:endParaRP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  3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x 3 =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9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283" y="1934790"/>
            <a:ext cx="5791200" cy="477081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094373" y="3935474"/>
            <a:ext cx="7489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12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192144" y="4599195"/>
            <a:ext cx="7489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15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3258191" y="5279797"/>
            <a:ext cx="7489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18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3273521" y="5919215"/>
            <a:ext cx="7489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21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3192144" y="6642369"/>
            <a:ext cx="7489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24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3232833" y="7287935"/>
            <a:ext cx="7489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27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3321014" y="7975851"/>
            <a:ext cx="7489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30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215089" y="3935474"/>
            <a:ext cx="205843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x 4 =   </a:t>
            </a:r>
          </a:p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x 5 = </a:t>
            </a:r>
          </a:p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x 6 = </a:t>
            </a:r>
          </a:p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x 7 = </a:t>
            </a:r>
          </a:p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x 8 = </a:t>
            </a:r>
          </a:p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x 9 = </a:t>
            </a:r>
          </a:p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x 10 =</a:t>
            </a:r>
            <a:endParaRPr lang="en-US" sz="4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47119" y="6981838"/>
            <a:ext cx="23407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x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= 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9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05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5" grpId="0"/>
      <p:bldP spid="26" grpId="0"/>
      <p:bldP spid="27" grpId="0"/>
      <p:bldP spid="28" grpId="0"/>
      <p:bldP spid="29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616881" y="1111704"/>
            <a:ext cx="51198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605" y="1695622"/>
            <a:ext cx="13246588" cy="615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9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616881" y="1111704"/>
            <a:ext cx="51198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4451415" y="1829116"/>
            <a:ext cx="4297234" cy="6916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3  x  1   =  3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3  x  2   =  6</a:t>
            </a:r>
            <a:endParaRPr lang="en-US" sz="4400" b="1" noProof="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3 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3   =  9</a:t>
            </a: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3 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   =  12  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3  x 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5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=  15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3  x 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=  18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3  x  7   =  21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3  x  8  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24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3 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9   =  27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3 x  10  =  30</a:t>
            </a: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21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316" y="1914329"/>
            <a:ext cx="746919" cy="737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075" y="2583527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075" y="3247461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559" y="3924326"/>
            <a:ext cx="713804" cy="70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483" y="8019220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307" y="4523298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691" y="5287204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724" y="6057990"/>
            <a:ext cx="609601" cy="601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300" y="6634295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307" y="7251168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163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2060666" y="2514600"/>
            <a:ext cx="3486853" cy="681454"/>
            <a:chOff x="1470819" y="1943100"/>
            <a:chExt cx="2746555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209885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Tính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nhẩm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: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56504" y="1090114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(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2114990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177691"/>
              </p:ext>
            </p:extLst>
          </p:nvPr>
        </p:nvGraphicFramePr>
        <p:xfrm>
          <a:off x="2256156" y="3228365"/>
          <a:ext cx="11908633" cy="4239235"/>
        </p:xfrm>
        <a:graphic>
          <a:graphicData uri="http://schemas.openxmlformats.org/drawingml/2006/table">
            <a:tbl>
              <a:tblPr firstRow="1" firstCol="1" bandRow="1"/>
              <a:tblGrid>
                <a:gridCol w="3665500">
                  <a:extLst>
                    <a:ext uri="{9D8B030D-6E8A-4147-A177-3AD203B41FA5}">
                      <a16:colId xmlns:a16="http://schemas.microsoft.com/office/drawing/2014/main" xmlns="" val="1030960274"/>
                    </a:ext>
                  </a:extLst>
                </a:gridCol>
                <a:gridCol w="3736165">
                  <a:extLst>
                    <a:ext uri="{9D8B030D-6E8A-4147-A177-3AD203B41FA5}">
                      <a16:colId xmlns:a16="http://schemas.microsoft.com/office/drawing/2014/main" xmlns="" val="3088472474"/>
                    </a:ext>
                  </a:extLst>
                </a:gridCol>
                <a:gridCol w="4031126">
                  <a:extLst>
                    <a:ext uri="{9D8B030D-6E8A-4147-A177-3AD203B41FA5}">
                      <a16:colId xmlns:a16="http://schemas.microsoft.com/office/drawing/2014/main" xmlns="" val="3072663314"/>
                    </a:ext>
                  </a:extLst>
                </a:gridCol>
                <a:gridCol w="475842">
                  <a:extLst>
                    <a:ext uri="{9D8B030D-6E8A-4147-A177-3AD203B41FA5}">
                      <a16:colId xmlns:a16="http://schemas.microsoft.com/office/drawing/2014/main" xmlns="" val="1802633635"/>
                    </a:ext>
                  </a:extLst>
                </a:gridCol>
              </a:tblGrid>
              <a:tr h="77339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3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x 1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55419397"/>
                  </a:ext>
                </a:extLst>
              </a:tr>
              <a:tr h="77339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7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00486494"/>
                  </a:ext>
                </a:extLst>
              </a:tr>
              <a:tr h="222755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6 </a:t>
                      </a: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</a:p>
                    <a:p>
                      <a:pPr marL="0" marR="0" lvl="0" indent="0" algn="l" defTabSz="145252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4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4 =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</a:t>
                      </a: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=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x 8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5252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4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5 =</a:t>
                      </a:r>
                      <a:endParaRPr kumimoji="0" lang="en-US" sz="4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45252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nl-NL" sz="4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</a:t>
                      </a:r>
                      <a:r>
                        <a:rPr kumimoji="0" lang="nl-NL" sz="4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=</a:t>
                      </a:r>
                      <a:endParaRPr kumimoji="0" lang="en-US" sz="4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18023859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3947320" y="3345104"/>
            <a:ext cx="68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47319" y="4457267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21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019849" y="5416753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056553" y="6442176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12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776354" y="3365536"/>
            <a:ext cx="6050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708237" y="4315678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902957" y="5341467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27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32072" y="6398291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567319" y="3365537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488751" y="4423974"/>
            <a:ext cx="8699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393691" y="5416568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15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1480504" y="6355713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15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7" name="Text Box 14"/>
          <p:cNvSpPr txBox="1">
            <a:spLocks noChangeArrowheads="1"/>
          </p:cNvSpPr>
          <p:nvPr/>
        </p:nvSpPr>
        <p:spPr bwMode="auto">
          <a:xfrm>
            <a:off x="1191278" y="1554468"/>
            <a:ext cx="4157334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2. Hoạt</a:t>
            </a:r>
            <a:r>
              <a:rPr kumimoji="0" lang="en-US" sz="4000" b="1" i="0" u="sng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động</a:t>
            </a:r>
            <a:endParaRPr kumimoji="0" lang="en-US" sz="4000" b="1" i="0" u="sng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037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2" grpId="0"/>
      <p:bldP spid="33" grpId="0"/>
      <p:bldP spid="34" grpId="0"/>
      <p:bldP spid="36" grpId="0"/>
      <p:bldP spid="37" grpId="0"/>
      <p:bldP spid="39" grpId="0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1413577"/>
            <a:chOff x="1470819" y="1641943"/>
            <a:chExt cx="11852437" cy="1870164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143691"/>
              <a:chOff x="1737519" y="1641943"/>
              <a:chExt cx="533401" cy="1143691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1436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6694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a) Mỗi</a:t>
              </a:r>
              <a:r>
                <a:rPr kumimoji="0" lang="en-US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khay</a:t>
              </a:r>
              <a:r>
                <a:rPr kumimoji="0" lang="en-US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có 3 </a:t>
              </a:r>
              <a:r>
                <a:rPr kumimoji="0" lang="en-US" sz="3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chiếc</a:t>
              </a:r>
              <a:r>
                <a:rPr kumimoji="0" lang="en-US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bánh</a:t>
              </a:r>
              <a:r>
                <a:rPr kumimoji="0" lang="en-US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bao. </a:t>
              </a:r>
              <a:r>
                <a:rPr lang="en-US" sz="38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Hỏi</a:t>
              </a:r>
              <a:r>
                <a:rPr lang="en-US" sz="3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6 </a:t>
              </a:r>
              <a:r>
                <a:rPr lang="en-US" sz="38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khay</a:t>
              </a:r>
              <a:r>
                <a:rPr lang="en-US" sz="3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như</a:t>
              </a:r>
              <a:r>
                <a:rPr lang="en-US" sz="3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thế</a:t>
              </a:r>
              <a:r>
                <a:rPr lang="en-US" sz="3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có </a:t>
              </a:r>
              <a:r>
                <a:rPr lang="en-US" sz="38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tất</a:t>
              </a:r>
              <a:r>
                <a:rPr lang="en-US" sz="3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cả</a:t>
              </a:r>
              <a:r>
                <a:rPr lang="en-US" sz="3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bao </a:t>
              </a:r>
              <a:r>
                <a:rPr lang="en-US" sz="38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sz="3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chiếc</a:t>
              </a:r>
              <a:r>
                <a:rPr lang="en-US" sz="3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bánh</a:t>
              </a:r>
              <a:r>
                <a:rPr lang="en-US" sz="3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bao?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6919119" y="3746820"/>
            <a:ext cx="0" cy="3870676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1012198" y="3629716"/>
            <a:ext cx="1766830" cy="7767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Bài </a:t>
            </a:r>
            <a:r>
              <a:rPr kumimoji="0" lang="en-US" sz="3800" b="1" i="0" u="sng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giải</a:t>
            </a:r>
            <a:endParaRPr kumimoji="0" lang="en-US" sz="3800" b="1" i="0" u="sng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33868" y="3691142"/>
            <a:ext cx="1848583" cy="7328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sng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Tóm </a:t>
            </a:r>
            <a:r>
              <a:rPr kumimoji="0" lang="en-US" sz="3800" b="1" i="0" u="sng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tắt</a:t>
            </a:r>
            <a:endParaRPr kumimoji="0" lang="en-US" sz="3800" b="1" i="0" u="sng" strike="noStrike" kern="1200" cap="none" spc="0" normalizeH="0" baseline="0" noProof="0" dirty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00867" y="4843418"/>
            <a:ext cx="55851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khay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3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chiếc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bánh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bao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khay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.... </a:t>
            </a:r>
            <a:r>
              <a:rPr lang="en-US" sz="38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hiếc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bánh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bao</a:t>
            </a:r>
            <a:endParaRPr kumimoji="0" lang="en-US" sz="3800" b="1" i="0" u="none" strike="noStrike" kern="1200" cap="none" spc="0" normalizeH="0" baseline="0" noProof="0" dirty="0" smtClean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147719" y="4843418"/>
            <a:ext cx="8839199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bánh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bao </a:t>
            </a:r>
            <a:r>
              <a:rPr kumimoji="0" lang="en-US" sz="38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trong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6 </a:t>
            </a:r>
            <a:r>
              <a:rPr kumimoji="0" lang="en-US" sz="38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khay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là: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 x 6 = 18 (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chiếc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Đáp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18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chiếc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bánh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bao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41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2332</TotalTime>
  <Words>487</Words>
  <Application>Microsoft Office PowerPoint</Application>
  <PresentationFormat>Custom</PresentationFormat>
  <Paragraphs>106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208</cp:revision>
  <dcterms:created xsi:type="dcterms:W3CDTF">2022-07-10T01:37:20Z</dcterms:created>
  <dcterms:modified xsi:type="dcterms:W3CDTF">2022-08-28T04:23:49Z</dcterms:modified>
</cp:coreProperties>
</file>