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427" r:id="rId2"/>
    <p:sldId id="430" r:id="rId3"/>
    <p:sldId id="432" r:id="rId4"/>
    <p:sldId id="441" r:id="rId5"/>
    <p:sldId id="442" r:id="rId6"/>
    <p:sldId id="443" r:id="rId7"/>
    <p:sldId id="444" r:id="rId8"/>
    <p:sldId id="445" r:id="rId9"/>
    <p:sldId id="438" r:id="rId10"/>
    <p:sldId id="446" r:id="rId11"/>
    <p:sldId id="431" r:id="rId12"/>
  </p:sldIdLst>
  <p:sldSz cx="16276638" cy="9144000"/>
  <p:notesSz cx="6858000" cy="9144000"/>
  <p:custDataLst>
    <p:tags r:id="rId14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717550" indent="-26035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1436688" indent="-5222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2154238" indent="-78263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2873375" indent="-1044575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FF0066"/>
    <a:srgbClr val="FF7C80"/>
    <a:srgbClr val="FF6600"/>
    <a:srgbClr val="6600CC"/>
    <a:srgbClr val="3333FF"/>
    <a:srgbClr val="FF0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76" autoAdjust="0"/>
    <p:restoredTop sz="99274" autoAdjust="0"/>
  </p:normalViewPr>
  <p:slideViewPr>
    <p:cSldViewPr>
      <p:cViewPr>
        <p:scale>
          <a:sx n="66" d="100"/>
          <a:sy n="66" d="100"/>
        </p:scale>
        <p:origin x="-317" y="58"/>
      </p:cViewPr>
      <p:guideLst>
        <p:guide orient="horz" pos="2880"/>
        <p:guide pos="512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77825" y="685800"/>
            <a:ext cx="610235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45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1C4FA25-5DD5-485C-BCD2-EF739D2A71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38681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1pPr>
    <a:lvl2pPr marL="717550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2pPr>
    <a:lvl3pPr marL="143668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3pPr>
    <a:lvl4pPr marL="215423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4pPr>
    <a:lvl5pPr marL="2873375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5pPr>
    <a:lvl6pPr marL="3592220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10664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29109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47553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C4FA25-5DD5-485C-BCD2-EF739D2A7194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7895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9"/>
            <a:ext cx="13835142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718444" indent="0" algn="ctr">
              <a:buNone/>
              <a:defRPr/>
            </a:lvl2pPr>
            <a:lvl3pPr marL="1436888" indent="0" algn="ctr">
              <a:buNone/>
              <a:defRPr/>
            </a:lvl3pPr>
            <a:lvl4pPr marL="2155332" indent="0" algn="ctr">
              <a:buNone/>
              <a:defRPr/>
            </a:lvl4pPr>
            <a:lvl5pPr marL="2873776" indent="0" algn="ctr">
              <a:buNone/>
              <a:defRPr/>
            </a:lvl5pPr>
            <a:lvl6pPr marL="3592220" indent="0" algn="ctr">
              <a:buNone/>
              <a:defRPr/>
            </a:lvl6pPr>
            <a:lvl7pPr marL="4310664" indent="0" algn="ctr">
              <a:buNone/>
              <a:defRPr/>
            </a:lvl7pPr>
            <a:lvl8pPr marL="5029109" indent="0" algn="ctr">
              <a:buNone/>
              <a:defRPr/>
            </a:lvl8pPr>
            <a:lvl9pPr marL="5747553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01423-D198-4896-B996-AF6CD71AA3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225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28DD1-89CB-4A9B-8160-1008CEEB8C2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2092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800562" y="366186"/>
            <a:ext cx="3662244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3832" y="366186"/>
            <a:ext cx="10715453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A9502-423E-4957-ACD4-EFEAFA45681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3834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0BA3F-51CF-473C-BBC7-9F80CB3FD93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0669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3" y="5875867"/>
            <a:ext cx="13835142" cy="1816100"/>
          </a:xfrm>
        </p:spPr>
        <p:txBody>
          <a:bodyPr anchor="t"/>
          <a:lstStyle>
            <a:lvl1pPr algn="l">
              <a:defRPr sz="63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3" y="3875619"/>
            <a:ext cx="13835142" cy="2000249"/>
          </a:xfrm>
        </p:spPr>
        <p:txBody>
          <a:bodyPr anchor="b"/>
          <a:lstStyle>
            <a:lvl1pPr marL="0" indent="0">
              <a:buNone/>
              <a:defRPr sz="3100"/>
            </a:lvl1pPr>
            <a:lvl2pPr marL="718444" indent="0">
              <a:buNone/>
              <a:defRPr sz="2800"/>
            </a:lvl2pPr>
            <a:lvl3pPr marL="1436888" indent="0">
              <a:buNone/>
              <a:defRPr sz="2500"/>
            </a:lvl3pPr>
            <a:lvl4pPr marL="2155332" indent="0">
              <a:buNone/>
              <a:defRPr sz="2200"/>
            </a:lvl4pPr>
            <a:lvl5pPr marL="2873776" indent="0">
              <a:buNone/>
              <a:defRPr sz="2200"/>
            </a:lvl5pPr>
            <a:lvl6pPr marL="3592220" indent="0">
              <a:buNone/>
              <a:defRPr sz="2200"/>
            </a:lvl6pPr>
            <a:lvl7pPr marL="4310664" indent="0">
              <a:buNone/>
              <a:defRPr sz="2200"/>
            </a:lvl7pPr>
            <a:lvl8pPr marL="5029109" indent="0">
              <a:buNone/>
              <a:defRPr sz="2200"/>
            </a:lvl8pPr>
            <a:lvl9pPr marL="5747553" indent="0">
              <a:buNone/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9DFC9-E0D6-4E70-95EC-EE956DA625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5921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3832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3958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E0E17-1536-48C6-87E3-A861F0C00F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1756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A47B-B3AA-4408-B89E-78641CC571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1286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8FA65-B14B-4883-88C7-F7A3A55E9A2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1497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BE4F5-A3A4-4A0F-A638-D990D725B4C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8729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8"/>
            <a:ext cx="9099093" cy="7804151"/>
          </a:xfrm>
        </p:spPr>
        <p:txBody>
          <a:bodyPr/>
          <a:lstStyle>
            <a:lvl1pPr>
              <a:defRPr sz="5000"/>
            </a:lvl1pPr>
            <a:lvl2pPr>
              <a:defRPr sz="4400"/>
            </a:lvl2pPr>
            <a:lvl3pPr>
              <a:defRPr sz="38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8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9C05A-73D7-488D-87AE-9FA1D515BA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9410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1"/>
            <a:ext cx="9765983" cy="755651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000"/>
            </a:lvl1pPr>
            <a:lvl2pPr marL="718444" indent="0">
              <a:buNone/>
              <a:defRPr sz="4400"/>
            </a:lvl2pPr>
            <a:lvl3pPr marL="1436888" indent="0">
              <a:buNone/>
              <a:defRPr sz="3800"/>
            </a:lvl3pPr>
            <a:lvl4pPr marL="2155332" indent="0">
              <a:buNone/>
              <a:defRPr sz="3100"/>
            </a:lvl4pPr>
            <a:lvl5pPr marL="2873776" indent="0">
              <a:buNone/>
              <a:defRPr sz="3100"/>
            </a:lvl5pPr>
            <a:lvl6pPr marL="3592220" indent="0">
              <a:buNone/>
              <a:defRPr sz="3100"/>
            </a:lvl6pPr>
            <a:lvl7pPr marL="4310664" indent="0">
              <a:buNone/>
              <a:defRPr sz="3100"/>
            </a:lvl7pPr>
            <a:lvl8pPr marL="5029109" indent="0">
              <a:buNone/>
              <a:defRPr sz="3100"/>
            </a:lvl8pPr>
            <a:lvl9pPr marL="5747553" indent="0">
              <a:buNone/>
              <a:defRPr sz="3100"/>
            </a:lvl9pPr>
          </a:lstStyle>
          <a:p>
            <a:pPr lvl="0"/>
            <a:endParaRPr lang="vi-VN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2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90DF4-68DF-4AAF-98F9-EB3836BAB8B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8833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13832" y="366713"/>
            <a:ext cx="14648974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3832" y="2133600"/>
            <a:ext cx="14648974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/>
            </a:lvl1pPr>
          </a:lstStyle>
          <a:p>
            <a:pPr>
              <a:defRPr/>
            </a:pPr>
            <a:fld id="{F4264759-E7CE-4A8C-955C-20DA2A50E4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5pPr>
      <a:lvl6pPr marL="718444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6pPr>
      <a:lvl7pPr marL="1436888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7pPr>
      <a:lvl8pPr marL="2155332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8pPr>
      <a:lvl9pPr marL="2873776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9pPr>
    </p:titleStyle>
    <p:bodyStyle>
      <a:lvl1pPr marL="538163" indent="-538163" algn="l" rtl="0" eaLnBrk="0" fontAlgn="base" hangingPunct="0">
        <a:spcBef>
          <a:spcPct val="20000"/>
        </a:spcBef>
        <a:spcAft>
          <a:spcPct val="0"/>
        </a:spcAft>
        <a:buChar char="•"/>
        <a:defRPr sz="5000">
          <a:solidFill>
            <a:schemeClr val="tx1"/>
          </a:solidFill>
          <a:latin typeface="+mn-lt"/>
          <a:ea typeface="+mn-ea"/>
          <a:cs typeface="+mn-cs"/>
        </a:defRPr>
      </a:lvl1pPr>
      <a:lvl2pPr marL="1166813" indent="-447675" algn="l" rtl="0" eaLnBrk="0" fontAlgn="base" hangingPunct="0">
        <a:spcBef>
          <a:spcPct val="20000"/>
        </a:spcBef>
        <a:spcAft>
          <a:spcPct val="0"/>
        </a:spcAft>
        <a:buChar char="–"/>
        <a:defRPr sz="4400">
          <a:solidFill>
            <a:schemeClr val="tx1"/>
          </a:solidFill>
          <a:latin typeface="+mn-lt"/>
        </a:defRPr>
      </a:lvl2pPr>
      <a:lvl3pPr marL="1795463" indent="-358775" algn="l" rtl="0" eaLnBrk="0" fontAlgn="base" hangingPunct="0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</a:defRPr>
      </a:lvl3pPr>
      <a:lvl4pPr marL="2513013" indent="-358775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4pPr>
      <a:lvl5pPr marL="3232150" indent="-358775" algn="l" rtl="0" eaLnBrk="0" fontAlgn="base" hangingPunct="0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5pPr>
      <a:lvl6pPr marL="3951442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6pPr>
      <a:lvl7pPr marL="4669887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7pPr>
      <a:lvl8pPr marL="5388331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8pPr>
      <a:lvl9pPr marL="6106775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1844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436888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155332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3776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22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31066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5029109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747553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Van%20dung/Cau%204.pptx" TargetMode="External"/><Relationship Id="rId13" Type="http://schemas.openxmlformats.org/officeDocument/2006/relationships/image" Target="../media/image16.jpeg"/><Relationship Id="rId3" Type="http://schemas.openxmlformats.org/officeDocument/2006/relationships/image" Target="../media/image6.jpg"/><Relationship Id="rId7" Type="http://schemas.openxmlformats.org/officeDocument/2006/relationships/image" Target="../media/image12.jpeg"/><Relationship Id="rId12" Type="http://schemas.openxmlformats.org/officeDocument/2006/relationships/image" Target="../media/image15.jpeg"/><Relationship Id="rId17" Type="http://schemas.openxmlformats.org/officeDocument/2006/relationships/image" Target="../media/image20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hyperlink" Target="Van%20dung/Cau%203.pptx" TargetMode="External"/><Relationship Id="rId11" Type="http://schemas.openxmlformats.org/officeDocument/2006/relationships/image" Target="../media/image14.jpeg"/><Relationship Id="rId5" Type="http://schemas.openxmlformats.org/officeDocument/2006/relationships/image" Target="../media/image11.jpeg"/><Relationship Id="rId15" Type="http://schemas.openxmlformats.org/officeDocument/2006/relationships/image" Target="../media/image18.jpeg"/><Relationship Id="rId10" Type="http://schemas.openxmlformats.org/officeDocument/2006/relationships/hyperlink" Target="Van%20dung/Cau%201.pptx" TargetMode="External"/><Relationship Id="rId4" Type="http://schemas.openxmlformats.org/officeDocument/2006/relationships/hyperlink" Target="Van%20dung/Cau%202.pptx" TargetMode="External"/><Relationship Id="rId9" Type="http://schemas.openxmlformats.org/officeDocument/2006/relationships/image" Target="../media/image13.jpeg"/><Relationship Id="rId1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Box 3"/>
          <p:cNvSpPr txBox="1">
            <a:spLocks noChangeArrowheads="1"/>
          </p:cNvSpPr>
          <p:nvPr/>
        </p:nvSpPr>
        <p:spPr bwMode="auto">
          <a:xfrm>
            <a:off x="3197197" y="2667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</a:t>
            </a:r>
            <a:r>
              <a:rPr lang="en-US" altLang="en-US" sz="3500" b="1" smtClean="0">
                <a:solidFill>
                  <a:srgbClr val="FF0066"/>
                </a:solidFill>
                <a:latin typeface="Times New Roman" pitchFamily="18" charset="0"/>
              </a:rPr>
              <a:t>……</a:t>
            </a:r>
            <a:endParaRPr lang="en-US" altLang="en-US" sz="3500" b="1">
              <a:solidFill>
                <a:srgbClr val="FF0066"/>
              </a:solidFill>
              <a:latin typeface="Times New Roman" pitchFamily="18" charset="0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 flipV="1">
            <a:off x="5407784" y="9906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5852319" y="1129028"/>
            <a:ext cx="4953000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" name="Text Box 14"/>
          <p:cNvSpPr txBox="1">
            <a:spLocks noChangeArrowheads="1"/>
          </p:cNvSpPr>
          <p:nvPr/>
        </p:nvSpPr>
        <p:spPr bwMode="auto">
          <a:xfrm>
            <a:off x="746919" y="3962400"/>
            <a:ext cx="13868400" cy="1730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Tự nhiên và Xã hội lớp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4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1: HỌ HÀNG NỘI, NGOẠI (T1)</a:t>
            </a:r>
            <a:endParaRPr lang="en-US" sz="5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 Box 18"/>
          <p:cNvSpPr txBox="1">
            <a:spLocks noChangeArrowheads="1"/>
          </p:cNvSpPr>
          <p:nvPr/>
        </p:nvSpPr>
        <p:spPr bwMode="auto">
          <a:xfrm>
            <a:off x="4084093" y="8107680"/>
            <a:ext cx="7102225" cy="100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 i="1">
                <a:solidFill>
                  <a:srgbClr val="0000CC"/>
                </a:solidFill>
                <a:latin typeface="Times New Roman" pitchFamily="18" charset="0"/>
              </a:rPr>
              <a:t>Giáo viên</a:t>
            </a:r>
            <a:r>
              <a:rPr lang="en-US" altLang="en-US" sz="2800" b="1" i="1" smtClean="0">
                <a:solidFill>
                  <a:srgbClr val="0000CC"/>
                </a:solidFill>
                <a:latin typeface="Times New Roman" pitchFamily="18" charset="0"/>
              </a:rPr>
              <a:t>:……………………………………</a:t>
            </a:r>
            <a:endParaRPr lang="en-US" altLang="en-US" sz="2800" b="1" i="1">
              <a:solidFill>
                <a:srgbClr val="0000CC"/>
              </a:solidFill>
              <a:latin typeface="Times New Roman" pitchFamily="18" charset="0"/>
            </a:endParaRPr>
          </a:p>
          <a:p>
            <a:pPr eaLnBrk="1" hangingPunct="1"/>
            <a:r>
              <a:rPr lang="en-US" altLang="en-US" sz="2800" b="1" i="1">
                <a:solidFill>
                  <a:srgbClr val="0000CC"/>
                </a:solidFill>
                <a:latin typeface="Times New Roman" pitchFamily="18" charset="0"/>
              </a:rPr>
              <a:t>Lớp:  3</a:t>
            </a:r>
          </a:p>
        </p:txBody>
      </p:sp>
      <p:pic>
        <p:nvPicPr>
          <p:cNvPr id="30" name="Picture 22" descr="bd21315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9233" y="6479382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 Box 17"/>
          <p:cNvSpPr txBox="1">
            <a:spLocks noChangeArrowheads="1"/>
          </p:cNvSpPr>
          <p:nvPr/>
        </p:nvSpPr>
        <p:spPr bwMode="auto">
          <a:xfrm>
            <a:off x="1889919" y="1702753"/>
            <a:ext cx="12146361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</a:t>
            </a: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</a:t>
            </a: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DỰ GIỜ THĂM LỚP</a:t>
            </a:r>
          </a:p>
        </p:txBody>
      </p:sp>
      <p:pic>
        <p:nvPicPr>
          <p:cNvPr id="32" name="Picture 7" descr="BƯỚM 58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961410">
            <a:off x="13947921" y="388164"/>
            <a:ext cx="1197160" cy="1561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8" descr="animal-14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328913" y="6922250"/>
            <a:ext cx="1110487" cy="807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493491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1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0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 NHIÊN VÀ XÃ HỘI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Rectangle 9"/>
          <p:cNvSpPr/>
          <p:nvPr/>
        </p:nvSpPr>
        <p:spPr>
          <a:xfrm>
            <a:off x="1573149" y="1782783"/>
            <a:ext cx="137279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u="sng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nl-NL" sz="36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Thực hành </a:t>
            </a:r>
            <a:r>
              <a:rPr lang="en-US" sz="3600" b="1" u="sng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ở nhà:</a:t>
            </a:r>
            <a:endParaRPr lang="en-US" sz="3600" b="1" u="sng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4785519" y="1097280"/>
            <a:ext cx="66294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1: HỌ HÀNG NỘI NGOẠI (T1)</a:t>
            </a:r>
          </a:p>
        </p:txBody>
      </p:sp>
      <p:sp>
        <p:nvSpPr>
          <p:cNvPr id="3" name="Rectangle 2"/>
          <p:cNvSpPr/>
          <p:nvPr/>
        </p:nvSpPr>
        <p:spPr>
          <a:xfrm>
            <a:off x="747271" y="4038600"/>
            <a:ext cx="5410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nl-NL" sz="3600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Về nhà vẽ, viết hoặc cắt dán ảnh sơ đồ gia đình và họ hàng nội, ngoại của em.</a:t>
            </a:r>
            <a:endParaRPr lang="en-US" sz="3600" b="1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38" t="38284" r="27838" b="6625"/>
          <a:stretch/>
        </p:blipFill>
        <p:spPr bwMode="auto">
          <a:xfrm>
            <a:off x="6538119" y="2294681"/>
            <a:ext cx="9532693" cy="6664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0757379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93" y="388938"/>
            <a:ext cx="14920252" cy="875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WordArt 3"/>
          <p:cNvSpPr>
            <a:spLocks noChangeArrowheads="1" noChangeShapeType="1" noTextEdit="1"/>
          </p:cNvSpPr>
          <p:nvPr/>
        </p:nvSpPr>
        <p:spPr bwMode="auto">
          <a:xfrm>
            <a:off x="3642519" y="4114800"/>
            <a:ext cx="9220200" cy="11255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6339709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a ngon nen lung linh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-1"/>
            <a:ext cx="16276638" cy="9146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291919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0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 NHIÊN VÀ XÃ HỘI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Rectangle 9"/>
          <p:cNvSpPr/>
          <p:nvPr/>
        </p:nvSpPr>
        <p:spPr>
          <a:xfrm>
            <a:off x="1573149" y="1782783"/>
            <a:ext cx="97368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1. Mối quan hệ họ hàng nội, ngoại.</a:t>
            </a:r>
            <a:endParaRPr lang="en-US" sz="3600" b="1" u="sng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573149" y="2514600"/>
            <a:ext cx="141089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Bạn An và bạn Lan đã cho xem ảnh của những ai:</a:t>
            </a:r>
            <a:endParaRPr lang="en-US" sz="36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4785519" y="1097280"/>
            <a:ext cx="66294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1: HỌ HÀNG NỘI NGOẠI (T1)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558068" y="3239869"/>
            <a:ext cx="141089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Kể những người thuộc họ nội của bạn An và những người thuộc họ ngoại của bạn Lan.</a:t>
            </a:r>
            <a:endParaRPr lang="en-US" sz="36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3514773" y="4226421"/>
            <a:ext cx="10195560" cy="4395136"/>
            <a:chOff x="5745480" y="4440198"/>
            <a:chExt cx="10195560" cy="4395136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072" t="49992" r="39654" b="9777"/>
            <a:stretch/>
          </p:blipFill>
          <p:spPr bwMode="auto">
            <a:xfrm>
              <a:off x="5745480" y="4754880"/>
              <a:ext cx="6720840" cy="40804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7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346" t="46889" r="20383" b="9777"/>
            <a:stretch/>
          </p:blipFill>
          <p:spPr bwMode="auto">
            <a:xfrm>
              <a:off x="12466320" y="4440198"/>
              <a:ext cx="3474720" cy="4395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432748071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0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 NHIÊN VÀ XÃ HỘI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Rectangle 9"/>
          <p:cNvSpPr/>
          <p:nvPr/>
        </p:nvSpPr>
        <p:spPr>
          <a:xfrm>
            <a:off x="1573149" y="1782783"/>
            <a:ext cx="97368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1. Mối quan hệ họ hàng nội, ngoại.</a:t>
            </a:r>
            <a:endParaRPr lang="en-US" sz="3600" b="1" u="sng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4785519" y="1097280"/>
            <a:ext cx="66294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1: HỌ HÀNG NỘI NGOẠI (T1)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10131219" y="3570594"/>
            <a:ext cx="5916659" cy="2830206"/>
            <a:chOff x="5745480" y="4440198"/>
            <a:chExt cx="10195560" cy="4395136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072" t="49992" r="39654" b="9777"/>
            <a:stretch/>
          </p:blipFill>
          <p:spPr bwMode="auto">
            <a:xfrm>
              <a:off x="5745480" y="4754880"/>
              <a:ext cx="6720840" cy="40804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7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346" t="46889" r="20383" b="9777"/>
            <a:stretch/>
          </p:blipFill>
          <p:spPr bwMode="auto">
            <a:xfrm>
              <a:off x="12466320" y="4440198"/>
              <a:ext cx="3474720" cy="4395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3" name="Rectangle 2"/>
          <p:cNvSpPr/>
          <p:nvPr/>
        </p:nvSpPr>
        <p:spPr>
          <a:xfrm>
            <a:off x="773432" y="2873989"/>
            <a:ext cx="9357788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nl-NL" sz="36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+ Bạn An đã cho xem ảnh của ông bà nội chụp cùng với bố và chị gái của bố.</a:t>
            </a:r>
            <a:endParaRPr lang="en-US" sz="3600" b="1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nl-NL" sz="36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+ Bạn Lan đã cho xem ảnh của ông bà ngoại chụp cùng với mẹ và em trai của mẹ.</a:t>
            </a:r>
            <a:endParaRPr lang="en-US" sz="3600" b="1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nl-NL" sz="36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+ Người thuộc họ nội của bạn An: ông bà nội, chị gái của bố (o hoặc bá) và Lan, Hoa.</a:t>
            </a:r>
            <a:endParaRPr lang="en-US" sz="3600" b="1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nl-NL" sz="36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+ Những người thuộc họ ngoại của bạn Lan: ông, bà, em trai của mẹ và An Bình.</a:t>
            </a:r>
            <a:endParaRPr lang="en-US" sz="3600" b="1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893360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0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 NHIÊN VÀ XÃ HỘI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Rectangle 9"/>
          <p:cNvSpPr/>
          <p:nvPr/>
        </p:nvSpPr>
        <p:spPr>
          <a:xfrm>
            <a:off x="1573149" y="1782783"/>
            <a:ext cx="97368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1. Mối quan hệ họ hàng nội, ngoại.</a:t>
            </a:r>
            <a:endParaRPr lang="en-US" sz="3600" b="1" u="sng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4785519" y="1097280"/>
            <a:ext cx="66294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1: HỌ HÀNG NỘI NGOẠI (T1)</a:t>
            </a:r>
          </a:p>
        </p:txBody>
      </p:sp>
      <p:sp>
        <p:nvSpPr>
          <p:cNvPr id="4" name="Rectangle 3"/>
          <p:cNvSpPr/>
          <p:nvPr/>
        </p:nvSpPr>
        <p:spPr>
          <a:xfrm>
            <a:off x="1546098" y="2514600"/>
            <a:ext cx="1383122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600" b="1" i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+ Ông bà bố và </a:t>
            </a:r>
            <a:r>
              <a:rPr lang="nl-NL" sz="3600" b="1" i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các </a:t>
            </a:r>
            <a:r>
              <a:rPr lang="nl-NL" sz="3600" b="1" i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anh, chị, em ruột cùng với các con của họ là những người thuộc họ nội.</a:t>
            </a:r>
            <a:endParaRPr lang="en-US" sz="3600" b="1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nl-NL" sz="3600" b="1" i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+ Ông bà mẹ và cá anh, chị, em ruột cùng với các con của họ là những người thuộc họ ngoại.</a:t>
            </a:r>
            <a:endParaRPr lang="en-US" sz="3600" b="1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3185319" y="4800600"/>
            <a:ext cx="10336259" cy="4244874"/>
            <a:chOff x="5745480" y="4440198"/>
            <a:chExt cx="10195560" cy="4395136"/>
          </a:xfrm>
        </p:grpSpPr>
        <p:pic>
          <p:nvPicPr>
            <p:cNvPr id="16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072" t="49992" r="39654" b="9777"/>
            <a:stretch/>
          </p:blipFill>
          <p:spPr bwMode="auto">
            <a:xfrm>
              <a:off x="5745480" y="4754880"/>
              <a:ext cx="6720840" cy="40804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8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346" t="46889" r="20383" b="9777"/>
            <a:stretch/>
          </p:blipFill>
          <p:spPr bwMode="auto">
            <a:xfrm>
              <a:off x="12466320" y="4440198"/>
              <a:ext cx="3474720" cy="4395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662513508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0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 NHIÊN VÀ XÃ HỘI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Rectangle 9"/>
          <p:cNvSpPr/>
          <p:nvPr/>
        </p:nvSpPr>
        <p:spPr>
          <a:xfrm>
            <a:off x="1573149" y="1782783"/>
            <a:ext cx="108323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nl-NL" sz="36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Tìm hiểu cách xưng hô bên nội, bên </a:t>
            </a:r>
            <a:r>
              <a:rPr lang="nl-NL" sz="3600" b="1" u="sng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ngoại</a:t>
            </a:r>
            <a:r>
              <a:rPr lang="en-US" sz="3600" b="1" u="sng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b="1" u="sng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4785519" y="1097280"/>
            <a:ext cx="66294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1: HỌ HÀNG NỘI NGOẠI (T1)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55" t="42698" r="27995" b="9341"/>
          <a:stretch/>
        </p:blipFill>
        <p:spPr bwMode="auto">
          <a:xfrm>
            <a:off x="6989334" y="3154680"/>
            <a:ext cx="9243518" cy="5699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823119" y="3962400"/>
            <a:ext cx="600392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nl-NL" sz="3600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Ai </a:t>
            </a:r>
            <a:r>
              <a:rPr lang="nl-NL" sz="36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là con trai, ai là con gái của ông bà?</a:t>
            </a:r>
            <a:endParaRPr lang="en-US" sz="3600" b="1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nl-NL" sz="3600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Ai </a:t>
            </a:r>
            <a:r>
              <a:rPr lang="nl-NL" sz="36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là con dâu, ai là con rể của ông bà?</a:t>
            </a:r>
            <a:endParaRPr lang="en-US" sz="3600" b="1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nl-NL" sz="3600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Ai </a:t>
            </a:r>
            <a:r>
              <a:rPr lang="nl-NL" sz="36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là cháu nội, ai là cháu ngoại của ông bà?</a:t>
            </a:r>
            <a:endParaRPr lang="en-US" sz="3600" b="1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08919" y="2477869"/>
            <a:ext cx="129586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36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Hãy </a:t>
            </a:r>
            <a:r>
              <a:rPr lang="nl-NL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nói về mối quan hệ giữa những người trong hình dưới đây:</a:t>
            </a:r>
            <a:endParaRPr lang="en-US" sz="36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571060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0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 NHIÊN VÀ XÃ HỘI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Rectangle 9"/>
          <p:cNvSpPr/>
          <p:nvPr/>
        </p:nvSpPr>
        <p:spPr>
          <a:xfrm>
            <a:off x="1573149" y="1782783"/>
            <a:ext cx="108323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nl-NL" sz="36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Tìm hiểu cách xưng hô bên nội, bên </a:t>
            </a:r>
            <a:r>
              <a:rPr lang="nl-NL" sz="3600" b="1" u="sng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ngoại</a:t>
            </a:r>
            <a:r>
              <a:rPr lang="en-US" sz="3600" b="1" u="sng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b="1" u="sng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4785519" y="1097280"/>
            <a:ext cx="66294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1: HỌ HÀNG NỘI NGOẠI (T1)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55" t="42698" r="27995" b="9341"/>
          <a:stretch/>
        </p:blipFill>
        <p:spPr bwMode="auto">
          <a:xfrm>
            <a:off x="6989334" y="3154680"/>
            <a:ext cx="9243518" cy="5699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1508919" y="2477869"/>
            <a:ext cx="129586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36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Hãy </a:t>
            </a:r>
            <a:r>
              <a:rPr lang="nl-NL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nói về mối quan hệ giữa những người trong hình dưới đây:</a:t>
            </a:r>
            <a:endParaRPr lang="en-US" sz="36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40934" y="3657600"/>
            <a:ext cx="62484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nl-NL" sz="36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+ Bố An là con trai, mẹ Lan là con gái của ông bà.</a:t>
            </a:r>
            <a:endParaRPr lang="en-US" sz="3600" b="1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nl-NL" sz="36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+ Mẹ An là con dâu, bố Lan là con rể của ông bà.</a:t>
            </a:r>
            <a:endParaRPr lang="en-US" sz="3600" b="1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nl-NL" sz="36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+ An Bình là cháu nội, Lan Hoa là cháu ngoại của ông bà.</a:t>
            </a:r>
            <a:endParaRPr lang="en-US" sz="3600" b="1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613726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0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 NHIÊN VÀ XÃ HỘI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Rectangle 9"/>
          <p:cNvSpPr/>
          <p:nvPr/>
        </p:nvSpPr>
        <p:spPr>
          <a:xfrm>
            <a:off x="1573149" y="1782783"/>
            <a:ext cx="137279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u="sng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nl-NL" sz="36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Thực hành nêu cách xưng hô của em với những người thuộc họ nội, họ ngoại</a:t>
            </a:r>
            <a:r>
              <a:rPr lang="en-US" sz="3600" b="1" u="sng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b="1" u="sng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4785519" y="1097280"/>
            <a:ext cx="66294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1: HỌ HÀNG NỘI NGOẠI (T1)</a:t>
            </a:r>
          </a:p>
        </p:txBody>
      </p:sp>
      <p:sp>
        <p:nvSpPr>
          <p:cNvPr id="3" name="Rectangle 2"/>
          <p:cNvSpPr/>
          <p:nvPr/>
        </p:nvSpPr>
        <p:spPr>
          <a:xfrm>
            <a:off x="1508919" y="3049705"/>
            <a:ext cx="129586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36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Hãy </a:t>
            </a:r>
            <a:r>
              <a:rPr lang="nl-NL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nói về mối quan hệ giữa những người trong hình dưới đây:</a:t>
            </a:r>
            <a:endParaRPr lang="en-US" sz="36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462972" y="4419600"/>
            <a:ext cx="62484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nl-NL" sz="36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nl-NL" sz="3600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Chị của bố gọi là o, cô,...</a:t>
            </a:r>
            <a:endParaRPr lang="en-US" sz="3600" b="1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nl-NL" sz="3600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+ Chồng của cô gọi là chú, dượng,...</a:t>
            </a:r>
            <a:endParaRPr lang="en-US" sz="3600" b="1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nl-NL" sz="36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nl-NL" sz="3600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Em của mẹ gọi là : dì.</a:t>
            </a:r>
          </a:p>
          <a:p>
            <a:pPr algn="just"/>
            <a:r>
              <a:rPr lang="nl-NL" sz="3600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+ ...</a:t>
            </a:r>
            <a:endParaRPr lang="en-US" sz="3600" b="1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97" t="40366" r="27279" b="21940"/>
          <a:stretch/>
        </p:blipFill>
        <p:spPr bwMode="auto">
          <a:xfrm>
            <a:off x="8138319" y="3962400"/>
            <a:ext cx="7627716" cy="3506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716756" y="7638871"/>
            <a:ext cx="15049279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nl-NL" sz="3600" b="1" i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  Mỗi địa phương có một cách xưng hô khác nhau: ở </a:t>
            </a:r>
            <a:r>
              <a:rPr lang="nl-NL" sz="3600" b="1" i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Miền trung vợ của chú gọi là mự (chú mự); ở miền Bắc, vợ của chú lại gọi là thím (chú thím),...</a:t>
            </a:r>
            <a:endParaRPr lang="en-US" sz="3600" b="1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359045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0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 NHIÊN VÀ XÃ HỘI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1" name="Rectangle 95"/>
          <p:cNvSpPr>
            <a:spLocks noChangeArrowheads="1"/>
          </p:cNvSpPr>
          <p:nvPr/>
        </p:nvSpPr>
        <p:spPr bwMode="auto">
          <a:xfrm>
            <a:off x="4709319" y="1219200"/>
            <a:ext cx="6629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GB" sz="3200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TRÒ CHƠI: TÂY DU KÍ</a:t>
            </a:r>
            <a:endParaRPr lang="en-GB" sz="3200" b="1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2" name="Picture 2" descr="3 tài tử đóng Đường Tăng trong Tây du ký phiên bản 1986. Ảnh: NSCC.">
            <a:hlinkClick r:id="rId4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54" t="50000" r="33215" b="6576"/>
          <a:stretch/>
        </p:blipFill>
        <p:spPr bwMode="auto">
          <a:xfrm>
            <a:off x="6961732" y="2201357"/>
            <a:ext cx="2210029" cy="204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4" descr="Nhân vật hư cấu Tôn Ngộ Không">
            <a:hlinkClick r:id="rId6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10" b="7814"/>
          <a:stretch/>
        </p:blipFill>
        <p:spPr bwMode="auto">
          <a:xfrm>
            <a:off x="1427038" y="2232181"/>
            <a:ext cx="2107266" cy="1986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6" descr="Những phiên bản Trư Bát Giới đáng yêu nhất trong lịch sử Tây Du Ký -  VietNamNet">
            <a:hlinkClick r:id="rId8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9132" y="2263003"/>
            <a:ext cx="2090987" cy="1986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8" descr="Hình ảnh đẹp và hiếm về Sa Tăng, Trư Bát Giới - Giáo dục Việt Nam">
            <a:hlinkClick r:id="rId10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23314"/>
          <a:stretch/>
        </p:blipFill>
        <p:spPr bwMode="auto">
          <a:xfrm>
            <a:off x="4158285" y="5507471"/>
            <a:ext cx="1965247" cy="1918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Phật tổ 'Tây du ký' 1986: Luôn được 'cúng' trái cây, càng già càng giống  Phật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8285" y="2230864"/>
            <a:ext cx="2193847" cy="1988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Diễn viên đóng Ngọc Hoàng của 'Tây du ký' bị in ảnh trên tiền âm phủ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6531" y="2200382"/>
            <a:ext cx="2209800" cy="2049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Ly kỳ chuyện &quot;Quan Âm&quot; (Tây Du Ký) được người dân quỳ lạy như &quot;Bồ Tát sống&quot;  và sự thật về cuộc sống độc thân tuổi 7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310"/>
          <a:stretch/>
        </p:blipFill>
        <p:spPr bwMode="auto">
          <a:xfrm>
            <a:off x="1427038" y="5476991"/>
            <a:ext cx="2107266" cy="1915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Yêu quái tàn ác nhất, máu lạnh nhất trong Tây Du Ký, 100 Bạch Cốt Tinh gộp  lại cũng &quot;không có cửa&quot;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1732" y="5507471"/>
            <a:ext cx="2210029" cy="1918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Tống Tổ Nhi - &quot;Na Tra&quot; xinh nhất showbiz, mới 19 tuổi và đẹp không góc chết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922"/>
          <a:stretch/>
        </p:blipFill>
        <p:spPr bwMode="auto">
          <a:xfrm>
            <a:off x="9796531" y="5507471"/>
            <a:ext cx="2209641" cy="1956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Diễn viên đóng Phật Di Lặc trong 'Tây du ký' qua đời - VnExpress Giải trí"/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36"/>
          <a:stretch/>
        </p:blipFill>
        <p:spPr bwMode="auto">
          <a:xfrm>
            <a:off x="12798970" y="5476991"/>
            <a:ext cx="2121149" cy="1990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974692" y="5303520"/>
            <a:ext cx="2362200" cy="2286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6870680" y="2067380"/>
            <a:ext cx="2362200" cy="2286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1299571" y="2067380"/>
            <a:ext cx="2362200" cy="2286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/>
          <p:cNvSpPr/>
          <p:nvPr/>
        </p:nvSpPr>
        <p:spPr>
          <a:xfrm>
            <a:off x="12678444" y="2082620"/>
            <a:ext cx="2362200" cy="2286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727935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20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20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20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20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20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20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1" presetClass="emph" presetSubtype="0" repeatCount="10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 tmFilter="0, 0; .2, .5; .8, .5; 1, 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250" autoRev="1" fill="hold"/>
                                        <p:tgtEl>
                                          <p:spTgt spid="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 tmFilter="0, 0; .2, .5; .8, .5; 1, 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4" dur="250" autoRev="1" fill="hold"/>
                                        <p:tgtEl>
                                          <p:spTgt spid="20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500"/>
                            </p:stCondLst>
                            <p:childTnLst>
                              <p:par>
                                <p:cTn id="7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 tmFilter="0, 0; .2, .5; .8, .5; 1, 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8" dur="250" autoRev="1" fill="hold"/>
                                        <p:tgtEl>
                                          <p:spTgt spid="20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000"/>
                            </p:stCondLst>
                            <p:childTnLst>
                              <p:par>
                                <p:cTn id="8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 tmFilter="0, 0; .2, .5; .8, .5; 1, 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2" dur="250" autoRev="1" fill="hold"/>
                                        <p:tgtEl>
                                          <p:spTgt spid="20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500"/>
                            </p:stCondLst>
                            <p:childTnLst>
                              <p:par>
                                <p:cTn id="8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 tmFilter="0, 0; .2, .5; .8, .5; 1, 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6" dur="250" autoRev="1" fill="hold"/>
                                        <p:tgtEl>
                                          <p:spTgt spid="20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4000"/>
                            </p:stCondLst>
                            <p:childTnLst>
                              <p:par>
                                <p:cTn id="8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 tmFilter="0, 0; .2, .5; .8, .5; 1, 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0" dur="250" autoRev="1" fill="hold"/>
                                        <p:tgtEl>
                                          <p:spTgt spid="20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4500"/>
                            </p:stCondLst>
                            <p:childTnLst>
                              <p:par>
                                <p:cTn id="9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 tmFilter="0, 0; .2, .5; .8, .5; 1, 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4" dur="250" autoRev="1" fill="hold"/>
                                        <p:tgtEl>
                                          <p:spTgt spid="20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0"/>
                            </p:stCondLst>
                            <p:childTnLst>
                              <p:par>
                                <p:cTn id="9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500"/>
                            </p:stCondLst>
                            <p:childTnLst>
                              <p:par>
                                <p:cTn id="100" presetID="24" presetClass="emph" presetSubtype="0" repeatCount="10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9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3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7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1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 tmFilter="0, 0; .2, .5; .8, .5; 1, 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1" dur="250" autoRev="1" fill="hold"/>
                                        <p:tgtEl>
                                          <p:spTgt spid="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000"/>
                            </p:stCondLst>
                            <p:childTnLst>
                              <p:par>
                                <p:cTn id="12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500" tmFilter="0, 0; .2, .5; .8, .5; 1, 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5" dur="250" autoRev="1" fill="hold"/>
                                        <p:tgtEl>
                                          <p:spTgt spid="20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2500"/>
                            </p:stCondLst>
                            <p:childTnLst>
                              <p:par>
                                <p:cTn id="12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 tmFilter="0, 0; .2, .5; .8, .5; 1, 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9" dur="250" autoRev="1" fill="hold"/>
                                        <p:tgtEl>
                                          <p:spTgt spid="20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3000"/>
                            </p:stCondLst>
                            <p:childTnLst>
                              <p:par>
                                <p:cTn id="13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500" tmFilter="0, 0; .2, .5; .8, .5; 1, 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3" dur="250" autoRev="1" fill="hold"/>
                                        <p:tgtEl>
                                          <p:spTgt spid="20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3500"/>
                            </p:stCondLst>
                            <p:childTnLst>
                              <p:par>
                                <p:cTn id="13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 tmFilter="0, 0; .2, .5; .8, .5; 1, 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7" dur="250" autoRev="1" fill="hold"/>
                                        <p:tgtEl>
                                          <p:spTgt spid="20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4000"/>
                            </p:stCondLst>
                            <p:childTnLst>
                              <p:par>
                                <p:cTn id="13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 tmFilter="0, 0; .2, .5; .8, .5; 1, 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1" dur="250" autoRev="1" fill="hold"/>
                                        <p:tgtEl>
                                          <p:spTgt spid="20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4500"/>
                            </p:stCondLst>
                            <p:childTnLst>
                              <p:par>
                                <p:cTn id="14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20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0"/>
                            </p:stCondLst>
                            <p:childTnLst>
                              <p:par>
                                <p:cTn id="1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5500"/>
                            </p:stCondLst>
                            <p:childTnLst>
                              <p:par>
                                <p:cTn id="151" presetID="21" presetClass="emph" presetSubtype="0" repeatCount="10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5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9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0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500"/>
                            </p:stCondLst>
                            <p:childTnLst>
                              <p:par>
                                <p:cTn id="16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4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7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8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1500"/>
                            </p:stCondLst>
                            <p:childTnLst>
                              <p:par>
                                <p:cTn id="17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1" dur="500" tmFilter="0, 0; .2, .5; .8, .5; 1, 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2" dur="250" autoRev="1" fill="hold"/>
                                        <p:tgtEl>
                                          <p:spTgt spid="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2000"/>
                            </p:stCondLst>
                            <p:childTnLst>
                              <p:par>
                                <p:cTn id="17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 tmFilter="0, 0; .2, .5; .8, .5; 1, 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6" dur="250" autoRev="1" fill="hold"/>
                                        <p:tgtEl>
                                          <p:spTgt spid="20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2500"/>
                            </p:stCondLst>
                            <p:childTnLst>
                              <p:par>
                                <p:cTn id="17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500" tmFilter="0, 0; .2, .5; .8, .5; 1, 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0" dur="250" autoRev="1" fill="hold"/>
                                        <p:tgtEl>
                                          <p:spTgt spid="20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3000"/>
                            </p:stCondLst>
                            <p:childTnLst>
                              <p:par>
                                <p:cTn id="18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3" dur="500" tmFilter="0, 0; .2, .5; .8, .5; 1, 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4" dur="250" autoRev="1" fill="hold"/>
                                        <p:tgtEl>
                                          <p:spTgt spid="20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3500"/>
                            </p:stCondLst>
                            <p:childTnLst>
                              <p:par>
                                <p:cTn id="18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 tmFilter="0, 0; .2, .5; .8, .5; 1, 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8" dur="250" autoRev="1" fill="hold"/>
                                        <p:tgtEl>
                                          <p:spTgt spid="20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4000"/>
                            </p:stCondLst>
                            <p:childTnLst>
                              <p:par>
                                <p:cTn id="19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1" dur="500" tmFilter="0, 0; .2, .5; .8, .5; 1, 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2" dur="250" autoRev="1" fill="hold"/>
                                        <p:tgtEl>
                                          <p:spTgt spid="20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4500"/>
                            </p:stCondLst>
                            <p:childTnLst>
                              <p:par>
                                <p:cTn id="19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5" dur="500" tmFilter="0, 0; .2, .5; .8, .5; 1, 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6" dur="250" autoRev="1" fill="hold"/>
                                        <p:tgtEl>
                                          <p:spTgt spid="20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0"/>
                            </p:stCondLst>
                            <p:childTnLst>
                              <p:par>
                                <p:cTn id="19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5500"/>
                            </p:stCondLst>
                            <p:childTnLst>
                              <p:par>
                                <p:cTn id="202" presetID="24" presetClass="emph" presetSubtype="0" repeatCount="10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0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0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0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0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7" grpId="0" animBg="1"/>
      <p:bldP spid="57" grpId="1" animBg="1"/>
      <p:bldP spid="58" grpId="0" animBg="1"/>
      <p:bldP spid="58" grpId="1" animBg="1"/>
      <p:bldP spid="60" grpId="0" animBg="1"/>
      <p:bldP spid="60" grpId="1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5&quot;&gt;&lt;property id=&quot;20148&quot; value=&quot;5&quot;/&gt;&lt;property id=&quot;20300&quot; value=&quot;Slide 2&quot;/&gt;&lt;property id=&quot;20307&quot; value=&quot;293&quot;/&gt;&lt;/object&gt;&lt;object type=&quot;3&quot; unique_id=&quot;10006&quot;&gt;&lt;property id=&quot;20148&quot; value=&quot;5&quot;/&gt;&lt;property id=&quot;20300&quot; value=&quot;Slide 3&quot;/&gt;&lt;property id=&quot;20307&quot; value=&quot;317&quot;/&gt;&lt;/object&gt;&lt;object type=&quot;3&quot; unique_id=&quot;10008&quot;&gt;&lt;property id=&quot;20148&quot; value=&quot;5&quot;/&gt;&lt;property id=&quot;20300&quot; value=&quot;Slide 5&quot;/&gt;&lt;property id=&quot;20307&quot; value=&quot;325&quot;/&gt;&lt;/object&gt;&lt;object type=&quot;3&quot; unique_id=&quot;10009&quot;&gt;&lt;property id=&quot;20148&quot; value=&quot;5&quot;/&gt;&lt;property id=&quot;20300&quot; value=&quot;Slide 6&quot;/&gt;&lt;property id=&quot;20307&quot; value=&quot;298&quot;/&gt;&lt;/object&gt;&lt;object type=&quot;3&quot; unique_id=&quot;10010&quot;&gt;&lt;property id=&quot;20148&quot; value=&quot;5&quot;/&gt;&lt;property id=&quot;20300&quot; value=&quot;Slide 7&quot;/&gt;&lt;property id=&quot;20307&quot; value=&quot;323&quot;/&gt;&lt;/object&gt;&lt;object type=&quot;3&quot; unique_id=&quot;10011&quot;&gt;&lt;property id=&quot;20148&quot; value=&quot;5&quot;/&gt;&lt;property id=&quot;20300&quot; value=&quot;Slide 8&quot;/&gt;&lt;property id=&quot;20307&quot; value=&quot;299&quot;/&gt;&lt;/object&gt;&lt;object type=&quot;3&quot; unique_id=&quot;10012&quot;&gt;&lt;property id=&quot;20148&quot; value=&quot;5&quot;/&gt;&lt;property id=&quot;20300&quot; value=&quot;Slide 9 - &amp;quot;&amp;#x0D;&amp;#x0A;&amp;#x0D;&amp;#x0A; 1/ Phong traøo Ñoâng Du dieãn ra vaøo thôøi gian naøo? Ai laø ngöôøi laõnh ñaïo? Muïc ñích cuûa phong traøo laø &quot;/&gt;&lt;property id=&quot;20307&quot; value=&quot;318&quot;/&gt;&lt;/object&gt;&lt;object type=&quot;3&quot; unique_id=&quot;10013&quot;&gt;&lt;property id=&quot;20148&quot; value=&quot;5&quot;/&gt;&lt;property id=&quot;20300&quot; value=&quot;Slide 10 - &amp;quot;2. Nhaân daân trong nöôùc, ñaëc bieät laø thanh nieân yeâu nöôùc ñaõ höôûng öùng phong traøo Ñoâng Du nhö theá naø&quot;/&gt;&lt;property id=&quot;20307&quot; value=&quot;319&quot;/&gt;&lt;/object&gt;&lt;object type=&quot;3&quot; unique_id=&quot;10014&quot;&gt;&lt;property id=&quot;20148&quot; value=&quot;5&quot;/&gt;&lt;property id=&quot;20300&quot; value=&quot;Slide 11 - &amp;quot;3/ Keát quaû cuûa phong traøo Ñoâng Du vaø yù nghóa cuûa phong traøo laø gì?&amp;quot;&quot;/&gt;&lt;property id=&quot;20307&quot; value=&quot;320&quot;/&gt;&lt;/object&gt;&lt;object type=&quot;3&quot; unique_id=&quot;10015&quot;&gt;&lt;property id=&quot;20148&quot; value=&quot;5&quot;/&gt;&lt;property id=&quot;20300&quot; value=&quot;Slide 12&quot;/&gt;&lt;property id=&quot;20307&quot; value=&quot;300&quot;/&gt;&lt;/object&gt;&lt;object type=&quot;3&quot; unique_id=&quot;10016&quot;&gt;&lt;property id=&quot;20148&quot; value=&quot;5&quot;/&gt;&lt;property id=&quot;20300&quot; value=&quot;Slide 13 - &amp;quot;&amp;amp;#x09;Phan Boäi Chaâu laø nhaø yeâu nöôùc tieâu bieåu cuûa Vieät Nam ôû giai ñoaïn naøo ?&amp;quot;&quot;/&gt;&lt;property id=&quot;20307&quot; value=&quot;263&quot;/&gt;&lt;/object&gt;&lt;object type=&quot;3&quot; unique_id=&quot;10017&quot;&gt;&lt;property id=&quot;20148&quot; value=&quot;5&quot;/&gt;&lt;property id=&quot;20300&quot; value=&quot;Slide 14 - &amp;quot;&amp;#x0D;&amp;#x0A;BAØI HOÏC&amp;#x0D;&amp;#x0A;&amp;quot;&quot;/&gt;&lt;property id=&quot;20307&quot; value=&quot;271&quot;/&gt;&lt;/object&gt;&lt;object type=&quot;3&quot; unique_id=&quot;10050&quot;&gt;&lt;property id=&quot;20148&quot; value=&quot;5&quot;/&gt;&lt;property id=&quot;20300&quot; value=&quot;Slide 1&quot;/&gt;&lt;property id=&quot;20307&quot; value=&quot;327&quot;/&gt;&lt;/object&gt;&lt;object type=&quot;3&quot; unique_id=&quot;10149&quot;&gt;&lt;property id=&quot;20148&quot; value=&quot;5&quot;/&gt;&lt;property id=&quot;20300&quot; value=&quot;Slide 4&quot;/&gt;&lt;property id=&quot;20307&quot; value=&quot;328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Cascade</Template>
  <TotalTime>9728</TotalTime>
  <Words>723</Words>
  <Application>Microsoft Office PowerPoint</Application>
  <PresentationFormat>Custom</PresentationFormat>
  <Paragraphs>64</Paragraphs>
  <Slides>11</Slides>
  <Notes>1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 Hong Minh</dc:creator>
  <cp:lastModifiedBy>Admin</cp:lastModifiedBy>
  <cp:revision>1130</cp:revision>
  <dcterms:created xsi:type="dcterms:W3CDTF">2008-09-09T22:52:10Z</dcterms:created>
  <dcterms:modified xsi:type="dcterms:W3CDTF">2022-08-12T10:15:40Z</dcterms:modified>
</cp:coreProperties>
</file>