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9" r:id="rId2"/>
    <p:sldId id="269" r:id="rId3"/>
    <p:sldId id="301" r:id="rId4"/>
    <p:sldId id="300" r:id="rId5"/>
    <p:sldId id="259" r:id="rId6"/>
    <p:sldId id="296" r:id="rId7"/>
    <p:sldId id="304" r:id="rId8"/>
    <p:sldId id="302" r:id="rId9"/>
    <p:sldId id="281" r:id="rId10"/>
    <p:sldId id="295" r:id="rId11"/>
    <p:sldId id="286" r:id="rId12"/>
    <p:sldId id="303" r:id="rId13"/>
    <p:sldId id="306" r:id="rId14"/>
    <p:sldId id="297" r:id="rId15"/>
    <p:sldId id="289" r:id="rId16"/>
    <p:sldId id="305" r:id="rId17"/>
    <p:sldId id="291" r:id="rId18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B0FECA"/>
    <a:srgbClr val="75FDA2"/>
    <a:srgbClr val="77FBC6"/>
    <a:srgbClr val="FFFFCC"/>
    <a:srgbClr val="FFE593"/>
    <a:srgbClr val="A7D971"/>
    <a:srgbClr val="B8D0EE"/>
    <a:srgbClr val="FFCCFF"/>
    <a:srgbClr val="FFF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>
      <p:cViewPr varScale="1">
        <p:scale>
          <a:sx n="65" d="100"/>
          <a:sy n="65" d="100"/>
        </p:scale>
        <p:origin x="154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693C6-7B44-4A78-BF70-02C1502A7AD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0AA00-9C4B-4AA2-BC84-D75E2758B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19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0AA00-9C4B-4AA2-BC84-D75E2758B34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113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382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172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452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91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213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11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68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465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421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71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395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C23B0-912E-42D4-8C4D-857BE6D5082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96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1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23.jpg"/><Relationship Id="rId5" Type="http://schemas.openxmlformats.org/officeDocument/2006/relationships/image" Target="../media/image28.jpg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36.jpe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ở đầu powerpoint ấn tượng | Wallpaper powerpoint, Powerpoint background  templates, Background powerpoint">
            <a:extLst>
              <a:ext uri="{FF2B5EF4-FFF2-40B4-BE49-F238E27FC236}">
                <a16:creationId xmlns:a16="http://schemas.microsoft.com/office/drawing/2014/main" id="{B12FF271-9E08-4D83-99A2-679045AC3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38BBDF3B-BA4D-4442-B5B5-26A5C5291A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33" y="1066800"/>
            <a:ext cx="8656534" cy="3973640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960CC9BC-DB91-45D0-BE46-0884AD1E3EF1}"/>
              </a:ext>
            </a:extLst>
          </p:cNvPr>
          <p:cNvSpPr/>
          <p:nvPr/>
        </p:nvSpPr>
        <p:spPr>
          <a:xfrm>
            <a:off x="3428998" y="4343400"/>
            <a:ext cx="2955565" cy="1055594"/>
          </a:xfrm>
          <a:prstGeom prst="cloud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anchor="ctr">
            <a:prstTxWarp prst="textArchUp">
              <a:avLst>
                <a:gd name="adj" fmla="val 10552343"/>
              </a:avLst>
            </a:prstTxWarp>
          </a:bodyPr>
          <a:lstStyle/>
          <a:p>
            <a:pPr algn="ctr" eaLnBrk="1" hangingPunct="1">
              <a:defRPr/>
            </a:pPr>
            <a:endParaRPr lang="en-US" sz="18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0876F3-8EDB-4DB5-8FB6-F626607204FE}"/>
              </a:ext>
            </a:extLst>
          </p:cNvPr>
          <p:cNvSpPr/>
          <p:nvPr/>
        </p:nvSpPr>
        <p:spPr>
          <a:xfrm>
            <a:off x="3859232" y="4506745"/>
            <a:ext cx="20950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vi-VN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Tiết </a:t>
            </a:r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vi-VN" sz="32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051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2BE6DD54-3B5E-4B86-BD5B-4AC79811F13D}"/>
              </a:ext>
            </a:extLst>
          </p:cNvPr>
          <p:cNvSpPr/>
          <p:nvPr/>
        </p:nvSpPr>
        <p:spPr>
          <a:xfrm>
            <a:off x="5660218" y="3429000"/>
            <a:ext cx="2955565" cy="914400"/>
          </a:xfrm>
          <a:prstGeom prst="cloud">
            <a:avLst/>
          </a:prstGeom>
          <a:solidFill>
            <a:srgbClr val="FFC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anchor="ctr">
            <a:prstTxWarp prst="textArchUp">
              <a:avLst>
                <a:gd name="adj" fmla="val 10552343"/>
              </a:avLst>
            </a:prstTxWarp>
          </a:bodyPr>
          <a:lstStyle/>
          <a:p>
            <a:pPr algn="ctr" eaLnBrk="1" hangingPunct="1">
              <a:defRPr/>
            </a:pP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342900" indent="-342900" algn="ctr" eaLnBrk="1" hangingPunct="1">
              <a:buFont typeface="+mj-lt"/>
              <a:buAutoNum type="arabicPeriod"/>
              <a:defRPr/>
            </a:pP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342900" indent="-342900" algn="ctr" eaLnBrk="1" hangingPunct="1">
              <a:buFont typeface="+mj-lt"/>
              <a:buAutoNum type="arabicPeriod"/>
              <a:defRPr/>
            </a:pPr>
            <a:endParaRPr lang="vi-VN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2270FF-3856-4D05-9834-DE529394FF49}"/>
              </a:ext>
            </a:extLst>
          </p:cNvPr>
          <p:cNvSpPr/>
          <p:nvPr/>
        </p:nvSpPr>
        <p:spPr>
          <a:xfrm>
            <a:off x="6127120" y="3575732"/>
            <a:ext cx="20950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vi-VN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Tiết </a:t>
            </a:r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vi-VN" sz="32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2" descr="mở đầu powerpoint ấn tượng | Wallpaper powerpoint, Powerpoint background  templates, Background powerpoint">
            <a:extLst>
              <a:ext uri="{FF2B5EF4-FFF2-40B4-BE49-F238E27FC236}">
                <a16:creationId xmlns:a16="http://schemas.microsoft.com/office/drawing/2014/main" id="{A409F8D0-59F8-4526-AC84-E60ED4157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9413EE52-90D4-4419-B700-2219DAB0E1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33" y="1066800"/>
            <a:ext cx="8656534" cy="3973640"/>
          </a:xfrm>
          <a:prstGeom prst="rect">
            <a:avLst/>
          </a:prstGeom>
        </p:spPr>
      </p:pic>
      <p:sp>
        <p:nvSpPr>
          <p:cNvPr id="9" name="Cloud 8">
            <a:extLst>
              <a:ext uri="{FF2B5EF4-FFF2-40B4-BE49-F238E27FC236}">
                <a16:creationId xmlns:a16="http://schemas.microsoft.com/office/drawing/2014/main" id="{5F9D5BEE-7A46-4E4E-BC5C-570312A20CD1}"/>
              </a:ext>
            </a:extLst>
          </p:cNvPr>
          <p:cNvSpPr/>
          <p:nvPr/>
        </p:nvSpPr>
        <p:spPr>
          <a:xfrm>
            <a:off x="3429000" y="4038600"/>
            <a:ext cx="2955565" cy="849440"/>
          </a:xfrm>
          <a:prstGeom prst="cloud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anchor="ctr">
            <a:prstTxWarp prst="textArchUp">
              <a:avLst>
                <a:gd name="adj" fmla="val 10552343"/>
              </a:avLst>
            </a:prstTxWarp>
          </a:bodyPr>
          <a:lstStyle/>
          <a:p>
            <a:pPr algn="ctr" eaLnBrk="1" hangingPunct="1">
              <a:defRPr/>
            </a:pPr>
            <a:endParaRPr lang="en-US" sz="18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1B5EB-ACA4-43C0-9E43-FF2856EFFFFE}"/>
              </a:ext>
            </a:extLst>
          </p:cNvPr>
          <p:cNvSpPr/>
          <p:nvPr/>
        </p:nvSpPr>
        <p:spPr>
          <a:xfrm>
            <a:off x="3733800" y="4170932"/>
            <a:ext cx="20950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vi-VN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Tiết </a:t>
            </a:r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vi-VN" sz="32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1114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B1223EC-F569-4D35-93C6-7308DDCD1971}"/>
              </a:ext>
            </a:extLst>
          </p:cNvPr>
          <p:cNvSpPr/>
          <p:nvPr/>
        </p:nvSpPr>
        <p:spPr>
          <a:xfrm>
            <a:off x="2286000" y="127297"/>
            <a:ext cx="4129022" cy="672803"/>
          </a:xfrm>
          <a:prstGeom prst="roundRect">
            <a:avLst/>
          </a:prstGeom>
          <a:solidFill>
            <a:srgbClr val="FFE593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Hoạt động tạo hình đối với sự phát triển trí tuệ và nhận ...">
            <a:extLst>
              <a:ext uri="{FF2B5EF4-FFF2-40B4-BE49-F238E27FC236}">
                <a16:creationId xmlns:a16="http://schemas.microsoft.com/office/drawing/2014/main" id="{0F1C9AD6-D822-482F-B216-37888D1AA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611302" y="3162913"/>
            <a:ext cx="2149994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8DFEF28-9136-4C97-987A-69B457292795}"/>
              </a:ext>
            </a:extLst>
          </p:cNvPr>
          <p:cNvSpPr/>
          <p:nvPr/>
        </p:nvSpPr>
        <p:spPr>
          <a:xfrm>
            <a:off x="0" y="5257800"/>
            <a:ext cx="9067799" cy="149178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en-US" sz="2500" b="1" dirty="0" err="1">
                <a:solidFill>
                  <a:srgbClr val="002060"/>
                </a:solidFill>
              </a:rPr>
              <a:t>Chúng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mình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đã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biết</a:t>
            </a:r>
            <a:r>
              <a:rPr lang="en-US" sz="2500" b="1" dirty="0">
                <a:solidFill>
                  <a:srgbClr val="002060"/>
                </a:solidFill>
              </a:rPr>
              <a:t>:</a:t>
            </a:r>
          </a:p>
          <a:p>
            <a:pPr>
              <a:lnSpc>
                <a:spcPts val="2800"/>
              </a:lnSpc>
            </a:pPr>
            <a:r>
              <a:rPr lang="en-US" sz="2500" dirty="0">
                <a:solidFill>
                  <a:srgbClr val="002060"/>
                </a:solidFill>
              </a:rPr>
              <a:t>- </a:t>
            </a:r>
            <a:r>
              <a:rPr lang="en-US" sz="2500" dirty="0" err="1">
                <a:solidFill>
                  <a:srgbClr val="002060"/>
                </a:solidFill>
              </a:rPr>
              <a:t>Nhiều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lá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cây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có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hình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dạng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giống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với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nhiều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hình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ảnh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trong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đời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sống</a:t>
            </a:r>
            <a:endParaRPr lang="en-US" sz="2500" dirty="0">
              <a:solidFill>
                <a:srgbClr val="002060"/>
              </a:solidFill>
            </a:endParaRPr>
          </a:p>
          <a:p>
            <a:pPr>
              <a:lnSpc>
                <a:spcPts val="2800"/>
              </a:lnSpc>
            </a:pPr>
            <a:r>
              <a:rPr lang="en-US" sz="2500" dirty="0">
                <a:solidFill>
                  <a:srgbClr val="002060"/>
                </a:solidFill>
              </a:rPr>
              <a:t>- </a:t>
            </a:r>
            <a:r>
              <a:rPr lang="en-US" sz="2500" dirty="0" err="1">
                <a:solidFill>
                  <a:srgbClr val="002060"/>
                </a:solidFill>
              </a:rPr>
              <a:t>Có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thể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sử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dụng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lá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cây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để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tạo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hình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ảnh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yêu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thích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bằng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cách</a:t>
            </a:r>
            <a:r>
              <a:rPr lang="en-US" sz="2500" dirty="0">
                <a:solidFill>
                  <a:srgbClr val="002060"/>
                </a:solidFill>
              </a:rPr>
              <a:t> vẽ </a:t>
            </a:r>
            <a:r>
              <a:rPr lang="en-US" sz="2500" dirty="0" err="1">
                <a:solidFill>
                  <a:srgbClr val="002060"/>
                </a:solidFill>
              </a:rPr>
              <a:t>hoặc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cắt</a:t>
            </a:r>
            <a:r>
              <a:rPr lang="en-US" sz="2500" dirty="0">
                <a:solidFill>
                  <a:srgbClr val="002060"/>
                </a:solidFill>
              </a:rPr>
              <a:t>, </a:t>
            </a:r>
            <a:r>
              <a:rPr lang="en-US" sz="2500" dirty="0" err="1">
                <a:solidFill>
                  <a:srgbClr val="002060"/>
                </a:solidFill>
              </a:rPr>
              <a:t>ghép</a:t>
            </a:r>
            <a:r>
              <a:rPr lang="en-US" sz="2500" dirty="0">
                <a:solidFill>
                  <a:srgbClr val="002060"/>
                </a:solidFill>
              </a:rPr>
              <a:t>, </a:t>
            </a:r>
            <a:r>
              <a:rPr lang="en-US" sz="2500" dirty="0" err="1">
                <a:solidFill>
                  <a:srgbClr val="002060"/>
                </a:solidFill>
              </a:rPr>
              <a:t>dán</a:t>
            </a:r>
            <a:r>
              <a:rPr lang="en-US" sz="2500" dirty="0">
                <a:solidFill>
                  <a:srgbClr val="002060"/>
                </a:solidFill>
              </a:rPr>
              <a:t>.  </a:t>
            </a:r>
            <a:endParaRPr lang="en-US" dirty="0"/>
          </a:p>
        </p:txBody>
      </p:sp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4A3CE120-85D7-4C5D-BB3C-FCFB46353E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58" y="1022744"/>
            <a:ext cx="4044696" cy="20062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CD42DD-258B-4477-9B09-C648119058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400" y="2935526"/>
            <a:ext cx="2237376" cy="2188310"/>
          </a:xfrm>
          <a:prstGeom prst="rect">
            <a:avLst/>
          </a:prstGeom>
        </p:spPr>
      </p:pic>
      <p:pic>
        <p:nvPicPr>
          <p:cNvPr id="15" name="Picture 14" descr="A picture containing text, acarine, insect&#10;&#10;Description automatically generated">
            <a:extLst>
              <a:ext uri="{FF2B5EF4-FFF2-40B4-BE49-F238E27FC236}">
                <a16:creationId xmlns:a16="http://schemas.microsoft.com/office/drawing/2014/main" id="{18FCDA7B-FCC4-4C25-8DDE-9473C156F5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457200" y="3162914"/>
            <a:ext cx="2551214" cy="1809042"/>
          </a:xfrm>
          <a:prstGeom prst="rect">
            <a:avLst/>
          </a:prstGeom>
        </p:spPr>
      </p:pic>
      <p:pic>
        <p:nvPicPr>
          <p:cNvPr id="16" name="Picture 15" descr="Diagram, venn diagram&#10;&#10;Description automatically generated">
            <a:extLst>
              <a:ext uri="{FF2B5EF4-FFF2-40B4-BE49-F238E27FC236}">
                <a16:creationId xmlns:a16="http://schemas.microsoft.com/office/drawing/2014/main" id="{AB4C6D81-24C3-4B24-B2FF-252DFC5C3C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57400" y="934064"/>
            <a:ext cx="2237376" cy="1809042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549839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5E69A55-8037-4160-84A0-10499ACEB271}"/>
              </a:ext>
            </a:extLst>
          </p:cNvPr>
          <p:cNvSpPr/>
          <p:nvPr/>
        </p:nvSpPr>
        <p:spPr>
          <a:xfrm>
            <a:off x="1066800" y="228600"/>
            <a:ext cx="7010400" cy="914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Theo </a:t>
            </a:r>
            <a:r>
              <a:rPr lang="en-US" sz="2800" dirty="0" err="1">
                <a:solidFill>
                  <a:srgbClr val="002060"/>
                </a:solidFill>
              </a:rPr>
              <a:t>em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một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số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sản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phẩm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dưới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đây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002060"/>
                </a:solidFill>
              </a:rPr>
              <a:t>có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thể</a:t>
            </a:r>
            <a:r>
              <a:rPr lang="en-US" sz="2800" dirty="0">
                <a:solidFill>
                  <a:srgbClr val="002060"/>
                </a:solidFill>
              </a:rPr>
              <a:t> do </a:t>
            </a:r>
            <a:r>
              <a:rPr lang="en-US" sz="2800" dirty="0" err="1">
                <a:solidFill>
                  <a:srgbClr val="002060"/>
                </a:solidFill>
              </a:rPr>
              <a:t>cá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nhân</a:t>
            </a:r>
            <a:r>
              <a:rPr lang="en-US" sz="2800" dirty="0">
                <a:solidFill>
                  <a:srgbClr val="002060"/>
                </a:solidFill>
              </a:rPr>
              <a:t> hay </a:t>
            </a:r>
            <a:r>
              <a:rPr lang="en-US" sz="2800" dirty="0" err="1">
                <a:solidFill>
                  <a:srgbClr val="002060"/>
                </a:solidFill>
              </a:rPr>
              <a:t>nhóm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tạo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nên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8" name="Picture 7" descr="A picture containing sliced&#10;&#10;Description automatically generated">
            <a:extLst>
              <a:ext uri="{FF2B5EF4-FFF2-40B4-BE49-F238E27FC236}">
                <a16:creationId xmlns:a16="http://schemas.microsoft.com/office/drawing/2014/main" id="{DABE0364-85F0-4472-950D-036DDAD8E8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002" y="4010993"/>
            <a:ext cx="3503766" cy="2627825"/>
          </a:xfrm>
          <a:prstGeom prst="rect">
            <a:avLst/>
          </a:prstGeom>
        </p:spPr>
      </p:pic>
      <p:pic>
        <p:nvPicPr>
          <p:cNvPr id="10" name="Picture 9" descr="A picture containing sliced&#10;&#10;Description automatically generated">
            <a:extLst>
              <a:ext uri="{FF2B5EF4-FFF2-40B4-BE49-F238E27FC236}">
                <a16:creationId xmlns:a16="http://schemas.microsoft.com/office/drawing/2014/main" id="{905487A8-8DF3-448D-B8DA-1C5C59192E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09057" y="931418"/>
            <a:ext cx="2449103" cy="326547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A7E2F1-E67B-49C0-871A-9395AA1555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339600"/>
            <a:ext cx="3400168" cy="247478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CB981492-1FB4-43AA-A36D-3E6D930504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84" y="3940176"/>
            <a:ext cx="3265471" cy="2687512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6231849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abric&#10;&#10;Description automatically generated">
            <a:extLst>
              <a:ext uri="{FF2B5EF4-FFF2-40B4-BE49-F238E27FC236}">
                <a16:creationId xmlns:a16="http://schemas.microsoft.com/office/drawing/2014/main" id="{111B4FEC-7A30-40D9-8AC7-4379257AB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454" y="4117540"/>
            <a:ext cx="3654214" cy="2529840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E1D6EEA7-D038-4968-938B-C006BC71C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454" y="1179066"/>
            <a:ext cx="3346704" cy="2529840"/>
          </a:xfrm>
          <a:prstGeom prst="rect">
            <a:avLst/>
          </a:prstGeom>
        </p:spPr>
      </p:pic>
      <p:pic>
        <p:nvPicPr>
          <p:cNvPr id="10" name="Picture 9" descr="A picture containing fabric&#10;&#10;Description automatically generated">
            <a:extLst>
              <a:ext uri="{FF2B5EF4-FFF2-40B4-BE49-F238E27FC236}">
                <a16:creationId xmlns:a16="http://schemas.microsoft.com/office/drawing/2014/main" id="{931F6574-FD34-48B0-B257-FAC8B0E667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043459"/>
            <a:ext cx="3821234" cy="2603921"/>
          </a:xfrm>
          <a:prstGeom prst="rect">
            <a:avLst/>
          </a:prstGeom>
        </p:spPr>
      </p:pic>
      <p:pic>
        <p:nvPicPr>
          <p:cNvPr id="11" name="Picture 10" descr="Tạo hình từ lá cây: CON THUYỀN | MN Hoa Thủy Tiên">
            <a:extLst>
              <a:ext uri="{FF2B5EF4-FFF2-40B4-BE49-F238E27FC236}">
                <a16:creationId xmlns:a16="http://schemas.microsoft.com/office/drawing/2014/main" id="{5B167AF5-A4E9-4877-B11D-A822ABE5E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95806"/>
            <a:ext cx="3346704" cy="250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AAB39E-AF8D-4566-8D64-A6F37BE4A3C2}"/>
              </a:ext>
            </a:extLst>
          </p:cNvPr>
          <p:cNvSpPr/>
          <p:nvPr/>
        </p:nvSpPr>
        <p:spPr>
          <a:xfrm>
            <a:off x="152400" y="228600"/>
            <a:ext cx="8839200" cy="70961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</a:rPr>
              <a:t>Mỗi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sản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phẩm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dưới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đây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được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tạo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nên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bằng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cách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nào</a:t>
            </a:r>
            <a:r>
              <a:rPr lang="en-US" sz="2800" dirty="0">
                <a:solidFill>
                  <a:srgbClr val="002060"/>
                </a:solidFill>
              </a:rPr>
              <a:t>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15989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">
            <a:extLst>
              <a:ext uri="{FF2B5EF4-FFF2-40B4-BE49-F238E27FC236}">
                <a16:creationId xmlns:a16="http://schemas.microsoft.com/office/drawing/2014/main" id="{E0208D2E-EADC-4017-8C69-FF2F4825D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207566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3F3A184-7FCF-42E9-A594-A952CCC798E0}"/>
              </a:ext>
            </a:extLst>
          </p:cNvPr>
          <p:cNvSpPr/>
          <p:nvPr/>
        </p:nvSpPr>
        <p:spPr>
          <a:xfrm>
            <a:off x="609600" y="2096744"/>
            <a:ext cx="7315200" cy="3694456"/>
          </a:xfrm>
          <a:prstGeom prst="roundRect">
            <a:avLst/>
          </a:prstGeom>
          <a:solidFill>
            <a:srgbClr val="FFF1C5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11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2068B8-7DBA-4066-ABEE-6341E9677F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" y="304800"/>
            <a:ext cx="8686800" cy="640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3453346-D744-4EA9-A91E-9E82CD8FE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2832913"/>
            <a:ext cx="4248150" cy="553998"/>
          </a:xfrm>
          <a:prstGeom prst="rect">
            <a:avLst/>
          </a:prstGeom>
          <a:solidFill>
            <a:srgbClr val="FFE593"/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vi-VN" sz="30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vi-VN" sz="30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vi-VN" sz="30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30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vi-VN" sz="30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sẻ</a:t>
            </a:r>
            <a:endParaRPr lang="en-US" altLang="vi-VN" sz="3000" b="1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4D0287-ECBF-45B1-B0C2-1A8F4B9E7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518264"/>
            <a:ext cx="5867400" cy="193899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None/>
              <a:defRPr/>
            </a:pP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Tên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None/>
              <a:defRPr/>
            </a:pP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vi-VN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vi-VN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?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None/>
              <a:defRPr/>
            </a:pP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675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8DD3578D-EC5C-467A-AA9C-0F83D6E519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39852"/>
            <a:ext cx="5742316" cy="617829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8CC1E1-D23F-4F94-B624-12F0408A98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79776"/>
            <a:ext cx="1539961" cy="205328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icture containing chocolate&#10;&#10;Description automatically generated">
            <a:extLst>
              <a:ext uri="{FF2B5EF4-FFF2-40B4-BE49-F238E27FC236}">
                <a16:creationId xmlns:a16="http://schemas.microsoft.com/office/drawing/2014/main" id="{7288E1C1-4EF4-4CF4-BC38-18C7A482BE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646905" y="2222500"/>
            <a:ext cx="1809750" cy="2413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D3E0C3-95BA-44E1-8E54-E603335A90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81516" y="4524943"/>
            <a:ext cx="2540528" cy="17966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830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E6618A-9693-4C26-8A4A-EEBA6DEC1E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71" y="-42069"/>
            <a:ext cx="9248775" cy="694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E7E8DBD-10C1-46B5-BBBE-EC375439C42D}"/>
              </a:ext>
            </a:extLst>
          </p:cNvPr>
          <p:cNvSpPr/>
          <p:nvPr/>
        </p:nvSpPr>
        <p:spPr>
          <a:xfrm>
            <a:off x="762000" y="609600"/>
            <a:ext cx="8001000" cy="2262187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12:</a:t>
            </a: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nl-NL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Xem bài 3: Tạo khối cùng đất nặn (trang54, SGK)</a:t>
            </a: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nl-NL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bị: Đất nặn, công cụ cắt đất,...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9001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D3776C2-6511-4314-B6BC-B83788F83E17}"/>
              </a:ext>
            </a:extLst>
          </p:cNvPr>
          <p:cNvSpPr/>
          <p:nvPr/>
        </p:nvSpPr>
        <p:spPr>
          <a:xfrm>
            <a:off x="2362200" y="381000"/>
            <a:ext cx="4129022" cy="838200"/>
          </a:xfrm>
          <a:prstGeom prst="roundRect">
            <a:avLst/>
          </a:prstGeom>
          <a:solidFill>
            <a:srgbClr val="FFE593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3031A48-2797-41A4-A504-48AB473C0A00}"/>
              </a:ext>
            </a:extLst>
          </p:cNvPr>
          <p:cNvSpPr/>
          <p:nvPr/>
        </p:nvSpPr>
        <p:spPr>
          <a:xfrm>
            <a:off x="228600" y="1377696"/>
            <a:ext cx="8686800" cy="615696"/>
          </a:xfrm>
          <a:prstGeom prst="roundRect">
            <a:avLst/>
          </a:prstGeom>
          <a:solidFill>
            <a:schemeClr val="bg1"/>
          </a:solidFill>
          <a:ln>
            <a:solidFill>
              <a:srgbClr val="B8D0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</a:rPr>
              <a:t>Em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nhận</a:t>
            </a:r>
            <a:r>
              <a:rPr lang="en-US" sz="2400" dirty="0">
                <a:solidFill>
                  <a:srgbClr val="002060"/>
                </a:solidFill>
              </a:rPr>
              <a:t> ra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dạng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mỗi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lá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dưới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đây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giống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cơ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bản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nào</a:t>
            </a:r>
            <a:r>
              <a:rPr lang="en-US" sz="2400" dirty="0">
                <a:solidFill>
                  <a:srgbClr val="002060"/>
                </a:solidFill>
              </a:rPr>
              <a:t>?  </a:t>
            </a:r>
          </a:p>
        </p:txBody>
      </p:sp>
      <p:pic>
        <p:nvPicPr>
          <p:cNvPr id="7" name="Picture 6" descr="A watermelon with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F6C53382-2E61-4023-8A1C-3140A57066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61615"/>
            <a:ext cx="2993136" cy="2712721"/>
          </a:xfrm>
          <a:prstGeom prst="rect">
            <a:avLst/>
          </a:prstGeom>
        </p:spPr>
      </p:pic>
      <p:pic>
        <p:nvPicPr>
          <p:cNvPr id="9" name="Picture 8" descr="A close-up of a leaf&#10;&#10;Description automatically generated">
            <a:extLst>
              <a:ext uri="{FF2B5EF4-FFF2-40B4-BE49-F238E27FC236}">
                <a16:creationId xmlns:a16="http://schemas.microsoft.com/office/drawing/2014/main" id="{648B4F39-5E84-4926-88DC-C1D2DF1A4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337" y="2438400"/>
            <a:ext cx="2234277" cy="2535936"/>
          </a:xfrm>
          <a:prstGeom prst="rect">
            <a:avLst/>
          </a:prstGeom>
        </p:spPr>
      </p:pic>
      <p:pic>
        <p:nvPicPr>
          <p:cNvPr id="14" name="Picture 13" descr="A picture containing pen, writing implement, stationary&#10;&#10;Description automatically generated">
            <a:extLst>
              <a:ext uri="{FF2B5EF4-FFF2-40B4-BE49-F238E27FC236}">
                <a16:creationId xmlns:a16="http://schemas.microsoft.com/office/drawing/2014/main" id="{3CE3E7B0-DA6A-488B-A5A8-79E48E35FB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0554">
            <a:off x="6565734" y="2658064"/>
            <a:ext cx="2302996" cy="2099577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CCA0D76E-DCFB-4940-A422-FABE8C51A76F}"/>
              </a:ext>
            </a:extLst>
          </p:cNvPr>
          <p:cNvSpPr/>
          <p:nvPr/>
        </p:nvSpPr>
        <p:spPr>
          <a:xfrm>
            <a:off x="914400" y="5029200"/>
            <a:ext cx="1752600" cy="130606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E5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A21C4BED-A381-4E0F-A627-B54022D6F558}"/>
              </a:ext>
            </a:extLst>
          </p:cNvPr>
          <p:cNvSpPr/>
          <p:nvPr/>
        </p:nvSpPr>
        <p:spPr>
          <a:xfrm rot="10800000">
            <a:off x="4190999" y="5170932"/>
            <a:ext cx="1523999" cy="1306068"/>
          </a:xfrm>
          <a:prstGeom prst="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6E7A77-A873-4E9E-93C6-6C36AD06A564}"/>
              </a:ext>
            </a:extLst>
          </p:cNvPr>
          <p:cNvSpPr/>
          <p:nvPr/>
        </p:nvSpPr>
        <p:spPr>
          <a:xfrm rot="1525154">
            <a:off x="6828079" y="5029846"/>
            <a:ext cx="152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65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AC0A8F23-8855-44CF-8DFC-DBE305E558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133600"/>
            <a:ext cx="8686800" cy="35814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CD2A9A6-5CCA-406A-8951-CDE2E8297EB9}"/>
              </a:ext>
            </a:extLst>
          </p:cNvPr>
          <p:cNvSpPr/>
          <p:nvPr/>
        </p:nvSpPr>
        <p:spPr>
          <a:xfrm>
            <a:off x="1752600" y="457200"/>
            <a:ext cx="6324600" cy="1143000"/>
          </a:xfrm>
          <a:prstGeom prst="roundRect">
            <a:avLst/>
          </a:prstGeom>
          <a:solidFill>
            <a:srgbClr val="FFE5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</a:rPr>
              <a:t>Nhiều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lá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cây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trong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tự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nhiên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có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dạng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giống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với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những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ảnh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trong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đời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sống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6519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melon&#10;&#10;Description automatically generated">
            <a:extLst>
              <a:ext uri="{FF2B5EF4-FFF2-40B4-BE49-F238E27FC236}">
                <a16:creationId xmlns:a16="http://schemas.microsoft.com/office/drawing/2014/main" id="{8ACC825C-EE2A-4889-9051-20A69A4247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10792"/>
            <a:ext cx="6721642" cy="2869914"/>
          </a:xfrm>
          <a:prstGeom prst="rect">
            <a:avLst/>
          </a:prstGeom>
        </p:spPr>
      </p:pic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A71891D2-4F68-4741-BA3A-56923D480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581400"/>
            <a:ext cx="6721642" cy="29480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133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4EA07DD-4057-486F-ABB4-A278730B0037}"/>
              </a:ext>
            </a:extLst>
          </p:cNvPr>
          <p:cNvSpPr/>
          <p:nvPr/>
        </p:nvSpPr>
        <p:spPr>
          <a:xfrm>
            <a:off x="2740404" y="177693"/>
            <a:ext cx="4129022" cy="685800"/>
          </a:xfrm>
          <a:prstGeom prst="roundRect">
            <a:avLst/>
          </a:prstGeom>
          <a:solidFill>
            <a:srgbClr val="FFE593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93E7A326-D8F2-498A-BD11-4C8855241F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025" y="1904049"/>
            <a:ext cx="3693673" cy="2590800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1B5BD76-1BB4-4E12-8D2A-708132EBC2C7}"/>
              </a:ext>
            </a:extLst>
          </p:cNvPr>
          <p:cNvSpPr/>
          <p:nvPr/>
        </p:nvSpPr>
        <p:spPr>
          <a:xfrm>
            <a:off x="2408011" y="1075187"/>
            <a:ext cx="4544892" cy="6858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rgbClr val="C00000"/>
                </a:solidFill>
              </a:rPr>
              <a:t>Vẽ </a:t>
            </a:r>
            <a:r>
              <a:rPr lang="en-US" sz="2600" dirty="0" err="1">
                <a:solidFill>
                  <a:srgbClr val="C00000"/>
                </a:solidFill>
              </a:rPr>
              <a:t>hình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hình</a:t>
            </a:r>
            <a:r>
              <a:rPr lang="en-US" sz="2600" dirty="0">
                <a:solidFill>
                  <a:srgbClr val="C00000"/>
                </a:solidFill>
              </a:rPr>
              <a:t> con </a:t>
            </a:r>
            <a:r>
              <a:rPr lang="en-US" sz="2600" dirty="0" err="1">
                <a:solidFill>
                  <a:srgbClr val="C00000"/>
                </a:solidFill>
              </a:rPr>
              <a:t>voi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từ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lá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bưởi</a:t>
            </a:r>
            <a:endParaRPr lang="en-US" sz="2600" dirty="0">
              <a:solidFill>
                <a:srgbClr val="C00000"/>
              </a:solidFill>
            </a:endParaRPr>
          </a:p>
        </p:txBody>
      </p:sp>
      <p:pic>
        <p:nvPicPr>
          <p:cNvPr id="11" name="Picture 10" descr="A picture containing plate, green, vegetable&#10;&#10;Description automatically generated">
            <a:extLst>
              <a:ext uri="{FF2B5EF4-FFF2-40B4-BE49-F238E27FC236}">
                <a16:creationId xmlns:a16="http://schemas.microsoft.com/office/drawing/2014/main" id="{A89D5D1F-8167-47E5-8FD8-4C770EAE3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48" y="2367840"/>
            <a:ext cx="2006665" cy="205064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3" name="Picture 12" descr="A picture containing green, plate, indoor&#10;&#10;Description automatically generated">
            <a:extLst>
              <a:ext uri="{FF2B5EF4-FFF2-40B4-BE49-F238E27FC236}">
                <a16:creationId xmlns:a16="http://schemas.microsoft.com/office/drawing/2014/main" id="{2D210A22-59A3-4773-A224-E64E7BF5BD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08" y="4612920"/>
            <a:ext cx="2073120" cy="205064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5" name="Picture 14" descr="A picture containing text, vegetable&#10;&#10;Description automatically generated">
            <a:extLst>
              <a:ext uri="{FF2B5EF4-FFF2-40B4-BE49-F238E27FC236}">
                <a16:creationId xmlns:a16="http://schemas.microsoft.com/office/drawing/2014/main" id="{39B9EFB8-D547-42B8-A3B0-241F65A1B5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259" y="4696473"/>
            <a:ext cx="1935481" cy="196751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7" name="Picture 16" descr="Diagram, venn diagram&#10;&#10;Description automatically generated">
            <a:extLst>
              <a:ext uri="{FF2B5EF4-FFF2-40B4-BE49-F238E27FC236}">
                <a16:creationId xmlns:a16="http://schemas.microsoft.com/office/drawing/2014/main" id="{95E46390-3C91-4D4C-B249-80A2913B87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58" y="4677378"/>
            <a:ext cx="2073120" cy="200570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9" name="Picture 18" descr="Diagram&#10;&#10;Description automatically generated">
            <a:extLst>
              <a:ext uri="{FF2B5EF4-FFF2-40B4-BE49-F238E27FC236}">
                <a16:creationId xmlns:a16="http://schemas.microsoft.com/office/drawing/2014/main" id="{52C63873-6936-467D-A6B6-58E7CD5102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426" y="2412786"/>
            <a:ext cx="2005701" cy="2005701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916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570CC06-DB21-401C-BCF8-AAC5FF550D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66C5CC4-3348-4B5F-AFA7-129E5EFFB78C}"/>
              </a:ext>
            </a:extLst>
          </p:cNvPr>
          <p:cNvSpPr/>
          <p:nvPr/>
        </p:nvSpPr>
        <p:spPr>
          <a:xfrm>
            <a:off x="480060" y="228600"/>
            <a:ext cx="8005138" cy="87673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250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ts val="3600"/>
              </a:lnSpc>
              <a:spcBef>
                <a:spcPct val="0"/>
              </a:spcBef>
            </a:pPr>
            <a:endParaRPr lang="en-US" sz="86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2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Tạo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hình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ảnh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yêu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thích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bằng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cách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cắt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ghép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lá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cây</a:t>
            </a:r>
            <a:endParaRPr lang="en-US" sz="108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 descr="A close-up of a butterfly&#10;&#10;Description automatically generated with low confidence">
            <a:extLst>
              <a:ext uri="{FF2B5EF4-FFF2-40B4-BE49-F238E27FC236}">
                <a16:creationId xmlns:a16="http://schemas.microsoft.com/office/drawing/2014/main" id="{C7E3729A-7791-464E-BA2A-C0A9717B32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520" y="1219995"/>
            <a:ext cx="2578608" cy="2739205"/>
          </a:xfrm>
          <a:prstGeom prst="rect">
            <a:avLst/>
          </a:prstGeom>
        </p:spPr>
      </p:pic>
      <p:sp>
        <p:nvSpPr>
          <p:cNvPr id="23" name="sketch line">
            <a:extLst>
              <a:ext uri="{FF2B5EF4-FFF2-40B4-BE49-F238E27FC236}">
                <a16:creationId xmlns:a16="http://schemas.microsoft.com/office/drawing/2014/main" id="{15B998FC-4B98-4A07-B159-9E629180AF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4409267"/>
            <a:ext cx="2674620" cy="18288"/>
          </a:xfrm>
          <a:custGeom>
            <a:avLst/>
            <a:gdLst>
              <a:gd name="connsiteX0" fmla="*/ 0 w 2674620"/>
              <a:gd name="connsiteY0" fmla="*/ 0 h 18288"/>
              <a:gd name="connsiteX1" fmla="*/ 641909 w 2674620"/>
              <a:gd name="connsiteY1" fmla="*/ 0 h 18288"/>
              <a:gd name="connsiteX2" fmla="*/ 1337310 w 2674620"/>
              <a:gd name="connsiteY2" fmla="*/ 0 h 18288"/>
              <a:gd name="connsiteX3" fmla="*/ 1979219 w 2674620"/>
              <a:gd name="connsiteY3" fmla="*/ 0 h 18288"/>
              <a:gd name="connsiteX4" fmla="*/ 2674620 w 2674620"/>
              <a:gd name="connsiteY4" fmla="*/ 0 h 18288"/>
              <a:gd name="connsiteX5" fmla="*/ 2674620 w 2674620"/>
              <a:gd name="connsiteY5" fmla="*/ 18288 h 18288"/>
              <a:gd name="connsiteX6" fmla="*/ 1952473 w 2674620"/>
              <a:gd name="connsiteY6" fmla="*/ 18288 h 18288"/>
              <a:gd name="connsiteX7" fmla="*/ 1257071 w 2674620"/>
              <a:gd name="connsiteY7" fmla="*/ 18288 h 18288"/>
              <a:gd name="connsiteX8" fmla="*/ 615163 w 2674620"/>
              <a:gd name="connsiteY8" fmla="*/ 18288 h 18288"/>
              <a:gd name="connsiteX9" fmla="*/ 0 w 2674620"/>
              <a:gd name="connsiteY9" fmla="*/ 18288 h 18288"/>
              <a:gd name="connsiteX10" fmla="*/ 0 w 2674620"/>
              <a:gd name="connsiteY10" fmla="*/ 0 h 18288"/>
              <a:gd name="connsiteX0" fmla="*/ 0 w 2674620"/>
              <a:gd name="connsiteY0" fmla="*/ 0 h 18288"/>
              <a:gd name="connsiteX1" fmla="*/ 668655 w 2674620"/>
              <a:gd name="connsiteY1" fmla="*/ 0 h 18288"/>
              <a:gd name="connsiteX2" fmla="*/ 1364056 w 2674620"/>
              <a:gd name="connsiteY2" fmla="*/ 0 h 18288"/>
              <a:gd name="connsiteX3" fmla="*/ 2005965 w 2674620"/>
              <a:gd name="connsiteY3" fmla="*/ 0 h 18288"/>
              <a:gd name="connsiteX4" fmla="*/ 2674620 w 2674620"/>
              <a:gd name="connsiteY4" fmla="*/ 0 h 18288"/>
              <a:gd name="connsiteX5" fmla="*/ 2674620 w 2674620"/>
              <a:gd name="connsiteY5" fmla="*/ 18288 h 18288"/>
              <a:gd name="connsiteX6" fmla="*/ 1979219 w 2674620"/>
              <a:gd name="connsiteY6" fmla="*/ 18288 h 18288"/>
              <a:gd name="connsiteX7" fmla="*/ 1364056 w 2674620"/>
              <a:gd name="connsiteY7" fmla="*/ 18288 h 18288"/>
              <a:gd name="connsiteX8" fmla="*/ 748894 w 2674620"/>
              <a:gd name="connsiteY8" fmla="*/ 18288 h 18288"/>
              <a:gd name="connsiteX9" fmla="*/ 0 w 2674620"/>
              <a:gd name="connsiteY9" fmla="*/ 18288 h 18288"/>
              <a:gd name="connsiteX10" fmla="*/ 0 w 267462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4620" h="18288" fill="none" extrusionOk="0">
                <a:moveTo>
                  <a:pt x="0" y="0"/>
                </a:moveTo>
                <a:cubicBezTo>
                  <a:pt x="244784" y="-59462"/>
                  <a:pt x="371059" y="-9567"/>
                  <a:pt x="641909" y="0"/>
                </a:cubicBezTo>
                <a:cubicBezTo>
                  <a:pt x="852702" y="-34394"/>
                  <a:pt x="1150197" y="-13026"/>
                  <a:pt x="1337310" y="0"/>
                </a:cubicBezTo>
                <a:cubicBezTo>
                  <a:pt x="1545002" y="462"/>
                  <a:pt x="1824883" y="-27411"/>
                  <a:pt x="1979219" y="0"/>
                </a:cubicBezTo>
                <a:cubicBezTo>
                  <a:pt x="2152005" y="-16441"/>
                  <a:pt x="2392100" y="-18994"/>
                  <a:pt x="2674620" y="0"/>
                </a:cubicBezTo>
                <a:cubicBezTo>
                  <a:pt x="2674339" y="6049"/>
                  <a:pt x="2675054" y="9680"/>
                  <a:pt x="2674620" y="18288"/>
                </a:cubicBezTo>
                <a:cubicBezTo>
                  <a:pt x="2423389" y="24148"/>
                  <a:pt x="2141968" y="-7936"/>
                  <a:pt x="1952473" y="18288"/>
                </a:cubicBezTo>
                <a:cubicBezTo>
                  <a:pt x="1780305" y="17626"/>
                  <a:pt x="1496173" y="19594"/>
                  <a:pt x="1257071" y="18288"/>
                </a:cubicBezTo>
                <a:cubicBezTo>
                  <a:pt x="1056953" y="-3384"/>
                  <a:pt x="901133" y="52866"/>
                  <a:pt x="615163" y="18288"/>
                </a:cubicBezTo>
                <a:cubicBezTo>
                  <a:pt x="349800" y="-20258"/>
                  <a:pt x="273215" y="4261"/>
                  <a:pt x="0" y="18288"/>
                </a:cubicBezTo>
                <a:cubicBezTo>
                  <a:pt x="114" y="10799"/>
                  <a:pt x="22" y="7235"/>
                  <a:pt x="0" y="0"/>
                </a:cubicBezTo>
                <a:close/>
              </a:path>
              <a:path w="2674620" h="18288" stroke="0" extrusionOk="0">
                <a:moveTo>
                  <a:pt x="0" y="0"/>
                </a:moveTo>
                <a:cubicBezTo>
                  <a:pt x="204439" y="-5824"/>
                  <a:pt x="392275" y="-30066"/>
                  <a:pt x="668655" y="0"/>
                </a:cubicBezTo>
                <a:cubicBezTo>
                  <a:pt x="957286" y="-376"/>
                  <a:pt x="1203158" y="45046"/>
                  <a:pt x="1364056" y="0"/>
                </a:cubicBezTo>
                <a:cubicBezTo>
                  <a:pt x="1550728" y="-8702"/>
                  <a:pt x="1671920" y="-3421"/>
                  <a:pt x="2005965" y="0"/>
                </a:cubicBezTo>
                <a:cubicBezTo>
                  <a:pt x="2322666" y="-135"/>
                  <a:pt x="2467652" y="-30677"/>
                  <a:pt x="2674620" y="0"/>
                </a:cubicBezTo>
                <a:cubicBezTo>
                  <a:pt x="2674455" y="7408"/>
                  <a:pt x="2674515" y="10716"/>
                  <a:pt x="2674620" y="18288"/>
                </a:cubicBezTo>
                <a:cubicBezTo>
                  <a:pt x="2371053" y="15470"/>
                  <a:pt x="2240924" y="26204"/>
                  <a:pt x="1979219" y="18288"/>
                </a:cubicBezTo>
                <a:cubicBezTo>
                  <a:pt x="1712405" y="9551"/>
                  <a:pt x="1538156" y="12622"/>
                  <a:pt x="1364056" y="18288"/>
                </a:cubicBezTo>
                <a:cubicBezTo>
                  <a:pt x="1249783" y="39943"/>
                  <a:pt x="985576" y="-5190"/>
                  <a:pt x="748894" y="18288"/>
                </a:cubicBezTo>
                <a:cubicBezTo>
                  <a:pt x="476497" y="7820"/>
                  <a:pt x="170842" y="20123"/>
                  <a:pt x="0" y="18288"/>
                </a:cubicBezTo>
                <a:cubicBezTo>
                  <a:pt x="-1620" y="12908"/>
                  <a:pt x="1024" y="6832"/>
                  <a:pt x="0" y="0"/>
                </a:cubicBezTo>
                <a:close/>
              </a:path>
              <a:path w="2674620" h="18288" fill="none" stroke="0" extrusionOk="0">
                <a:moveTo>
                  <a:pt x="0" y="0"/>
                </a:moveTo>
                <a:cubicBezTo>
                  <a:pt x="232099" y="-30512"/>
                  <a:pt x="411137" y="-34014"/>
                  <a:pt x="641909" y="0"/>
                </a:cubicBezTo>
                <a:cubicBezTo>
                  <a:pt x="859586" y="38119"/>
                  <a:pt x="1134207" y="4042"/>
                  <a:pt x="1337310" y="0"/>
                </a:cubicBezTo>
                <a:cubicBezTo>
                  <a:pt x="1567199" y="2223"/>
                  <a:pt x="1786850" y="8560"/>
                  <a:pt x="1979219" y="0"/>
                </a:cubicBezTo>
                <a:cubicBezTo>
                  <a:pt x="2153019" y="-5186"/>
                  <a:pt x="2360582" y="-4792"/>
                  <a:pt x="2674620" y="0"/>
                </a:cubicBezTo>
                <a:cubicBezTo>
                  <a:pt x="2674701" y="6251"/>
                  <a:pt x="2673798" y="9735"/>
                  <a:pt x="2674620" y="18288"/>
                </a:cubicBezTo>
                <a:cubicBezTo>
                  <a:pt x="2399111" y="61308"/>
                  <a:pt x="2147818" y="-25906"/>
                  <a:pt x="1952473" y="18288"/>
                </a:cubicBezTo>
                <a:cubicBezTo>
                  <a:pt x="1782364" y="48296"/>
                  <a:pt x="1427541" y="40602"/>
                  <a:pt x="1257071" y="18288"/>
                </a:cubicBezTo>
                <a:cubicBezTo>
                  <a:pt x="1035614" y="24244"/>
                  <a:pt x="862673" y="27626"/>
                  <a:pt x="615163" y="18288"/>
                </a:cubicBezTo>
                <a:cubicBezTo>
                  <a:pt x="345340" y="-22046"/>
                  <a:pt x="289158" y="22972"/>
                  <a:pt x="0" y="18288"/>
                </a:cubicBezTo>
                <a:cubicBezTo>
                  <a:pt x="1013" y="10844"/>
                  <a:pt x="-1097" y="783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448976505">
                  <a:custGeom>
                    <a:avLst/>
                    <a:gdLst>
                      <a:gd name="connsiteX0" fmla="*/ 0 w 2674620"/>
                      <a:gd name="connsiteY0" fmla="*/ 0 h 18288"/>
                      <a:gd name="connsiteX1" fmla="*/ 641909 w 2674620"/>
                      <a:gd name="connsiteY1" fmla="*/ 0 h 18288"/>
                      <a:gd name="connsiteX2" fmla="*/ 1337310 w 2674620"/>
                      <a:gd name="connsiteY2" fmla="*/ 0 h 18288"/>
                      <a:gd name="connsiteX3" fmla="*/ 1979219 w 2674620"/>
                      <a:gd name="connsiteY3" fmla="*/ 0 h 18288"/>
                      <a:gd name="connsiteX4" fmla="*/ 2674620 w 2674620"/>
                      <a:gd name="connsiteY4" fmla="*/ 0 h 18288"/>
                      <a:gd name="connsiteX5" fmla="*/ 2674620 w 2674620"/>
                      <a:gd name="connsiteY5" fmla="*/ 18288 h 18288"/>
                      <a:gd name="connsiteX6" fmla="*/ 1952473 w 2674620"/>
                      <a:gd name="connsiteY6" fmla="*/ 18288 h 18288"/>
                      <a:gd name="connsiteX7" fmla="*/ 1257071 w 2674620"/>
                      <a:gd name="connsiteY7" fmla="*/ 18288 h 18288"/>
                      <a:gd name="connsiteX8" fmla="*/ 615163 w 2674620"/>
                      <a:gd name="connsiteY8" fmla="*/ 18288 h 18288"/>
                      <a:gd name="connsiteX9" fmla="*/ 0 w 2674620"/>
                      <a:gd name="connsiteY9" fmla="*/ 18288 h 18288"/>
                      <a:gd name="connsiteX10" fmla="*/ 0 w 2674620"/>
                      <a:gd name="connsiteY10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74620" h="18288" fill="none" extrusionOk="0">
                        <a:moveTo>
                          <a:pt x="0" y="0"/>
                        </a:moveTo>
                        <a:cubicBezTo>
                          <a:pt x="223686" y="-27283"/>
                          <a:pt x="416037" y="8041"/>
                          <a:pt x="641909" y="0"/>
                        </a:cubicBezTo>
                        <a:cubicBezTo>
                          <a:pt x="867781" y="-8041"/>
                          <a:pt x="1125885" y="15252"/>
                          <a:pt x="1337310" y="0"/>
                        </a:cubicBezTo>
                        <a:cubicBezTo>
                          <a:pt x="1548735" y="-15252"/>
                          <a:pt x="1809020" y="-2338"/>
                          <a:pt x="1979219" y="0"/>
                        </a:cubicBezTo>
                        <a:cubicBezTo>
                          <a:pt x="2149418" y="2338"/>
                          <a:pt x="2403746" y="-23101"/>
                          <a:pt x="2674620" y="0"/>
                        </a:cubicBezTo>
                        <a:cubicBezTo>
                          <a:pt x="2674874" y="6173"/>
                          <a:pt x="2674321" y="9417"/>
                          <a:pt x="2674620" y="18288"/>
                        </a:cubicBezTo>
                        <a:cubicBezTo>
                          <a:pt x="2384204" y="39407"/>
                          <a:pt x="2124794" y="9377"/>
                          <a:pt x="1952473" y="18288"/>
                        </a:cubicBezTo>
                        <a:cubicBezTo>
                          <a:pt x="1780152" y="27199"/>
                          <a:pt x="1469502" y="9163"/>
                          <a:pt x="1257071" y="18288"/>
                        </a:cubicBezTo>
                        <a:cubicBezTo>
                          <a:pt x="1044640" y="27413"/>
                          <a:pt x="886842" y="49997"/>
                          <a:pt x="615163" y="18288"/>
                        </a:cubicBezTo>
                        <a:cubicBezTo>
                          <a:pt x="343484" y="-13421"/>
                          <a:pt x="280198" y="10146"/>
                          <a:pt x="0" y="18288"/>
                        </a:cubicBezTo>
                        <a:cubicBezTo>
                          <a:pt x="569" y="10806"/>
                          <a:pt x="-314" y="7671"/>
                          <a:pt x="0" y="0"/>
                        </a:cubicBezTo>
                        <a:close/>
                      </a:path>
                      <a:path w="2674620" h="18288" stroke="0" extrusionOk="0">
                        <a:moveTo>
                          <a:pt x="0" y="0"/>
                        </a:moveTo>
                        <a:cubicBezTo>
                          <a:pt x="231855" y="-1293"/>
                          <a:pt x="402066" y="-28662"/>
                          <a:pt x="668655" y="0"/>
                        </a:cubicBezTo>
                        <a:cubicBezTo>
                          <a:pt x="935244" y="28662"/>
                          <a:pt x="1178759" y="24409"/>
                          <a:pt x="1364056" y="0"/>
                        </a:cubicBezTo>
                        <a:cubicBezTo>
                          <a:pt x="1549353" y="-24409"/>
                          <a:pt x="1706883" y="-9273"/>
                          <a:pt x="2005965" y="0"/>
                        </a:cubicBezTo>
                        <a:cubicBezTo>
                          <a:pt x="2305047" y="9273"/>
                          <a:pt x="2446507" y="-22114"/>
                          <a:pt x="2674620" y="0"/>
                        </a:cubicBezTo>
                        <a:cubicBezTo>
                          <a:pt x="2674290" y="6753"/>
                          <a:pt x="2674363" y="10653"/>
                          <a:pt x="2674620" y="18288"/>
                        </a:cubicBezTo>
                        <a:cubicBezTo>
                          <a:pt x="2376619" y="8269"/>
                          <a:pt x="2249009" y="47455"/>
                          <a:pt x="1979219" y="18288"/>
                        </a:cubicBezTo>
                        <a:cubicBezTo>
                          <a:pt x="1709429" y="-10879"/>
                          <a:pt x="1513733" y="36040"/>
                          <a:pt x="1364056" y="18288"/>
                        </a:cubicBezTo>
                        <a:cubicBezTo>
                          <a:pt x="1214379" y="536"/>
                          <a:pt x="982991" y="18989"/>
                          <a:pt x="748894" y="18288"/>
                        </a:cubicBezTo>
                        <a:cubicBezTo>
                          <a:pt x="514797" y="17587"/>
                          <a:pt x="177151" y="-5811"/>
                          <a:pt x="0" y="18288"/>
                        </a:cubicBezTo>
                        <a:cubicBezTo>
                          <a:pt x="-751" y="13461"/>
                          <a:pt x="911" y="748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 picture containing plant&#10;&#10;Description automatically generated">
            <a:extLst>
              <a:ext uri="{FF2B5EF4-FFF2-40B4-BE49-F238E27FC236}">
                <a16:creationId xmlns:a16="http://schemas.microsoft.com/office/drawing/2014/main" id="{9A8BC28B-E416-42BE-B2FB-8B78D91EA6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951" y="4265413"/>
            <a:ext cx="3367274" cy="2139443"/>
          </a:xfrm>
          <a:prstGeom prst="rect">
            <a:avLst/>
          </a:prstGeom>
        </p:spPr>
      </p:pic>
      <p:pic>
        <p:nvPicPr>
          <p:cNvPr id="30" name="Picture 29" descr="A yellow moth on a white surface&#10;&#10;Description automatically generated with low confidence">
            <a:extLst>
              <a:ext uri="{FF2B5EF4-FFF2-40B4-BE49-F238E27FC236}">
                <a16:creationId xmlns:a16="http://schemas.microsoft.com/office/drawing/2014/main" id="{0B077A3F-A91B-4401-9D97-E73B44E3C1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3187" y="1030148"/>
            <a:ext cx="2339175" cy="3118900"/>
          </a:xfrm>
          <a:prstGeom prst="rect">
            <a:avLst/>
          </a:prstGeom>
        </p:spPr>
      </p:pic>
      <p:pic>
        <p:nvPicPr>
          <p:cNvPr id="32" name="Picture 31" descr="A picture containing snack food&#10;&#10;Description automatically generated">
            <a:extLst>
              <a:ext uri="{FF2B5EF4-FFF2-40B4-BE49-F238E27FC236}">
                <a16:creationId xmlns:a16="http://schemas.microsoft.com/office/drawing/2014/main" id="{A0CBA1BB-7DB4-49D4-8B8F-3B593AFF8C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89348" y="4544245"/>
            <a:ext cx="2387101" cy="151907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458AD96-672E-447E-8398-ECED16A203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285136" y="1686749"/>
            <a:ext cx="2666062" cy="1965019"/>
          </a:xfrm>
          <a:prstGeom prst="rect">
            <a:avLst/>
          </a:prstGeom>
        </p:spPr>
      </p:pic>
      <p:pic>
        <p:nvPicPr>
          <p:cNvPr id="36" name="Picture 35" descr="A picture containing snack food&#10;&#10;Description automatically generated">
            <a:extLst>
              <a:ext uri="{FF2B5EF4-FFF2-40B4-BE49-F238E27FC236}">
                <a16:creationId xmlns:a16="http://schemas.microsoft.com/office/drawing/2014/main" id="{7D00F786-0CBC-4E7D-926B-E86A706BB3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40541" y="4033909"/>
            <a:ext cx="1965020" cy="28451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976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25115738-ABE5-49CE-BB4C-FB09822583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79474" y="-247983"/>
            <a:ext cx="3316698" cy="4422264"/>
          </a:xfrm>
          <a:prstGeom prst="rect">
            <a:avLst/>
          </a:prstGeom>
        </p:spPr>
      </p:pic>
      <p:pic>
        <p:nvPicPr>
          <p:cNvPr id="3" name="Picture 2" descr="A picture containing insect&#10;&#10;Description automatically generated">
            <a:extLst>
              <a:ext uri="{FF2B5EF4-FFF2-40B4-BE49-F238E27FC236}">
                <a16:creationId xmlns:a16="http://schemas.microsoft.com/office/drawing/2014/main" id="{17B29339-3EED-44DC-B957-4DEF03182E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4283" y="304800"/>
            <a:ext cx="2273198" cy="3010207"/>
          </a:xfrm>
          <a:prstGeom prst="rect">
            <a:avLst/>
          </a:prstGeom>
        </p:spPr>
      </p:pic>
      <p:pic>
        <p:nvPicPr>
          <p:cNvPr id="4" name="Picture 3" descr="A picture containing text, acarine, insect&#10;&#10;Description automatically generated">
            <a:extLst>
              <a:ext uri="{FF2B5EF4-FFF2-40B4-BE49-F238E27FC236}">
                <a16:creationId xmlns:a16="http://schemas.microsoft.com/office/drawing/2014/main" id="{9AF24323-06EA-4C0F-8C73-405FA4C327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457200" y="3830525"/>
            <a:ext cx="3650655" cy="25886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2FB547-DAEA-460A-B277-902ABEFA0D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962400"/>
            <a:ext cx="3180753" cy="26914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457095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n by Valeria Herrera on Patterns | Back to school wallpaper, School  clipart, School images">
            <a:extLst>
              <a:ext uri="{FF2B5EF4-FFF2-40B4-BE49-F238E27FC236}">
                <a16:creationId xmlns:a16="http://schemas.microsoft.com/office/drawing/2014/main" id="{03AC89C8-42B8-43C1-9014-94A4FCD65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9" y="76200"/>
            <a:ext cx="9016711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8038848-E1D3-410B-8FCF-E7342DDBE76D}"/>
              </a:ext>
            </a:extLst>
          </p:cNvPr>
          <p:cNvSpPr/>
          <p:nvPr/>
        </p:nvSpPr>
        <p:spPr>
          <a:xfrm>
            <a:off x="1549544" y="914400"/>
            <a:ext cx="5943600" cy="3048000"/>
          </a:xfrm>
          <a:prstGeom prst="round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</a:rPr>
              <a:t>Nhiệm</a:t>
            </a:r>
            <a:r>
              <a:rPr lang="en-US" sz="2600" b="1" dirty="0">
                <a:solidFill>
                  <a:srgbClr val="002060"/>
                </a:solidFill>
              </a:rPr>
              <a:t> </a:t>
            </a:r>
            <a:r>
              <a:rPr lang="en-US" sz="2600" b="1" dirty="0" err="1">
                <a:solidFill>
                  <a:srgbClr val="002060"/>
                </a:solidFill>
              </a:rPr>
              <a:t>vụ</a:t>
            </a:r>
            <a:r>
              <a:rPr lang="en-US" sz="2600" b="1" dirty="0">
                <a:solidFill>
                  <a:srgbClr val="002060"/>
                </a:solidFill>
              </a:rPr>
              <a:t> </a:t>
            </a:r>
            <a:r>
              <a:rPr lang="en-US" sz="2600" b="1" dirty="0" err="1">
                <a:solidFill>
                  <a:srgbClr val="002060"/>
                </a:solidFill>
              </a:rPr>
              <a:t>của</a:t>
            </a:r>
            <a:r>
              <a:rPr lang="en-US" sz="2600" b="1" dirty="0">
                <a:solidFill>
                  <a:srgbClr val="002060"/>
                </a:solidFill>
              </a:rPr>
              <a:t> </a:t>
            </a:r>
            <a:r>
              <a:rPr lang="en-US" sz="2600" b="1" dirty="0" err="1">
                <a:solidFill>
                  <a:srgbClr val="002060"/>
                </a:solidFill>
              </a:rPr>
              <a:t>em</a:t>
            </a:r>
            <a:r>
              <a:rPr lang="en-US" sz="2600" b="1" dirty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en-US" sz="2600" dirty="0">
                <a:solidFill>
                  <a:srgbClr val="FF0000"/>
                </a:solidFill>
              </a:rPr>
              <a:t>- </a:t>
            </a:r>
            <a:r>
              <a:rPr lang="en-US" sz="2600" dirty="0">
                <a:solidFill>
                  <a:srgbClr val="C00000"/>
                </a:solidFill>
              </a:rPr>
              <a:t>Chon </a:t>
            </a:r>
            <a:r>
              <a:rPr lang="en-US" sz="2600" dirty="0" err="1">
                <a:solidFill>
                  <a:srgbClr val="C00000"/>
                </a:solidFill>
              </a:rPr>
              <a:t>lá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cây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em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đã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chuẩn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bị</a:t>
            </a:r>
            <a:r>
              <a:rPr lang="en-US" sz="2600" dirty="0">
                <a:solidFill>
                  <a:srgbClr val="002060"/>
                </a:solidFill>
              </a:rPr>
              <a:t>, </a:t>
            </a:r>
            <a:r>
              <a:rPr lang="en-US" sz="2600" dirty="0" err="1">
                <a:solidFill>
                  <a:srgbClr val="002060"/>
                </a:solidFill>
              </a:rPr>
              <a:t>vận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dụng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cách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tạo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hình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bằng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cách</a:t>
            </a:r>
            <a:r>
              <a:rPr lang="en-US" sz="2600" dirty="0">
                <a:solidFill>
                  <a:srgbClr val="002060"/>
                </a:solidFill>
              </a:rPr>
              <a:t> vẽ, </a:t>
            </a:r>
            <a:r>
              <a:rPr lang="en-US" sz="2600" dirty="0" err="1">
                <a:solidFill>
                  <a:srgbClr val="002060"/>
                </a:solidFill>
              </a:rPr>
              <a:t>cắt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ghép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để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tạo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hình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ảnh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theo</a:t>
            </a:r>
            <a:r>
              <a:rPr lang="en-US" sz="2600" dirty="0">
                <a:solidFill>
                  <a:srgbClr val="002060"/>
                </a:solidFill>
              </a:rPr>
              <a:t> ý </a:t>
            </a:r>
            <a:r>
              <a:rPr lang="en-US" sz="2600" dirty="0" err="1">
                <a:solidFill>
                  <a:srgbClr val="002060"/>
                </a:solidFill>
              </a:rPr>
              <a:t>thích</a:t>
            </a:r>
            <a:r>
              <a:rPr lang="en-US" sz="26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2600" dirty="0">
                <a:solidFill>
                  <a:srgbClr val="002060"/>
                </a:solidFill>
              </a:rPr>
              <a:t>- Quan </a:t>
            </a:r>
            <a:r>
              <a:rPr lang="en-US" sz="2600" dirty="0" err="1">
                <a:solidFill>
                  <a:srgbClr val="002060"/>
                </a:solidFill>
              </a:rPr>
              <a:t>sát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bạn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thực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hành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và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trao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đổi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với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bạn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về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hình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ảnh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của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mình</a:t>
            </a:r>
            <a:r>
              <a:rPr lang="en-US" sz="2600" dirty="0">
                <a:solidFill>
                  <a:srgbClr val="002060"/>
                </a:solidFill>
              </a:rPr>
              <a:t>, </a:t>
            </a:r>
            <a:r>
              <a:rPr lang="en-US" sz="2600" dirty="0" err="1">
                <a:solidFill>
                  <a:srgbClr val="002060"/>
                </a:solidFill>
              </a:rPr>
              <a:t>của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bạn</a:t>
            </a:r>
            <a:r>
              <a:rPr lang="en-US" sz="2600" dirty="0">
                <a:solidFill>
                  <a:srgbClr val="002060"/>
                </a:solidFill>
              </a:rPr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111360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1DE6D-691B-4C98-8F52-A6B620CAA539}"/>
              </a:ext>
            </a:extLst>
          </p:cNvPr>
          <p:cNvSpPr>
            <a:spLocks noGrp="1"/>
          </p:cNvSpPr>
          <p:nvPr/>
        </p:nvSpPr>
        <p:spPr>
          <a:xfrm rot="17100000">
            <a:off x="-634206" y="2926556"/>
            <a:ext cx="5065712" cy="16954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ockwell" pitchFamily="18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ockwell" pitchFamily="18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ockwell" pitchFamily="18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ockwell" pitchFamily="18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BC2BA-A318-4974-B828-8B41FFA72E7A}"/>
              </a:ext>
            </a:extLst>
          </p:cNvPr>
          <p:cNvSpPr>
            <a:spLocks noGrp="1"/>
          </p:cNvSpPr>
          <p:nvPr/>
        </p:nvSpPr>
        <p:spPr>
          <a:xfrm rot="900000">
            <a:off x="3479800" y="965200"/>
            <a:ext cx="4657725" cy="5076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5125" indent="-365125" algn="l" rtl="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0250" indent="-365125" algn="l" rtl="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6963" indent="-319088" algn="l" rtl="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3050" algn="l" rtl="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4650" indent="-273050" algn="l" rtl="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001E81-FE65-46D1-B9A1-5F3C7B6240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2" y="-9525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C43EA9C-94DC-472A-990D-AE49B41C4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512" y="2774654"/>
            <a:ext cx="6477000" cy="267765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None/>
              <a:defRPr/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sẻ</a:t>
            </a:r>
            <a:endParaRPr lang="en-US" altLang="vi-VN" sz="2800" b="1" dirty="0">
              <a:solidFill>
                <a:srgbClr val="000099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None/>
              <a:defRPr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sử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lá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cây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giống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cơ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bản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?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vẽ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? </a:t>
            </a:r>
          </a:p>
          <a:p>
            <a:pPr marL="457200" indent="-457200" algn="just">
              <a:spcBef>
                <a:spcPct val="0"/>
              </a:spcBef>
              <a:spcAft>
                <a:spcPct val="0"/>
              </a:spcAft>
              <a:buSzTx/>
              <a:buFontTx/>
              <a:buChar char="-"/>
              <a:defRPr/>
            </a:pPr>
            <a:endParaRPr lang="en-US" altLang="vi-VN" sz="2800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2323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868AEC7-82CD-4E5E-B840-AD8B814B7C0D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st\uFFFDr{9AF4C08D-7960-464A-B5D6-BD76FF68E3B3}&quot;,&quot;C:\\Users\\admin\\Downloads\\BÀI GIẢNG MĨ THUẬT KHỐI 1,2,3,4,5-20240723T021549Z-001\\BÀI GIẢNG MĨ THUẬT KHỐI 1,2,3,4,5\\Bài giảng Mĩ thuật khối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11. Tạo hình với lá cây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3F8231-5F43-4862-A8D6-C84B7084BF6A}:2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D307E5-A51E-4A23-B7CD-091FAFAF441B}:29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689F6C-CA71-4D4A-847E-6CC307E4E8B8}:28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E249E8-B6CB-4D90-B718-625C95EB766B}:30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AE5B8A-EF77-4CC0-BD37-6C8F87A7C7FF}:30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29D9FE-62A3-47CC-8098-362795A76DF7}:29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6A4EC6-9188-48B8-9794-CE69454331D3}:28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6A3435-B4D5-4CE5-95B3-940D1B23ABF5}:30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3D9768-4A7B-4DB2-A634-443978D97073}:29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02118B-DC0F-4871-9921-A9C78EC47663}:29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53B57F-7031-4C39-964E-063972F82C2D}:26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52C36B-243F-4803-A2D6-41388E83F067}:30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26C405-3CA4-41DE-BB17-20DD53DD0B2C}:30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8AD549-5687-430D-8AFC-0D30B302B085}:25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8BE440-A4BA-4693-BF8F-5382E2708E96}:29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326D6C-EF6E-4589-8373-3BC407F02697}:30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28C6C0-1CB2-4B29-BE4E-FC13AAB18BA2}:30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2368</TotalTime>
  <Words>396</Words>
  <Application>Microsoft Office PowerPoint</Application>
  <PresentationFormat>On-screen Show (4:3)</PresentationFormat>
  <Paragraphs>61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11. Tạo hình với lá cây</dc:title>
  <dc:creator>Tu Quy</dc:creator>
  <cp:lastModifiedBy>admin</cp:lastModifiedBy>
  <cp:revision>121</cp:revision>
  <dcterms:created xsi:type="dcterms:W3CDTF">2017-09-06T08:10:05Z</dcterms:created>
  <dcterms:modified xsi:type="dcterms:W3CDTF">2024-07-23T03:59:19Z</dcterms:modified>
</cp:coreProperties>
</file>