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gif" ContentType="image/gif"/>
  <Default Extension="wmv" ContentType="video/x-ms-wmv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5.svg" ContentType="image/svg+xml"/>
  <Override PartName="/ppt/media/image36.svg" ContentType="image/svg+xml"/>
  <Override PartName="/ppt/media/image49.svg" ContentType="image/svg+xml"/>
  <Override PartName="/ppt/media/image8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91" r:id="rId7"/>
    <p:sldId id="292" r:id="rId8"/>
    <p:sldId id="259" r:id="rId9"/>
    <p:sldId id="260" r:id="rId10"/>
    <p:sldId id="277" r:id="rId11"/>
    <p:sldId id="295" r:id="rId12"/>
    <p:sldId id="293" r:id="rId13"/>
    <p:sldId id="296" r:id="rId14"/>
    <p:sldId id="294" r:id="rId15"/>
    <p:sldId id="297" r:id="rId16"/>
    <p:sldId id="307" r:id="rId17"/>
    <p:sldId id="272" r:id="rId18"/>
    <p:sldId id="273" r:id="rId19"/>
    <p:sldId id="308" r:id="rId20"/>
    <p:sldId id="309" r:id="rId21"/>
    <p:sldId id="310" r:id="rId22"/>
    <p:sldId id="311" r:id="rId23"/>
    <p:sldId id="312" r:id="rId24"/>
    <p:sldId id="313" r:id="rId25"/>
    <p:sldId id="314" r:id="rId26"/>
    <p:sldId id="316" r:id="rId27"/>
    <p:sldId id="315" r:id="rId28"/>
    <p:sldId id="317" r:id="rId29"/>
    <p:sldId id="334" r:id="rId30"/>
    <p:sldId id="335" r:id="rId31"/>
    <p:sldId id="333" r:id="rId32"/>
    <p:sldId id="274" r:id="rId33"/>
    <p:sldId id="305" r:id="rId34"/>
    <p:sldId id="261" r:id="rId35"/>
    <p:sldId id="289" r:id="rId36"/>
    <p:sldId id="262" r:id="rId37"/>
    <p:sldId id="319" r:id="rId38"/>
    <p:sldId id="320" r:id="rId3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AF7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 varScale="1">
        <p:scale>
          <a:sx n="83" d="100"/>
          <a:sy n="83" d="100"/>
        </p:scale>
        <p:origin x="77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2" Type="http://schemas.openxmlformats.org/officeDocument/2006/relationships/tableStyles" Target="tableStyles.xml"/><Relationship Id="rId41" Type="http://schemas.openxmlformats.org/officeDocument/2006/relationships/viewProps" Target="viewProps.xml"/><Relationship Id="rId40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0" name="Google Shape;10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0" name="Google Shape;10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0" name="Google Shape;10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0" name="Google Shape;10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0" name="Google Shape;10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" name="Google Shape;10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8" name="Google Shape;10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8" name="Google Shape;10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8" name="Google Shape;10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8" name="Google Shape;10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8" name="Google Shape;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9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9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9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9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0" name="Google Shape;10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0" name="Google Shape;10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0" name="Google Shape;10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Title and Vertical Text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Vertical Title and Text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Title and Content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Two Content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Comparison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Content with Caption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Picture with Caption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1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1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1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3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1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4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1.png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microsoft.com/office/2007/relationships/hdphoto" Target="../media/image4.wdp"/><Relationship Id="rId3" Type="http://schemas.openxmlformats.org/officeDocument/2006/relationships/image" Target="../media/image3.png"/><Relationship Id="rId2" Type="http://schemas.openxmlformats.org/officeDocument/2006/relationships/hyperlink" Target="https://hoc10.vn/doc-sach/mi-thuat-3/1/126/56/" TargetMode="External"/><Relationship Id="rId1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4.png"/><Relationship Id="rId2" Type="http://schemas.openxmlformats.org/officeDocument/2006/relationships/hyperlink" Target="https://youtu.be/Newa-ki9Cq4" TargetMode="External"/><Relationship Id="rId1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hyperlink" Target="https://youtu.be/Newa-ki9Cq4" TargetMode="External"/><Relationship Id="rId4" Type="http://schemas.openxmlformats.org/officeDocument/2006/relationships/image" Target="../media/image27.png"/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9.png"/><Relationship Id="rId1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0.png"/><Relationship Id="rId1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microsoft.com/office/2007/relationships/hdphoto" Target="../media/image4.wdp"/><Relationship Id="rId3" Type="http://schemas.openxmlformats.org/officeDocument/2006/relationships/image" Target="../media/image3.png"/><Relationship Id="rId2" Type="http://schemas.openxmlformats.org/officeDocument/2006/relationships/hyperlink" Target="https://hoc10.vn/doc-sach/mi-thuat-3/1/126/55/" TargetMode="External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hyperlink" Target="https://youtu.be/27CaZ2tA14E" TargetMode="External"/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34.png"/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34.png"/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34.png"/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8.jpeg"/><Relationship Id="rId1" Type="http://schemas.openxmlformats.org/officeDocument/2006/relationships/image" Target="../media/image3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0.jpeg"/><Relationship Id="rId1" Type="http://schemas.openxmlformats.org/officeDocument/2006/relationships/image" Target="../media/image39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1.jpe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6.png"/><Relationship Id="rId3" Type="http://schemas.microsoft.com/office/2007/relationships/media" Target="../media/media1.wmv"/><Relationship Id="rId2" Type="http://schemas.openxmlformats.org/officeDocument/2006/relationships/video" Target="../media/media1.wmv"/><Relationship Id="rId1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microsoft.com/office/2007/relationships/hdphoto" Target="../media/image4.wdp"/><Relationship Id="rId3" Type="http://schemas.openxmlformats.org/officeDocument/2006/relationships/image" Target="../media/image3.png"/><Relationship Id="rId2" Type="http://schemas.openxmlformats.org/officeDocument/2006/relationships/hyperlink" Target="https://hoc10.vn/doc-sach/mi-thuat-3/1/126/57/" TargetMode="External"/><Relationship Id="rId1" Type="http://schemas.openxmlformats.org/officeDocument/2006/relationships/image" Target="../media/image4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4.png"/><Relationship Id="rId1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5.xml"/><Relationship Id="rId5" Type="http://schemas.openxmlformats.org/officeDocument/2006/relationships/slideLayout" Target="../slideLayouts/slideLayout2.xml"/><Relationship Id="rId4" Type="http://schemas.microsoft.com/office/2007/relationships/hdphoto" Target="../media/image4.wdp"/><Relationship Id="rId3" Type="http://schemas.openxmlformats.org/officeDocument/2006/relationships/image" Target="../media/image3.png"/><Relationship Id="rId2" Type="http://schemas.openxmlformats.org/officeDocument/2006/relationships/hyperlink" Target="https://hoc10.vn/doc-sach/mi-thuat-3/1/126/57/" TargetMode="External"/><Relationship Id="rId1" Type="http://schemas.openxmlformats.org/officeDocument/2006/relationships/image" Target="../media/image45.png"/></Relationships>
</file>

<file path=ppt/slides/_rels/slide3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6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7.png"/><Relationship Id="rId1" Type="http://schemas.openxmlformats.org/officeDocument/2006/relationships/image" Target="../media/image46.png"/></Relationships>
</file>

<file path=ppt/slides/_rels/slide3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7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7.png"/><Relationship Id="rId1" Type="http://schemas.openxmlformats.org/officeDocument/2006/relationships/image" Target="../media/image46.png"/></Relationships>
</file>

<file path=ppt/slides/_rels/slide3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9.svg"/><Relationship Id="rId2" Type="http://schemas.openxmlformats.org/officeDocument/2006/relationships/image" Target="../media/image48.png"/><Relationship Id="rId1" Type="http://schemas.openxmlformats.org/officeDocument/2006/relationships/image" Target="../media/image46.png"/></Relationships>
</file>

<file path=ppt/slides/_rels/slide3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9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0.GIF"/><Relationship Id="rId1" Type="http://schemas.openxmlformats.org/officeDocument/2006/relationships/image" Target="../media/image46.pn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GIF"/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2.xml"/><Relationship Id="rId4" Type="http://schemas.microsoft.com/office/2007/relationships/hdphoto" Target="../media/image4.wdp"/><Relationship Id="rId3" Type="http://schemas.openxmlformats.org/officeDocument/2006/relationships/image" Target="../media/image3.png"/><Relationship Id="rId2" Type="http://schemas.openxmlformats.org/officeDocument/2006/relationships/hyperlink" Target="https://hoc10.vn/doc-sach/mi-thuat-3/1/126/55/" TargetMode="External"/><Relationship Id="rId1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7.xml"/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1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1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431045" y="209464"/>
            <a:ext cx="268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Mĩ thuật 3</a:t>
            </a:r>
            <a:endParaRPr lang="en-US" sz="28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9" name="Google Shape;54;p1"/>
          <p:cNvSpPr txBox="1"/>
          <p:nvPr/>
        </p:nvSpPr>
        <p:spPr>
          <a:xfrm>
            <a:off x="41841" y="1789591"/>
            <a:ext cx="12108318" cy="1964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algn="ctr">
              <a:lnSpc>
                <a:spcPct val="150000"/>
              </a:lnSpc>
              <a:buSzPts val="990"/>
              <a:buFont typeface="Arial" panose="020B0604020202020204"/>
              <a:buNone/>
            </a:pP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Chủ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đề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7</a:t>
            </a:r>
            <a:endParaRPr lang="en-US" b="1" dirty="0">
              <a:solidFill>
                <a:srgbClr val="002060"/>
              </a:solidFill>
              <a:latin typeface="UTM Avo" panose="02040603050506020204" pitchFamily="18" charset="0"/>
            </a:endParaRPr>
          </a:p>
          <a:p>
            <a:pPr algn="ctr">
              <a:lnSpc>
                <a:spcPct val="150000"/>
              </a:lnSpc>
              <a:buSzPts val="990"/>
              <a:buFont typeface="Arial" panose="020B0604020202020204"/>
              <a:buNone/>
            </a:pP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Cùng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vẽ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, in,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nặn</a:t>
            </a:r>
            <a:endParaRPr lang="en-US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3" name="Google Shape;54;p1"/>
          <p:cNvSpPr txBox="1"/>
          <p:nvPr/>
        </p:nvSpPr>
        <p:spPr>
          <a:xfrm>
            <a:off x="826110" y="3429000"/>
            <a:ext cx="10539780" cy="1448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algn="ctr">
              <a:lnSpc>
                <a:spcPct val="150000"/>
              </a:lnSpc>
              <a:buSzPts val="990"/>
              <a:buFont typeface="Arial" panose="020B0604020202020204"/>
              <a:buNone/>
            </a:pPr>
            <a:r>
              <a:rPr lang="en-US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US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14: Gia </a:t>
            </a:r>
            <a:r>
              <a:rPr lang="en-US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đình</a:t>
            </a:r>
            <a:r>
              <a:rPr lang="en-US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thân</a:t>
            </a:r>
            <a:r>
              <a:rPr lang="en-US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yêu</a:t>
            </a:r>
            <a:endParaRPr lang="en-US" b="1" dirty="0">
              <a:solidFill>
                <a:srgbClr val="FF0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546478" y="5822613"/>
            <a:ext cx="2746187" cy="1035387"/>
            <a:chOff x="6934815" y="1098422"/>
            <a:chExt cx="3656986" cy="1620468"/>
          </a:xfrm>
        </p:grpSpPr>
        <p:sp>
          <p:nvSpPr>
            <p:cNvPr id="3" name="Rectangle 2"/>
            <p:cNvSpPr/>
            <p:nvPr/>
          </p:nvSpPr>
          <p:spPr>
            <a:xfrm>
              <a:off x="6934815" y="1098422"/>
              <a:ext cx="3656986" cy="110658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7078292" y="1218506"/>
              <a:ext cx="3370031" cy="15003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Khâu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áo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cho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con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45" y="1955801"/>
            <a:ext cx="4803455" cy="3592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5662032" y="1305934"/>
          <a:ext cx="6517268" cy="5580443"/>
        </p:xfrm>
        <a:graphic>
          <a:graphicData uri="http://schemas.openxmlformats.org/drawingml/2006/table">
            <a:tbl>
              <a:tblPr firstRow="1" bandRow="1"/>
              <a:tblGrid>
                <a:gridCol w="3300668"/>
                <a:gridCol w="3216600"/>
              </a:tblGrid>
              <a:tr h="61170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3200" b="1" dirty="0" err="1">
                          <a:solidFill>
                            <a:schemeClr val="bg1"/>
                          </a:solidFill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Hình</a:t>
                      </a:r>
                      <a:r>
                        <a:rPr lang="en-US" sz="3200" b="1" baseline="0" dirty="0">
                          <a:solidFill>
                            <a:schemeClr val="bg1"/>
                          </a:solidFill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 2</a:t>
                      </a:r>
                      <a:endParaRPr lang="en-US" sz="3200" b="1" baseline="0" dirty="0">
                        <a:solidFill>
                          <a:schemeClr val="bg1"/>
                        </a:solidFill>
                        <a:latin typeface="UTM Avo" panose="0204060305050602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3200" b="1" dirty="0" err="1">
                          <a:solidFill>
                            <a:schemeClr val="bg1"/>
                          </a:solidFill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Đáp</a:t>
                      </a:r>
                      <a:r>
                        <a:rPr lang="en-US" sz="3200" b="1" baseline="0" dirty="0">
                          <a:solidFill>
                            <a:schemeClr val="bg1"/>
                          </a:solidFill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chemeClr val="bg1"/>
                          </a:solidFill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án</a:t>
                      </a:r>
                      <a:endParaRPr lang="en-US" sz="3200" b="1" baseline="0" dirty="0" err="1">
                        <a:solidFill>
                          <a:schemeClr val="bg1"/>
                        </a:solidFill>
                        <a:latin typeface="UTM Avo" panose="0204060305050602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</a:tr>
              <a:tr h="75589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dirty="0" err="1">
                          <a:solidFill>
                            <a:schemeClr val="bg1"/>
                          </a:solidFill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Hoạt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động</a:t>
                      </a:r>
                      <a:endParaRPr lang="en-US" sz="2800" baseline="0" dirty="0" err="1">
                        <a:solidFill>
                          <a:schemeClr val="bg1"/>
                        </a:solidFill>
                        <a:latin typeface="UTM Avo" panose="0204060305050602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aseline="0" dirty="0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aseline="0" dirty="0" err="1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Bà</a:t>
                      </a:r>
                      <a:r>
                        <a:rPr lang="en-US" sz="2800" baseline="0" dirty="0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aseline="0" dirty="0" err="1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khâu</a:t>
                      </a:r>
                      <a:r>
                        <a:rPr lang="en-US" sz="2800" baseline="0" dirty="0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aseline="0" dirty="0" err="1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áo</a:t>
                      </a:r>
                      <a:r>
                        <a:rPr lang="en-US" sz="2800" baseline="0" dirty="0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baseline="0" dirty="0" err="1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mẹ</a:t>
                      </a:r>
                      <a:r>
                        <a:rPr lang="en-US" sz="2800" baseline="0" dirty="0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aseline="0" dirty="0" err="1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bế</a:t>
                      </a:r>
                      <a:r>
                        <a:rPr lang="en-US" sz="2800" baseline="0" dirty="0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 con</a:t>
                      </a:r>
                      <a:endParaRPr lang="en-US" sz="2800" baseline="0" dirty="0">
                        <a:latin typeface="UTM Avo" panose="0204060305050602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28761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>
                          <a:solidFill>
                            <a:schemeClr val="bg1"/>
                          </a:solidFill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Hình</a:t>
                      </a:r>
                      <a:r>
                        <a:rPr lang="en-US" sz="2800" baseline="0">
                          <a:solidFill>
                            <a:schemeClr val="bg1"/>
                          </a:solidFill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 ảnh chính</a:t>
                      </a:r>
                      <a:endParaRPr lang="en-US" sz="2800" baseline="0">
                        <a:solidFill>
                          <a:schemeClr val="bg1"/>
                        </a:solidFill>
                        <a:latin typeface="UTM Avo" panose="0204060305050602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aseline="0" dirty="0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Các</a:t>
                      </a:r>
                      <a:r>
                        <a:rPr lang="en-US" sz="2800" baseline="0" dirty="0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aseline="0" dirty="0" err="1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thành</a:t>
                      </a:r>
                      <a:r>
                        <a:rPr lang="en-US" sz="2800" baseline="0" dirty="0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aseline="0" dirty="0" err="1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viên</a:t>
                      </a:r>
                      <a:r>
                        <a:rPr lang="en-US" sz="2800" baseline="0" dirty="0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aseline="0" dirty="0" err="1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trong</a:t>
                      </a:r>
                      <a:endParaRPr lang="en-US" sz="2800" baseline="0" dirty="0">
                        <a:latin typeface="UTM Avo" panose="02040603050506020204" pitchFamily="18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aseline="0" dirty="0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2800" baseline="0" dirty="0" err="1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gia</a:t>
                      </a:r>
                      <a:r>
                        <a:rPr lang="en-US" sz="2800" baseline="0" dirty="0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aseline="0" dirty="0" err="1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đình</a:t>
                      </a:r>
                      <a:r>
                        <a:rPr lang="en-US" sz="2800" baseline="0" dirty="0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.</a:t>
                      </a:r>
                      <a:endParaRPr lang="en-US" sz="2800" baseline="0" dirty="0">
                        <a:latin typeface="UTM Avo" panose="0204060305050602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5589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>
                          <a:solidFill>
                            <a:schemeClr val="bg1"/>
                          </a:solidFill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Hình</a:t>
                      </a:r>
                      <a:r>
                        <a:rPr lang="en-US" sz="2800" baseline="0">
                          <a:solidFill>
                            <a:schemeClr val="bg1"/>
                          </a:solidFill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 ảnh phụ</a:t>
                      </a:r>
                      <a:endParaRPr lang="en-US" sz="2800" baseline="0">
                        <a:solidFill>
                          <a:schemeClr val="bg1"/>
                        </a:solidFill>
                        <a:latin typeface="UTM Avo" panose="0204060305050602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dirty="0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Máy</a:t>
                      </a:r>
                      <a:r>
                        <a:rPr lang="en-US" sz="2800" baseline="0" dirty="0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aseline="0" dirty="0" err="1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khâu</a:t>
                      </a:r>
                      <a:r>
                        <a:rPr lang="en-US" sz="2800" baseline="0" dirty="0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baseline="0" dirty="0" err="1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giường</a:t>
                      </a:r>
                      <a:r>
                        <a:rPr lang="en-US" sz="2800" baseline="0" dirty="0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…</a:t>
                      </a:r>
                      <a:endParaRPr lang="en-US" sz="2800" baseline="0" dirty="0">
                        <a:latin typeface="UTM Avo" panose="0204060305050602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15"/>
          <p:cNvSpPr/>
          <p:nvPr/>
        </p:nvSpPr>
        <p:spPr>
          <a:xfrm>
            <a:off x="1404386" y="5943600"/>
            <a:ext cx="3121798" cy="635000"/>
          </a:xfrm>
          <a:prstGeom prst="roundRect">
            <a:avLst/>
          </a:prstGeom>
          <a:solidFill>
            <a:schemeClr val="accent2"/>
          </a:solidFill>
          <a:ln w="25400" cap="flat" cmpd="sng" algn="ctr">
            <a:solidFill>
              <a:schemeClr val="accent2">
                <a:lumMod val="40000"/>
                <a:lumOff val="60000"/>
              </a:schemeClr>
            </a:solidFill>
            <a:prstDash val="solid"/>
          </a:ln>
          <a:effectLst/>
        </p:spPr>
        <p:txBody>
          <a:bodyPr rtlCol="0" anchor="t"/>
          <a:lstStyle/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Khâu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áo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cho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con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ounded Rectangle 16"/>
          <p:cNvSpPr/>
          <p:nvPr/>
        </p:nvSpPr>
        <p:spPr>
          <a:xfrm>
            <a:off x="5658392" y="2647821"/>
            <a:ext cx="3011154" cy="668777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Họa sĩ Trần Văn Cần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4BACC6">
                  <a:lumMod val="50000"/>
                </a:srgbClr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ounded Rectangle 17"/>
          <p:cNvSpPr/>
          <p:nvPr/>
        </p:nvSpPr>
        <p:spPr>
          <a:xfrm>
            <a:off x="5658392" y="3534249"/>
            <a:ext cx="3011154" cy="668777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lvl="0" algn="ctr">
              <a:lnSpc>
                <a:spcPct val="150000"/>
              </a:lnSpc>
              <a:buClrTx/>
            </a:pPr>
            <a:r>
              <a:rPr lang="en-US" sz="2000" kern="1200">
                <a:solidFill>
                  <a:srgbClr val="4BACC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Sáng tác 1955</a:t>
            </a:r>
            <a:endParaRPr lang="en-US" sz="2000" kern="1200" dirty="0">
              <a:solidFill>
                <a:srgbClr val="4BACC6">
                  <a:lumMod val="50000"/>
                </a:srgbClr>
              </a:solidFill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ounded Rectangle 18"/>
          <p:cNvSpPr/>
          <p:nvPr/>
        </p:nvSpPr>
        <p:spPr>
          <a:xfrm>
            <a:off x="5658392" y="4420677"/>
            <a:ext cx="3011154" cy="887923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b"/>
          <a:lstStyle/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Khâu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áo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cho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con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thuộc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tranh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kí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họa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50000"/>
                </a:srgbClr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138" y="2545238"/>
            <a:ext cx="4241895" cy="3172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ounded Rectangle 13"/>
          <p:cNvSpPr/>
          <p:nvPr/>
        </p:nvSpPr>
        <p:spPr>
          <a:xfrm>
            <a:off x="652534" y="1779186"/>
            <a:ext cx="4625502" cy="668777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Tìm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hiểu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bức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tranh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: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50000"/>
                </a:srgbClr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5661397" y="1345431"/>
          <a:ext cx="6517640" cy="4803775"/>
        </p:xfrm>
        <a:graphic>
          <a:graphicData uri="http://schemas.openxmlformats.org/drawingml/2006/table">
            <a:tbl>
              <a:tblPr firstRow="1" bandRow="1"/>
              <a:tblGrid>
                <a:gridCol w="3300730"/>
                <a:gridCol w="3216600"/>
              </a:tblGrid>
              <a:tr h="58774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3600" b="1" dirty="0" err="1">
                          <a:solidFill>
                            <a:schemeClr val="bg1"/>
                          </a:solidFill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Hình</a:t>
                      </a:r>
                      <a:r>
                        <a:rPr lang="en-US" sz="3600" b="1" baseline="0" dirty="0">
                          <a:solidFill>
                            <a:schemeClr val="bg1"/>
                          </a:solidFill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 3</a:t>
                      </a:r>
                      <a:endParaRPr lang="en-US" sz="3600" b="1" baseline="0" dirty="0">
                        <a:solidFill>
                          <a:schemeClr val="bg1"/>
                        </a:solidFill>
                        <a:latin typeface="UTM Avo" panose="0204060305050602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3600" b="1" dirty="0" err="1">
                          <a:solidFill>
                            <a:schemeClr val="bg1"/>
                          </a:solidFill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Đáp</a:t>
                      </a:r>
                      <a:r>
                        <a:rPr lang="en-US" sz="3600" b="1" baseline="0" dirty="0">
                          <a:solidFill>
                            <a:schemeClr val="bg1"/>
                          </a:solidFill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baseline="0" dirty="0" err="1">
                          <a:solidFill>
                            <a:schemeClr val="bg1"/>
                          </a:solidFill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án</a:t>
                      </a:r>
                      <a:endParaRPr lang="en-US" sz="3600" b="1" baseline="0" dirty="0" err="1">
                        <a:solidFill>
                          <a:schemeClr val="bg1"/>
                        </a:solidFill>
                        <a:latin typeface="UTM Avo" panose="0204060305050602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</a:tr>
              <a:tr h="72628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3200">
                          <a:solidFill>
                            <a:schemeClr val="bg1"/>
                          </a:solidFill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Hoạt</a:t>
                      </a:r>
                      <a:r>
                        <a:rPr lang="en-US" sz="3200" baseline="0">
                          <a:solidFill>
                            <a:schemeClr val="bg1"/>
                          </a:solidFill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 động</a:t>
                      </a:r>
                      <a:endParaRPr lang="en-US" sz="3200" baseline="0">
                        <a:solidFill>
                          <a:schemeClr val="bg1"/>
                        </a:solidFill>
                        <a:latin typeface="UTM Avo" panose="0204060305050602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3200" baseline="0" dirty="0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aseline="0" dirty="0" err="1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Gói</a:t>
                      </a:r>
                      <a:r>
                        <a:rPr lang="en-US" sz="3200" baseline="0" dirty="0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 bánh </a:t>
                      </a:r>
                      <a:r>
                        <a:rPr lang="en-US" sz="3200" baseline="0" dirty="0" err="1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tét</a:t>
                      </a:r>
                      <a:r>
                        <a:rPr lang="en-US" sz="3200" baseline="0" dirty="0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aseline="0" dirty="0" err="1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ngày</a:t>
                      </a:r>
                      <a:r>
                        <a:rPr lang="en-US" sz="3200" baseline="0" dirty="0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aseline="0" dirty="0" err="1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tết</a:t>
                      </a:r>
                      <a:endParaRPr lang="en-US" sz="3200" baseline="0" dirty="0" err="1">
                        <a:latin typeface="UTM Avo" panose="0204060305050602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23717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3200">
                          <a:solidFill>
                            <a:schemeClr val="bg1"/>
                          </a:solidFill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Hình</a:t>
                      </a:r>
                      <a:r>
                        <a:rPr lang="en-US" sz="3200" baseline="0">
                          <a:solidFill>
                            <a:schemeClr val="bg1"/>
                          </a:solidFill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 ảnh chính</a:t>
                      </a:r>
                      <a:endParaRPr lang="en-US" sz="3200" baseline="0">
                        <a:solidFill>
                          <a:schemeClr val="bg1"/>
                        </a:solidFill>
                        <a:latin typeface="UTM Avo" panose="0204060305050602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3200" baseline="0" dirty="0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Hai </a:t>
                      </a:r>
                      <a:r>
                        <a:rPr lang="en-US" sz="3200" dirty="0" err="1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bố</a:t>
                      </a:r>
                      <a:r>
                        <a:rPr lang="en-US" sz="3200" baseline="0" dirty="0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 con</a:t>
                      </a:r>
                      <a:endParaRPr lang="en-US" sz="3200" baseline="0" dirty="0">
                        <a:latin typeface="UTM Avo" panose="0204060305050602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90426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3200">
                          <a:solidFill>
                            <a:schemeClr val="bg1"/>
                          </a:solidFill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Hình</a:t>
                      </a:r>
                      <a:r>
                        <a:rPr lang="en-US" sz="3200" baseline="0">
                          <a:solidFill>
                            <a:schemeClr val="bg1"/>
                          </a:solidFill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 ảnh phụ</a:t>
                      </a:r>
                      <a:endParaRPr lang="en-US" sz="3200" baseline="0">
                        <a:solidFill>
                          <a:schemeClr val="bg1"/>
                        </a:solidFill>
                        <a:latin typeface="UTM Avo" panose="0204060305050602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3200" baseline="0" dirty="0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 Bánh </a:t>
                      </a:r>
                      <a:r>
                        <a:rPr lang="en-US" sz="3200" baseline="0" dirty="0" err="1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tét</a:t>
                      </a:r>
                      <a:r>
                        <a:rPr lang="en-US" sz="3200" baseline="0" dirty="0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200" baseline="0" dirty="0" err="1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bếp</a:t>
                      </a:r>
                      <a:r>
                        <a:rPr lang="en-US" sz="3200" baseline="0" dirty="0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aseline="0" dirty="0" err="1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lửa</a:t>
                      </a:r>
                      <a:r>
                        <a:rPr lang="en-US" sz="3200" baseline="0" dirty="0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200" baseline="0" dirty="0" err="1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lá</a:t>
                      </a:r>
                      <a:r>
                        <a:rPr lang="en-US" sz="3200" baseline="0" dirty="0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aseline="0" dirty="0" err="1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chuối</a:t>
                      </a:r>
                      <a:r>
                        <a:rPr lang="en-US" sz="3200" baseline="0" dirty="0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, …</a:t>
                      </a:r>
                      <a:endParaRPr lang="en-US" sz="3200" baseline="0" dirty="0">
                        <a:latin typeface="UTM Avo" panose="0204060305050602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1318091" y="5681536"/>
            <a:ext cx="2543911" cy="731964"/>
            <a:chOff x="6797944" y="1098422"/>
            <a:chExt cx="4346292" cy="1251087"/>
          </a:xfrm>
        </p:grpSpPr>
        <p:sp>
          <p:nvSpPr>
            <p:cNvPr id="6" name="Rectangle 5"/>
            <p:cNvSpPr/>
            <p:nvPr/>
          </p:nvSpPr>
          <p:spPr>
            <a:xfrm>
              <a:off x="6797944" y="1098422"/>
              <a:ext cx="4346292" cy="1251087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013197" y="1218507"/>
              <a:ext cx="3892360" cy="8445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Tranh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minh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họa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371" y="1905000"/>
            <a:ext cx="4345353" cy="353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3"/>
          <p:cNvSpPr/>
          <p:nvPr/>
        </p:nvSpPr>
        <p:spPr>
          <a:xfrm>
            <a:off x="652534" y="1779186"/>
            <a:ext cx="4625502" cy="668777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Tìm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hiểu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bức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tranh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: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50000"/>
                </a:srgbClr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ounded Rectangle 15"/>
          <p:cNvSpPr/>
          <p:nvPr/>
        </p:nvSpPr>
        <p:spPr>
          <a:xfrm>
            <a:off x="1639898" y="5882173"/>
            <a:ext cx="2478139" cy="673100"/>
          </a:xfrm>
          <a:prstGeom prst="roundRect">
            <a:avLst/>
          </a:prstGeom>
          <a:solidFill>
            <a:schemeClr val="accent2"/>
          </a:solidFill>
          <a:ln w="25400" cap="flat" cmpd="sng" algn="ctr">
            <a:solidFill>
              <a:schemeClr val="accent2">
                <a:lumMod val="40000"/>
                <a:lumOff val="6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Tranh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minh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họa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ounded Rectangle 16"/>
          <p:cNvSpPr/>
          <p:nvPr/>
        </p:nvSpPr>
        <p:spPr>
          <a:xfrm>
            <a:off x="5715820" y="2206674"/>
            <a:ext cx="3836269" cy="780346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Họa sĩ Minh Anh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4BACC6">
                  <a:lumMod val="50000"/>
                </a:srgbClr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ounded Rectangle 17"/>
          <p:cNvSpPr/>
          <p:nvPr/>
        </p:nvSpPr>
        <p:spPr>
          <a:xfrm>
            <a:off x="5715819" y="3172860"/>
            <a:ext cx="3836269" cy="780346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lvl="0" algn="ctr">
              <a:lnSpc>
                <a:spcPct val="150000"/>
              </a:lnSpc>
              <a:buClrTx/>
            </a:pPr>
            <a:r>
              <a:rPr lang="en-US" sz="2000" kern="1200">
                <a:solidFill>
                  <a:srgbClr val="4BACC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Sáng tác 2021</a:t>
            </a:r>
            <a:endParaRPr lang="en-US" sz="2000" kern="1200" dirty="0">
              <a:solidFill>
                <a:srgbClr val="4BACC6">
                  <a:lumMod val="50000"/>
                </a:srgbClr>
              </a:solidFill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Rounded Rectangle 18"/>
          <p:cNvSpPr/>
          <p:nvPr/>
        </p:nvSpPr>
        <p:spPr>
          <a:xfrm>
            <a:off x="5734222" y="4140122"/>
            <a:ext cx="4334688" cy="1183629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Diễn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tả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cảnh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gói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bánh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tét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của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gia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đình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Nam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Bộ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50000"/>
                </a:srgbClr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035" y="2614060"/>
            <a:ext cx="3817866" cy="3102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43274" y="1955874"/>
            <a:ext cx="91054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</a:pPr>
            <a:r>
              <a:rPr lang="en-US" sz="2400" b="1" kern="1200">
                <a:solidFill>
                  <a:srgbClr val="4BACC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Một số sản phẩm, tác phầm mĩ thuật về chủ đề gia đình </a:t>
            </a:r>
            <a:endParaRPr lang="en-US" sz="2400" b="1" kern="1200">
              <a:solidFill>
                <a:srgbClr val="4BACC6">
                  <a:lumMod val="50000"/>
                </a:srgbClr>
              </a:solidFill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39" y="3078646"/>
            <a:ext cx="3023260" cy="2738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161639" y="6011582"/>
            <a:ext cx="3009578" cy="52479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Tranh màu bột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4BACC6">
                  <a:lumMod val="50000"/>
                </a:srgbClr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959984" y="6011582"/>
            <a:ext cx="3199396" cy="52479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Tranh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màu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nước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50000"/>
                </a:srgbClr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984" y="3078646"/>
            <a:ext cx="3218592" cy="2738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7948147" y="6011582"/>
            <a:ext cx="2889195" cy="52479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Tranh màu sáp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4BACC6">
                  <a:lumMod val="50000"/>
                </a:srgbClr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661" y="3078645"/>
            <a:ext cx="2957630" cy="2738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9455457" y="1287394"/>
            <a:ext cx="2736543" cy="1558939"/>
            <a:chOff x="309542" y="967667"/>
            <a:chExt cx="2878585" cy="1558939"/>
          </a:xfrm>
        </p:grpSpPr>
        <p:pic>
          <p:nvPicPr>
            <p:cNvPr id="3" name="Picture 2">
              <a:hlinkClick r:id="rId2"/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7499" t="15368" r="7236" b="7264"/>
            <a:stretch>
              <a:fillRect/>
            </a:stretch>
          </p:blipFill>
          <p:spPr>
            <a:xfrm>
              <a:off x="905522" y="1221589"/>
              <a:ext cx="1438182" cy="1305017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309542" y="967667"/>
              <a:ext cx="28785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>
                  <a:solidFill>
                    <a:schemeClr val="accent2"/>
                  </a:solidFill>
                  <a:latin typeface="UTM Avo" panose="02040603050506020204" pitchFamily="18" charset="0"/>
                </a:rPr>
                <a:t>Ấn để đến trang sách</a:t>
              </a:r>
              <a:endParaRPr lang="en-US" sz="1800" b="1">
                <a:solidFill>
                  <a:schemeClr val="accent2"/>
                </a:solidFill>
                <a:latin typeface="UTM Avo" panose="02040603050506020204" pitchFamily="18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775484" y="1264228"/>
            <a:ext cx="6292215" cy="521970"/>
          </a:xfrm>
          <a:prstGeom prst="rect">
            <a:avLst/>
          </a:prstGeom>
          <a:solidFill>
            <a:srgbClr val="FFFAF7"/>
          </a:solidFill>
        </p:spPr>
        <p:txBody>
          <a:bodyPr wrap="non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2800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Quan </a:t>
            </a:r>
            <a:r>
              <a:rPr lang="en-US" sz="2800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sát</a:t>
            </a:r>
            <a:r>
              <a:rPr lang="en-US" sz="2800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tranh</a:t>
            </a:r>
            <a:r>
              <a:rPr lang="en-US" sz="2800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và</a:t>
            </a:r>
            <a:r>
              <a:rPr lang="en-US" sz="2800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trả</a:t>
            </a:r>
            <a:r>
              <a:rPr lang="en-US" sz="2800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lời</a:t>
            </a:r>
            <a:r>
              <a:rPr lang="en-US" sz="2800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câu</a:t>
            </a:r>
            <a:r>
              <a:rPr lang="en-US" sz="2800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hỏi</a:t>
            </a:r>
            <a:r>
              <a:rPr lang="en-US" sz="2800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:</a:t>
            </a:r>
            <a:endParaRPr lang="en-US" sz="2800" kern="1200" dirty="0">
              <a:solidFill>
                <a:prstClr val="black"/>
              </a:solidFill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227445" y="2038350"/>
            <a:ext cx="5964555" cy="4615815"/>
          </a:xfrm>
          <a:prstGeom prst="rect">
            <a:avLst/>
          </a:prstGeom>
          <a:solidFill>
            <a:srgbClr val="FFFAF7"/>
          </a:solidFill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50000"/>
              </a:lnSpc>
              <a:buClrTx/>
              <a:buFont typeface="Wingdings" panose="05000000000000000000" pitchFamily="2" charset="2"/>
              <a:buChar char="Ø"/>
            </a:pPr>
            <a:r>
              <a:rPr lang="en-US" sz="2800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Các</a:t>
            </a:r>
            <a:r>
              <a:rPr lang="en-US" sz="2800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bước</a:t>
            </a:r>
            <a:r>
              <a:rPr lang="en-US" sz="2800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vẽ</a:t>
            </a:r>
            <a:r>
              <a:rPr lang="en-US" sz="2800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tạo</a:t>
            </a:r>
            <a:r>
              <a:rPr lang="en-US" sz="2800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bức</a:t>
            </a:r>
            <a:r>
              <a:rPr lang="en-US" sz="2800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tranh</a:t>
            </a:r>
            <a:r>
              <a:rPr lang="en-US" sz="2800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. </a:t>
            </a:r>
            <a:endParaRPr lang="en-US" sz="2800" kern="1200" dirty="0">
              <a:solidFill>
                <a:prstClr val="black"/>
              </a:solidFill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  <a:p>
            <a:pPr marL="571500" indent="-571500" algn="just">
              <a:lnSpc>
                <a:spcPct val="150000"/>
              </a:lnSpc>
              <a:buClrTx/>
              <a:buFont typeface="Wingdings" panose="05000000000000000000" pitchFamily="2" charset="2"/>
              <a:buChar char="Ø"/>
            </a:pPr>
            <a:r>
              <a:rPr lang="en-US" sz="2800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Nhân</a:t>
            </a:r>
            <a:r>
              <a:rPr lang="en-US" sz="2800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vật</a:t>
            </a:r>
            <a:r>
              <a:rPr lang="en-US" sz="2800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trong</a:t>
            </a:r>
            <a:r>
              <a:rPr lang="en-US" sz="2800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tranh</a:t>
            </a:r>
            <a:r>
              <a:rPr lang="en-US" sz="2800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gồm</a:t>
            </a:r>
            <a:r>
              <a:rPr lang="en-US" sz="2800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những</a:t>
            </a:r>
            <a:r>
              <a:rPr lang="en-US" sz="2800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ai?</a:t>
            </a:r>
            <a:endParaRPr lang="en-US" sz="2800" kern="1200" dirty="0">
              <a:solidFill>
                <a:prstClr val="black"/>
              </a:solidFill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  <a:p>
            <a:pPr marL="571500" indent="-571500" algn="just">
              <a:lnSpc>
                <a:spcPct val="150000"/>
              </a:lnSpc>
              <a:buClrTx/>
              <a:buFont typeface="Wingdings" panose="05000000000000000000" pitchFamily="2" charset="2"/>
              <a:buChar char="Ø"/>
            </a:pPr>
            <a:r>
              <a:rPr lang="en-US" sz="2800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Khung</a:t>
            </a:r>
            <a:r>
              <a:rPr lang="en-US" sz="2800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cảnh</a:t>
            </a:r>
            <a:r>
              <a:rPr lang="en-US" sz="2800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xung</a:t>
            </a:r>
            <a:r>
              <a:rPr lang="en-US" sz="2800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quanh</a:t>
            </a:r>
            <a:r>
              <a:rPr lang="en-US" sz="2800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như</a:t>
            </a:r>
            <a:r>
              <a:rPr lang="en-US" sz="2800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thế</a:t>
            </a:r>
            <a:r>
              <a:rPr lang="en-US" sz="2800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nào</a:t>
            </a:r>
            <a:r>
              <a:rPr lang="en-US" sz="2800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?</a:t>
            </a:r>
            <a:endParaRPr lang="en-US" sz="2800" kern="1200" dirty="0">
              <a:solidFill>
                <a:prstClr val="black"/>
              </a:solidFill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  <a:p>
            <a:pPr marL="571500" indent="-571500" algn="just">
              <a:lnSpc>
                <a:spcPct val="150000"/>
              </a:lnSpc>
              <a:buClrTx/>
              <a:buFont typeface="Wingdings" panose="05000000000000000000" pitchFamily="2" charset="2"/>
              <a:buChar char="Ø"/>
            </a:pPr>
            <a:r>
              <a:rPr lang="en-US" sz="2800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Màu</a:t>
            </a:r>
            <a:r>
              <a:rPr lang="en-US" sz="2800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sắc</a:t>
            </a:r>
            <a:r>
              <a:rPr lang="en-US" sz="2800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nào</a:t>
            </a:r>
            <a:r>
              <a:rPr lang="en-US" sz="2800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được</a:t>
            </a:r>
            <a:r>
              <a:rPr lang="en-US" sz="2800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sử</a:t>
            </a:r>
            <a:r>
              <a:rPr lang="en-US" sz="2800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dụng</a:t>
            </a:r>
            <a:r>
              <a:rPr lang="en-US" sz="2800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trong</a:t>
            </a:r>
            <a:r>
              <a:rPr lang="en-US" sz="2800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tranh</a:t>
            </a:r>
            <a:r>
              <a:rPr lang="en-US" sz="2800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?</a:t>
            </a:r>
            <a:endParaRPr lang="en-US" sz="2800" kern="1200" dirty="0">
              <a:solidFill>
                <a:prstClr val="black"/>
              </a:solidFill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Picture 5">
            <a:hlinkClick r:id="rId2"/>
          </p:cNvPr>
          <p:cNvPicPr>
            <a:picLocks noChangeAspect="1"/>
          </p:cNvPicPr>
          <p:nvPr/>
        </p:nvPicPr>
        <p:blipFill rotWithShape="1">
          <a:blip r:embed="rId3"/>
          <a:srcRect l="3182" t="19259" r="3406" b="4445"/>
          <a:stretch>
            <a:fillRect/>
          </a:stretch>
        </p:blipFill>
        <p:spPr>
          <a:xfrm>
            <a:off x="159097" y="3153956"/>
            <a:ext cx="5805397" cy="2881716"/>
          </a:xfrm>
          <a:prstGeom prst="rect">
            <a:avLst/>
          </a:prstGeom>
        </p:spPr>
      </p:pic>
      <p:sp>
        <p:nvSpPr>
          <p:cNvPr id="4" name="Snip Single Corner Rectangle 10"/>
          <p:cNvSpPr/>
          <p:nvPr/>
        </p:nvSpPr>
        <p:spPr>
          <a:xfrm>
            <a:off x="25400" y="2038410"/>
            <a:ext cx="5964494" cy="863600"/>
          </a:xfrm>
          <a:prstGeom prst="snip1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ysDash"/>
          </a:ln>
          <a:effectLst/>
        </p:spPr>
        <p:txBody>
          <a:bodyPr rtlCol="0" anchor="ctr"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Vẽ bằng màu sáp</a:t>
            </a: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srgbClr val="4BACC6">
                  <a:lumMod val="50000"/>
                </a:srgbClr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5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6303237" y="2196751"/>
            <a:ext cx="3700700" cy="546918"/>
            <a:chOff x="10210800" y="1638300"/>
            <a:chExt cx="7232150" cy="914400"/>
          </a:xfrm>
        </p:grpSpPr>
        <p:sp>
          <p:nvSpPr>
            <p:cNvPr id="4" name="Pentagon 1"/>
            <p:cNvSpPr/>
            <p:nvPr/>
          </p:nvSpPr>
          <p:spPr>
            <a:xfrm>
              <a:off x="13639800" y="1638300"/>
              <a:ext cx="3803150" cy="914400"/>
            </a:xfrm>
            <a:prstGeom prst="homePlate">
              <a:avLst/>
            </a:prstGeom>
            <a:solidFill>
              <a:srgbClr val="4F81BD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  <p:sp>
          <p:nvSpPr>
            <p:cNvPr id="5" name="Pentagon 13"/>
            <p:cNvSpPr/>
            <p:nvPr/>
          </p:nvSpPr>
          <p:spPr>
            <a:xfrm flipH="1">
              <a:off x="10210800" y="1638300"/>
              <a:ext cx="3429000" cy="914400"/>
            </a:xfrm>
            <a:prstGeom prst="homePlate">
              <a:avLst/>
            </a:prstGeom>
            <a:solidFill>
              <a:srgbClr val="4F81BD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1211490" y="1710779"/>
              <a:ext cx="274305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0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Các bước vẽ tranh:</a:t>
              </a: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65" y="3356039"/>
            <a:ext cx="3318423" cy="2484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0026" y="3279217"/>
            <a:ext cx="3412482" cy="247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5105" y="3488183"/>
            <a:ext cx="3183465" cy="2345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Curved Up Arrow 4"/>
          <p:cNvSpPr/>
          <p:nvPr/>
        </p:nvSpPr>
        <p:spPr>
          <a:xfrm>
            <a:off x="3304906" y="6053846"/>
            <a:ext cx="1559666" cy="477864"/>
          </a:xfrm>
          <a:prstGeom prst="curvedUpArrow">
            <a:avLst/>
          </a:prstGeom>
          <a:solidFill>
            <a:srgbClr val="F79646">
              <a:lumMod val="75000"/>
            </a:srgbClr>
          </a:solidFill>
          <a:ln w="2540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11" name="Curved Up Arrow 16"/>
          <p:cNvSpPr/>
          <p:nvPr/>
        </p:nvSpPr>
        <p:spPr>
          <a:xfrm>
            <a:off x="7474569" y="6033780"/>
            <a:ext cx="1483435" cy="477864"/>
          </a:xfrm>
          <a:prstGeom prst="curvedUpArrow">
            <a:avLst/>
          </a:prstGeom>
          <a:solidFill>
            <a:srgbClr val="F79646">
              <a:lumMod val="75000"/>
            </a:srgbClr>
          </a:solidFill>
          <a:ln w="2540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7822" y="5894564"/>
            <a:ext cx="27853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FontTx/>
              <a:buNone/>
            </a:pPr>
            <a:r>
              <a:rPr lang="en-US" sz="2000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Vẽ</a:t>
            </a:r>
            <a:r>
              <a:rPr lang="en-US" sz="2000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hình</a:t>
            </a:r>
            <a:r>
              <a:rPr lang="en-US" sz="2000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ảnh</a:t>
            </a:r>
            <a:r>
              <a:rPr lang="en-US" sz="2000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chính</a:t>
            </a:r>
            <a:endParaRPr lang="en-US" sz="2000" kern="1200" dirty="0">
              <a:solidFill>
                <a:prstClr val="black"/>
              </a:solidFill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89354" y="5934382"/>
            <a:ext cx="23434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FontTx/>
              <a:buNone/>
            </a:pPr>
            <a:r>
              <a:rPr lang="en-US" sz="2000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Vẽ</a:t>
            </a:r>
            <a:r>
              <a:rPr lang="en-US" sz="2000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hình</a:t>
            </a:r>
            <a:r>
              <a:rPr lang="en-US" sz="2000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ảnh</a:t>
            </a:r>
            <a:r>
              <a:rPr lang="en-US" sz="2000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phụ</a:t>
            </a:r>
            <a:endParaRPr lang="en-US" sz="2000" kern="1200" dirty="0">
              <a:solidFill>
                <a:prstClr val="black"/>
              </a:solidFill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368105" y="5934382"/>
            <a:ext cx="1757464" cy="400110"/>
          </a:xfrm>
          <a:prstGeom prst="rect">
            <a:avLst/>
          </a:prstGeom>
          <a:solidFill>
            <a:srgbClr val="FFFAF7"/>
          </a:solidFill>
        </p:spPr>
        <p:txBody>
          <a:bodyPr wrap="square" rtlCol="0">
            <a:spAutoFit/>
          </a:bodyPr>
          <a:lstStyle/>
          <a:p>
            <a:pPr algn="ctr">
              <a:buClrTx/>
              <a:buFontTx/>
              <a:buNone/>
            </a:pPr>
            <a:r>
              <a:rPr lang="en-US" sz="2000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Tô</a:t>
            </a:r>
            <a:r>
              <a:rPr lang="en-US" sz="2000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màu</a:t>
            </a:r>
            <a:r>
              <a:rPr lang="en-US" sz="2000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sáp</a:t>
            </a:r>
            <a:endParaRPr lang="en-US" sz="2000" kern="1200" dirty="0">
              <a:solidFill>
                <a:prstClr val="black"/>
              </a:solidFill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9973541" y="677936"/>
            <a:ext cx="2052286" cy="2065733"/>
            <a:chOff x="6734456" y="1026165"/>
            <a:chExt cx="2052286" cy="1905000"/>
          </a:xfrm>
        </p:grpSpPr>
        <p:pic>
          <p:nvPicPr>
            <p:cNvPr id="16" name="Picture 15" descr="Youtube PNG Free Images with Transparent Background - (410 Free Downloads)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34456" y="1026165"/>
              <a:ext cx="1905000" cy="1905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TextBox 16"/>
            <p:cNvSpPr txBox="1"/>
            <p:nvPr/>
          </p:nvSpPr>
          <p:spPr>
            <a:xfrm>
              <a:off x="6753755" y="1217416"/>
              <a:ext cx="203298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>
                  <a:latin typeface="UTM Avo" panose="02040603050506020204" pitchFamily="18" charset="0"/>
                </a:rPr>
                <a:t>Ấn để xem video</a:t>
              </a:r>
              <a:endParaRPr lang="en-US" sz="1600">
                <a:latin typeface="UTM Avo" panose="02040603050506020204" pitchFamily="18" charset="0"/>
              </a:endParaRPr>
            </a:p>
          </p:txBody>
        </p:sp>
      </p:grpSp>
      <p:sp>
        <p:nvSpPr>
          <p:cNvPr id="18" name="Snip Single Corner Rectangle 10"/>
          <p:cNvSpPr/>
          <p:nvPr/>
        </p:nvSpPr>
        <p:spPr>
          <a:xfrm>
            <a:off x="25400" y="2038410"/>
            <a:ext cx="5964494" cy="863600"/>
          </a:xfrm>
          <a:prstGeom prst="snip1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Vẽ bằng màu sáp</a:t>
            </a: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srgbClr val="4BACC6">
                  <a:lumMod val="50000"/>
                </a:srgbClr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/>
      <p:bldP spid="13" grpId="0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nip Single Corner Rectangle 10"/>
          <p:cNvSpPr/>
          <p:nvPr/>
        </p:nvSpPr>
        <p:spPr>
          <a:xfrm>
            <a:off x="25400" y="2038410"/>
            <a:ext cx="5964494" cy="863600"/>
          </a:xfrm>
          <a:prstGeom prst="snip1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Vẽ bằng màu sáp</a:t>
            </a: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srgbClr val="4BACC6">
                  <a:lumMod val="50000"/>
                </a:srgbClr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15" y="3027210"/>
            <a:ext cx="5305109" cy="3576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ounded Rectangle 1"/>
          <p:cNvSpPr/>
          <p:nvPr/>
        </p:nvSpPr>
        <p:spPr>
          <a:xfrm>
            <a:off x="6859905" y="1610995"/>
            <a:ext cx="4415790" cy="1290955"/>
          </a:xfrm>
          <a:prstGeom prst="roundRect">
            <a:avLst>
              <a:gd name="adj" fmla="val 27894"/>
            </a:avLst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Nhân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vật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trong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tranh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: </a:t>
            </a:r>
            <a:endParaRPr lang="en-US" sz="2400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Bố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mẹ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và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con</a:t>
            </a:r>
            <a:endParaRPr lang="en-US" sz="2400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5" name="Rounded Rectangle 16"/>
          <p:cNvSpPr/>
          <p:nvPr/>
        </p:nvSpPr>
        <p:spPr>
          <a:xfrm>
            <a:off x="6912610" y="2901950"/>
            <a:ext cx="4431030" cy="1965325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Khung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cảnh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xung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quanh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nhiều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cây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cối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hoa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lá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mặt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trời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chú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chim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bay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lượn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….</a:t>
            </a:r>
            <a:endParaRPr lang="en-US" sz="2400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6" name="Rounded Rectangle 17"/>
          <p:cNvSpPr/>
          <p:nvPr/>
        </p:nvSpPr>
        <p:spPr>
          <a:xfrm>
            <a:off x="6912610" y="4867275"/>
            <a:ext cx="4431665" cy="1077595"/>
          </a:xfrm>
          <a:prstGeom prst="roundRect">
            <a:avLst>
              <a:gd name="adj" fmla="val 24542"/>
            </a:avLst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Màu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sắc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tươi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sáng</a:t>
            </a:r>
            <a:endParaRPr lang="en-US" sz="2400" dirty="0" err="1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bldLvl="0" animBg="1"/>
      <p:bldP spid="6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7592"/>
          <a:stretch>
            <a:fillRect/>
          </a:stretch>
        </p:blipFill>
        <p:spPr>
          <a:xfrm>
            <a:off x="2403209" y="2964634"/>
            <a:ext cx="5419991" cy="3818004"/>
          </a:xfrm>
          <a:prstGeom prst="rect">
            <a:avLst/>
          </a:prstGeom>
        </p:spPr>
      </p:pic>
      <p:sp>
        <p:nvSpPr>
          <p:cNvPr id="7" name="Snip Single Corner Rectangle 10"/>
          <p:cNvSpPr/>
          <p:nvPr/>
        </p:nvSpPr>
        <p:spPr>
          <a:xfrm>
            <a:off x="188595" y="1978660"/>
            <a:ext cx="7936865" cy="863600"/>
          </a:xfrm>
          <a:prstGeom prst="snip1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ysDash"/>
          </a:ln>
          <a:effectLst/>
        </p:spPr>
        <p:txBody>
          <a:bodyPr rtlCol="0" anchor="ctr"/>
          <a:p>
            <a:pPr lvl="0" algn="ctr">
              <a:buClrTx/>
              <a:defRPr/>
            </a:pPr>
            <a:r>
              <a:rPr lang="en-US" sz="4400" b="1" kern="1200" dirty="0">
                <a:solidFill>
                  <a:srgbClr val="4BACC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4400" kern="1200" dirty="0" err="1">
                <a:solidFill>
                  <a:srgbClr val="4BACC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Vẽ</a:t>
            </a:r>
            <a:r>
              <a:rPr lang="en-US" sz="4400" kern="1200" dirty="0">
                <a:solidFill>
                  <a:srgbClr val="4BACC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4400" kern="1200" dirty="0" err="1">
                <a:solidFill>
                  <a:srgbClr val="4BACC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tranh</a:t>
            </a:r>
            <a:r>
              <a:rPr lang="en-US" sz="4400" kern="1200" dirty="0">
                <a:solidFill>
                  <a:srgbClr val="4BACC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4400" kern="1200" dirty="0" err="1">
                <a:solidFill>
                  <a:srgbClr val="4BACC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bằng</a:t>
            </a:r>
            <a:r>
              <a:rPr lang="en-US" sz="4400" kern="1200" dirty="0">
                <a:solidFill>
                  <a:srgbClr val="4BACC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4400" kern="1200" dirty="0" err="1">
                <a:solidFill>
                  <a:srgbClr val="4BACC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màu</a:t>
            </a:r>
            <a:r>
              <a:rPr lang="en-US" sz="4400" kern="1200" dirty="0">
                <a:solidFill>
                  <a:srgbClr val="4BACC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4400" kern="1200" dirty="0" err="1">
                <a:solidFill>
                  <a:srgbClr val="4BACC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goát</a:t>
            </a:r>
            <a:endParaRPr lang="en-US" sz="4400" kern="1200" dirty="0" err="1">
              <a:solidFill>
                <a:srgbClr val="4BACC6">
                  <a:lumMod val="50000"/>
                </a:srgbClr>
              </a:solidFill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9455457" y="1287394"/>
            <a:ext cx="2736543" cy="1558939"/>
            <a:chOff x="309542" y="967667"/>
            <a:chExt cx="2878585" cy="1558939"/>
          </a:xfrm>
        </p:grpSpPr>
        <p:pic>
          <p:nvPicPr>
            <p:cNvPr id="3" name="Picture 2">
              <a:hlinkClick r:id="rId2"/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7499" t="15368" r="7236" b="7264"/>
            <a:stretch>
              <a:fillRect/>
            </a:stretch>
          </p:blipFill>
          <p:spPr>
            <a:xfrm>
              <a:off x="905522" y="1221589"/>
              <a:ext cx="1438182" cy="1305017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309542" y="967667"/>
              <a:ext cx="28785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>
                  <a:solidFill>
                    <a:schemeClr val="accent2"/>
                  </a:solidFill>
                  <a:latin typeface="UTM Avo" panose="02040603050506020204" pitchFamily="18" charset="0"/>
                </a:rPr>
                <a:t>Ấn để đến trang sách</a:t>
              </a:r>
              <a:endParaRPr lang="en-US" sz="1800" b="1">
                <a:solidFill>
                  <a:schemeClr val="accent2"/>
                </a:solidFill>
                <a:latin typeface="UTM Avo" panose="02040603050506020204" pitchFamily="18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400" y="3102610"/>
            <a:ext cx="6477000" cy="4095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000">
                <a:latin typeface="UTM Avo" panose="02040603050506020204" pitchFamily="18" charset="0"/>
                <a:cs typeface="Arial" panose="020B0604020202020204" pitchFamily="34" charset="0"/>
              </a:rPr>
              <a:t>Quan sát tranh và trả lời câu hỏi:</a:t>
            </a:r>
            <a:endParaRPr lang="en-US" sz="2000"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5612" y="3429000"/>
            <a:ext cx="8674815" cy="2399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vi-VN" sz="2000" i="1" dirty="0">
                <a:latin typeface="UTM Avo" panose="02040603050506020204" pitchFamily="18" charset="0"/>
                <a:cs typeface="Arial" panose="020B0604020202020204" pitchFamily="34" charset="0"/>
              </a:rPr>
              <a:t>Cách thực hành.</a:t>
            </a:r>
            <a:endParaRPr lang="vi-VN" sz="2000" i="1" dirty="0">
              <a:latin typeface="UTM Avo" panose="02040603050506020204" pitchFamily="18" charset="0"/>
              <a:cs typeface="Arial" panose="020B0604020202020204" pitchFamily="34" charset="0"/>
            </a:endParaRP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vi-VN" sz="2000" i="1" dirty="0">
                <a:latin typeface="UTM Avo" panose="02040603050506020204" pitchFamily="18" charset="0"/>
                <a:cs typeface="Arial" panose="020B0604020202020204" pitchFamily="34" charset="0"/>
              </a:rPr>
              <a:t>Tranh vẽ cảnh sinh hoạt gì? </a:t>
            </a:r>
            <a:endParaRPr lang="vi-VN" sz="2000" i="1" dirty="0">
              <a:latin typeface="UTM Avo" panose="02040603050506020204" pitchFamily="18" charset="0"/>
              <a:cs typeface="Arial" panose="020B0604020202020204" pitchFamily="34" charset="0"/>
            </a:endParaRP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vi-VN" sz="2000" i="1" dirty="0">
                <a:latin typeface="UTM Avo" panose="02040603050506020204" pitchFamily="18" charset="0"/>
                <a:cs typeface="Arial" panose="020B0604020202020204" pitchFamily="34" charset="0"/>
              </a:rPr>
              <a:t>Tranh vẽ những thành viên nào trong gia đình?</a:t>
            </a:r>
            <a:endParaRPr lang="vi-VN" sz="2000" i="1" dirty="0">
              <a:latin typeface="UTM Avo" panose="02040603050506020204" pitchFamily="18" charset="0"/>
              <a:cs typeface="Arial" panose="020B0604020202020204" pitchFamily="34" charset="0"/>
            </a:endParaRP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vi-VN" sz="2000" i="1" dirty="0">
                <a:latin typeface="UTM Avo" panose="02040603050506020204" pitchFamily="18" charset="0"/>
                <a:cs typeface="Arial" panose="020B0604020202020204" pitchFamily="34" charset="0"/>
              </a:rPr>
              <a:t>Các hình ảnh chính, phụ trong tranh gợi cho em liên tưởng đến mùa nào trong năm?</a:t>
            </a:r>
            <a:endParaRPr lang="vi-VN" sz="2000" i="1" dirty="0"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6" name="Snip Single Corner Rectangle 10"/>
          <p:cNvSpPr/>
          <p:nvPr/>
        </p:nvSpPr>
        <p:spPr>
          <a:xfrm>
            <a:off x="25400" y="2038350"/>
            <a:ext cx="7936865" cy="863600"/>
          </a:xfrm>
          <a:prstGeom prst="snip1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ysDash"/>
          </a:ln>
          <a:effectLst/>
        </p:spPr>
        <p:txBody>
          <a:bodyPr rtlCol="0" anchor="ctr"/>
          <a:lstStyle/>
          <a:p>
            <a:pPr lvl="0" algn="ctr">
              <a:buClrTx/>
              <a:defRPr/>
            </a:pPr>
            <a:r>
              <a:rPr lang="en-US" sz="4400" b="1" kern="1200" dirty="0">
                <a:solidFill>
                  <a:srgbClr val="4BACC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4400" kern="1200" dirty="0" err="1">
                <a:solidFill>
                  <a:srgbClr val="4BACC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Vẽ</a:t>
            </a:r>
            <a:r>
              <a:rPr lang="en-US" sz="4400" kern="1200" dirty="0">
                <a:solidFill>
                  <a:srgbClr val="4BACC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4400" kern="1200" dirty="0" err="1">
                <a:solidFill>
                  <a:srgbClr val="4BACC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tranh</a:t>
            </a:r>
            <a:r>
              <a:rPr lang="en-US" sz="4400" kern="1200" dirty="0">
                <a:solidFill>
                  <a:srgbClr val="4BACC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4400" kern="1200" dirty="0" err="1">
                <a:solidFill>
                  <a:srgbClr val="4BACC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bằng</a:t>
            </a:r>
            <a:r>
              <a:rPr lang="en-US" sz="4400" kern="1200" dirty="0">
                <a:solidFill>
                  <a:srgbClr val="4BACC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4400" kern="1200" dirty="0" err="1">
                <a:solidFill>
                  <a:srgbClr val="4BACC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màu</a:t>
            </a:r>
            <a:r>
              <a:rPr lang="en-US" sz="4400" kern="1200" dirty="0">
                <a:solidFill>
                  <a:srgbClr val="4BACC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4400" kern="1200" dirty="0" err="1">
                <a:solidFill>
                  <a:srgbClr val="4BACC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goát</a:t>
            </a:r>
            <a:endParaRPr lang="en-US" sz="4400" kern="1200" dirty="0" err="1">
              <a:solidFill>
                <a:srgbClr val="4BACC6">
                  <a:lumMod val="50000"/>
                </a:srgbClr>
              </a:solidFill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nip Single Corner Rectangle 10"/>
          <p:cNvSpPr/>
          <p:nvPr/>
        </p:nvSpPr>
        <p:spPr>
          <a:xfrm>
            <a:off x="25400" y="2038350"/>
            <a:ext cx="7936865" cy="863600"/>
          </a:xfrm>
          <a:prstGeom prst="snip1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ysDash"/>
          </a:ln>
          <a:effectLst/>
        </p:spPr>
        <p:txBody>
          <a:bodyPr rtlCol="0" anchor="ctr"/>
          <a:lstStyle/>
          <a:p>
            <a:pPr lvl="0" algn="ctr">
              <a:buClrTx/>
              <a:defRPr/>
            </a:pPr>
            <a:r>
              <a:rPr lang="en-US" sz="4400" b="1" kern="1200" dirty="0">
                <a:solidFill>
                  <a:srgbClr val="4BACC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4400" kern="1200" dirty="0" err="1">
                <a:solidFill>
                  <a:srgbClr val="4BACC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Vẽ</a:t>
            </a:r>
            <a:r>
              <a:rPr lang="en-US" sz="4400" kern="1200" dirty="0">
                <a:solidFill>
                  <a:srgbClr val="4BACC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4400" kern="1200" dirty="0" err="1">
                <a:solidFill>
                  <a:srgbClr val="4BACC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tranh</a:t>
            </a:r>
            <a:r>
              <a:rPr lang="en-US" sz="4400" kern="1200" dirty="0">
                <a:solidFill>
                  <a:srgbClr val="4BACC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4400" kern="1200" dirty="0" err="1">
                <a:solidFill>
                  <a:srgbClr val="4BACC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bằng</a:t>
            </a:r>
            <a:r>
              <a:rPr lang="en-US" sz="4400" kern="1200" dirty="0">
                <a:solidFill>
                  <a:srgbClr val="4BACC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4400" kern="1200" dirty="0" err="1">
                <a:solidFill>
                  <a:srgbClr val="4BACC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màu</a:t>
            </a:r>
            <a:r>
              <a:rPr lang="en-US" sz="4400" kern="1200" dirty="0">
                <a:solidFill>
                  <a:srgbClr val="4BACC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4400" kern="1200" dirty="0" err="1">
                <a:solidFill>
                  <a:srgbClr val="4BACC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goát</a:t>
            </a:r>
            <a:endParaRPr lang="en-US" sz="4400" kern="1200" dirty="0" err="1">
              <a:solidFill>
                <a:srgbClr val="4BACC6">
                  <a:lumMod val="50000"/>
                </a:srgbClr>
              </a:solidFill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96690" y="5926045"/>
            <a:ext cx="2654545" cy="494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ClrTx/>
              <a:buFontTx/>
              <a:buNone/>
            </a:pPr>
            <a:r>
              <a:rPr lang="en-US" sz="2000" b="1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Vẽ</a:t>
            </a:r>
            <a:r>
              <a:rPr lang="en-US" sz="2000" b="1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b="1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hình</a:t>
            </a:r>
            <a:r>
              <a:rPr lang="en-US" sz="2000" b="1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b="1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ảnh</a:t>
            </a:r>
            <a:r>
              <a:rPr lang="en-US" sz="2000" b="1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b="1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chính</a:t>
            </a:r>
            <a:endParaRPr lang="en-US" sz="2000" b="1" kern="1200" dirty="0">
              <a:solidFill>
                <a:prstClr val="black"/>
              </a:solidFill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106" y="3147714"/>
            <a:ext cx="3669715" cy="2531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113" y="3143797"/>
            <a:ext cx="3575834" cy="2531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826559" y="5777910"/>
            <a:ext cx="2959351" cy="955774"/>
          </a:xfrm>
          <a:prstGeom prst="rect">
            <a:avLst/>
          </a:prstGeom>
          <a:solidFill>
            <a:srgbClr val="FFFAF7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ClrTx/>
              <a:buFontTx/>
              <a:buNone/>
            </a:pPr>
            <a:r>
              <a:rPr lang="en-US" sz="2000" b="1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Tô</a:t>
            </a:r>
            <a:r>
              <a:rPr lang="en-US" sz="2000" b="1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b="1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màu</a:t>
            </a:r>
            <a:r>
              <a:rPr lang="en-US" sz="2000" b="1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b="1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cho</a:t>
            </a:r>
            <a:r>
              <a:rPr lang="en-US" sz="2000" b="1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b="1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tường</a:t>
            </a:r>
            <a:r>
              <a:rPr lang="en-US" sz="2000" b="1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b="1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gạch</a:t>
            </a:r>
            <a:r>
              <a:rPr lang="en-US" sz="2000" b="1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, </a:t>
            </a:r>
            <a:r>
              <a:rPr lang="en-US" sz="2000" b="1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nền</a:t>
            </a:r>
            <a:r>
              <a:rPr lang="en-US" sz="2000" b="1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b="1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nhà</a:t>
            </a:r>
            <a:endParaRPr lang="en-US" sz="2000" b="1" kern="1200" dirty="0">
              <a:solidFill>
                <a:prstClr val="black"/>
              </a:solidFill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Curved Up Arrow 21"/>
          <p:cNvSpPr/>
          <p:nvPr/>
        </p:nvSpPr>
        <p:spPr>
          <a:xfrm>
            <a:off x="4058821" y="5777910"/>
            <a:ext cx="1767738" cy="612150"/>
          </a:xfrm>
          <a:prstGeom prst="curvedUpArrow">
            <a:avLst/>
          </a:prstGeom>
          <a:solidFill>
            <a:srgbClr val="F79646">
              <a:lumMod val="75000"/>
            </a:srgbClr>
          </a:solidFill>
          <a:ln w="2540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23" y="3143796"/>
            <a:ext cx="3575834" cy="2559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6614" y="3143797"/>
            <a:ext cx="3523310" cy="2559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nip Single Corner Rectangle 10"/>
          <p:cNvSpPr/>
          <p:nvPr/>
        </p:nvSpPr>
        <p:spPr>
          <a:xfrm>
            <a:off x="25400" y="2038410"/>
            <a:ext cx="5964494" cy="863600"/>
          </a:xfrm>
          <a:prstGeom prst="snip1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ysDash"/>
          </a:ln>
          <a:effectLst/>
        </p:spPr>
        <p:txBody>
          <a:bodyPr rtlCol="0" anchor="ctr"/>
          <a:lstStyle/>
          <a:p>
            <a:pPr lvl="0" algn="ctr">
              <a:buClrTx/>
              <a:defRPr/>
            </a:pPr>
            <a:r>
              <a:rPr lang="en-US" sz="2400" b="1" kern="1200" dirty="0" err="1">
                <a:solidFill>
                  <a:srgbClr val="4BACC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Nhiệm</a:t>
            </a:r>
            <a:r>
              <a:rPr lang="en-US" sz="2400" b="1" kern="1200" dirty="0">
                <a:solidFill>
                  <a:srgbClr val="4BACC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srgbClr val="4BACC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vụ</a:t>
            </a:r>
            <a:r>
              <a:rPr lang="en-US" sz="2400" b="1" kern="1200" dirty="0">
                <a:solidFill>
                  <a:srgbClr val="4BACC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2. </a:t>
            </a:r>
            <a:r>
              <a:rPr lang="en-US" sz="2400" kern="1200" dirty="0" err="1">
                <a:solidFill>
                  <a:srgbClr val="4BACC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Vẽ</a:t>
            </a:r>
            <a:r>
              <a:rPr lang="en-US" sz="2400" kern="1200" dirty="0">
                <a:solidFill>
                  <a:srgbClr val="4BACC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srgbClr val="4BACC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tranh</a:t>
            </a:r>
            <a:r>
              <a:rPr lang="en-US" sz="2400" kern="1200" dirty="0">
                <a:solidFill>
                  <a:srgbClr val="4BACC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srgbClr val="4BACC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bằng</a:t>
            </a:r>
            <a:r>
              <a:rPr lang="en-US" sz="2400" kern="1200" dirty="0">
                <a:solidFill>
                  <a:srgbClr val="4BACC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srgbClr val="4BACC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màu</a:t>
            </a:r>
            <a:r>
              <a:rPr lang="en-US" sz="2400" kern="1200" dirty="0">
                <a:solidFill>
                  <a:srgbClr val="4BACC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srgbClr val="4BACC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goát</a:t>
            </a:r>
            <a:endParaRPr lang="en-US" sz="2400" kern="1200" dirty="0">
              <a:solidFill>
                <a:srgbClr val="4BACC6">
                  <a:lumMod val="50000"/>
                </a:srgbClr>
              </a:solidFill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8610" y="5818701"/>
            <a:ext cx="3950987" cy="494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 err="1">
                <a:latin typeface="UTM Avo" panose="02040603050506020204" pitchFamily="18" charset="0"/>
                <a:cs typeface="Arial" panose="020B0604020202020204" pitchFamily="34" charset="0"/>
              </a:rPr>
              <a:t>Vẽ</a:t>
            </a:r>
            <a:r>
              <a:rPr lang="en-US" sz="2000" b="1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UTM Avo" panose="02040603050506020204" pitchFamily="18" charset="0"/>
                <a:cs typeface="Arial" panose="020B0604020202020204" pitchFamily="34" charset="0"/>
              </a:rPr>
              <a:t>và</a:t>
            </a:r>
            <a:r>
              <a:rPr lang="en-US" sz="2000" b="1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UTM Avo" panose="02040603050506020204" pitchFamily="18" charset="0"/>
                <a:cs typeface="Arial" panose="020B0604020202020204" pitchFamily="34" charset="0"/>
              </a:rPr>
              <a:t>tô</a:t>
            </a:r>
            <a:r>
              <a:rPr lang="en-US" sz="2000" b="1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UTM Avo" panose="02040603050506020204" pitchFamily="18" charset="0"/>
                <a:cs typeface="Arial" panose="020B0604020202020204" pitchFamily="34" charset="0"/>
              </a:rPr>
              <a:t>màu</a:t>
            </a:r>
            <a:r>
              <a:rPr lang="en-US" sz="2000" b="1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UTM Avo" panose="02040603050506020204" pitchFamily="18" charset="0"/>
                <a:cs typeface="Arial" panose="020B0604020202020204" pitchFamily="34" charset="0"/>
              </a:rPr>
              <a:t>hình</a:t>
            </a:r>
            <a:r>
              <a:rPr lang="en-US" sz="2000" b="1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UTM Avo" panose="02040603050506020204" pitchFamily="18" charset="0"/>
                <a:cs typeface="Arial" panose="020B0604020202020204" pitchFamily="34" charset="0"/>
              </a:rPr>
              <a:t>ảnh</a:t>
            </a:r>
            <a:r>
              <a:rPr lang="en-US" sz="2000" b="1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UTM Avo" panose="02040603050506020204" pitchFamily="18" charset="0"/>
                <a:cs typeface="Arial" panose="020B0604020202020204" pitchFamily="34" charset="0"/>
              </a:rPr>
              <a:t>phụ</a:t>
            </a:r>
            <a:endParaRPr lang="en-US" sz="2000" b="1" dirty="0"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0" y="5811842"/>
            <a:ext cx="2536667" cy="955774"/>
          </a:xfrm>
          <a:prstGeom prst="rect">
            <a:avLst/>
          </a:prstGeom>
          <a:solidFill>
            <a:srgbClr val="FFFAF7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>
                <a:latin typeface="UTM Avo" panose="02040603050506020204" pitchFamily="18" charset="0"/>
                <a:cs typeface="Arial" panose="020B0604020202020204" pitchFamily="34" charset="0"/>
              </a:rPr>
              <a:t>Tô màu hoàn thiện tranh</a:t>
            </a:r>
            <a:endParaRPr lang="en-US" sz="2000" b="1"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7" name="Curved Up Arrow 24"/>
          <p:cNvSpPr/>
          <p:nvPr/>
        </p:nvSpPr>
        <p:spPr>
          <a:xfrm>
            <a:off x="4067657" y="5945465"/>
            <a:ext cx="1597041" cy="652054"/>
          </a:xfrm>
          <a:prstGeom prst="curvedUp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9973541" y="677936"/>
            <a:ext cx="2052286" cy="2065733"/>
            <a:chOff x="6734456" y="1026165"/>
            <a:chExt cx="2052286" cy="1905000"/>
          </a:xfrm>
        </p:grpSpPr>
        <p:pic>
          <p:nvPicPr>
            <p:cNvPr id="9" name="Picture 8" descr="Youtube PNG Free Images with Transparent Background - (410 Free Downloads)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34456" y="1026165"/>
              <a:ext cx="1905000" cy="1905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6753755" y="1217416"/>
              <a:ext cx="203298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>
                  <a:latin typeface="UTM Avo" panose="02040603050506020204" pitchFamily="18" charset="0"/>
                </a:rPr>
                <a:t>Ấn để xem video</a:t>
              </a:r>
              <a:endParaRPr lang="en-US" sz="1600">
                <a:latin typeface="UTM Avo" panose="02040603050506020204" pitchFamily="18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66483" y="1316469"/>
            <a:ext cx="6552675" cy="1341151"/>
            <a:chOff x="304801" y="342901"/>
            <a:chExt cx="17449801" cy="2667001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6250710" y="-5603008"/>
              <a:ext cx="2667001" cy="14558820"/>
            </a:xfrm>
            <a:prstGeom prst="rect">
              <a:avLst/>
            </a:prstGeom>
          </p:spPr>
        </p:pic>
        <p:pic>
          <p:nvPicPr>
            <p:cNvPr id="4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5400000" flipV="1">
              <a:off x="10831632" y="-4240327"/>
              <a:ext cx="2339737" cy="11506202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1516625" y="660879"/>
              <a:ext cx="15621001" cy="488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buClrTx/>
                <a:buFontTx/>
                <a:buNone/>
              </a:pPr>
              <a:r>
                <a:rPr lang="en-US" sz="2000" kern="1200" dirty="0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Tranh </a:t>
              </a:r>
              <a:r>
                <a:rPr lang="en-US" sz="2000" kern="1200" dirty="0" err="1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vẽ</a:t>
              </a:r>
              <a:r>
                <a:rPr lang="en-US" sz="2000" kern="1200" dirty="0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cảnh</a:t>
              </a:r>
              <a:r>
                <a:rPr lang="en-US" sz="2000" kern="1200" dirty="0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sinh</a:t>
              </a:r>
              <a:r>
                <a:rPr lang="en-US" sz="2000" kern="1200" dirty="0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hoạt</a:t>
              </a:r>
              <a:r>
                <a:rPr lang="en-US" sz="2000" kern="1200" dirty="0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gì</a:t>
              </a:r>
              <a:r>
                <a:rPr lang="en-US" sz="2000" kern="1200" dirty="0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? Chi </a:t>
              </a:r>
              <a:r>
                <a:rPr lang="en-US" sz="2000" kern="1200" dirty="0" err="1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tiết</a:t>
              </a:r>
              <a:r>
                <a:rPr lang="en-US" sz="2000" kern="1200" dirty="0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nào</a:t>
              </a:r>
              <a:r>
                <a:rPr lang="en-US" sz="2000" kern="1200" dirty="0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giúp</a:t>
              </a:r>
              <a:r>
                <a:rPr lang="en-US" sz="2000" kern="1200" dirty="0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em</a:t>
              </a:r>
              <a:r>
                <a:rPr lang="en-US" sz="2000" kern="1200" dirty="0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nhận</a:t>
              </a:r>
              <a:r>
                <a:rPr lang="en-US" sz="2000" kern="1200" dirty="0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ra</a:t>
              </a:r>
              <a:r>
                <a:rPr lang="en-US" sz="2000" kern="1200" dirty="0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cảnh</a:t>
              </a:r>
              <a:r>
                <a:rPr lang="en-US" sz="2000" kern="1200" dirty="0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sinh</a:t>
              </a:r>
              <a:r>
                <a:rPr lang="en-US" sz="2000" kern="1200" dirty="0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hoạt</a:t>
              </a:r>
              <a:r>
                <a:rPr lang="en-US" sz="2000" kern="1200" dirty="0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đó</a:t>
              </a:r>
              <a:r>
                <a:rPr lang="en-US" sz="2000" kern="1200" dirty="0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?</a:t>
              </a:r>
              <a:endParaRPr lang="en-US" sz="2000" kern="1200" dirty="0">
                <a:solidFill>
                  <a:prstClr val="white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381" y="2095500"/>
            <a:ext cx="5312663" cy="3854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6129779" y="3316620"/>
            <a:ext cx="5249458" cy="1411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ClrTx/>
              <a:buFontTx/>
              <a:buNone/>
            </a:pPr>
            <a:r>
              <a:rPr lang="en-US" sz="2000" kern="1200" dirty="0">
                <a:solidFill>
                  <a:prstClr val="black"/>
                </a:solidFill>
                <a:highlight>
                  <a:srgbClr val="FFFAF7"/>
                </a:highlight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Tranh </a:t>
            </a:r>
            <a:r>
              <a:rPr lang="en-US" sz="2000" kern="1200" dirty="0" err="1">
                <a:solidFill>
                  <a:prstClr val="black"/>
                </a:solidFill>
                <a:highlight>
                  <a:srgbClr val="FFFAF7"/>
                </a:highlight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vẽ</a:t>
            </a:r>
            <a:r>
              <a:rPr lang="en-US" sz="2000" kern="1200" dirty="0">
                <a:solidFill>
                  <a:prstClr val="black"/>
                </a:solidFill>
                <a:highlight>
                  <a:srgbClr val="FFFAF7"/>
                </a:highlight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highlight>
                  <a:srgbClr val="FFFAF7"/>
                </a:highlight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cảnh</a:t>
            </a:r>
            <a:r>
              <a:rPr lang="en-US" sz="2000" kern="1200" dirty="0">
                <a:solidFill>
                  <a:prstClr val="black"/>
                </a:solidFill>
                <a:highlight>
                  <a:srgbClr val="FFFAF7"/>
                </a:highlight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highlight>
                  <a:srgbClr val="FFFAF7"/>
                </a:highlight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sinh</a:t>
            </a:r>
            <a:r>
              <a:rPr lang="en-US" sz="2000" kern="1200" dirty="0">
                <a:solidFill>
                  <a:prstClr val="black"/>
                </a:solidFill>
                <a:highlight>
                  <a:srgbClr val="FFFAF7"/>
                </a:highlight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highlight>
                  <a:srgbClr val="FFFAF7"/>
                </a:highlight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hoạt</a:t>
            </a:r>
            <a:r>
              <a:rPr lang="en-US" sz="2000" kern="1200" dirty="0">
                <a:solidFill>
                  <a:prstClr val="black"/>
                </a:solidFill>
                <a:highlight>
                  <a:srgbClr val="FFFAF7"/>
                </a:highlight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highlight>
                  <a:srgbClr val="FFFAF7"/>
                </a:highlight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ngày</a:t>
            </a:r>
            <a:r>
              <a:rPr lang="en-US" sz="2000" kern="1200" dirty="0">
                <a:solidFill>
                  <a:prstClr val="black"/>
                </a:solidFill>
                <a:highlight>
                  <a:srgbClr val="FFFAF7"/>
                </a:highlight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highlight>
                  <a:srgbClr val="FFFAF7"/>
                </a:highlight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Tết</a:t>
            </a:r>
            <a:r>
              <a:rPr lang="en-US" sz="2000" kern="1200" dirty="0">
                <a:solidFill>
                  <a:prstClr val="black"/>
                </a:solidFill>
                <a:highlight>
                  <a:srgbClr val="FFFAF7"/>
                </a:highlight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highlight>
                  <a:srgbClr val="FFFAF7"/>
                </a:highlight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của</a:t>
            </a:r>
            <a:r>
              <a:rPr lang="en-US" sz="2000" kern="1200" dirty="0">
                <a:solidFill>
                  <a:prstClr val="black"/>
                </a:solidFill>
                <a:highlight>
                  <a:srgbClr val="FFFAF7"/>
                </a:highlight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highlight>
                  <a:srgbClr val="FFFAF7"/>
                </a:highlight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gia</a:t>
            </a:r>
            <a:r>
              <a:rPr lang="en-US" sz="2000" kern="1200" dirty="0">
                <a:solidFill>
                  <a:prstClr val="black"/>
                </a:solidFill>
                <a:highlight>
                  <a:srgbClr val="FFFAF7"/>
                </a:highlight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highlight>
                  <a:srgbClr val="FFFAF7"/>
                </a:highlight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đình</a:t>
            </a:r>
            <a:r>
              <a:rPr lang="en-US" sz="2000" kern="1200" dirty="0">
                <a:solidFill>
                  <a:prstClr val="black"/>
                </a:solidFill>
                <a:highlight>
                  <a:srgbClr val="FFFAF7"/>
                </a:highlight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. Chi </a:t>
            </a:r>
            <a:r>
              <a:rPr lang="en-US" sz="2000" kern="1200" dirty="0" err="1">
                <a:solidFill>
                  <a:prstClr val="black"/>
                </a:solidFill>
                <a:highlight>
                  <a:srgbClr val="FFFAF7"/>
                </a:highlight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tiết</a:t>
            </a:r>
            <a:r>
              <a:rPr lang="en-US" sz="2000" kern="1200" dirty="0">
                <a:solidFill>
                  <a:prstClr val="black"/>
                </a:solidFill>
                <a:highlight>
                  <a:srgbClr val="FFFAF7"/>
                </a:highlight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highlight>
                  <a:srgbClr val="FFFAF7"/>
                </a:highlight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cây</a:t>
            </a:r>
            <a:r>
              <a:rPr lang="en-US" sz="2000" kern="1200" dirty="0">
                <a:solidFill>
                  <a:prstClr val="black"/>
                </a:solidFill>
                <a:highlight>
                  <a:srgbClr val="FFFAF7"/>
                </a:highlight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highlight>
                  <a:srgbClr val="FFFAF7"/>
                </a:highlight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đào</a:t>
            </a:r>
            <a:r>
              <a:rPr lang="en-US" sz="2000" kern="1200" dirty="0">
                <a:solidFill>
                  <a:prstClr val="black"/>
                </a:solidFill>
                <a:highlight>
                  <a:srgbClr val="FFFAF7"/>
                </a:highlight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, </a:t>
            </a:r>
            <a:r>
              <a:rPr lang="en-US" sz="2000" kern="1200" dirty="0" err="1">
                <a:solidFill>
                  <a:prstClr val="black"/>
                </a:solidFill>
                <a:highlight>
                  <a:srgbClr val="FFFAF7"/>
                </a:highlight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đĩa</a:t>
            </a:r>
            <a:r>
              <a:rPr lang="en-US" sz="2000" kern="1200" dirty="0">
                <a:solidFill>
                  <a:prstClr val="black"/>
                </a:solidFill>
                <a:highlight>
                  <a:srgbClr val="FFFAF7"/>
                </a:highlight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bánh </a:t>
            </a:r>
            <a:r>
              <a:rPr lang="en-US" sz="2000" kern="1200" dirty="0" err="1">
                <a:solidFill>
                  <a:prstClr val="black"/>
                </a:solidFill>
                <a:highlight>
                  <a:srgbClr val="FFFAF7"/>
                </a:highlight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kẹo</a:t>
            </a:r>
            <a:r>
              <a:rPr lang="en-US" sz="2000" kern="1200" dirty="0">
                <a:solidFill>
                  <a:prstClr val="black"/>
                </a:solidFill>
                <a:highlight>
                  <a:srgbClr val="FFFAF7"/>
                </a:highlight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highlight>
                  <a:srgbClr val="FFFAF7"/>
                </a:highlight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giúp</a:t>
            </a:r>
            <a:r>
              <a:rPr lang="en-US" sz="2000" kern="1200" dirty="0">
                <a:solidFill>
                  <a:prstClr val="black"/>
                </a:solidFill>
                <a:highlight>
                  <a:srgbClr val="FFFAF7"/>
                </a:highlight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highlight>
                  <a:srgbClr val="FFFAF7"/>
                </a:highlight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em</a:t>
            </a:r>
            <a:r>
              <a:rPr lang="en-US" sz="2000" kern="1200" dirty="0">
                <a:solidFill>
                  <a:prstClr val="black"/>
                </a:solidFill>
                <a:highlight>
                  <a:srgbClr val="FFFAF7"/>
                </a:highlight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highlight>
                  <a:srgbClr val="FFFAF7"/>
                </a:highlight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nhận</a:t>
            </a:r>
            <a:r>
              <a:rPr lang="en-US" sz="2000" kern="1200" dirty="0">
                <a:solidFill>
                  <a:prstClr val="black"/>
                </a:solidFill>
                <a:highlight>
                  <a:srgbClr val="FFFAF7"/>
                </a:highlight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highlight>
                  <a:srgbClr val="FFFAF7"/>
                </a:highlight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ra</a:t>
            </a:r>
            <a:r>
              <a:rPr lang="en-US" sz="2000" kern="1200" dirty="0">
                <a:solidFill>
                  <a:prstClr val="black"/>
                </a:solidFill>
                <a:highlight>
                  <a:srgbClr val="FFFAF7"/>
                </a:highlight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highlight>
                  <a:srgbClr val="FFFAF7"/>
                </a:highlight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cảnh</a:t>
            </a:r>
            <a:r>
              <a:rPr lang="en-US" sz="2000" kern="1200" dirty="0">
                <a:solidFill>
                  <a:prstClr val="black"/>
                </a:solidFill>
                <a:highlight>
                  <a:srgbClr val="FFFAF7"/>
                </a:highlight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highlight>
                  <a:srgbClr val="FFFAF7"/>
                </a:highlight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sinh</a:t>
            </a:r>
            <a:r>
              <a:rPr lang="en-US" sz="2000" kern="1200" dirty="0">
                <a:solidFill>
                  <a:prstClr val="black"/>
                </a:solidFill>
                <a:highlight>
                  <a:srgbClr val="FFFAF7"/>
                </a:highlight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highlight>
                  <a:srgbClr val="FFFAF7"/>
                </a:highlight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hoạt</a:t>
            </a:r>
            <a:r>
              <a:rPr lang="en-US" sz="2000" kern="1200" dirty="0">
                <a:solidFill>
                  <a:prstClr val="black"/>
                </a:solidFill>
                <a:highlight>
                  <a:srgbClr val="FFFAF7"/>
                </a:highlight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highlight>
                  <a:srgbClr val="FFFAF7"/>
                </a:highlight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đó</a:t>
            </a:r>
            <a:r>
              <a:rPr lang="en-US" sz="2000" kern="1200" dirty="0">
                <a:solidFill>
                  <a:prstClr val="black"/>
                </a:solidFill>
                <a:highlight>
                  <a:srgbClr val="FFFAF7"/>
                </a:highlight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.</a:t>
            </a:r>
            <a:endParaRPr lang="en-US" sz="2000" kern="1200" dirty="0">
              <a:solidFill>
                <a:prstClr val="black"/>
              </a:solidFill>
              <a:highlight>
                <a:srgbClr val="FFFAF7"/>
              </a:highlight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Down Arrow 14"/>
          <p:cNvSpPr/>
          <p:nvPr/>
        </p:nvSpPr>
        <p:spPr>
          <a:xfrm>
            <a:off x="8364754" y="2738915"/>
            <a:ext cx="779507" cy="552541"/>
          </a:xfrm>
          <a:prstGeom prst="downArrow">
            <a:avLst/>
          </a:prstGeom>
          <a:solidFill>
            <a:srgbClr val="C0504D">
              <a:lumMod val="60000"/>
              <a:lumOff val="40000"/>
            </a:srgbClr>
          </a:solidFill>
          <a:ln w="25400" cap="flat" cmpd="sng" algn="ctr">
            <a:solidFill>
              <a:srgbClr val="C0504D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66483" y="1316469"/>
            <a:ext cx="6552675" cy="1341151"/>
            <a:chOff x="304801" y="342901"/>
            <a:chExt cx="17449801" cy="2667001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6250710" y="-5603008"/>
              <a:ext cx="2667001" cy="14558820"/>
            </a:xfrm>
            <a:prstGeom prst="rect">
              <a:avLst/>
            </a:prstGeom>
          </p:spPr>
        </p:pic>
        <p:pic>
          <p:nvPicPr>
            <p:cNvPr id="4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5400000" flipV="1">
              <a:off x="10831632" y="-4240327"/>
              <a:ext cx="2339737" cy="11506202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1516625" y="660879"/>
              <a:ext cx="15621001" cy="488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buClrTx/>
                <a:buFontTx/>
                <a:buNone/>
              </a:pPr>
              <a:r>
                <a:rPr lang="en-US" sz="2000" kern="1200" dirty="0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Tranh </a:t>
              </a:r>
              <a:r>
                <a:rPr lang="en-US" sz="2000" kern="1200" dirty="0" err="1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vẽ</a:t>
              </a:r>
              <a:r>
                <a:rPr lang="en-US" sz="2000" kern="1200" dirty="0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cảnh</a:t>
              </a:r>
              <a:r>
                <a:rPr lang="en-US" sz="2000" kern="1200" dirty="0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sinh</a:t>
              </a:r>
              <a:r>
                <a:rPr lang="en-US" sz="2000" kern="1200" dirty="0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hoạt</a:t>
              </a:r>
              <a:r>
                <a:rPr lang="en-US" sz="2000" kern="1200" dirty="0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gì</a:t>
              </a:r>
              <a:r>
                <a:rPr lang="en-US" sz="2000" kern="1200" dirty="0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? Chi </a:t>
              </a:r>
              <a:r>
                <a:rPr lang="en-US" sz="2000" kern="1200" dirty="0" err="1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tiết</a:t>
              </a:r>
              <a:r>
                <a:rPr lang="en-US" sz="2000" kern="1200" dirty="0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nào</a:t>
              </a:r>
              <a:r>
                <a:rPr lang="en-US" sz="2000" kern="1200" dirty="0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giúp</a:t>
              </a:r>
              <a:r>
                <a:rPr lang="en-US" sz="2000" kern="1200" dirty="0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em</a:t>
              </a:r>
              <a:r>
                <a:rPr lang="en-US" sz="2000" kern="1200" dirty="0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nhận</a:t>
              </a:r>
              <a:r>
                <a:rPr lang="en-US" sz="2000" kern="1200" dirty="0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ra</a:t>
              </a:r>
              <a:r>
                <a:rPr lang="en-US" sz="2000" kern="1200" dirty="0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cảnh</a:t>
              </a:r>
              <a:r>
                <a:rPr lang="en-US" sz="2000" kern="1200" dirty="0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sinh</a:t>
              </a:r>
              <a:r>
                <a:rPr lang="en-US" sz="2000" kern="1200" dirty="0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hoạt</a:t>
              </a:r>
              <a:r>
                <a:rPr lang="en-US" sz="2000" kern="1200" dirty="0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đó</a:t>
              </a:r>
              <a:r>
                <a:rPr lang="en-US" sz="2000" kern="1200" dirty="0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?</a:t>
              </a:r>
              <a:endParaRPr lang="en-US" sz="2000" kern="1200" dirty="0">
                <a:solidFill>
                  <a:prstClr val="white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381" y="2095500"/>
            <a:ext cx="5312663" cy="3854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6129779" y="3316620"/>
            <a:ext cx="5249458" cy="1411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ClrTx/>
              <a:buFontTx/>
              <a:buNone/>
            </a:pPr>
            <a:r>
              <a:rPr lang="vi-VN" sz="2000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Các hình ảnh chính và phụ trong tranh gợi cho em liên tưởng đến </a:t>
            </a:r>
            <a:r>
              <a:rPr lang="vi-VN" sz="2000" b="1" kern="1200" dirty="0">
                <a:solidFill>
                  <a:srgbClr val="FF0000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mùa xuân </a:t>
            </a:r>
            <a:r>
              <a:rPr lang="vi-VN" sz="2000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trong năm. </a:t>
            </a:r>
            <a:endParaRPr lang="vi-VN" sz="2000" kern="1200" dirty="0">
              <a:solidFill>
                <a:prstClr val="black"/>
              </a:solidFill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Down Arrow 14"/>
          <p:cNvSpPr/>
          <p:nvPr/>
        </p:nvSpPr>
        <p:spPr>
          <a:xfrm>
            <a:off x="8364754" y="2738915"/>
            <a:ext cx="779507" cy="552541"/>
          </a:xfrm>
          <a:prstGeom prst="downArrow">
            <a:avLst/>
          </a:prstGeom>
          <a:solidFill>
            <a:srgbClr val="C0504D">
              <a:lumMod val="60000"/>
              <a:lumOff val="40000"/>
            </a:srgbClr>
          </a:solidFill>
          <a:ln w="25400" cap="flat" cmpd="sng" algn="ctr">
            <a:solidFill>
              <a:srgbClr val="C0504D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749158" y="1095492"/>
            <a:ext cx="4908339" cy="1502492"/>
            <a:chOff x="304801" y="342902"/>
            <a:chExt cx="17449798" cy="2114615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6526903" y="-5879200"/>
              <a:ext cx="2114615" cy="14558820"/>
            </a:xfrm>
            <a:prstGeom prst="rect">
              <a:avLst/>
            </a:prstGeom>
          </p:spPr>
        </p:pic>
        <p:pic>
          <p:nvPicPr>
            <p:cNvPr id="4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5400000" flipV="1">
              <a:off x="10944195" y="-4352889"/>
              <a:ext cx="2114607" cy="11506200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1496960" y="766204"/>
              <a:ext cx="15620999" cy="98251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buClrTx/>
                <a:buFontTx/>
                <a:buNone/>
              </a:pPr>
              <a:r>
                <a:rPr lang="en-US" sz="2000" kern="1200" dirty="0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Tranh </a:t>
              </a:r>
              <a:r>
                <a:rPr lang="en-US" sz="2000" kern="1200" dirty="0" err="1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vẽ</a:t>
              </a:r>
              <a:r>
                <a:rPr lang="en-US" sz="2000" kern="1200" dirty="0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những</a:t>
              </a:r>
              <a:r>
                <a:rPr lang="en-US" sz="2000" kern="1200" dirty="0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thành</a:t>
              </a:r>
              <a:r>
                <a:rPr lang="en-US" sz="2000" kern="1200" dirty="0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viên</a:t>
              </a:r>
              <a:r>
                <a:rPr lang="en-US" sz="2000" kern="1200" dirty="0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nào</a:t>
              </a:r>
              <a:r>
                <a:rPr lang="en-US" sz="2000" kern="1200" dirty="0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trong</a:t>
              </a:r>
              <a:r>
                <a:rPr lang="en-US" sz="2000" kern="1200" dirty="0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gia</a:t>
              </a:r>
              <a:r>
                <a:rPr lang="en-US" sz="2000" kern="1200" dirty="0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đình</a:t>
              </a:r>
              <a:r>
                <a:rPr lang="en-US" sz="2000" kern="1200" dirty="0">
                  <a:solidFill>
                    <a:prstClr val="white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?</a:t>
              </a:r>
              <a:endParaRPr lang="en-US" sz="2000" kern="1200" dirty="0">
                <a:solidFill>
                  <a:prstClr val="white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450" y="2792649"/>
            <a:ext cx="5673968" cy="34952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Oval 6"/>
          <p:cNvSpPr/>
          <p:nvPr/>
        </p:nvSpPr>
        <p:spPr>
          <a:xfrm>
            <a:off x="1958483" y="4360797"/>
            <a:ext cx="1088835" cy="1089833"/>
          </a:xfrm>
          <a:prstGeom prst="ellipse">
            <a:avLst/>
          </a:prstGeom>
          <a:solidFill>
            <a:srgbClr val="F79646">
              <a:lumMod val="75000"/>
            </a:srgbClr>
          </a:solidFill>
          <a:ln w="57150" cap="flat" cmpd="sng" algn="ctr">
            <a:solidFill>
              <a:schemeClr val="accent2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Ông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4419599" y="2207968"/>
            <a:ext cx="1088835" cy="1089833"/>
          </a:xfrm>
          <a:prstGeom prst="ellipse">
            <a:avLst/>
          </a:prstGeom>
          <a:solidFill>
            <a:srgbClr val="F79646">
              <a:lumMod val="75000"/>
            </a:srgbClr>
          </a:solidFill>
          <a:ln w="57150" cap="flat" cmpd="sng" algn="ctr">
            <a:solidFill>
              <a:schemeClr val="accent2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Bố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7256583" y="4318541"/>
            <a:ext cx="1088835" cy="1089833"/>
          </a:xfrm>
          <a:prstGeom prst="ellipse">
            <a:avLst/>
          </a:prstGeom>
          <a:solidFill>
            <a:srgbClr val="F79646">
              <a:lumMod val="75000"/>
            </a:srgbClr>
          </a:solidFill>
          <a:ln w="57150" cap="flat" cmpd="sng" algn="ctr">
            <a:solidFill>
              <a:schemeClr val="accent2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Mẹ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3437" y="1865775"/>
            <a:ext cx="1772551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buClrTx/>
              <a:buFontTx/>
              <a:buNone/>
            </a:pPr>
            <a:r>
              <a:rPr lang="en-US" sz="2400" b="1" u="sng" kern="1200" dirty="0">
                <a:solidFill>
                  <a:srgbClr val="C00000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TỔNG KẾT</a:t>
            </a:r>
            <a:r>
              <a:rPr lang="en-US" sz="2400" b="1" kern="1200" dirty="0">
                <a:solidFill>
                  <a:srgbClr val="C00000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:</a:t>
            </a:r>
            <a:endParaRPr lang="en-US" sz="2400" b="1" kern="1200" dirty="0">
              <a:solidFill>
                <a:srgbClr val="C00000"/>
              </a:solidFill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23265" y="2212975"/>
            <a:ext cx="97358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2800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Để</a:t>
            </a:r>
            <a:r>
              <a:rPr lang="en-US" sz="2800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vẽ</a:t>
            </a:r>
            <a:r>
              <a:rPr lang="en-US" sz="2800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tranh</a:t>
            </a:r>
            <a:r>
              <a:rPr lang="en-US" sz="2800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ta </a:t>
            </a:r>
            <a:r>
              <a:rPr lang="en-US" sz="2800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cần</a:t>
            </a:r>
            <a:r>
              <a:rPr lang="en-US" sz="2800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thực</a:t>
            </a:r>
            <a:r>
              <a:rPr lang="en-US" sz="2800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hiện</a:t>
            </a:r>
            <a:r>
              <a:rPr lang="en-US" sz="2800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các</a:t>
            </a:r>
            <a:r>
              <a:rPr lang="en-US" sz="2800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bước</a:t>
            </a:r>
            <a:r>
              <a:rPr lang="en-US" sz="2800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:</a:t>
            </a:r>
            <a:endParaRPr lang="en-US" sz="2800" kern="1200" dirty="0">
              <a:solidFill>
                <a:prstClr val="black"/>
              </a:solidFill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Plaque 3"/>
          <p:cNvSpPr/>
          <p:nvPr/>
        </p:nvSpPr>
        <p:spPr>
          <a:xfrm>
            <a:off x="1368425" y="2734945"/>
            <a:ext cx="8101330" cy="1054100"/>
          </a:xfrm>
          <a:prstGeom prst="plaque">
            <a:avLst/>
          </a:prstGeom>
          <a:solidFill>
            <a:srgbClr val="C0504D">
              <a:lumMod val="60000"/>
              <a:lumOff val="40000"/>
            </a:srgbClr>
          </a:solidFill>
          <a:ln w="25400" cap="flat" cmpd="sng" algn="ctr">
            <a:solidFill>
              <a:srgbClr val="C0504D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l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Bước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1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: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Vẽ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nhân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vật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chính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Plaque 4"/>
          <p:cNvSpPr/>
          <p:nvPr/>
        </p:nvSpPr>
        <p:spPr>
          <a:xfrm>
            <a:off x="1416050" y="3932555"/>
            <a:ext cx="8053070" cy="1120140"/>
          </a:xfrm>
          <a:prstGeom prst="plaque">
            <a:avLst/>
          </a:prstGeom>
          <a:solidFill>
            <a:srgbClr val="4BACC6">
              <a:lumMod val="75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lvl="0" algn="l">
              <a:lnSpc>
                <a:spcPct val="150000"/>
              </a:lnSpc>
              <a:buClrTx/>
            </a:pPr>
            <a:r>
              <a:rPr lang="vi-VN" sz="2800" b="1" kern="1200" dirty="0">
                <a:solidFill>
                  <a:prstClr val="white"/>
                </a:solidFill>
                <a:latin typeface="UTM Avo" panose="02040603050506020204" pitchFamily="18" charset="0"/>
                <a:ea typeface="+mn-ea"/>
                <a:cs typeface="+mn-cs"/>
              </a:rPr>
              <a:t>Bước 2: </a:t>
            </a:r>
            <a:r>
              <a:rPr lang="vi-VN" sz="2800" kern="1200" dirty="0">
                <a:solidFill>
                  <a:prstClr val="white"/>
                </a:solidFill>
                <a:latin typeface="UTM Avo" panose="02040603050506020204" pitchFamily="18" charset="0"/>
                <a:ea typeface="+mn-ea"/>
                <a:cs typeface="+mn-cs"/>
              </a:rPr>
              <a:t>Vẽ các chi tiết phụ. </a:t>
            </a:r>
            <a:endParaRPr lang="vi-VN" sz="2800" kern="1200" dirty="0">
              <a:solidFill>
                <a:prstClr val="white"/>
              </a:solidFill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6" name="Plaque 5"/>
          <p:cNvSpPr/>
          <p:nvPr/>
        </p:nvSpPr>
        <p:spPr>
          <a:xfrm>
            <a:off x="1368425" y="5263515"/>
            <a:ext cx="8100695" cy="1165225"/>
          </a:xfrm>
          <a:prstGeom prst="plaque">
            <a:avLst/>
          </a:prstGeom>
          <a:solidFill>
            <a:srgbClr val="F79646">
              <a:lumMod val="75000"/>
            </a:srgbClr>
          </a:solidFill>
          <a:ln w="2540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Bước 3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: Vẽ màu và hoàn thiện sản phẩm.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bldLvl="0" animBg="1"/>
      <p:bldP spid="5" grpId="0" bldLvl="0" animBg="1"/>
      <p:bldP spid="6" grpId="0" bldLvl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Plaque 6"/>
          <p:cNvSpPr/>
          <p:nvPr/>
        </p:nvSpPr>
        <p:spPr>
          <a:xfrm>
            <a:off x="92710" y="266065"/>
            <a:ext cx="3771265" cy="941070"/>
          </a:xfrm>
          <a:prstGeom prst="plaque">
            <a:avLst/>
          </a:prstGeom>
          <a:solidFill>
            <a:srgbClr val="C0504D">
              <a:lumMod val="60000"/>
              <a:lumOff val="40000"/>
            </a:srgbClr>
          </a:solidFill>
          <a:ln w="25400" cap="flat" cmpd="sng" algn="ctr">
            <a:solidFill>
              <a:srgbClr val="C0504D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Thực hành</a:t>
            </a:r>
            <a:endParaRPr kumimoji="0" lang="vi-VN" altLang="en-US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0" name="Picture 99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2110105"/>
            <a:ext cx="6393180" cy="4224020"/>
          </a:xfrm>
          <a:prstGeom prst="rect">
            <a:avLst/>
          </a:prstGeom>
          <a:noFill/>
          <a:ln w="9525"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8" name="Snip Single Corner Rectangle 10"/>
          <p:cNvSpPr/>
          <p:nvPr/>
        </p:nvSpPr>
        <p:spPr>
          <a:xfrm>
            <a:off x="3934460" y="368935"/>
            <a:ext cx="8082915" cy="1624965"/>
          </a:xfrm>
          <a:prstGeom prst="snip1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ysDash"/>
          </a:ln>
          <a:effectLst/>
        </p:spPr>
        <p:txBody>
          <a:bodyPr rtlCol="0" anchor="ctr"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Em hãy tạo ra một sản phẩm mĩ thuật về chủ đề gia đình</a:t>
            </a:r>
            <a:endParaRPr kumimoji="0" lang="vi-VN" altLang="en-US" sz="4000" b="0" i="0" u="none" strike="noStrike" kern="1200" cap="none" spc="0" normalizeH="0" baseline="0" noProof="0">
              <a:ln>
                <a:noFill/>
              </a:ln>
              <a:solidFill>
                <a:srgbClr val="4BACC6">
                  <a:lumMod val="50000"/>
                </a:srgbClr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2" name="Picture 101"/>
          <p:cNvPicPr/>
          <p:nvPr/>
        </p:nvPicPr>
        <p:blipFill>
          <a:blip r:embed="rId2"/>
          <a:stretch>
            <a:fillRect/>
          </a:stretch>
        </p:blipFill>
        <p:spPr>
          <a:xfrm>
            <a:off x="6393180" y="2110105"/>
            <a:ext cx="5798820" cy="4224655"/>
          </a:xfrm>
          <a:prstGeom prst="rect">
            <a:avLst/>
          </a:prstGeom>
          <a:noFill/>
          <a:ln w="9525"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9" name="Text Box 8"/>
          <p:cNvSpPr txBox="1"/>
          <p:nvPr/>
        </p:nvSpPr>
        <p:spPr>
          <a:xfrm>
            <a:off x="2043430" y="633412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vi-VN" altLang="en-US" sz="1800"/>
              <a:t>Gia đình yêu thương </a:t>
            </a:r>
            <a:endParaRPr lang="vi-VN" altLang="en-US" sz="1800"/>
          </a:p>
        </p:txBody>
      </p:sp>
      <p:sp>
        <p:nvSpPr>
          <p:cNvPr id="10" name="Text Box 9"/>
          <p:cNvSpPr txBox="1"/>
          <p:nvPr/>
        </p:nvSpPr>
        <p:spPr>
          <a:xfrm>
            <a:off x="8128000" y="633476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vi-VN" altLang="en-US" sz="1800"/>
              <a:t>Ngày tết sum vầy</a:t>
            </a:r>
            <a:endParaRPr lang="vi-VN" altLang="en-US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Plaque 6"/>
          <p:cNvSpPr/>
          <p:nvPr/>
        </p:nvSpPr>
        <p:spPr>
          <a:xfrm>
            <a:off x="92710" y="266065"/>
            <a:ext cx="3771265" cy="941070"/>
          </a:xfrm>
          <a:prstGeom prst="plaque">
            <a:avLst/>
          </a:prstGeom>
          <a:solidFill>
            <a:srgbClr val="C0504D">
              <a:lumMod val="60000"/>
              <a:lumOff val="40000"/>
            </a:srgbClr>
          </a:solidFill>
          <a:ln w="25400" cap="flat" cmpd="sng" algn="ctr">
            <a:solidFill>
              <a:srgbClr val="C0504D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Thực hành</a:t>
            </a:r>
            <a:endParaRPr kumimoji="0" lang="vi-VN" altLang="en-US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3" name="Picture 102"/>
          <p:cNvPicPr/>
          <p:nvPr/>
        </p:nvPicPr>
        <p:blipFill>
          <a:blip r:embed="rId1"/>
          <a:stretch>
            <a:fillRect/>
          </a:stretch>
        </p:blipFill>
        <p:spPr>
          <a:xfrm>
            <a:off x="-65405" y="2157095"/>
            <a:ext cx="6365875" cy="4097020"/>
          </a:xfrm>
          <a:prstGeom prst="rect">
            <a:avLst/>
          </a:prstGeom>
          <a:noFill/>
          <a:ln w="9525"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104" name="Picture 103"/>
          <p:cNvPicPr/>
          <p:nvPr/>
        </p:nvPicPr>
        <p:blipFill>
          <a:blip r:embed="rId2"/>
          <a:stretch>
            <a:fillRect/>
          </a:stretch>
        </p:blipFill>
        <p:spPr>
          <a:xfrm>
            <a:off x="6300470" y="2157095"/>
            <a:ext cx="5891530" cy="4097020"/>
          </a:xfrm>
          <a:prstGeom prst="rect">
            <a:avLst/>
          </a:prstGeom>
          <a:noFill/>
          <a:ln w="9525"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2" name="Text Box 1"/>
          <p:cNvSpPr txBox="1"/>
          <p:nvPr/>
        </p:nvSpPr>
        <p:spPr>
          <a:xfrm>
            <a:off x="3402965" y="6294755"/>
            <a:ext cx="5864860" cy="4603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pPr algn="ctr"/>
            <a:r>
              <a:rPr lang="vi-VN" altLang="en-US" sz="240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Đi chơi công viên cùng gia đình</a:t>
            </a:r>
            <a:endParaRPr lang="vi-VN" altLang="en-US" sz="240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Snip Single Corner Rectangle 10"/>
          <p:cNvSpPr/>
          <p:nvPr/>
        </p:nvSpPr>
        <p:spPr>
          <a:xfrm>
            <a:off x="3934460" y="368935"/>
            <a:ext cx="8082915" cy="1624965"/>
          </a:xfrm>
          <a:prstGeom prst="snip1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ysDash"/>
          </a:ln>
          <a:effectLst/>
        </p:spPr>
        <p:txBody>
          <a:bodyPr rtlCol="0" anchor="ctr"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Em hãy tạo ra một sản phẩm mĩ thuật về chủ đề gia đình</a:t>
            </a:r>
            <a:endParaRPr kumimoji="0" lang="vi-VN" altLang="en-US" sz="4000" b="0" i="0" u="none" strike="noStrike" kern="1200" cap="none" spc="0" normalizeH="0" baseline="0" noProof="0">
              <a:ln>
                <a:noFill/>
              </a:ln>
              <a:solidFill>
                <a:srgbClr val="4BACC6">
                  <a:lumMod val="50000"/>
                </a:srgbClr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Text Box 3"/>
          <p:cNvSpPr txBox="1"/>
          <p:nvPr/>
        </p:nvSpPr>
        <p:spPr>
          <a:xfrm>
            <a:off x="1861185" y="459740"/>
            <a:ext cx="40640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vi-VN" altLang="en-US" sz="4000"/>
              <a:t>Dặn dò</a:t>
            </a:r>
            <a:endParaRPr lang="vi-VN" altLang="en-US" sz="4000"/>
          </a:p>
        </p:txBody>
      </p:sp>
      <p:sp>
        <p:nvSpPr>
          <p:cNvPr id="5" name="Rounded Rectangle 16"/>
          <p:cNvSpPr/>
          <p:nvPr/>
        </p:nvSpPr>
        <p:spPr>
          <a:xfrm>
            <a:off x="1888490" y="1497965"/>
            <a:ext cx="8134350" cy="1931035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p>
            <a:pPr marL="0" marR="0" lvl="0" indent="0" algn="l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- Chuẩn bị bài sau: Bài 14: Gia đình thân yêu (tiết </a:t>
            </a:r>
            <a:r>
              <a:rPr kumimoji="0" lang="vi-V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2)</a:t>
            </a:r>
            <a:endParaRPr kumimoji="0" lang="vi-VN" altLang="en-US" sz="2800" b="0" i="0" u="none" strike="noStrike" kern="1200" cap="none" spc="0" normalizeH="0" baseline="0" noProof="0">
              <a:ln>
                <a:noFill/>
              </a:ln>
              <a:solidFill>
                <a:srgbClr val="4BACC6">
                  <a:lumMod val="50000"/>
                </a:srgbClr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ounded Rectangle 16"/>
          <p:cNvSpPr/>
          <p:nvPr/>
        </p:nvSpPr>
        <p:spPr>
          <a:xfrm>
            <a:off x="1888490" y="3641725"/>
            <a:ext cx="8134350" cy="1931035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p>
            <a:pPr marL="0" marR="0" lvl="0" indent="0" algn="l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- Chuẩn bị sản phẩm cá nhân, màu sáp hoặc màu goát, giấy vẽ,... cho tiết sau</a:t>
            </a:r>
            <a:endParaRPr kumimoji="0" lang="vi-VN" altLang="en-US" sz="2800" b="0" i="0" u="none" strike="noStrike" kern="1200" cap="none" spc="0" normalizeH="0" baseline="0" noProof="0">
              <a:ln>
                <a:noFill/>
              </a:ln>
              <a:solidFill>
                <a:srgbClr val="4BACC6">
                  <a:lumMod val="50000"/>
                </a:srgbClr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a-ngon-nen-lung-linh-nhac-thieu-nhi-y-nghia-hay-nhat-cho-be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44550" y="1782087"/>
            <a:ext cx="6409562" cy="48035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9556811" y="1273947"/>
            <a:ext cx="2736543" cy="1558939"/>
            <a:chOff x="309542" y="967667"/>
            <a:chExt cx="2878585" cy="1558939"/>
          </a:xfrm>
        </p:grpSpPr>
        <p:pic>
          <p:nvPicPr>
            <p:cNvPr id="3" name="Picture 2">
              <a:hlinkClick r:id="rId2"/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7499" t="15368" r="7236" b="7264"/>
            <a:stretch>
              <a:fillRect/>
            </a:stretch>
          </p:blipFill>
          <p:spPr>
            <a:xfrm>
              <a:off x="905522" y="1221589"/>
              <a:ext cx="1438182" cy="1305017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309542" y="967667"/>
              <a:ext cx="28785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>
                  <a:solidFill>
                    <a:schemeClr val="accent2"/>
                  </a:solidFill>
                  <a:latin typeface="UTM Avo" panose="02040603050506020204" pitchFamily="18" charset="0"/>
                </a:rPr>
                <a:t>Ấn để đến trang sách</a:t>
              </a:r>
              <a:endParaRPr lang="en-US" sz="1800" b="1">
                <a:solidFill>
                  <a:schemeClr val="accent2"/>
                </a:solidFill>
                <a:latin typeface="UTM Avo" panose="02040603050506020204" pitchFamily="18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124683" y="2017010"/>
            <a:ext cx="6850993" cy="1411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lnSpc>
                <a:spcPct val="150000"/>
              </a:lnSpc>
              <a:buClrTx/>
              <a:buFont typeface="Wingdings" panose="05000000000000000000" pitchFamily="2" charset="2"/>
              <a:buChar char="Ø"/>
            </a:pPr>
            <a:r>
              <a:rPr lang="en-US" sz="2000" kern="120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Em vẽ hoạt động nào của gia đình?</a:t>
            </a:r>
            <a:endParaRPr lang="en-US" sz="2000" kern="1200">
              <a:solidFill>
                <a:prstClr val="black"/>
              </a:solidFill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  <a:p>
            <a:pPr marL="571500" indent="-571500">
              <a:lnSpc>
                <a:spcPct val="150000"/>
              </a:lnSpc>
              <a:buClrTx/>
              <a:buFont typeface="Wingdings" panose="05000000000000000000" pitchFamily="2" charset="2"/>
              <a:buChar char="Ø"/>
            </a:pPr>
            <a:r>
              <a:rPr lang="en-US" sz="2000" kern="120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Trình bày cách tạo sản phẩm. </a:t>
            </a:r>
            <a:endParaRPr lang="en-US" sz="2000" kern="1200">
              <a:solidFill>
                <a:prstClr val="black"/>
              </a:solidFill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  <a:p>
            <a:pPr marL="571500" indent="-571500">
              <a:lnSpc>
                <a:spcPct val="150000"/>
              </a:lnSpc>
              <a:buClrTx/>
              <a:buFont typeface="Wingdings" panose="05000000000000000000" pitchFamily="2" charset="2"/>
              <a:buChar char="Ø"/>
            </a:pPr>
            <a:r>
              <a:rPr lang="en-US" sz="2000" kern="120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Hình ảnh, chi tiết nào em thích nhất? Vì sao?</a:t>
            </a:r>
            <a:endParaRPr lang="en-US" sz="2000" kern="1200">
              <a:solidFill>
                <a:prstClr val="black"/>
              </a:solidFill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124683" y="3849720"/>
            <a:ext cx="5229428" cy="28618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9556811" y="1273947"/>
            <a:ext cx="2736543" cy="1558939"/>
            <a:chOff x="309542" y="967667"/>
            <a:chExt cx="2878585" cy="1558939"/>
          </a:xfrm>
        </p:grpSpPr>
        <p:pic>
          <p:nvPicPr>
            <p:cNvPr id="3" name="Picture 2">
              <a:hlinkClick r:id="rId2"/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7499" t="15368" r="7236" b="7264"/>
            <a:stretch>
              <a:fillRect/>
            </a:stretch>
          </p:blipFill>
          <p:spPr>
            <a:xfrm>
              <a:off x="905522" y="1221589"/>
              <a:ext cx="1438182" cy="1305017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309542" y="967667"/>
              <a:ext cx="28785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>
                  <a:solidFill>
                    <a:schemeClr val="accent2"/>
                  </a:solidFill>
                  <a:latin typeface="UTM Avo" panose="02040603050506020204" pitchFamily="18" charset="0"/>
                </a:rPr>
                <a:t>Ấn để đến trang sách</a:t>
              </a:r>
              <a:endParaRPr lang="en-US" sz="1800" b="1">
                <a:solidFill>
                  <a:schemeClr val="accent2"/>
                </a:solidFill>
                <a:latin typeface="UTM Avo" panose="02040603050506020204" pitchFamily="18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948" y="2762656"/>
            <a:ext cx="4817913" cy="3803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739303" y="1930027"/>
            <a:ext cx="33074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</a:pPr>
            <a:r>
              <a:rPr lang="en-US" sz="2400" b="1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Quan </a:t>
            </a:r>
            <a:r>
              <a:rPr lang="en-US" sz="2400" b="1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sát</a:t>
            </a:r>
            <a:r>
              <a:rPr lang="en-US" sz="2400" b="1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hình</a:t>
            </a:r>
            <a:r>
              <a:rPr lang="en-US" sz="2400" b="1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ảnh</a:t>
            </a:r>
            <a:r>
              <a:rPr lang="en-US" sz="2400" b="1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endParaRPr lang="en-US" sz="2400" b="1" kern="1200" dirty="0">
              <a:solidFill>
                <a:prstClr val="black"/>
              </a:solidFill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141" y="2608641"/>
            <a:ext cx="4319080" cy="401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910477" y="1938133"/>
            <a:ext cx="34243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Tx/>
              <a:buFontTx/>
              <a:buNone/>
            </a:pPr>
            <a:r>
              <a:rPr lang="en-US" sz="2400" b="1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Các</a:t>
            </a:r>
            <a:r>
              <a:rPr lang="en-US" sz="2400" b="1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bước</a:t>
            </a:r>
            <a:r>
              <a:rPr lang="en-US" sz="2400" b="1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thực</a:t>
            </a:r>
            <a:r>
              <a:rPr lang="en-US" sz="2400" b="1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hiện</a:t>
            </a:r>
            <a:r>
              <a:rPr lang="en-US" sz="2400" b="1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:</a:t>
            </a:r>
            <a:endParaRPr lang="en-US" sz="2400" b="1" kern="1200" dirty="0">
              <a:solidFill>
                <a:prstClr val="black"/>
              </a:solidFill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nip Diagonal Corner Rectangle 4"/>
          <p:cNvSpPr/>
          <p:nvPr/>
        </p:nvSpPr>
        <p:spPr>
          <a:xfrm>
            <a:off x="6232187" y="2829092"/>
            <a:ext cx="1619743" cy="644030"/>
          </a:xfrm>
          <a:prstGeom prst="snip2DiagRect">
            <a:avLst/>
          </a:prstGeom>
          <a:solidFill>
            <a:srgbClr val="4BACC6">
              <a:lumMod val="75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Vẽ</a:t>
            </a: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nip Diagonal Corner Rectangle 15"/>
          <p:cNvSpPr/>
          <p:nvPr/>
        </p:nvSpPr>
        <p:spPr>
          <a:xfrm>
            <a:off x="6253390" y="3819574"/>
            <a:ext cx="1598540" cy="644030"/>
          </a:xfrm>
          <a:prstGeom prst="snip2DiagRect">
            <a:avLst/>
          </a:prstGeom>
          <a:solidFill>
            <a:srgbClr val="4BACC6">
              <a:lumMod val="75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Cắt</a:t>
            </a: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nip Diagonal Corner Rectangle 16"/>
          <p:cNvSpPr/>
          <p:nvPr/>
        </p:nvSpPr>
        <p:spPr>
          <a:xfrm>
            <a:off x="6251546" y="4738399"/>
            <a:ext cx="1600384" cy="644030"/>
          </a:xfrm>
          <a:prstGeom prst="snip2DiagRect">
            <a:avLst/>
          </a:prstGeom>
          <a:solidFill>
            <a:srgbClr val="4BACC6">
              <a:lumMod val="75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Xé</a:t>
            </a: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nip Diagonal Corner Rectangle 17"/>
          <p:cNvSpPr/>
          <p:nvPr/>
        </p:nvSpPr>
        <p:spPr>
          <a:xfrm>
            <a:off x="6251546" y="5728881"/>
            <a:ext cx="1671536" cy="644030"/>
          </a:xfrm>
          <a:prstGeom prst="snip2DiagRect">
            <a:avLst/>
          </a:prstGeom>
          <a:solidFill>
            <a:srgbClr val="4BACC6">
              <a:lumMod val="75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Dán</a:t>
            </a: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/>
          <p:cNvSpPr txBox="1"/>
          <p:nvPr/>
        </p:nvSpPr>
        <p:spPr>
          <a:xfrm>
            <a:off x="877530" y="2182764"/>
            <a:ext cx="1943492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buClrTx/>
              <a:buFontTx/>
              <a:buNone/>
            </a:pPr>
            <a:r>
              <a:rPr lang="en-US" sz="2400" b="1" u="sng" kern="1200" dirty="0" err="1">
                <a:solidFill>
                  <a:srgbClr val="C00000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Yêu</a:t>
            </a:r>
            <a:r>
              <a:rPr lang="en-US" sz="2400" b="1" u="sng" kern="1200" dirty="0">
                <a:solidFill>
                  <a:srgbClr val="C00000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1" u="sng" kern="1200" dirty="0" err="1">
                <a:solidFill>
                  <a:srgbClr val="C00000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cầu</a:t>
            </a:r>
            <a:r>
              <a:rPr lang="en-US" sz="2400" b="1" u="sng" kern="1200" dirty="0">
                <a:solidFill>
                  <a:srgbClr val="C00000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:</a:t>
            </a:r>
            <a:endParaRPr lang="en-US" sz="2400" b="1" u="sng" kern="1200" dirty="0">
              <a:solidFill>
                <a:srgbClr val="C00000"/>
              </a:solidFill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849276" y="3081285"/>
            <a:ext cx="5752386" cy="3620278"/>
          </a:xfrm>
          <a:prstGeom prst="rect">
            <a:avLst/>
          </a:prstGeom>
        </p:spPr>
      </p:pic>
      <p:sp>
        <p:nvSpPr>
          <p:cNvPr id="10" name="Rounded Rectangle 20"/>
          <p:cNvSpPr/>
          <p:nvPr/>
        </p:nvSpPr>
        <p:spPr>
          <a:xfrm>
            <a:off x="2732946" y="1931433"/>
            <a:ext cx="7636739" cy="831222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Em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(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hoặc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nhóm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em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)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hãy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sáng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tạo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sản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phẩm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theo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ý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thích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7"/>
          <p:cNvSpPr txBox="1"/>
          <p:nvPr/>
        </p:nvSpPr>
        <p:spPr>
          <a:xfrm>
            <a:off x="2263212" y="2248241"/>
            <a:ext cx="3832788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buClrTx/>
              <a:buFontTx/>
              <a:buNone/>
            </a:pPr>
            <a:r>
              <a:rPr lang="en-US" sz="2800" b="1" u="sng" kern="1200" dirty="0" err="1">
                <a:solidFill>
                  <a:srgbClr val="212147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Tổng</a:t>
            </a:r>
            <a:r>
              <a:rPr lang="en-US" sz="2800" b="1" u="sng" kern="1200" dirty="0">
                <a:solidFill>
                  <a:srgbClr val="212147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1" u="sng" kern="1200" dirty="0" err="1">
                <a:solidFill>
                  <a:srgbClr val="212147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kết</a:t>
            </a:r>
            <a:r>
              <a:rPr lang="en-US" sz="2800" b="1" u="sng" kern="1200" dirty="0">
                <a:solidFill>
                  <a:srgbClr val="212147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:</a:t>
            </a:r>
            <a:endParaRPr lang="en-US" sz="2800" b="1" u="sng" kern="1200" dirty="0">
              <a:solidFill>
                <a:srgbClr val="212147"/>
              </a:solidFill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45905" y="2924377"/>
            <a:ext cx="6172017" cy="1865279"/>
          </a:xfrm>
          <a:prstGeom prst="rect">
            <a:avLst/>
          </a:prstGeom>
          <a:solidFill>
            <a:srgbClr val="8064A2">
              <a:lumMod val="75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Có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thể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sáng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tạo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sản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phẩm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bằng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nhiều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chất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liệu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khác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nhau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.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Picture 19"/>
          <p:cNvPicPr>
            <a:picLocks noChangeAspect="1"/>
          </p:cNvPicPr>
          <p:nvPr/>
        </p:nvPicPr>
        <p:blipFill>
          <a:blip r:embed="rId2"/>
          <a:srcRect l="211" r="211"/>
          <a:stretch>
            <a:fillRect/>
          </a:stretch>
        </p:blipFill>
        <p:spPr>
          <a:xfrm>
            <a:off x="7217922" y="2643464"/>
            <a:ext cx="1828801" cy="25224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04800" y="660122"/>
            <a:ext cx="212846" cy="141640"/>
          </a:xfrm>
          <a:prstGeom prst="rect">
            <a:avLst/>
          </a:prstGeom>
        </p:spPr>
      </p:pic>
      <p:sp>
        <p:nvSpPr>
          <p:cNvPr id="6" name="TextBox 7"/>
          <p:cNvSpPr txBox="1"/>
          <p:nvPr/>
        </p:nvSpPr>
        <p:spPr>
          <a:xfrm>
            <a:off x="517646" y="2498447"/>
            <a:ext cx="468997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buClrTx/>
              <a:buFontTx/>
              <a:buNone/>
            </a:pPr>
            <a:r>
              <a:rPr lang="en-US" sz="2400" kern="1200" dirty="0" err="1">
                <a:solidFill>
                  <a:srgbClr val="F7964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Bài</a:t>
            </a:r>
            <a:r>
              <a:rPr lang="en-US" sz="2400" kern="1200" dirty="0">
                <a:solidFill>
                  <a:srgbClr val="F7964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srgbClr val="F7964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hát</a:t>
            </a:r>
            <a:r>
              <a:rPr lang="en-US" sz="2400" kern="1200" dirty="0">
                <a:solidFill>
                  <a:srgbClr val="F7964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srgbClr val="F7964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trên</a:t>
            </a:r>
            <a:r>
              <a:rPr lang="en-US" sz="2400" kern="1200" dirty="0">
                <a:solidFill>
                  <a:srgbClr val="F7964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srgbClr val="F7964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có</a:t>
            </a:r>
            <a:r>
              <a:rPr lang="en-US" sz="2400" kern="1200" dirty="0">
                <a:solidFill>
                  <a:srgbClr val="F7964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srgbClr val="F7964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tên</a:t>
            </a:r>
            <a:r>
              <a:rPr lang="en-US" sz="2400" kern="1200" dirty="0">
                <a:solidFill>
                  <a:srgbClr val="F7964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srgbClr val="F7964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là</a:t>
            </a:r>
            <a:r>
              <a:rPr lang="en-US" sz="2400" kern="1200" dirty="0">
                <a:solidFill>
                  <a:srgbClr val="F7964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srgbClr val="F7964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gì</a:t>
            </a:r>
            <a:r>
              <a:rPr lang="en-US" sz="2400" kern="1200" dirty="0">
                <a:solidFill>
                  <a:srgbClr val="F7964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?</a:t>
            </a:r>
            <a:endParaRPr lang="en-US" sz="2400" kern="1200" dirty="0">
              <a:solidFill>
                <a:srgbClr val="F79646">
                  <a:lumMod val="50000"/>
                </a:srgbClr>
              </a:solidFill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04800" y="5436892"/>
            <a:ext cx="1108464" cy="1421108"/>
          </a:xfrm>
          <a:prstGeom prst="rect">
            <a:avLst/>
          </a:prstGeom>
        </p:spPr>
      </p:pic>
      <p:sp>
        <p:nvSpPr>
          <p:cNvPr id="9" name="Oval Callout 11"/>
          <p:cNvSpPr/>
          <p:nvPr/>
        </p:nvSpPr>
        <p:spPr>
          <a:xfrm>
            <a:off x="602993" y="3092142"/>
            <a:ext cx="4689975" cy="721837"/>
          </a:xfrm>
          <a:prstGeom prst="flowChartAlternateProcess">
            <a:avLst/>
          </a:prstGeom>
          <a:solidFill>
            <a:sysClr val="window" lastClr="FFFFFF"/>
          </a:solidFill>
          <a:ln w="28575" cap="flat" cmpd="sng" algn="ctr">
            <a:solidFill>
              <a:srgbClr val="4F81BD">
                <a:shade val="50000"/>
              </a:srgbClr>
            </a:solidFill>
            <a:prstDash val="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  <a:sym typeface="Wingdings" panose="05000000000000000000" pitchFamily="2" charset="2"/>
              </a:rPr>
              <a:t>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Bài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hát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: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Ba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ngọn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nến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lung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linh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50000"/>
                </a:srgbClr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Box 7"/>
          <p:cNvSpPr txBox="1"/>
          <p:nvPr/>
        </p:nvSpPr>
        <p:spPr>
          <a:xfrm>
            <a:off x="3024026" y="3907020"/>
            <a:ext cx="4246953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Nội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dung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của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bài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hát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gì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?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50000"/>
                </a:srgbClr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2404302" y="4492021"/>
            <a:ext cx="5486399" cy="1655425"/>
            <a:chOff x="2666999" y="6474800"/>
            <a:chExt cx="8421712" cy="3573055"/>
          </a:xfrm>
        </p:grpSpPr>
        <p:sp>
          <p:nvSpPr>
            <p:cNvPr id="15" name="Rectangle 14"/>
            <p:cNvSpPr/>
            <p:nvPr/>
          </p:nvSpPr>
          <p:spPr>
            <a:xfrm>
              <a:off x="2666999" y="6474800"/>
              <a:ext cx="8421712" cy="3573055"/>
            </a:xfrm>
            <a:prstGeom prst="roundRect">
              <a:avLst/>
            </a:prstGeom>
            <a:solidFill>
              <a:sysClr val="window" lastClr="FFFFFF"/>
            </a:solidFill>
            <a:ln w="28575" cap="flat" cmpd="sng" algn="ctr">
              <a:solidFill>
                <a:srgbClr val="4F81BD">
                  <a:shade val="50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110023" y="6475195"/>
              <a:ext cx="7978688" cy="3371841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3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ngọn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nến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lung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linh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endParaRPr>
            </a:p>
            <a:p>
              <a:pPr marL="342900" marR="0" lvl="0" indent="-34290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è"/>
                <a:defRPr/>
              </a:pPr>
              <a:r>
                <a:rPr lang="en-US" sz="2000" kern="1200" dirty="0">
                  <a:solidFill>
                    <a:prstClr val="black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B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a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thành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viên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trong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gia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đình</a:t>
              </a:r>
              <a:endParaRPr lang="en-US" sz="2000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endParaRPr>
            </a:p>
            <a:p>
              <a:pPr marL="342900" marR="0" lvl="0" indent="-34290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è"/>
                <a:defRPr/>
              </a:pP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Sống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hạnh</a:t>
              </a:r>
              <a:r>
                <a:rPr lang="en-US" sz="2000" kern="1200" dirty="0">
                  <a:solidFill>
                    <a:prstClr val="black"/>
                  </a:solidFill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phúc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,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ấm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áp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bên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nhau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.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1026" name="Picture 2" descr="Family PNGs for Free Downloa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2763" y="1391056"/>
            <a:ext cx="5486399" cy="5486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859032" y="1866942"/>
            <a:ext cx="24161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kern="1200" dirty="0" err="1">
                <a:solidFill>
                  <a:srgbClr val="F7964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Đố</a:t>
            </a:r>
            <a:r>
              <a:rPr lang="en-US" sz="2400" b="1" kern="1200" dirty="0">
                <a:solidFill>
                  <a:srgbClr val="F7964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srgbClr val="F7964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các</a:t>
            </a:r>
            <a:r>
              <a:rPr lang="en-US" sz="2400" b="1" kern="1200" dirty="0">
                <a:solidFill>
                  <a:srgbClr val="F7964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con: </a:t>
            </a:r>
            <a:endParaRPr lang="en-US" sz="24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animBg="1"/>
      <p:bldP spid="12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566148" y="1803965"/>
            <a:ext cx="12634803" cy="793064"/>
            <a:chOff x="5353665" y="628561"/>
            <a:chExt cx="12634803" cy="793064"/>
          </a:xfrm>
        </p:grpSpPr>
        <p:sp>
          <p:nvSpPr>
            <p:cNvPr id="4" name="Snip Single Corner Rectangle 10"/>
            <p:cNvSpPr/>
            <p:nvPr/>
          </p:nvSpPr>
          <p:spPr>
            <a:xfrm>
              <a:off x="5353665" y="628561"/>
              <a:ext cx="11460804" cy="793064"/>
            </a:xfrm>
            <a:prstGeom prst="snip1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  <p:sp>
          <p:nvSpPr>
            <p:cNvPr id="5" name="TextBox 8"/>
            <p:cNvSpPr txBox="1"/>
            <p:nvPr/>
          </p:nvSpPr>
          <p:spPr>
            <a:xfrm>
              <a:off x="5930433" y="766567"/>
              <a:ext cx="12058035" cy="47551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12147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Có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212147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12147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những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212147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12147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nhân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212147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12147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vật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212147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12147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nào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212147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12147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xuất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212147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12147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hiện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212147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12147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trong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212147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12147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bài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212147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12147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hát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212147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Ba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12147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ngọn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212147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12147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nến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212147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 lung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12147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linh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212147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?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212147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176031" y="2737058"/>
            <a:ext cx="3995902" cy="4007796"/>
          </a:xfrm>
          <a:prstGeom prst="rect">
            <a:avLst/>
          </a:prstGeom>
        </p:spPr>
      </p:pic>
      <p:sp>
        <p:nvSpPr>
          <p:cNvPr id="7" name="Rounded Rectangle 15"/>
          <p:cNvSpPr/>
          <p:nvPr/>
        </p:nvSpPr>
        <p:spPr>
          <a:xfrm>
            <a:off x="1847718" y="3390091"/>
            <a:ext cx="1341463" cy="793064"/>
          </a:xfrm>
          <a:prstGeom prst="roundRect">
            <a:avLst/>
          </a:prstGeom>
          <a:solidFill>
            <a:srgbClr val="FFFF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Bố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4BACC6">
                  <a:lumMod val="50000"/>
                </a:srgbClr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ounded Rectangle 16"/>
          <p:cNvSpPr/>
          <p:nvPr/>
        </p:nvSpPr>
        <p:spPr>
          <a:xfrm>
            <a:off x="7496363" y="3390091"/>
            <a:ext cx="1341463" cy="793064"/>
          </a:xfrm>
          <a:prstGeom prst="roundRect">
            <a:avLst/>
          </a:prstGeom>
          <a:solidFill>
            <a:srgbClr val="9BBB59">
              <a:lumMod val="60000"/>
              <a:lumOff val="4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Mẹ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4BACC6">
                  <a:lumMod val="50000"/>
                </a:srgbClr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ounded Rectangle 17"/>
          <p:cNvSpPr/>
          <p:nvPr/>
        </p:nvSpPr>
        <p:spPr>
          <a:xfrm>
            <a:off x="4896549" y="4941102"/>
            <a:ext cx="1199451" cy="793064"/>
          </a:xfrm>
          <a:prstGeom prst="roundRect">
            <a:avLst/>
          </a:prstGeom>
          <a:solidFill>
            <a:srgbClr val="C0504D">
              <a:lumMod val="60000"/>
              <a:lumOff val="4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Con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4BACC6">
                  <a:lumMod val="50000"/>
                </a:srgbClr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9455457" y="1287394"/>
            <a:ext cx="2736543" cy="1558939"/>
            <a:chOff x="309542" y="967667"/>
            <a:chExt cx="2878585" cy="1558939"/>
          </a:xfrm>
        </p:grpSpPr>
        <p:pic>
          <p:nvPicPr>
            <p:cNvPr id="3" name="Picture 2">
              <a:hlinkClick r:id="rId2"/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7499" t="15368" r="7236" b="7264"/>
            <a:stretch>
              <a:fillRect/>
            </a:stretch>
          </p:blipFill>
          <p:spPr>
            <a:xfrm>
              <a:off x="905522" y="1221589"/>
              <a:ext cx="1438182" cy="1305017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309542" y="967667"/>
              <a:ext cx="28785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>
                  <a:solidFill>
                    <a:schemeClr val="accent2"/>
                  </a:solidFill>
                  <a:latin typeface="UTM Avo" panose="02040603050506020204" pitchFamily="18" charset="0"/>
                </a:rPr>
                <a:t>Ấn để đến trang sách</a:t>
              </a:r>
              <a:endParaRPr lang="en-US" sz="1800" b="1">
                <a:solidFill>
                  <a:schemeClr val="accent2"/>
                </a:solidFill>
                <a:latin typeface="UTM Avo" panose="02040603050506020204" pitchFamily="18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3616441" y="-1695373"/>
            <a:ext cx="3476765" cy="306240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56752" y="1817261"/>
            <a:ext cx="40025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latin typeface="UTM Avo" panose="02040603050506020204" pitchFamily="18" charset="0"/>
                <a:cs typeface="Arial" panose="020B0604020202020204" pitchFamily="34" charset="0"/>
              </a:rPr>
              <a:t>Quan sát tranh và cho biết:</a:t>
            </a:r>
            <a:endParaRPr lang="en-US" sz="2000" b="1"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1915" y="2336800"/>
            <a:ext cx="7017385" cy="138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i="1" dirty="0" err="1">
                <a:latin typeface="UTM Avo" panose="02040603050506020204" pitchFamily="18" charset="0"/>
                <a:cs typeface="Arial" panose="020B0604020202020204" pitchFamily="34" charset="0"/>
              </a:rPr>
              <a:t>Kể</a:t>
            </a:r>
            <a:r>
              <a:rPr lang="en-US" sz="2800" i="1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UTM Avo" panose="02040603050506020204" pitchFamily="18" charset="0"/>
                <a:cs typeface="Arial" panose="020B0604020202020204" pitchFamily="34" charset="0"/>
              </a:rPr>
              <a:t>tên</a:t>
            </a:r>
            <a:r>
              <a:rPr lang="en-US" sz="2800" i="1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UTM Avo" panose="02040603050506020204" pitchFamily="18" charset="0"/>
                <a:cs typeface="Arial" panose="020B0604020202020204" pitchFamily="34" charset="0"/>
              </a:rPr>
              <a:t>hoạt</a:t>
            </a:r>
            <a:r>
              <a:rPr lang="en-US" sz="2800" i="1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UTM Avo" panose="02040603050506020204" pitchFamily="18" charset="0"/>
                <a:cs typeface="Arial" panose="020B0604020202020204" pitchFamily="34" charset="0"/>
              </a:rPr>
              <a:t>động</a:t>
            </a:r>
            <a:r>
              <a:rPr lang="en-US" sz="2800" i="1" dirty="0">
                <a:latin typeface="UTM Avo" panose="02040603050506020204" pitchFamily="18" charset="0"/>
                <a:cs typeface="Arial" panose="020B0604020202020204" pitchFamily="34" charset="0"/>
              </a:rPr>
              <a:t> ở </a:t>
            </a:r>
            <a:r>
              <a:rPr lang="en-US" sz="2800" i="1" dirty="0" err="1">
                <a:latin typeface="UTM Avo" panose="02040603050506020204" pitchFamily="18" charset="0"/>
                <a:cs typeface="Arial" panose="020B0604020202020204" pitchFamily="34" charset="0"/>
              </a:rPr>
              <a:t>mỗi</a:t>
            </a:r>
            <a:r>
              <a:rPr lang="en-US" sz="2800" i="1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UTM Avo" panose="02040603050506020204" pitchFamily="18" charset="0"/>
                <a:cs typeface="Arial" panose="020B0604020202020204" pitchFamily="34" charset="0"/>
              </a:rPr>
              <a:t>hình</a:t>
            </a:r>
            <a:r>
              <a:rPr lang="en-US" sz="2800" i="1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UTM Avo" panose="02040603050506020204" pitchFamily="18" charset="0"/>
                <a:cs typeface="Arial" panose="020B0604020202020204" pitchFamily="34" charset="0"/>
              </a:rPr>
              <a:t>ảnh</a:t>
            </a:r>
            <a:r>
              <a:rPr lang="en-US" sz="2800" i="1" dirty="0">
                <a:latin typeface="UTM Avo" panose="02040603050506020204" pitchFamily="18" charset="0"/>
                <a:cs typeface="Arial" panose="020B0604020202020204" pitchFamily="34" charset="0"/>
              </a:rPr>
              <a:t>. </a:t>
            </a:r>
            <a:endParaRPr lang="en-US" sz="2800" dirty="0">
              <a:latin typeface="UTM Avo" panose="02040603050506020204" pitchFamily="18" charset="0"/>
              <a:cs typeface="Arial" panose="020B0604020202020204" pitchFamily="34" charset="0"/>
            </a:endParaRP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i="1" dirty="0" err="1">
                <a:latin typeface="UTM Avo" panose="02040603050506020204" pitchFamily="18" charset="0"/>
                <a:cs typeface="Arial" panose="020B0604020202020204" pitchFamily="34" charset="0"/>
              </a:rPr>
              <a:t>Hình</a:t>
            </a:r>
            <a:r>
              <a:rPr lang="en-US" sz="2800" i="1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UTM Avo" panose="02040603050506020204" pitchFamily="18" charset="0"/>
                <a:cs typeface="Arial" panose="020B0604020202020204" pitchFamily="34" charset="0"/>
              </a:rPr>
              <a:t>ảnh</a:t>
            </a:r>
            <a:r>
              <a:rPr lang="en-US" sz="2800" i="1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UTM Avo" panose="02040603050506020204" pitchFamily="18" charset="0"/>
                <a:cs typeface="Arial" panose="020B0604020202020204" pitchFamily="34" charset="0"/>
              </a:rPr>
              <a:t>chính</a:t>
            </a:r>
            <a:r>
              <a:rPr lang="en-US" sz="2800" i="1" dirty="0"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latin typeface="UTM Avo" panose="02040603050506020204" pitchFamily="18" charset="0"/>
                <a:cs typeface="Arial" panose="020B0604020202020204" pitchFamily="34" charset="0"/>
              </a:rPr>
              <a:t>hình</a:t>
            </a:r>
            <a:r>
              <a:rPr lang="en-US" sz="2800" i="1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UTM Avo" panose="02040603050506020204" pitchFamily="18" charset="0"/>
                <a:cs typeface="Arial" panose="020B0604020202020204" pitchFamily="34" charset="0"/>
              </a:rPr>
              <a:t>ảnh</a:t>
            </a:r>
            <a:r>
              <a:rPr lang="en-US" sz="2800" i="1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UTM Avo" panose="02040603050506020204" pitchFamily="18" charset="0"/>
                <a:cs typeface="Arial" panose="020B0604020202020204" pitchFamily="34" charset="0"/>
              </a:rPr>
              <a:t>phụ</a:t>
            </a:r>
            <a:r>
              <a:rPr lang="en-US" sz="2800" i="1" dirty="0">
                <a:latin typeface="UTM Avo" panose="02040603050506020204" pitchFamily="18" charset="0"/>
                <a:cs typeface="Arial" panose="020B0604020202020204" pitchFamily="34" charset="0"/>
              </a:rPr>
              <a:t>.  </a:t>
            </a:r>
            <a:endParaRPr lang="en-US" sz="2800" i="1" dirty="0"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604" y="1367105"/>
            <a:ext cx="3476766" cy="221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22" y="4244502"/>
            <a:ext cx="3511231" cy="221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617" y="4244501"/>
            <a:ext cx="3476766" cy="221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1" y="2074615"/>
            <a:ext cx="4286654" cy="3316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619635" y="5726686"/>
            <a:ext cx="3656986" cy="784022"/>
            <a:chOff x="6934815" y="1098422"/>
            <a:chExt cx="3656986" cy="784022"/>
          </a:xfrm>
        </p:grpSpPr>
        <p:sp>
          <p:nvSpPr>
            <p:cNvPr id="7" name="Rectangle 6"/>
            <p:cNvSpPr/>
            <p:nvPr/>
          </p:nvSpPr>
          <p:spPr>
            <a:xfrm>
              <a:off x="6934815" y="1098422"/>
              <a:ext cx="3656986" cy="784022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7078292" y="1218506"/>
              <a:ext cx="3370031" cy="494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</a:rPr>
                <a:t>Gia đình thuyền chài</a:t>
              </a: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662032" y="1305934"/>
          <a:ext cx="6517268" cy="5580443"/>
        </p:xfrm>
        <a:graphic>
          <a:graphicData uri="http://schemas.openxmlformats.org/drawingml/2006/table">
            <a:tbl>
              <a:tblPr firstRow="1" bandRow="1"/>
              <a:tblGrid>
                <a:gridCol w="3300668"/>
                <a:gridCol w="3216600"/>
              </a:tblGrid>
              <a:tr h="611703">
                <a:tc>
                  <a:txBody>
                    <a:bodyPr/>
                    <a:lstStyle>
                      <a:lvl1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 panose="020B0604020202020204"/>
                        </a:defRPr>
                      </a:lvl1pPr>
                      <a:lvl2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 panose="020B0604020202020204"/>
                        </a:defRPr>
                      </a:lvl2pPr>
                      <a:lvl3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 panose="020B0604020202020204"/>
                        </a:defRPr>
                      </a:lvl3pPr>
                      <a:lvl4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 panose="020B0604020202020204"/>
                        </a:defRPr>
                      </a:lvl4pPr>
                      <a:lvl5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 panose="020B0604020202020204"/>
                        </a:defRPr>
                      </a:lvl5pPr>
                      <a:lvl6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 panose="020B0604020202020204"/>
                        </a:defRPr>
                      </a:lvl6pPr>
                      <a:lvl7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 panose="020B0604020202020204"/>
                        </a:defRPr>
                      </a:lvl7pPr>
                      <a:lvl8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 panose="020B0604020202020204"/>
                        </a:defRPr>
                      </a:lvl8pPr>
                      <a:lvl9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 panose="020B0604020202020204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3200" dirty="0" err="1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Hình</a:t>
                      </a:r>
                      <a:r>
                        <a:rPr lang="en-US" sz="3200" baseline="0" dirty="0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 1</a:t>
                      </a:r>
                      <a:endParaRPr lang="en-US" sz="3200" baseline="0" dirty="0">
                        <a:latin typeface="UTM Avo" panose="02040603050506020204" pitchFamily="18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 panose="020B0604020202020204"/>
                        </a:defRPr>
                      </a:lvl1pPr>
                      <a:lvl2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 panose="020B0604020202020204"/>
                        </a:defRPr>
                      </a:lvl2pPr>
                      <a:lvl3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 panose="020B0604020202020204"/>
                        </a:defRPr>
                      </a:lvl3pPr>
                      <a:lvl4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 panose="020B0604020202020204"/>
                        </a:defRPr>
                      </a:lvl4pPr>
                      <a:lvl5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 panose="020B0604020202020204"/>
                        </a:defRPr>
                      </a:lvl5pPr>
                      <a:lvl6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 panose="020B0604020202020204"/>
                        </a:defRPr>
                      </a:lvl6pPr>
                      <a:lvl7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 panose="020B0604020202020204"/>
                        </a:defRPr>
                      </a:lvl7pPr>
                      <a:lvl8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 panose="020B0604020202020204"/>
                        </a:defRPr>
                      </a:lvl8pPr>
                      <a:lvl9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 panose="020B0604020202020204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3200" dirty="0" err="1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Đáp</a:t>
                      </a:r>
                      <a:r>
                        <a:rPr lang="en-US" sz="3200" baseline="0" dirty="0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aseline="0" dirty="0" err="1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án</a:t>
                      </a:r>
                      <a:endParaRPr lang="en-US" sz="3200" baseline="0" dirty="0" err="1">
                        <a:latin typeface="UTM Avo" panose="02040603050506020204" pitchFamily="18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</a:tr>
              <a:tr h="755893">
                <a:tc>
                  <a:txBody>
                    <a:bodyPr/>
                    <a:lstStyle>
                      <a:lvl1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 panose="020B0604020202020204"/>
                        </a:defRPr>
                      </a:lvl1pPr>
                      <a:lvl2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 panose="020B0604020202020204"/>
                        </a:defRPr>
                      </a:lvl2pPr>
                      <a:lvl3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 panose="020B0604020202020204"/>
                        </a:defRPr>
                      </a:lvl3pPr>
                      <a:lvl4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 panose="020B0604020202020204"/>
                        </a:defRPr>
                      </a:lvl4pPr>
                      <a:lvl5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 panose="020B0604020202020204"/>
                        </a:defRPr>
                      </a:lvl5pPr>
                      <a:lvl6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 panose="020B0604020202020204"/>
                        </a:defRPr>
                      </a:lvl6pPr>
                      <a:lvl7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 panose="020B0604020202020204"/>
                        </a:defRPr>
                      </a:lvl7pPr>
                      <a:lvl8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 panose="020B0604020202020204"/>
                        </a:defRPr>
                      </a:lvl8pPr>
                      <a:lvl9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 panose="020B0604020202020204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dirty="0" err="1">
                          <a:solidFill>
                            <a:schemeClr val="bg1"/>
                          </a:solidFill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Hoạt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động</a:t>
                      </a:r>
                      <a:endParaRPr lang="en-US" sz="2800" baseline="0" dirty="0" err="1">
                        <a:solidFill>
                          <a:schemeClr val="bg1"/>
                        </a:solidFill>
                        <a:latin typeface="UTM Avo" panose="02040603050506020204" pitchFamily="18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 panose="020B0604020202020204"/>
                        </a:defRPr>
                      </a:lvl1pPr>
                      <a:lvl2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 panose="020B0604020202020204"/>
                        </a:defRPr>
                      </a:lvl2pPr>
                      <a:lvl3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 panose="020B0604020202020204"/>
                        </a:defRPr>
                      </a:lvl3pPr>
                      <a:lvl4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 panose="020B0604020202020204"/>
                        </a:defRPr>
                      </a:lvl4pPr>
                      <a:lvl5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 panose="020B0604020202020204"/>
                        </a:defRPr>
                      </a:lvl5pPr>
                      <a:lvl6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 panose="020B0604020202020204"/>
                        </a:defRPr>
                      </a:lvl6pPr>
                      <a:lvl7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 panose="020B0604020202020204"/>
                        </a:defRPr>
                      </a:lvl7pPr>
                      <a:lvl8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 panose="020B0604020202020204"/>
                        </a:defRPr>
                      </a:lvl8pPr>
                      <a:lvl9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2800" baseline="0" dirty="0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Gia </a:t>
                      </a:r>
                      <a:r>
                        <a:rPr lang="en-US" sz="2800" dirty="0" err="1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đình</a:t>
                      </a:r>
                      <a:r>
                        <a:rPr lang="en-US" sz="2800" baseline="0" dirty="0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aseline="0" dirty="0" err="1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quây</a:t>
                      </a:r>
                      <a:r>
                        <a:rPr lang="en-US" sz="2800" baseline="0" dirty="0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aseline="0" dirty="0" err="1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quần</a:t>
                      </a:r>
                      <a:endParaRPr lang="en-US" sz="2800" baseline="0" dirty="0" err="1">
                        <a:latin typeface="UTM Avo" panose="02040603050506020204" pitchFamily="18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287615">
                <a:tc>
                  <a:txBody>
                    <a:bodyPr/>
                    <a:lstStyle>
                      <a:lvl1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 panose="020B0604020202020204"/>
                        </a:defRPr>
                      </a:lvl1pPr>
                      <a:lvl2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 panose="020B0604020202020204"/>
                        </a:defRPr>
                      </a:lvl2pPr>
                      <a:lvl3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 panose="020B0604020202020204"/>
                        </a:defRPr>
                      </a:lvl3pPr>
                      <a:lvl4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 panose="020B0604020202020204"/>
                        </a:defRPr>
                      </a:lvl4pPr>
                      <a:lvl5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 panose="020B0604020202020204"/>
                        </a:defRPr>
                      </a:lvl5pPr>
                      <a:lvl6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 panose="020B0604020202020204"/>
                        </a:defRPr>
                      </a:lvl6pPr>
                      <a:lvl7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 panose="020B0604020202020204"/>
                        </a:defRPr>
                      </a:lvl7pPr>
                      <a:lvl8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 panose="020B0604020202020204"/>
                        </a:defRPr>
                      </a:lvl8pPr>
                      <a:lvl9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 panose="020B0604020202020204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dirty="0" err="1">
                          <a:solidFill>
                            <a:schemeClr val="bg1"/>
                          </a:solidFill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Hình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ảnh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chính</a:t>
                      </a:r>
                      <a:endParaRPr lang="en-US" sz="2800" baseline="0" dirty="0" err="1">
                        <a:solidFill>
                          <a:schemeClr val="bg1"/>
                        </a:solidFill>
                        <a:latin typeface="UTM Avo" panose="02040603050506020204" pitchFamily="18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 panose="020B0604020202020204"/>
                        </a:defRPr>
                      </a:lvl1pPr>
                      <a:lvl2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 panose="020B0604020202020204"/>
                        </a:defRPr>
                      </a:lvl2pPr>
                      <a:lvl3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 panose="020B0604020202020204"/>
                        </a:defRPr>
                      </a:lvl3pPr>
                      <a:lvl4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 panose="020B0604020202020204"/>
                        </a:defRPr>
                      </a:lvl4pPr>
                      <a:lvl5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 panose="020B0604020202020204"/>
                        </a:defRPr>
                      </a:lvl5pPr>
                      <a:lvl6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 panose="020B0604020202020204"/>
                        </a:defRPr>
                      </a:lvl6pPr>
                      <a:lvl7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 panose="020B0604020202020204"/>
                        </a:defRPr>
                      </a:lvl7pPr>
                      <a:lvl8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 panose="020B0604020202020204"/>
                        </a:defRPr>
                      </a:lvl8pPr>
                      <a:lvl9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2800" baseline="0" dirty="0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Các</a:t>
                      </a:r>
                      <a:r>
                        <a:rPr lang="en-US" sz="2800" baseline="0" dirty="0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aseline="0" dirty="0" err="1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thành</a:t>
                      </a:r>
                      <a:r>
                        <a:rPr lang="en-US" sz="2800" baseline="0" dirty="0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aseline="0" dirty="0" err="1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viên</a:t>
                      </a:r>
                      <a:r>
                        <a:rPr lang="en-US" sz="2800" baseline="0" dirty="0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aseline="0" dirty="0" err="1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trong</a:t>
                      </a:r>
                      <a:endParaRPr lang="en-US" sz="2800" baseline="0" dirty="0">
                        <a:latin typeface="UTM Avo" panose="02040603050506020204" pitchFamily="18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2800" baseline="0" dirty="0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2800" baseline="0" dirty="0" err="1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gia</a:t>
                      </a:r>
                      <a:r>
                        <a:rPr lang="en-US" sz="2800" baseline="0" dirty="0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aseline="0" dirty="0" err="1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đình</a:t>
                      </a:r>
                      <a:r>
                        <a:rPr lang="en-US" sz="2800" baseline="0" dirty="0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.</a:t>
                      </a:r>
                      <a:endParaRPr lang="en-US" sz="2800" baseline="0" dirty="0">
                        <a:latin typeface="UTM Avo" panose="02040603050506020204" pitchFamily="18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55893">
                <a:tc>
                  <a:txBody>
                    <a:bodyPr/>
                    <a:lstStyle>
                      <a:lvl1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 panose="020B0604020202020204"/>
                        </a:defRPr>
                      </a:lvl1pPr>
                      <a:lvl2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 panose="020B0604020202020204"/>
                        </a:defRPr>
                      </a:lvl2pPr>
                      <a:lvl3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 panose="020B0604020202020204"/>
                        </a:defRPr>
                      </a:lvl3pPr>
                      <a:lvl4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 panose="020B0604020202020204"/>
                        </a:defRPr>
                      </a:lvl4pPr>
                      <a:lvl5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 panose="020B0604020202020204"/>
                        </a:defRPr>
                      </a:lvl5pPr>
                      <a:lvl6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 panose="020B0604020202020204"/>
                        </a:defRPr>
                      </a:lvl6pPr>
                      <a:lvl7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 panose="020B0604020202020204"/>
                        </a:defRPr>
                      </a:lvl7pPr>
                      <a:lvl8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 panose="020B0604020202020204"/>
                        </a:defRPr>
                      </a:lvl8pPr>
                      <a:lvl9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 panose="020B0604020202020204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dirty="0" err="1">
                          <a:solidFill>
                            <a:schemeClr val="bg1"/>
                          </a:solidFill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Hình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ảnh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phụ</a:t>
                      </a:r>
                      <a:endParaRPr lang="en-US" sz="2800" baseline="0" dirty="0" err="1">
                        <a:solidFill>
                          <a:schemeClr val="bg1"/>
                        </a:solidFill>
                        <a:latin typeface="UTM Avo" panose="02040603050506020204" pitchFamily="18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 panose="020B0604020202020204"/>
                        </a:defRPr>
                      </a:lvl1pPr>
                      <a:lvl2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 panose="020B0604020202020204"/>
                        </a:defRPr>
                      </a:lvl2pPr>
                      <a:lvl3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 panose="020B0604020202020204"/>
                        </a:defRPr>
                      </a:lvl3pPr>
                      <a:lvl4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 panose="020B0604020202020204"/>
                        </a:defRPr>
                      </a:lvl4pPr>
                      <a:lvl5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 panose="020B0604020202020204"/>
                        </a:defRPr>
                      </a:lvl5pPr>
                      <a:lvl6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 panose="020B0604020202020204"/>
                        </a:defRPr>
                      </a:lvl6pPr>
                      <a:lvl7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 panose="020B0604020202020204"/>
                        </a:defRPr>
                      </a:lvl7pPr>
                      <a:lvl8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 panose="020B0604020202020204"/>
                        </a:defRPr>
                      </a:lvl8pPr>
                      <a:lvl9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2800" dirty="0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Đồ</a:t>
                      </a:r>
                      <a:r>
                        <a:rPr lang="en-US" sz="2800" baseline="0" dirty="0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aseline="0" dirty="0" err="1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vật</a:t>
                      </a:r>
                      <a:r>
                        <a:rPr lang="en-US" sz="2800" baseline="0" dirty="0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aseline="0" dirty="0" err="1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trong</a:t>
                      </a:r>
                      <a:r>
                        <a:rPr lang="en-US" sz="2800" baseline="0" dirty="0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aseline="0" dirty="0" err="1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gia</a:t>
                      </a:r>
                      <a:r>
                        <a:rPr lang="en-US" sz="2800" baseline="0" dirty="0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aseline="0" dirty="0" err="1"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đình</a:t>
                      </a:r>
                      <a:endParaRPr lang="en-US" sz="2800" baseline="0" dirty="0" err="1">
                        <a:latin typeface="UTM Avo" panose="02040603050506020204" pitchFamily="18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3"/>
          <p:cNvSpPr/>
          <p:nvPr/>
        </p:nvSpPr>
        <p:spPr>
          <a:xfrm>
            <a:off x="652534" y="1779186"/>
            <a:ext cx="4625502" cy="668777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Tìm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hiểu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bức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tranh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: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50000"/>
                </a:srgbClr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364" y="2656331"/>
            <a:ext cx="4075109" cy="3119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ounded Rectangle 15"/>
          <p:cNvSpPr/>
          <p:nvPr/>
        </p:nvSpPr>
        <p:spPr>
          <a:xfrm>
            <a:off x="1255649" y="5984582"/>
            <a:ext cx="3419272" cy="609862"/>
          </a:xfrm>
          <a:prstGeom prst="roundRect">
            <a:avLst/>
          </a:prstGeom>
          <a:solidFill>
            <a:schemeClr val="accent2"/>
          </a:solidFill>
          <a:ln w="25400" cap="flat" cmpd="sng" algn="ctr">
            <a:solidFill>
              <a:schemeClr val="accent2">
                <a:lumMod val="40000"/>
                <a:lumOff val="6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Gia đình thuyền chài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Rounded Rectangle 16"/>
          <p:cNvSpPr/>
          <p:nvPr/>
        </p:nvSpPr>
        <p:spPr>
          <a:xfrm>
            <a:off x="6096000" y="2361412"/>
            <a:ext cx="3939963" cy="931403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Họa sĩ Lương Xuân Nhị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4BACC6">
                  <a:lumMod val="50000"/>
                </a:srgbClr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Rounded Rectangle 17"/>
          <p:cNvSpPr/>
          <p:nvPr/>
        </p:nvSpPr>
        <p:spPr>
          <a:xfrm>
            <a:off x="6096000" y="3428998"/>
            <a:ext cx="3939964" cy="931403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lvl="0" algn="ctr">
              <a:lnSpc>
                <a:spcPct val="150000"/>
              </a:lnSpc>
              <a:buClrTx/>
            </a:pPr>
            <a:r>
              <a:rPr lang="en-US" sz="2000" kern="1200" dirty="0" err="1">
                <a:solidFill>
                  <a:srgbClr val="4BACC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Sáng</a:t>
            </a:r>
            <a:r>
              <a:rPr lang="en-US" sz="2000" kern="1200" dirty="0">
                <a:solidFill>
                  <a:srgbClr val="4BACC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srgbClr val="4BACC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tác</a:t>
            </a:r>
            <a:r>
              <a:rPr lang="en-US" sz="2000" kern="1200" dirty="0">
                <a:solidFill>
                  <a:srgbClr val="4BACC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srgbClr val="4BACC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khoảng</a:t>
            </a:r>
            <a:r>
              <a:rPr lang="en-US" sz="2000" kern="1200" dirty="0">
                <a:solidFill>
                  <a:srgbClr val="4BACC6">
                    <a:lumMod val="50000"/>
                  </a:srgbClr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 1938 – 1940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50000"/>
                </a:srgbClr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ounded Rectangle 18"/>
          <p:cNvSpPr/>
          <p:nvPr/>
        </p:nvSpPr>
        <p:spPr>
          <a:xfrm>
            <a:off x="6114901" y="4496584"/>
            <a:ext cx="3921063" cy="931403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rPr>
              <a:t>Chất liệu lụa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4BACC6">
                  <a:lumMod val="50000"/>
                </a:srgbClr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10" grpId="0" animBg="1"/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Bài 13-Tạo hình trái cây từ đất nặn_1</Template>
  <TotalTime>0</TotalTime>
  <Words>3300</Words>
  <Application>WPS Presentation</Application>
  <PresentationFormat>Widescreen</PresentationFormat>
  <Paragraphs>261</Paragraphs>
  <Slides>36</Slides>
  <Notes>21</Notes>
  <HiddenSlides>0</HiddenSlides>
  <MMClips>1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36</vt:i4>
      </vt:variant>
    </vt:vector>
  </HeadingPairs>
  <TitlesOfParts>
    <vt:vector size="46" baseType="lpstr">
      <vt:lpstr>Arial</vt:lpstr>
      <vt:lpstr>SimSun</vt:lpstr>
      <vt:lpstr>Wingdings</vt:lpstr>
      <vt:lpstr>Arial</vt:lpstr>
      <vt:lpstr>Calibri</vt:lpstr>
      <vt:lpstr>UTM Avo</vt:lpstr>
      <vt:lpstr>Segoe Print</vt:lpstr>
      <vt:lpstr>Microsoft YaHei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2114120010-CAO THỊ PHƯƠNG VINH</dc:creator>
  <cp:lastModifiedBy>Loi Ngoc</cp:lastModifiedBy>
  <cp:revision>22</cp:revision>
  <dcterms:created xsi:type="dcterms:W3CDTF">2023-06-28T07:49:00Z</dcterms:created>
  <dcterms:modified xsi:type="dcterms:W3CDTF">2024-03-31T13:50:41Z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E1A5F2280FE240AF9DE8B7939D352A07_12</vt:lpwstr>
  </property>
  <property fmtid="{D5CDD505-2E9C-101B-9397-08002B2CF9AE}" pid="3" name="KSOProductBuildVer">
    <vt:lpwstr>1033-12.2.0.13489</vt:lpwstr>
  </property>
</Properties>
</file>