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65" r:id="rId5"/>
    <p:sldId id="275" r:id="rId6"/>
    <p:sldId id="284" r:id="rId7"/>
    <p:sldId id="286" r:id="rId8"/>
    <p:sldId id="279" r:id="rId9"/>
    <p:sldId id="271" r:id="rId10"/>
    <p:sldId id="295" r:id="rId11"/>
    <p:sldId id="280" r:id="rId12"/>
    <p:sldId id="287" r:id="rId13"/>
    <p:sldId id="278" r:id="rId14"/>
    <p:sldId id="258" r:id="rId15"/>
    <p:sldId id="288" r:id="rId16"/>
    <p:sldId id="297" r:id="rId17"/>
    <p:sldId id="299" r:id="rId18"/>
    <p:sldId id="300" r:id="rId19"/>
    <p:sldId id="296" r:id="rId20"/>
    <p:sldId id="293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81" d="100"/>
          <a:sy n="81" d="100"/>
        </p:scale>
        <p:origin x="6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NOTE:</a:t>
            </a:r>
            <a:r>
              <a:rPr lang="en-US" baseline="0"/>
              <a:t> </a:t>
            </a:r>
            <a:r>
              <a:rPr lang="en-US"/>
              <a:t>To change images on this slide, select a picture and delete it. Then click the Insert Picture icon</a:t>
            </a:r>
            <a:r>
              <a:rPr lang="en-US" baseline="0"/>
              <a:t> </a:t>
            </a:r>
            <a:r>
              <a:rPr lang="en-US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24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9/16/2023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8919962-59CE-0BF6-7590-A6CA9881EB09}"/>
              </a:ext>
            </a:extLst>
          </p:cNvPr>
          <p:cNvGrpSpPr/>
          <p:nvPr userDrawn="1"/>
        </p:nvGrpSpPr>
        <p:grpSpPr>
          <a:xfrm>
            <a:off x="-3505200" y="389010"/>
            <a:ext cx="4036166" cy="3780012"/>
            <a:chOff x="-2521265" y="1348651"/>
            <a:chExt cx="2889587" cy="276687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820445-48DC-EF96-566D-AA26607FEE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51386" y="1690688"/>
              <a:ext cx="1949831" cy="1936338"/>
            </a:xfrm>
            <a:prstGeom prst="rect">
              <a:avLst/>
            </a:prstGeom>
          </p:spPr>
        </p:pic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5E74AE5A-504E-05F7-321F-8E56412CA3C8}"/>
                </a:ext>
              </a:extLst>
            </p:cNvPr>
            <p:cNvSpPr txBox="1"/>
            <p:nvPr userDrawn="1"/>
          </p:nvSpPr>
          <p:spPr>
            <a:xfrm>
              <a:off x="-1888513" y="1348651"/>
              <a:ext cx="1624084" cy="270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dirty="0">
                  <a:solidFill>
                    <a:srgbClr val="FF0000"/>
                  </a:solidFill>
                </a:rPr>
                <a:t>     </a:t>
              </a:r>
              <a:r>
                <a:rPr lang="en-US" b="1" dirty="0" err="1">
                  <a:solidFill>
                    <a:srgbClr val="FF0000"/>
                  </a:solidFill>
                </a:rPr>
                <a:t>Nhóm</a:t>
              </a:r>
              <a:r>
                <a:rPr lang="en-US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1C22114-4098-AD94-9C10-5A248C32E3A3}"/>
                </a:ext>
              </a:extLst>
            </p:cNvPr>
            <p:cNvSpPr txBox="1"/>
            <p:nvPr userDrawn="1"/>
          </p:nvSpPr>
          <p:spPr>
            <a:xfrm>
              <a:off x="-2051386" y="3488526"/>
              <a:ext cx="1949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rgbClr val="FF0000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CB85BED4-4A02-8FC2-A841-5D437F2975F8}"/>
                </a:ext>
              </a:extLst>
            </p:cNvPr>
            <p:cNvSpPr txBox="1"/>
            <p:nvPr userDrawn="1"/>
          </p:nvSpPr>
          <p:spPr>
            <a:xfrm>
              <a:off x="-2521265" y="3755072"/>
              <a:ext cx="2889587" cy="360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757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514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26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022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3775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6529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399286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2043" algn="l" defTabSz="685514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solidFill>
                    <a:srgbClr val="00B0F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199DCC-8265-4C42-8B18-D21E5950C5C3}"/>
              </a:ext>
            </a:extLst>
          </p:cNvPr>
          <p:cNvSpPr txBox="1"/>
          <p:nvPr/>
        </p:nvSpPr>
        <p:spPr>
          <a:xfrm>
            <a:off x="3733800" y="287888"/>
            <a:ext cx="7983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B35968-BD87-4D0D-81EC-232BA827ED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75182"/>
            <a:ext cx="3657600" cy="3225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92DAB5-F3A2-4AA6-9BB5-83EBE392E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126"/>
            <a:ext cx="1447800" cy="1689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0841A8-32B8-4C4D-96CB-6D3EC9807E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857420"/>
            <a:ext cx="3536539" cy="353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971800" y="152400"/>
            <a:ext cx="6172200" cy="12954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/>
              <a:t>Hoạt động thảo luận</a:t>
            </a:r>
            <a:endParaRPr lang="en-US" sz="4000"/>
          </a:p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0833" y="1676400"/>
            <a:ext cx="11750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i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 các ngày tết, hoa đào thường được dùng để làm gì?</a:t>
            </a:r>
            <a:endParaRPr lang="en-US" sz="400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3105835"/>
            <a:ext cx="1021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solidFill>
                  <a:srgbClr val="002060"/>
                </a:solidFill>
                <a:latin typeface="+mj-lt"/>
                <a:ea typeface="Arial" panose="020B0604020202020204" pitchFamily="34" charset="0"/>
              </a:rPr>
              <a:t>Được dùng để trang trí, làm đẹp không gian nhà ở, cơ quan, xí nghiệp,…</a:t>
            </a:r>
            <a:endParaRPr lang="en-US" sz="4000" b="1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96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/>
          </p:nvPr>
        </p:nvSpPr>
        <p:spPr>
          <a:xfrm>
            <a:off x="342900" y="973183"/>
            <a:ext cx="11506200" cy="701674"/>
          </a:xfrm>
        </p:spPr>
        <p:txBody>
          <a:bodyPr>
            <a:normAutofit/>
          </a:bodyPr>
          <a:lstStyle/>
          <a:p>
            <a:pPr algn="ctr"/>
            <a:r>
              <a:rPr lang="en-US" sz="3800" b="1">
                <a:solidFill>
                  <a:srgbClr val="FF0000"/>
                </a:solidFill>
              </a:rPr>
              <a:t>Hoa mai thường nở vào thời điểm nào?</a:t>
            </a:r>
          </a:p>
        </p:txBody>
      </p:sp>
      <p:sp>
        <p:nvSpPr>
          <p:cNvPr id="4" name="Title 8"/>
          <p:cNvSpPr txBox="1">
            <a:spLocks/>
          </p:cNvSpPr>
          <p:nvPr/>
        </p:nvSpPr>
        <p:spPr>
          <a:xfrm>
            <a:off x="1905000" y="5511403"/>
            <a:ext cx="8458200" cy="7016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>
                <a:solidFill>
                  <a:srgbClr val="002060"/>
                </a:solidFill>
              </a:rPr>
              <a:t>Hoa mai thường nở vào mùa xuân</a:t>
            </a:r>
            <a:endParaRPr lang="en-US" sz="440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16" y="1905000"/>
            <a:ext cx="5508367" cy="3361508"/>
          </a:xfrm>
          <a:prstGeom prst="rect">
            <a:avLst/>
          </a:prstGeom>
        </p:spPr>
      </p:pic>
      <p:sp>
        <p:nvSpPr>
          <p:cNvPr id="6" name="文本框 17"/>
          <p:cNvSpPr txBox="1">
            <a:spLocks noChangeArrowheads="1"/>
          </p:cNvSpPr>
          <p:nvPr/>
        </p:nvSpPr>
        <p:spPr bwMode="auto">
          <a:xfrm>
            <a:off x="342900" y="327150"/>
            <a:ext cx="35052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2.2. Hoa mai</a:t>
            </a:r>
            <a:endParaRPr lang="zh-CN" altLang="en-US" sz="40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/>
          </p:nvPr>
        </p:nvSpPr>
        <p:spPr>
          <a:xfrm>
            <a:off x="1752600" y="304800"/>
            <a:ext cx="8686800" cy="701674"/>
          </a:xfrm>
        </p:spPr>
        <p:txBody>
          <a:bodyPr>
            <a:normAutofit/>
          </a:bodyPr>
          <a:lstStyle/>
          <a:p>
            <a:pPr algn="ctr"/>
            <a:r>
              <a:rPr lang="en-US" sz="4400" i="1">
                <a:solidFill>
                  <a:schemeClr val="tx1">
                    <a:lumMod val="75000"/>
                  </a:schemeClr>
                </a:solidFill>
              </a:rPr>
              <a:t>Hoa mai có những màu sắc nào?</a:t>
            </a:r>
            <a:endParaRPr lang="en-US" sz="4400" b="1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Title 8"/>
          <p:cNvSpPr txBox="1">
            <a:spLocks/>
          </p:cNvSpPr>
          <p:nvPr/>
        </p:nvSpPr>
        <p:spPr>
          <a:xfrm>
            <a:off x="685800" y="1143000"/>
            <a:ext cx="10896600" cy="740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Hoa mai có hai màu sắc phổ biến là </a:t>
            </a:r>
            <a:r>
              <a:rPr lang="en-US" sz="4000" b="1" i="1">
                <a:solidFill>
                  <a:srgbClr val="FF0000"/>
                </a:solidFill>
              </a:rPr>
              <a:t>vàng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 và </a:t>
            </a:r>
            <a:r>
              <a:rPr lang="en-US" sz="4000" b="1" i="1">
                <a:solidFill>
                  <a:srgbClr val="FF0000"/>
                </a:solidFill>
              </a:rPr>
              <a:t>trắng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40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t="44138" r="18689" b="30838"/>
          <a:stretch>
            <a:fillRect/>
          </a:stretch>
        </p:blipFill>
        <p:spPr bwMode="auto">
          <a:xfrm>
            <a:off x="762000" y="2209800"/>
            <a:ext cx="10820400" cy="291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60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6400800" cy="533400"/>
          </a:xfrm>
        </p:spPr>
        <p:txBody>
          <a:bodyPr>
            <a:normAutofit fontScale="90000"/>
          </a:bodyPr>
          <a:lstStyle/>
          <a:p>
            <a:r>
              <a:rPr lang="en-US" sz="3800" b="1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quan sát </a:t>
            </a:r>
            <a:r>
              <a:rPr lang="nl-NL" sz="4000" b="1">
                <a:solidFill>
                  <a:schemeClr val="tx1">
                    <a:lumMod val="50000"/>
                  </a:schemeClr>
                </a:solidFill>
              </a:rPr>
              <a:t>các hình sau: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6586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Hình nào là hoa mai </a:t>
            </a:r>
            <a:r>
              <a:rPr lang="nl-NL" sz="3600" b="1">
                <a:solidFill>
                  <a:srgbClr val="FF0000"/>
                </a:solidFill>
              </a:rPr>
              <a:t>cánh đơn</a:t>
            </a:r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, hình nào là hoa mai </a:t>
            </a:r>
            <a:r>
              <a:rPr lang="nl-NL" sz="3600" b="1">
                <a:solidFill>
                  <a:srgbClr val="FF0000"/>
                </a:solidFill>
              </a:rPr>
              <a:t>cánh kép</a:t>
            </a:r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?</a:t>
            </a:r>
            <a:endParaRPr lang="en-US" sz="360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1981200" y="5410200"/>
            <a:ext cx="30480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 kép</a:t>
            </a:r>
            <a:endParaRPr lang="nl-NL" sz="40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7162800" y="5540882"/>
            <a:ext cx="22098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 đơn</a:t>
            </a:r>
            <a:endParaRPr lang="nl-NL" sz="400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3" t="44138" r="18689" b="35675"/>
          <a:stretch/>
        </p:blipFill>
        <p:spPr bwMode="auto">
          <a:xfrm>
            <a:off x="685800" y="2142309"/>
            <a:ext cx="10820400" cy="2712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 Brace 5"/>
          <p:cNvSpPr/>
          <p:nvPr/>
        </p:nvSpPr>
        <p:spPr>
          <a:xfrm rot="16200000">
            <a:off x="7543800" y="3281008"/>
            <a:ext cx="838200" cy="3733800"/>
          </a:xfrm>
          <a:prstGeom prst="lef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971800" y="4728808"/>
            <a:ext cx="152400" cy="8382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7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/>
          <p:cNvSpPr txBox="1">
            <a:spLocks noChangeArrowheads="1"/>
          </p:cNvSpPr>
          <p:nvPr/>
        </p:nvSpPr>
        <p:spPr bwMode="auto">
          <a:xfrm>
            <a:off x="3581400" y="609600"/>
            <a:ext cx="4377297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400" b="1">
                <a:solidFill>
                  <a:srgbClr val="FF0000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KẾT LUẬN</a:t>
            </a:r>
            <a:endParaRPr lang="zh-CN" altLang="en-US" sz="4400" b="1" dirty="0">
              <a:solidFill>
                <a:srgbClr val="FF0000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712655"/>
            <a:ext cx="1165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>
                <a:latin typeface="Times New Roman" panose="02020603050405020304" pitchFamily="18" charset="0"/>
                <a:ea typeface="Calibri" panose="020F0502020204030204" pitchFamily="34" charset="0"/>
              </a:rPr>
              <a:t>Hoa mai thường nở vào mùa xuân. Hoa mai có hai màu sắc phổ biến là vàng và trắng. Hoa mai thường có loại cánh đơn 5 cánh hoặc cánh kép có nhiều lớp xếp chồng lên nhau, mọc thành chùm.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5433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/>
          <p:cNvSpPr txBox="1">
            <a:spLocks noChangeArrowheads="1"/>
          </p:cNvSpPr>
          <p:nvPr/>
        </p:nvSpPr>
        <p:spPr bwMode="auto">
          <a:xfrm>
            <a:off x="3581400" y="304800"/>
            <a:ext cx="43772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>
                <a:solidFill>
                  <a:srgbClr val="FF0000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PHIẾU HỌC TẬP</a:t>
            </a:r>
            <a:endParaRPr lang="zh-CN" altLang="en-US" sz="3600" b="1" dirty="0">
              <a:solidFill>
                <a:srgbClr val="FF0000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70390"/>
            <a:ext cx="11658600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hỏi: Em hãy nêu sự giống và khác nhau giữa hoa đào và hoa mai?</a:t>
            </a:r>
            <a:endParaRPr lang="en-US" sz="3200">
              <a:solidFill>
                <a:srgbClr val="00206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2375747"/>
            <a:ext cx="11430000" cy="356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 lời: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 nhau:…………………………………………………….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………………………………………………………………….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 nhau: …………………………………………………….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……………………………………………………………………</a:t>
            </a:r>
            <a:r>
              <a:rPr lang="en-US" sz="3200">
                <a:latin typeface=".VnTime" panose="020B7200000000000000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lang="en-US" sz="3200"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9000" y="2965554"/>
            <a:ext cx="3810000" cy="548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Đều nở vào mùa xuân</a:t>
            </a:r>
            <a:endParaRPr lang="en-US" sz="2800">
              <a:solidFill>
                <a:srgbClr val="FF0000"/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3488626"/>
            <a:ext cx="10555802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pt-BR" sz="2800" i="1">
                <a:solidFill>
                  <a:srgbClr val="FF0000"/>
                </a:solidFill>
                <a:latin typeface="+mj-lt"/>
              </a:rPr>
              <a:t>Đều có</a:t>
            </a:r>
            <a:r>
              <a:rPr lang="en-US" sz="2800" i="1">
                <a:solidFill>
                  <a:srgbClr val="FF0000"/>
                </a:solidFill>
                <a:latin typeface="+mj-lt"/>
              </a:rPr>
              <a:t> loại cánh đơn 5 cánh hoặc cánh kép có nhiều lớp xếp chồng lên nhau.</a:t>
            </a:r>
            <a:endParaRPr lang="en-US" sz="2800">
              <a:solidFill>
                <a:srgbClr val="FF0000"/>
              </a:solidFill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19400" y="4648200"/>
            <a:ext cx="7351198" cy="108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pt-BR" sz="2800" i="1">
                <a:solidFill>
                  <a:srgbClr val="FF0000"/>
                </a:solidFill>
                <a:latin typeface="+mj-lt"/>
              </a:rPr>
              <a:t>Về màu sắc: Hoa đào có màu đỏ và hồng nhạt, Hoa mai có màu vàng.</a:t>
            </a:r>
            <a:endParaRPr lang="en-US" sz="28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38400" y="5892311"/>
            <a:ext cx="4858801" cy="548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pt-BR" sz="2800" i="1">
                <a:solidFill>
                  <a:srgbClr val="FF0000"/>
                </a:solidFill>
                <a:latin typeface="+mj-lt"/>
              </a:rPr>
              <a:t>Hoa mai mọc thành chùm.</a:t>
            </a:r>
            <a:endParaRPr lang="en-US" sz="2800">
              <a:solidFill>
                <a:srgbClr val="FF0000"/>
              </a:solidFill>
              <a:latin typeface="+mj-lt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23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17"/>
          <p:cNvSpPr txBox="1">
            <a:spLocks noChangeArrowheads="1"/>
          </p:cNvSpPr>
          <p:nvPr/>
        </p:nvSpPr>
        <p:spPr bwMode="auto">
          <a:xfrm>
            <a:off x="304800" y="152400"/>
            <a:ext cx="43772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3. LUYỆN </a:t>
            </a:r>
            <a:r>
              <a:rPr lang="en-US" altLang="zh-CN" sz="3600" b="1" dirty="0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TẬP</a:t>
            </a:r>
            <a:endParaRPr lang="zh-CN" altLang="en-US" sz="36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14800" y="812927"/>
            <a:ext cx="44470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pt-BR" sz="4000" b="1">
                <a:latin typeface="Times New Roman" panose="02020603050405020304" pitchFamily="18" charset="0"/>
                <a:ea typeface="Calibri" panose="020F0502020204030204" pitchFamily="34" charset="0"/>
              </a:rPr>
              <a:t>Ai nhanh ai đúng</a:t>
            </a:r>
            <a:r>
              <a:rPr lang="pt-BR" sz="400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en-US" sz="4000"/>
          </a:p>
        </p:txBody>
      </p:sp>
      <p:sp>
        <p:nvSpPr>
          <p:cNvPr id="5" name="Rectangle 4"/>
          <p:cNvSpPr/>
          <p:nvPr/>
        </p:nvSpPr>
        <p:spPr>
          <a:xfrm>
            <a:off x="381000" y="1676400"/>
            <a:ext cx="1165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Ghép tên với đặc điểm tương ứng của các loại hoa dưới đây.</a:t>
            </a:r>
            <a:endParaRPr lang="en-US" sz="360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3" t="34589" r="62566" b="59293"/>
          <a:stretch/>
        </p:blipFill>
        <p:spPr bwMode="auto">
          <a:xfrm>
            <a:off x="2057400" y="2490815"/>
            <a:ext cx="2133600" cy="785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6" t="34516" r="33285" b="59158"/>
          <a:stretch/>
        </p:blipFill>
        <p:spPr bwMode="auto">
          <a:xfrm>
            <a:off x="6781800" y="2478318"/>
            <a:ext cx="2438400" cy="7982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3" t="43669" r="60136" b="45929"/>
          <a:stretch/>
        </p:blipFill>
        <p:spPr bwMode="auto">
          <a:xfrm>
            <a:off x="277906" y="3276600"/>
            <a:ext cx="2971800" cy="121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t="58395" r="60096" b="32087"/>
          <a:stretch/>
        </p:blipFill>
        <p:spPr bwMode="auto">
          <a:xfrm>
            <a:off x="277906" y="5181600"/>
            <a:ext cx="2971800" cy="1219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7" t="42413" r="19234" b="45451"/>
          <a:stretch/>
        </p:blipFill>
        <p:spPr bwMode="auto">
          <a:xfrm>
            <a:off x="4921250" y="3276600"/>
            <a:ext cx="6965950" cy="144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V="1">
            <a:off x="3200400" y="4038600"/>
            <a:ext cx="1779494" cy="1732002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813675" y="4986140"/>
            <a:ext cx="7073525" cy="1567059"/>
            <a:chOff x="4813675" y="4986140"/>
            <a:chExt cx="7073525" cy="1567059"/>
          </a:xfrm>
        </p:grpSpPr>
        <p:pic>
          <p:nvPicPr>
            <p:cNvPr id="11" name="Picture 10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13" t="53596" r="19132" b="33202"/>
            <a:stretch/>
          </p:blipFill>
          <p:spPr bwMode="auto">
            <a:xfrm>
              <a:off x="4894356" y="4986140"/>
              <a:ext cx="6992844" cy="156705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Picture 15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23" t="28178" r="55357" b="64334"/>
            <a:stretch/>
          </p:blipFill>
          <p:spPr bwMode="auto">
            <a:xfrm>
              <a:off x="4813675" y="5338856"/>
              <a:ext cx="847537" cy="8064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19" name="Straight Arrow Connector 18"/>
          <p:cNvCxnSpPr>
            <a:stCxn id="8" idx="3"/>
          </p:cNvCxnSpPr>
          <p:nvPr/>
        </p:nvCxnSpPr>
        <p:spPr>
          <a:xfrm>
            <a:off x="3249706" y="3886200"/>
            <a:ext cx="1730188" cy="175260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1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7"/>
          <p:cNvSpPr txBox="1">
            <a:spLocks noChangeArrowheads="1"/>
          </p:cNvSpPr>
          <p:nvPr/>
        </p:nvSpPr>
        <p:spPr bwMode="auto">
          <a:xfrm>
            <a:off x="304800" y="152400"/>
            <a:ext cx="43772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600" b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4. VẬN DỤNG</a:t>
            </a:r>
            <a:endParaRPr lang="zh-CN" altLang="en-US" sz="36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6200" y="685800"/>
            <a:ext cx="4495800" cy="105920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</a:rPr>
              <a:t>Ai viết nhiều hơn</a:t>
            </a:r>
            <a:endParaRPr lang="en-US" sz="5400" b="1" cap="none" spc="0">
              <a:ln w="22225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905000"/>
            <a:ext cx="1173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3600" b="1" u="sng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 chơi</a:t>
            </a:r>
            <a:r>
              <a:rPr lang="en-US" sz="36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36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nhóm </a:t>
            </a:r>
            <a:r>
              <a:rPr lang="nl-NL" sz="36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thảo luận và </a:t>
            </a:r>
            <a:r>
              <a:rPr lang="pt-BR" sz="36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 1 bạn đại diện lên bảng viết tên các loại hoa mà các em biết. </a:t>
            </a:r>
            <a:r>
              <a:rPr lang="en-US" sz="36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2 phút nhóm nào viết được nhiều và nhanh nhất là đội chiến thắng.</a:t>
            </a:r>
            <a:endParaRPr lang="en-US" sz="3600">
              <a:solidFill>
                <a:schemeClr val="tx1">
                  <a:lumMod val="50000"/>
                </a:schemeClr>
              </a:solidFill>
              <a:latin typeface=".VnTime" panose="020B7200000000000000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1496" y="4118666"/>
            <a:ext cx="91214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ea typeface="Calibri" panose="020F0502020204030204" pitchFamily="34" charset="0"/>
              </a:rPr>
              <a:t>Em hãy viết tên các loại hoa mà em biết?</a:t>
            </a:r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287674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609600"/>
            <a:ext cx="7848600" cy="1219200"/>
          </a:xfrm>
        </p:spPr>
        <p:txBody>
          <a:bodyPr/>
          <a:lstStyle/>
          <a:p>
            <a:r>
              <a:rPr lang="en-US"/>
              <a:t>XIN CHÀO VÀ 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30564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0500" y="1524000"/>
            <a:ext cx="11811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dịp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tết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trang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trí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phòng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khách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400" i="1" err="1"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400" i="1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4400"/>
          </a:p>
        </p:txBody>
      </p:sp>
      <p:sp>
        <p:nvSpPr>
          <p:cNvPr id="9" name="Rectangle 8"/>
          <p:cNvSpPr/>
          <p:nvPr/>
        </p:nvSpPr>
        <p:spPr>
          <a:xfrm>
            <a:off x="3505200" y="457200"/>
            <a:ext cx="4038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Ai nhanh nhất</a:t>
            </a:r>
            <a:endParaRPr lang="en-US" sz="4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33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365126"/>
            <a:ext cx="11811000" cy="1082674"/>
          </a:xfrm>
        </p:spPr>
        <p:txBody>
          <a:bodyPr>
            <a:normAutofit/>
          </a:bodyPr>
          <a:lstStyle/>
          <a:p>
            <a:r>
              <a:rPr lang="en-US" i="1">
                <a:latin typeface="Times New Roman" panose="02020603050405020304" pitchFamily="18" charset="0"/>
                <a:ea typeface="Calibri" panose="020F0502020204030204" pitchFamily="34" charset="0"/>
              </a:rPr>
              <a:t>Trong dịp tết, gia đình em thường trang trí phòng khách bằng loại hoa nào?</a:t>
            </a:r>
            <a:endParaRPr lang="en-US" b="1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425388"/>
            <a:ext cx="4069080" cy="2455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0" y="1447800"/>
            <a:ext cx="4023360" cy="24552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343" y="4146998"/>
            <a:ext cx="4038600" cy="2711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6" b="13203"/>
          <a:stretch/>
        </p:blipFill>
        <p:spPr>
          <a:xfrm>
            <a:off x="4648200" y="1425387"/>
            <a:ext cx="2895600" cy="24776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" y="4036296"/>
            <a:ext cx="4000500" cy="27856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8" y="4027732"/>
            <a:ext cx="3790950" cy="280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4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46126"/>
            <a:ext cx="9829800" cy="930274"/>
          </a:xfrm>
        </p:spPr>
        <p:txBody>
          <a:bodyPr>
            <a:noAutofit/>
          </a:bodyPr>
          <a:lstStyle/>
          <a:p>
            <a:pPr algn="ctr"/>
            <a:r>
              <a:rPr lang="en-US" sz="3600" b="1" u="sng" err="1"/>
              <a:t>Thứ</a:t>
            </a:r>
            <a:r>
              <a:rPr lang="en-US" sz="3600" b="1" u="sng"/>
              <a:t> ….., ….. </a:t>
            </a:r>
            <a:r>
              <a:rPr lang="en-US" sz="3600" b="1" u="sng" err="1"/>
              <a:t>tháng</a:t>
            </a:r>
            <a:r>
              <a:rPr lang="en-US" sz="3600" b="1" u="sng"/>
              <a:t> ….. </a:t>
            </a:r>
            <a:r>
              <a:rPr lang="en-US" sz="3600" b="1" u="sng" err="1"/>
              <a:t>năm</a:t>
            </a:r>
            <a:r>
              <a:rPr lang="en-US" sz="3600" b="1" u="sng"/>
              <a:t> 2023</a:t>
            </a:r>
            <a:br>
              <a:rPr lang="en-US" sz="3600" b="1" u="sng"/>
            </a:br>
            <a:br>
              <a:rPr lang="en-US" sz="3600" b="1" u="sng"/>
            </a:br>
            <a:r>
              <a:rPr lang="en-US" sz="3600" b="1" u="sng"/>
              <a:t>CÔNG NGHỆ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90600" y="2125663"/>
            <a:ext cx="9829800" cy="930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err="1"/>
              <a:t>Bài</a:t>
            </a:r>
            <a:r>
              <a:rPr lang="en-US" sz="5400" b="1"/>
              <a:t> 2: </a:t>
            </a:r>
            <a:r>
              <a:rPr lang="en-US" sz="5400" b="1" err="1"/>
              <a:t>Một</a:t>
            </a:r>
            <a:r>
              <a:rPr lang="en-US" sz="5400" b="1"/>
              <a:t> </a:t>
            </a:r>
            <a:r>
              <a:rPr lang="en-US" sz="5400" b="1" err="1"/>
              <a:t>số</a:t>
            </a:r>
            <a:r>
              <a:rPr lang="en-US" sz="5400" b="1"/>
              <a:t> </a:t>
            </a:r>
            <a:r>
              <a:rPr lang="en-US" sz="5400" b="1" err="1"/>
              <a:t>loại</a:t>
            </a:r>
            <a:r>
              <a:rPr lang="en-US" sz="5400" b="1"/>
              <a:t> </a:t>
            </a:r>
            <a:r>
              <a:rPr lang="en-US" sz="5400" b="1" err="1"/>
              <a:t>hoa</a:t>
            </a:r>
            <a:r>
              <a:rPr lang="en-US" sz="5400" b="1"/>
              <a:t> </a:t>
            </a:r>
            <a:r>
              <a:rPr lang="en-US" sz="5400" b="1" err="1"/>
              <a:t>phổ</a:t>
            </a:r>
            <a:r>
              <a:rPr lang="en-US" sz="5400" b="1"/>
              <a:t> </a:t>
            </a:r>
            <a:r>
              <a:rPr lang="en-US" sz="5400" b="1" err="1"/>
              <a:t>biến</a:t>
            </a:r>
            <a:endParaRPr lang="en-US" sz="5400" b="1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01486" y="3505200"/>
            <a:ext cx="9829800" cy="930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b="1"/>
              <a:t>(Tiết 1)</a:t>
            </a:r>
          </a:p>
        </p:txBody>
      </p:sp>
    </p:spTree>
    <p:extLst>
      <p:ext uri="{BB962C8B-B14F-4D97-AF65-F5344CB8AC3E}">
        <p14:creationId xmlns:p14="http://schemas.microsoft.com/office/powerpoint/2010/main" val="29164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32501"/>
            <a:ext cx="45720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2143488"/>
            <a:ext cx="6096000" cy="4476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300095"/>
            <a:ext cx="5029200" cy="3352800"/>
          </a:xfrm>
          <a:prstGeom prst="rect">
            <a:avLst/>
          </a:prstGeom>
        </p:spPr>
      </p:pic>
      <p:sp>
        <p:nvSpPr>
          <p:cNvPr id="7" name="文本框 17"/>
          <p:cNvSpPr txBox="1">
            <a:spLocks noChangeArrowheads="1"/>
          </p:cNvSpPr>
          <p:nvPr/>
        </p:nvSpPr>
        <p:spPr bwMode="auto">
          <a:xfrm>
            <a:off x="30480" y="47619"/>
            <a:ext cx="396581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1. KHÁM PHÁ</a:t>
            </a:r>
            <a:endParaRPr lang="zh-CN" altLang="en-US" sz="40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9" name="文本框 17"/>
          <p:cNvSpPr txBox="1">
            <a:spLocks noChangeArrowheads="1"/>
          </p:cNvSpPr>
          <p:nvPr/>
        </p:nvSpPr>
        <p:spPr bwMode="auto">
          <a:xfrm>
            <a:off x="304801" y="663172"/>
            <a:ext cx="35052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chemeClr val="accent1"/>
                </a:solidFill>
                <a:latin typeface="+mj-lt"/>
                <a:ea typeface="方正稚艺简体" panose="03000509000000000000" pitchFamily="65" charset="-122"/>
                <a:sym typeface="Arial" panose="020B0604020202020204" pitchFamily="34" charset="0"/>
              </a:rPr>
              <a:t>2. 1. Hoa đào</a:t>
            </a:r>
            <a:endParaRPr lang="zh-CN" altLang="en-US" sz="4000" b="1" dirty="0">
              <a:solidFill>
                <a:schemeClr val="accent1"/>
              </a:solidFill>
              <a:latin typeface="+mj-lt"/>
              <a:ea typeface="方正稚艺简体" panose="03000509000000000000" pitchFamily="65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98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81000" y="365126"/>
            <a:ext cx="11506200" cy="701674"/>
          </a:xfrm>
        </p:spPr>
        <p:txBody>
          <a:bodyPr>
            <a:normAutofit/>
          </a:bodyPr>
          <a:lstStyle/>
          <a:p>
            <a:pPr algn="ctr"/>
            <a:r>
              <a:rPr lang="en-US" sz="3800" b="1">
                <a:solidFill>
                  <a:srgbClr val="FF0000"/>
                </a:solidFill>
              </a:rPr>
              <a:t>Hoa đào thường nở vào thời điểm nào?</a:t>
            </a:r>
          </a:p>
        </p:txBody>
      </p:sp>
      <p:sp>
        <p:nvSpPr>
          <p:cNvPr id="10" name="Title 8"/>
          <p:cNvSpPr txBox="1">
            <a:spLocks/>
          </p:cNvSpPr>
          <p:nvPr/>
        </p:nvSpPr>
        <p:spPr>
          <a:xfrm>
            <a:off x="1447800" y="5511403"/>
            <a:ext cx="8458200" cy="7016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>
                <a:solidFill>
                  <a:srgbClr val="002060"/>
                </a:solidFill>
              </a:rPr>
              <a:t>Hoa đào thường nở vào mùa xuân</a:t>
            </a:r>
            <a:endParaRPr lang="en-US" sz="440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190625"/>
            <a:ext cx="5715000" cy="419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438400" y="3733800"/>
            <a:ext cx="8686800" cy="701674"/>
          </a:xfrm>
        </p:spPr>
        <p:txBody>
          <a:bodyPr>
            <a:normAutofit/>
          </a:bodyPr>
          <a:lstStyle/>
          <a:p>
            <a:pPr algn="ctr"/>
            <a:r>
              <a:rPr lang="en-US" sz="4400" i="1">
                <a:solidFill>
                  <a:schemeClr val="tx1">
                    <a:lumMod val="75000"/>
                  </a:schemeClr>
                </a:solidFill>
              </a:rPr>
              <a:t>Hoa đào có những màu sắc nào?</a:t>
            </a:r>
            <a:endParaRPr lang="en-US" sz="4400" b="1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0" name="Title 8"/>
          <p:cNvSpPr txBox="1">
            <a:spLocks/>
          </p:cNvSpPr>
          <p:nvPr/>
        </p:nvSpPr>
        <p:spPr>
          <a:xfrm>
            <a:off x="0" y="4822268"/>
            <a:ext cx="11963400" cy="740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Hoa đào thường có nhiều màu sắc khác nhau như: </a:t>
            </a:r>
          </a:p>
          <a:p>
            <a:r>
              <a:rPr lang="en-US" sz="4000" b="1" i="1">
                <a:solidFill>
                  <a:schemeClr val="tx1">
                    <a:lumMod val="50000"/>
                  </a:schemeClr>
                </a:solidFill>
              </a:rPr>
              <a:t>                        đỏ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4000" b="1" i="1">
                <a:solidFill>
                  <a:schemeClr val="tx1">
                    <a:lumMod val="50000"/>
                  </a:schemeClr>
                </a:solidFill>
              </a:rPr>
              <a:t>trắng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4000" b="1" i="1">
                <a:solidFill>
                  <a:schemeClr val="tx1">
                    <a:lumMod val="50000"/>
                  </a:schemeClr>
                </a:solidFill>
              </a:rPr>
              <a:t>hồng nhạt</a:t>
            </a:r>
            <a:r>
              <a:rPr lang="en-US" sz="4000" i="1">
                <a:solidFill>
                  <a:schemeClr val="tx1">
                    <a:lumMod val="50000"/>
                  </a:schemeClr>
                </a:solidFill>
              </a:rPr>
              <a:t>. </a:t>
            </a:r>
            <a:endParaRPr lang="en-US" sz="40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5" y="45402"/>
            <a:ext cx="4952405" cy="3301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5403"/>
            <a:ext cx="4724400" cy="330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1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6400800" cy="533400"/>
          </a:xfrm>
        </p:spPr>
        <p:txBody>
          <a:bodyPr>
            <a:normAutofit fontScale="90000"/>
          </a:bodyPr>
          <a:lstStyle/>
          <a:p>
            <a:r>
              <a:rPr lang="en-US" sz="3800" b="1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quan sát </a:t>
            </a:r>
            <a:r>
              <a:rPr lang="nl-NL" sz="4000" b="1">
                <a:solidFill>
                  <a:schemeClr val="tx1">
                    <a:lumMod val="50000"/>
                  </a:schemeClr>
                </a:solidFill>
              </a:rPr>
              <a:t>các hình sau: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6586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Hình nào là hoa đào </a:t>
            </a:r>
            <a:r>
              <a:rPr lang="nl-NL" sz="3600" b="1">
                <a:solidFill>
                  <a:srgbClr val="FF0000"/>
                </a:solidFill>
              </a:rPr>
              <a:t>cánh đơn</a:t>
            </a:r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, hình nào là hoa đào </a:t>
            </a:r>
            <a:r>
              <a:rPr lang="nl-NL" sz="3600" b="1">
                <a:solidFill>
                  <a:srgbClr val="FF0000"/>
                </a:solidFill>
              </a:rPr>
              <a:t>cánh kép</a:t>
            </a:r>
            <a:r>
              <a:rPr lang="nl-NL" sz="3600">
                <a:solidFill>
                  <a:schemeClr val="tx1">
                    <a:lumMod val="50000"/>
                  </a:schemeClr>
                </a:solidFill>
              </a:rPr>
              <a:t>?</a:t>
            </a:r>
            <a:endParaRPr lang="en-US" sz="360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0131" t="41667" r="61128" b="31250"/>
          <a:stretch/>
        </p:blipFill>
        <p:spPr>
          <a:xfrm>
            <a:off x="685800" y="2133600"/>
            <a:ext cx="3429000" cy="27860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9956" t="41667" r="20717" b="31250"/>
          <a:stretch/>
        </p:blipFill>
        <p:spPr>
          <a:xfrm>
            <a:off x="8000999" y="2133600"/>
            <a:ext cx="3505201" cy="27616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9458" t="41667" r="40111" b="31250"/>
          <a:stretch/>
        </p:blipFill>
        <p:spPr>
          <a:xfrm>
            <a:off x="4303249" y="2133600"/>
            <a:ext cx="3697751" cy="2755900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16200000">
            <a:off x="3800337" y="3114537"/>
            <a:ext cx="555063" cy="4036263"/>
          </a:xfrm>
          <a:prstGeom prst="leftBrace">
            <a:avLst>
              <a:gd name="adj1" fmla="val 8333"/>
              <a:gd name="adj2" fmla="val 5033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3048000" y="5410200"/>
            <a:ext cx="30480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 kép</a:t>
            </a:r>
            <a:endParaRPr lang="nl-NL" sz="40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9C2C23-14BD-79C7-2984-D6C5740A4D8D}"/>
              </a:ext>
            </a:extLst>
          </p:cNvPr>
          <p:cNvSpPr txBox="1">
            <a:spLocks/>
          </p:cNvSpPr>
          <p:nvPr/>
        </p:nvSpPr>
        <p:spPr>
          <a:xfrm>
            <a:off x="7620000" y="5410200"/>
            <a:ext cx="2209800" cy="533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 đơn</a:t>
            </a:r>
            <a:endParaRPr lang="nl-NL" sz="400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686800" y="4855136"/>
            <a:ext cx="609600" cy="707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33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131" t="41667" r="61128" b="31250"/>
          <a:stretch/>
        </p:blipFill>
        <p:spPr>
          <a:xfrm>
            <a:off x="685800" y="174170"/>
            <a:ext cx="3429000" cy="2786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9956" t="41667" r="20717" b="31250"/>
          <a:stretch/>
        </p:blipFill>
        <p:spPr>
          <a:xfrm>
            <a:off x="8000999" y="174170"/>
            <a:ext cx="3505201" cy="27616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9458" t="41667" r="40111" b="31250"/>
          <a:stretch/>
        </p:blipFill>
        <p:spPr>
          <a:xfrm>
            <a:off x="4303249" y="174170"/>
            <a:ext cx="3697751" cy="27559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8524" y="3060700"/>
            <a:ext cx="1188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i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Hoa đào thường nở vào mùa xuân. Hoa đào thường có nhiều màu sắc khác nhau như: đỏ, trắng, hồng nhạt. Hoa đào có loại cánh đơn 5 cánh hoặc cánh kép có nhiều lớp xếp chồng lên nhau.</a:t>
            </a:r>
            <a:endParaRPr lang="en-US" sz="36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35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purl.org/dc/terms/"/>
    <ds:schemaRef ds:uri="40262f94-9f35-4ac3-9a90-690165a166b7"/>
    <ds:schemaRef ds:uri="http://schemas.microsoft.com/office/2006/documentManagement/types"/>
    <ds:schemaRef ds:uri="http://purl.org/dc/elements/1.1/"/>
    <ds:schemaRef ds:uri="http://schemas.microsoft.com/office/2006/metadata/properties"/>
    <ds:schemaRef ds:uri="a4f35948-e619-41b3-aa29-22878b09cfd2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Schoolyard kids education presentation, album (widescreen)</Template>
  <TotalTime>575</TotalTime>
  <Words>551</Words>
  <Application>Microsoft Office PowerPoint</Application>
  <PresentationFormat>Widescreen</PresentationFormat>
  <Paragraphs>56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.VnTime</vt:lpstr>
      <vt:lpstr>Arial</vt:lpstr>
      <vt:lpstr>Times New Roman</vt:lpstr>
      <vt:lpstr>Children Friends 16x9</vt:lpstr>
      <vt:lpstr>PowerPoint Presentation</vt:lpstr>
      <vt:lpstr>PowerPoint Presentation</vt:lpstr>
      <vt:lpstr>Trong dịp tết, gia đình em thường trang trí phòng khách bằng loại hoa nào?</vt:lpstr>
      <vt:lpstr>Thứ ….., ….. tháng ….. năm 2023  CÔNG NGHỆ</vt:lpstr>
      <vt:lpstr>PowerPoint Presentation</vt:lpstr>
      <vt:lpstr>Hoa đào thường nở vào thời điểm nào?</vt:lpstr>
      <vt:lpstr>Hoa đào có những màu sắc nào?</vt:lpstr>
      <vt:lpstr>Em hãy quan sát các hình sau:</vt:lpstr>
      <vt:lpstr>PowerPoint Presentation</vt:lpstr>
      <vt:lpstr>PowerPoint Presentation</vt:lpstr>
      <vt:lpstr>Hoa mai thường nở vào thời điểm nào?</vt:lpstr>
      <vt:lpstr>Hoa mai có những màu sắc nào?</vt:lpstr>
      <vt:lpstr>Em hãy quan sát các hình sau:</vt:lpstr>
      <vt:lpstr>PowerPoint Presentation</vt:lpstr>
      <vt:lpstr>PowerPoint Presentation</vt:lpstr>
      <vt:lpstr>PowerPoint Presentation</vt:lpstr>
      <vt:lpstr>PowerPoint Presentation</vt:lpstr>
      <vt:lpstr>XIN CHÀO VÀ HẸN GẶP LẠI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Administrator</cp:lastModifiedBy>
  <cp:revision>57</cp:revision>
  <dcterms:created xsi:type="dcterms:W3CDTF">2022-07-31T09:40:00Z</dcterms:created>
  <dcterms:modified xsi:type="dcterms:W3CDTF">2023-09-16T09:01:58Z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