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63" r:id="rId3"/>
    <p:sldId id="262" r:id="rId4"/>
    <p:sldId id="272" r:id="rId5"/>
    <p:sldId id="257" r:id="rId6"/>
    <p:sldId id="258" r:id="rId7"/>
    <p:sldId id="260" r:id="rId8"/>
    <p:sldId id="264" r:id="rId9"/>
    <p:sldId id="265" r:id="rId10"/>
    <p:sldId id="266" r:id="rId11"/>
    <p:sldId id="268" r:id="rId12"/>
    <p:sldId id="267" r:id="rId13"/>
    <p:sldId id="269" r:id="rId14"/>
    <p:sldId id="270" r:id="rId15"/>
    <p:sldId id="271" r:id="rId16"/>
    <p:sldId id="273" r:id="rId17"/>
  </p:sldIdLst>
  <p:sldSz cx="12192000" cy="6858000"/>
  <p:notesSz cx="6858000" cy="9144000"/>
  <p:embeddedFontLst>
    <p:embeddedFont>
      <p:font typeface="Calibri" panose="020F0502020204030204"/>
      <p:regular r:id="rId21"/>
      <p:bold r:id="rId22"/>
      <p:italic r:id="rId23"/>
      <p:boldItalic r:id="rId24"/>
    </p:embeddedFont>
    <p:embeddedFont>
      <p:font typeface="Calibri Light" panose="020F0302020204030204" charset="0"/>
      <p:regular r:id="rId25"/>
      <p:italic r:id="rId26"/>
    </p:embeddedFont>
    <p:embeddedFont>
      <p:font typeface=".VnAvant" panose="020B7200000000000000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EBF7"/>
    <a:srgbClr val="FECC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font" Target="fonts/font10.fntdata"/><Relationship Id="rId3" Type="http://schemas.openxmlformats.org/officeDocument/2006/relationships/slide" Target="slides/slide1.xml"/><Relationship Id="rId29" Type="http://schemas.openxmlformats.org/officeDocument/2006/relationships/font" Target="fonts/font9.fntdata"/><Relationship Id="rId28" Type="http://schemas.openxmlformats.org/officeDocument/2006/relationships/font" Target="fonts/font8.fntdata"/><Relationship Id="rId27" Type="http://schemas.openxmlformats.org/officeDocument/2006/relationships/font" Target="fonts/font7.fntdata"/><Relationship Id="rId26" Type="http://schemas.openxmlformats.org/officeDocument/2006/relationships/font" Target="fonts/font6.fntdata"/><Relationship Id="rId25" Type="http://schemas.openxmlformats.org/officeDocument/2006/relationships/font" Target="fonts/font5.fntdata"/><Relationship Id="rId24" Type="http://schemas.openxmlformats.org/officeDocument/2006/relationships/font" Target="fonts/font4.fntdata"/><Relationship Id="rId23" Type="http://schemas.openxmlformats.org/officeDocument/2006/relationships/font" Target="fonts/font3.fntdata"/><Relationship Id="rId22" Type="http://schemas.openxmlformats.org/officeDocument/2006/relationships/font" Target="fonts/font2.fntdata"/><Relationship Id="rId21" Type="http://schemas.openxmlformats.org/officeDocument/2006/relationships/font" Target="fonts/font1.fntdata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6248-9075-44F6-BABA-ACCDFFA5474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D0A7C2-3364-4B6C-B187-A7ABF31AEE8C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audio" Target="../media/audio1.wav"/><Relationship Id="rId2" Type="http://schemas.openxmlformats.org/officeDocument/2006/relationships/image" Target="../media/image4.GIF"/><Relationship Id="rId1" Type="http://schemas.openxmlformats.org/officeDocument/2006/relationships/image" Target="../media/image3.GIF"/></Relationships>
</file>

<file path=ppt/slides/_rels/slide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4" Type="http://schemas.openxmlformats.org/officeDocument/2006/relationships/image" Target="../media/image4.GIF"/><Relationship Id="rId3" Type="http://schemas.openxmlformats.org/officeDocument/2006/relationships/image" Target="../media/image3.GIF"/><Relationship Id="rId2" Type="http://schemas.openxmlformats.org/officeDocument/2006/relationships/image" Target="../media/image6.GIF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image" Target="../media/image4.GIF"/><Relationship Id="rId3" Type="http://schemas.openxmlformats.org/officeDocument/2006/relationships/image" Target="../media/image3.GIF"/><Relationship Id="rId2" Type="http://schemas.openxmlformats.org/officeDocument/2006/relationships/image" Target="../media/image6.GIF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3.wav"/><Relationship Id="rId4" Type="http://schemas.openxmlformats.org/officeDocument/2006/relationships/image" Target="../media/image4.GIF"/><Relationship Id="rId3" Type="http://schemas.openxmlformats.org/officeDocument/2006/relationships/image" Target="../media/image3.GIF"/><Relationship Id="rId2" Type="http://schemas.openxmlformats.org/officeDocument/2006/relationships/image" Target="../media/image6.GIF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 descr="hinh-nen-powerpoint-mo-dau-dep-va-an-tuong-nhat_111158190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3970" y="-21590"/>
            <a:ext cx="12218035" cy="69151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4560" y="1123315"/>
            <a:ext cx="10296525" cy="51911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lang="en-US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2. TiÕng nµo cã ©m s? TiÕng nµo cã ©m x?</a:t>
            </a:r>
            <a:endParaRPr lang="en-US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rcRect l="30455" t="18911" r="55943" b="59740"/>
          <a:stretch>
            <a:fillRect/>
          </a:stretch>
        </p:blipFill>
        <p:spPr>
          <a:xfrm>
            <a:off x="400050" y="1487170"/>
            <a:ext cx="2106930" cy="182499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1"/>
          <a:srcRect l="55939" t="15623" r="25013" b="57586"/>
          <a:stretch>
            <a:fillRect/>
          </a:stretch>
        </p:blipFill>
        <p:spPr>
          <a:xfrm>
            <a:off x="9829165" y="1390650"/>
            <a:ext cx="2122805" cy="16344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rcRect l="37682" t="46398" r="52760" b="42222"/>
          <a:stretch>
            <a:fillRect/>
          </a:stretch>
        </p:blipFill>
        <p:spPr>
          <a:xfrm>
            <a:off x="3504565" y="2733675"/>
            <a:ext cx="1913255" cy="11855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"/>
          <a:srcRect l="54161" t="44537" r="35328" b="42074"/>
          <a:stretch>
            <a:fillRect/>
          </a:stretch>
        </p:blipFill>
        <p:spPr>
          <a:xfrm>
            <a:off x="6988175" y="2327275"/>
            <a:ext cx="1847850" cy="118554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rcRect l="29792" t="54509" r="58370" b="22593"/>
          <a:stretch>
            <a:fillRect/>
          </a:stretch>
        </p:blipFill>
        <p:spPr>
          <a:xfrm>
            <a:off x="379730" y="4817110"/>
            <a:ext cx="2127250" cy="206121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rcRect l="58984" t="55278" r="28927" b="24935"/>
          <a:stretch>
            <a:fillRect/>
          </a:stretch>
        </p:blipFill>
        <p:spPr>
          <a:xfrm>
            <a:off x="9933940" y="4580890"/>
            <a:ext cx="1644015" cy="1967230"/>
          </a:xfrm>
          <a:prstGeom prst="rect">
            <a:avLst/>
          </a:prstGeom>
        </p:spPr>
      </p:pic>
      <p:cxnSp>
        <p:nvCxnSpPr>
          <p:cNvPr id="13" name="Straight Connector 12"/>
          <p:cNvCxnSpPr>
            <a:stCxn id="4" idx="3"/>
            <a:endCxn id="8" idx="0"/>
          </p:cNvCxnSpPr>
          <p:nvPr/>
        </p:nvCxnSpPr>
        <p:spPr>
          <a:xfrm>
            <a:off x="2506980" y="2399665"/>
            <a:ext cx="1954530" cy="33401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8526145" y="2177415"/>
            <a:ext cx="1624330" cy="5562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endCxn id="11" idx="0"/>
          </p:cNvCxnSpPr>
          <p:nvPr/>
        </p:nvCxnSpPr>
        <p:spPr>
          <a:xfrm flipH="1">
            <a:off x="1443355" y="3630295"/>
            <a:ext cx="2188845" cy="11868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8162925" y="3406140"/>
            <a:ext cx="2211705" cy="12287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38200" y="-6350"/>
            <a:ext cx="10515600" cy="1325563"/>
          </a:xfrm>
        </p:spPr>
        <p:txBody>
          <a:bodyPr/>
          <a:p>
            <a:pPr algn="ctr"/>
            <a:r>
              <a:rPr lang="en-US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3. TËp ®äc</a:t>
            </a:r>
            <a:endParaRPr lang="en-US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rcRect l="53004" t="23632" r="26044" b="42022"/>
          <a:stretch>
            <a:fillRect/>
          </a:stretch>
        </p:blipFill>
        <p:spPr>
          <a:xfrm>
            <a:off x="1376045" y="1174750"/>
            <a:ext cx="9439910" cy="55143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? GhÐp </a:t>
            </a:r>
            <a:r>
              <a:rPr lang="en-US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hình </a:t>
            </a:r>
            <a:r>
              <a:rPr lang="en-US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với chữ</a:t>
            </a:r>
            <a:endParaRPr lang="en-US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6" name="Content Placeholder 5"/>
          <p:cNvPicPr>
            <a:picLocks noChangeAspect="1"/>
          </p:cNvPicPr>
          <p:nvPr>
            <p:ph sz="half" idx="1"/>
          </p:nvPr>
        </p:nvPicPr>
        <p:blipFill>
          <a:blip r:embed="rId1"/>
          <a:srcRect l="17132" t="48609" r="55048" b="22414"/>
          <a:stretch>
            <a:fillRect/>
          </a:stretch>
        </p:blipFill>
        <p:spPr>
          <a:xfrm>
            <a:off x="154305" y="1691005"/>
            <a:ext cx="3002915" cy="249809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ChangeAspect="1"/>
          </p:cNvPicPr>
          <p:nvPr>
            <p:ph sz="half" idx="2"/>
          </p:nvPr>
        </p:nvPicPr>
        <p:blipFill>
          <a:blip r:embed="rId1"/>
          <a:srcRect l="66667" t="45098" r="10515" b="19434"/>
          <a:stretch>
            <a:fillRect/>
          </a:stretch>
        </p:blipFill>
        <p:spPr>
          <a:xfrm>
            <a:off x="8911590" y="1691640"/>
            <a:ext cx="2527935" cy="22593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"/>
          <a:srcRect l="45750" t="62630" r="33656" b="24769"/>
          <a:stretch>
            <a:fillRect/>
          </a:stretch>
        </p:blipFill>
        <p:spPr>
          <a:xfrm>
            <a:off x="4637405" y="3582035"/>
            <a:ext cx="2510790" cy="10560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"/>
          <a:srcRect l="45568" t="49389" r="33479" b="37556"/>
          <a:stretch>
            <a:fillRect/>
          </a:stretch>
        </p:blipFill>
        <p:spPr>
          <a:xfrm>
            <a:off x="4424045" y="1922780"/>
            <a:ext cx="2628265" cy="1097915"/>
          </a:xfrm>
          <a:prstGeom prst="rect">
            <a:avLst/>
          </a:prstGeom>
        </p:spPr>
      </p:pic>
      <p:cxnSp>
        <p:nvCxnSpPr>
          <p:cNvPr id="10" name="Straight Connector 9"/>
          <p:cNvCxnSpPr>
            <a:stCxn id="6" idx="3"/>
          </p:cNvCxnSpPr>
          <p:nvPr/>
        </p:nvCxnSpPr>
        <p:spPr>
          <a:xfrm>
            <a:off x="3157220" y="2940050"/>
            <a:ext cx="1554480" cy="12573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9" idx="3"/>
          </p:cNvCxnSpPr>
          <p:nvPr/>
        </p:nvCxnSpPr>
        <p:spPr>
          <a:xfrm>
            <a:off x="7052310" y="2472055"/>
            <a:ext cx="1869440" cy="114808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4. Tập viết</a:t>
            </a:r>
            <a:endParaRPr lang="en-US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7" name="Content Placeholder 6"/>
          <p:cNvPicPr>
            <a:picLocks noChangeAspect="1"/>
          </p:cNvPicPr>
          <p:nvPr>
            <p:ph idx="1"/>
          </p:nvPr>
        </p:nvPicPr>
        <p:blipFill>
          <a:blip r:embed="rId1"/>
          <a:srcRect l="31973" t="19393" r="33221" b="60236"/>
          <a:stretch>
            <a:fillRect/>
          </a:stretch>
        </p:blipFill>
        <p:spPr>
          <a:xfrm>
            <a:off x="2788285" y="1691005"/>
            <a:ext cx="7648575" cy="41662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 descr="f2cfe3c18fe079280db136140eb4562a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2710" y="28575"/>
            <a:ext cx="12016740" cy="682942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 descr="tai-hinh-nen-powerpoint-dep-ve-moi-truong-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36195" y="19050"/>
            <a:ext cx="12265025" cy="68192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1815" y="3164840"/>
            <a:ext cx="5901690" cy="1325880"/>
          </a:xfrm>
        </p:spPr>
        <p:txBody>
          <a:bodyPr>
            <a:normAutofit/>
          </a:bodyPr>
          <a:p>
            <a:pPr algn="ctr"/>
            <a:r>
              <a:rPr lang="en-US" sz="8000">
                <a:latin typeface=".VnAvant" panose="020B7200000000000000" charset="0"/>
                <a:cs typeface=".VnAvant" panose="020B7200000000000000" charset="0"/>
              </a:rPr>
              <a:t>Khởi động</a:t>
            </a:r>
            <a:endParaRPr lang="en-US" sz="8000">
              <a:latin typeface=".VnAvant" panose="020B7200000000000000" charset="0"/>
              <a:cs typeface=".VnAvant" panose="020B72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2729" y="883919"/>
            <a:ext cx="2857500" cy="2857500"/>
          </a:xfrm>
          <a:prstGeom prst="rect">
            <a:avLst/>
          </a:prstGeom>
        </p:spPr>
      </p:pic>
      <p:sp>
        <p:nvSpPr>
          <p:cNvPr id="8" name="Hexagon 7"/>
          <p:cNvSpPr/>
          <p:nvPr/>
        </p:nvSpPr>
        <p:spPr>
          <a:xfrm>
            <a:off x="315850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Ong</a:t>
            </a:r>
            <a:endParaRPr lang="en-US" sz="6600"/>
          </a:p>
        </p:txBody>
      </p:sp>
      <p:sp>
        <p:nvSpPr>
          <p:cNvPr id="9" name="Hexagon 8"/>
          <p:cNvSpPr/>
          <p:nvPr/>
        </p:nvSpPr>
        <p:spPr>
          <a:xfrm>
            <a:off x="2471927" y="1981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non</a:t>
            </a:r>
            <a:endParaRPr lang="en-US" sz="6600"/>
          </a:p>
        </p:txBody>
      </p:sp>
      <p:sp>
        <p:nvSpPr>
          <p:cNvPr id="10" name="Hexagon 9"/>
          <p:cNvSpPr/>
          <p:nvPr/>
        </p:nvSpPr>
        <p:spPr>
          <a:xfrm>
            <a:off x="6784081" y="25603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việc</a:t>
            </a:r>
            <a:endParaRPr lang="en-US" sz="66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13" name="Hexagon 12"/>
          <p:cNvSpPr/>
          <p:nvPr/>
        </p:nvSpPr>
        <p:spPr>
          <a:xfrm>
            <a:off x="4628004" y="1379218"/>
            <a:ext cx="2740154" cy="2362201"/>
          </a:xfrm>
          <a:prstGeom prst="hexagon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học</a:t>
            </a:r>
            <a:endParaRPr lang="en-US" sz="660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5952" y="3436622"/>
            <a:ext cx="2650039" cy="2661817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4753961" y="5417818"/>
            <a:ext cx="42838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/>
              <a:t>The little bee</a:t>
            </a:r>
            <a:endParaRPr lang="en-US" sz="60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udi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1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8" grpId="1" bldLvl="0" animBg="1"/>
      <p:bldP spid="9" grpId="0" bldLvl="0" animBg="1"/>
      <p:bldP spid="9" grpId="1" bldLvl="0" animBg="1"/>
      <p:bldP spid="10" grpId="0" bldLvl="0" animBg="1"/>
      <p:bldP spid="10" grpId="1" bldLvl="0" animBg="1"/>
      <p:bldP spid="13" grpId="0" bldLvl="0" animBg="1"/>
      <p:bldP spid="13" grpId="1" bldLvl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773555" y="377465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latin typeface=".VnAvant" panose="020B7200000000000000" charset="0"/>
                <a:cs typeface=".VnAvant" panose="020B7200000000000000" charset="0"/>
              </a:rPr>
              <a:t>ĐiÒn vµo chç chÊm </a:t>
            </a:r>
            <a:r>
              <a:rPr lang="en-US" sz="4400" b="1">
                <a:solidFill>
                  <a:srgbClr val="FFFF00"/>
                </a:solidFill>
                <a:latin typeface=".VnAvant" panose="020B7200000000000000" charset="0"/>
                <a:cs typeface=".VnAvant" panose="020B7200000000000000" charset="0"/>
              </a:rPr>
              <a:t>....¶ lª</a:t>
            </a:r>
            <a:r>
              <a:rPr lang="en-US" sz="4400" b="1">
                <a:latin typeface=".VnAvant" panose="020B7200000000000000" charset="0"/>
                <a:cs typeface=".VnAvant" panose="020B7200000000000000" charset="0"/>
              </a:rPr>
              <a:t>?</a:t>
            </a:r>
            <a:endParaRPr lang="en-US" sz="4400" b="1"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qu</a:t>
            </a:r>
            <a:endParaRPr lang="en-US" sz="4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s</a:t>
            </a:r>
            <a:endParaRPr lang="en-US" sz="4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5953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r</a:t>
            </a:r>
            <a:endParaRPr lang="en-US" sz="4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D.l</a:t>
            </a:r>
            <a:endParaRPr lang="en-US" sz="4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450975" y="494940"/>
            <a:ext cx="7840345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Điền vào chỗ chấm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gà .....i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4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14938" y="574692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>
                <a:solidFill>
                  <a:srgbClr val="002060"/>
                </a:solidFill>
                <a:latin typeface=".VnAvant" panose="020B7200000000000000" charset="0"/>
                <a:cs typeface=".VnAvant" panose="020B7200000000000000" charset="0"/>
              </a:rPr>
              <a:t>A. m</a:t>
            </a:r>
            <a:endParaRPr lang="en-US" sz="4800">
              <a:solidFill>
                <a:srgbClr val="00206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0501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>
                <a:solidFill>
                  <a:srgbClr val="002060"/>
                </a:solidFill>
                <a:latin typeface=".VnAvant" panose="020B7200000000000000" charset="0"/>
                <a:cs typeface=".VnAvant" panose="020B7200000000000000" charset="0"/>
              </a:rPr>
              <a:t>B. r</a:t>
            </a:r>
            <a:endParaRPr lang="en-US" sz="4800">
              <a:solidFill>
                <a:srgbClr val="00206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03731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C. ơ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1755" y="2812731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889183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D. p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charset="0"/>
              <a:ea typeface="+mn-ea"/>
              <a:cs typeface=".VnAvant" panose="020B72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bldLvl="0" animBg="1"/>
      <p:bldP spid="21" grpId="0" bldLvl="0" animBg="1"/>
      <p:bldP spid="23" grpId="0" bldLvl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0" y="2812731"/>
            <a:ext cx="2934336" cy="2934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529" y="0"/>
            <a:ext cx="2857500" cy="2857500"/>
          </a:xfrm>
          <a:prstGeom prst="rect">
            <a:avLst/>
          </a:prstGeom>
        </p:spPr>
      </p:pic>
      <p:sp>
        <p:nvSpPr>
          <p:cNvPr id="8" name="Speech Bubble: Rectangle with Corners Rounded 7"/>
          <p:cNvSpPr/>
          <p:nvPr/>
        </p:nvSpPr>
        <p:spPr>
          <a:xfrm>
            <a:off x="1504950" y="483870"/>
            <a:ext cx="8371840" cy="1607820"/>
          </a:xfrm>
          <a:prstGeom prst="wedgeRoundRectCallout">
            <a:avLst>
              <a:gd name="adj1" fmla="val 62786"/>
              <a:gd name="adj2" fmla="val 8254"/>
              <a:gd name="adj3" fmla="val 1666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Điền vào chỗ chấm 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.VnAvant" panose="020B7200000000000000" charset="0"/>
                <a:ea typeface="+mn-ea"/>
                <a:cs typeface=".VnAvant" panose="020B7200000000000000" charset="0"/>
              </a:rPr>
              <a:t>.....ả mơ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44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" y="1603081"/>
            <a:ext cx="1600706" cy="1607820"/>
          </a:xfrm>
          <a:prstGeom prst="rect">
            <a:avLst/>
          </a:prstGeom>
        </p:spPr>
      </p:pic>
      <p:sp>
        <p:nvSpPr>
          <p:cNvPr id="19" name="Rectangle: Rounded Corners 18"/>
          <p:cNvSpPr/>
          <p:nvPr/>
        </p:nvSpPr>
        <p:spPr>
          <a:xfrm>
            <a:off x="394948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r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165" y="2812731"/>
            <a:ext cx="2934336" cy="2934336"/>
          </a:xfrm>
          <a:prstGeom prst="rect">
            <a:avLst/>
          </a:prstGeom>
        </p:spPr>
      </p:pic>
      <p:sp>
        <p:nvSpPr>
          <p:cNvPr id="21" name="Rectangle: Rounded Corners 20"/>
          <p:cNvSpPr/>
          <p:nvPr/>
        </p:nvSpPr>
        <p:spPr>
          <a:xfrm>
            <a:off x="32272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ph</a:t>
            </a:r>
            <a:endParaRPr kumimoji="0" lang="en-US" sz="48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9460" y="2812731"/>
            <a:ext cx="2934336" cy="2934336"/>
          </a:xfrm>
          <a:prstGeom prst="rect">
            <a:avLst/>
          </a:prstGeom>
        </p:spPr>
      </p:pic>
      <p:sp>
        <p:nvSpPr>
          <p:cNvPr id="23" name="Rectangle: Rounded Corners 22"/>
          <p:cNvSpPr/>
          <p:nvPr/>
        </p:nvSpPr>
        <p:spPr>
          <a:xfrm>
            <a:off x="613891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C.ư</a:t>
            </a:r>
            <a:endParaRPr lang="en-US" sz="4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5255" y="2857816"/>
            <a:ext cx="2934336" cy="2934336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9035343" y="5724063"/>
            <a:ext cx="2774179" cy="841829"/>
          </a:xfrm>
          <a:prstGeom prst="roundRect">
            <a:avLst/>
          </a:prstGeom>
          <a:solidFill>
            <a:srgbClr val="DE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4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qu</a:t>
            </a:r>
            <a:endParaRPr lang="en-US" sz="480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25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ohno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F0"/>
                                      </p:to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8" grpId="0" bldLvl="0" animBg="1"/>
      <p:bldP spid="19" grpId="0" animBg="1"/>
      <p:bldP spid="21" grpId="0" animBg="1"/>
      <p:bldP spid="23" grpId="0" bldLvl="0" animBg="1"/>
      <p:bldP spid="2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Content Placeholder 5" descr="hinh-nen-powerpoint-chuyen-nghiep-19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635" y="-52705"/>
            <a:ext cx="12193905" cy="696404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89935" y="2327910"/>
            <a:ext cx="5793105" cy="2202180"/>
          </a:xfrm>
        </p:spPr>
        <p:txBody>
          <a:bodyPr>
            <a:noAutofit/>
          </a:bodyPr>
          <a:p>
            <a:pPr algn="ctr"/>
            <a:r>
              <a:rPr lang="en-US" sz="8800">
                <a:latin typeface=".VnAvant" panose="020B7200000000000000" charset="0"/>
                <a:cs typeface=".VnAvant" panose="020B7200000000000000" charset="0"/>
              </a:rPr>
              <a:t>Học vần</a:t>
            </a:r>
            <a:endParaRPr lang="en-US" sz="8800">
              <a:latin typeface=".VnAvant" panose="020B7200000000000000" charset="0"/>
              <a:cs typeface=".VnAvant" panose="020B7200000000000000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885" y="365760"/>
            <a:ext cx="11337925" cy="1769745"/>
          </a:xfrm>
        </p:spPr>
        <p:txBody>
          <a:bodyPr>
            <a:normAutofit fontScale="90000"/>
          </a:bodyPr>
          <a:p>
            <a:pPr algn="ctr"/>
            <a:r>
              <a:rPr lang="en-US">
                <a:latin typeface=".VnAvant" panose="020B7200000000000000" charset="0"/>
                <a:cs typeface=".VnAvant" panose="020B7200000000000000" charset="0"/>
              </a:rPr>
              <a:t>Thứ       ngày    th¸ng   năm 2020</a:t>
            </a:r>
            <a:br>
              <a:rPr lang="en-US">
                <a:latin typeface=".VnAvant" panose="020B7200000000000000" charset="0"/>
                <a:cs typeface=".VnAvant" panose="020B7200000000000000" charset="0"/>
              </a:rPr>
            </a:br>
            <a:r>
              <a:rPr lang="en-US" sz="60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Tiếng Việt</a:t>
            </a:r>
            <a:br>
              <a:rPr lang="en-US" sz="60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</a:br>
            <a:r>
              <a:rPr lang="en-US" sz="60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s- x</a:t>
            </a:r>
            <a:endParaRPr lang="en-US" sz="60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21230"/>
            <a:ext cx="10515600" cy="3956050"/>
          </a:xfrm>
        </p:spPr>
        <p:txBody>
          <a:bodyPr/>
          <a:p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452245" y="3417570"/>
            <a:ext cx="2981325" cy="2083435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403465" y="3278505"/>
            <a:ext cx="3260090" cy="2361565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6" name="Text Box 5"/>
          <p:cNvSpPr txBox="1"/>
          <p:nvPr/>
        </p:nvSpPr>
        <p:spPr>
          <a:xfrm>
            <a:off x="2402840" y="3860165"/>
            <a:ext cx="120777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7200">
                <a:latin typeface=".VnAvant" panose="020B7200000000000000" charset="0"/>
                <a:cs typeface=".VnAvant" panose="020B7200000000000000" charset="0"/>
              </a:rPr>
              <a:t>S</a:t>
            </a:r>
            <a:endParaRPr lang="en-US" sz="72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8584565" y="3859530"/>
            <a:ext cx="8972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sz="7200">
                <a:latin typeface=".VnAvant" panose="020B7200000000000000" charset="0"/>
                <a:cs typeface=".VnAvant" panose="020B7200000000000000" charset="0"/>
              </a:rPr>
              <a:t>x</a:t>
            </a:r>
            <a:endParaRPr lang="en-US" sz="7200">
              <a:latin typeface=".VnAvant" panose="020B7200000000000000" charset="0"/>
              <a:cs typeface=".VnAvant" panose="020B72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5" grpId="0" animBg="1"/>
      <p:bldP spid="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1. Lµm quen</a:t>
            </a:r>
            <a:endParaRPr lang="en-US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1"/>
          </p:nvPr>
        </p:nvPicPr>
        <p:blipFill>
          <a:blip r:embed="rId1"/>
          <a:srcRect l="26038" t="38290" r="54695" b="27083"/>
          <a:stretch>
            <a:fillRect/>
          </a:stretch>
        </p:blipFill>
        <p:spPr>
          <a:xfrm>
            <a:off x="719455" y="1368425"/>
            <a:ext cx="2928620" cy="2498090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228090" y="4004945"/>
            <a:ext cx="1719580" cy="10147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p>
            <a:pPr algn="ctr"/>
            <a:r>
              <a:rPr lang="en-US" sz="60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s</a:t>
            </a:r>
            <a:r>
              <a:rPr lang="en-US" sz="6000">
                <a:latin typeface=".VnAvant" panose="020B7200000000000000" charset="0"/>
                <a:cs typeface=".VnAvant" panose="020B7200000000000000" charset="0"/>
              </a:rPr>
              <a:t>Î</a:t>
            </a:r>
            <a:endParaRPr lang="en-US" sz="60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1228090" y="5019675"/>
            <a:ext cx="833755" cy="11988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en-US" sz="72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s</a:t>
            </a:r>
            <a:endParaRPr lang="en-US" sz="72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062480" y="5019675"/>
            <a:ext cx="885825" cy="119888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p>
            <a:r>
              <a:rPr lang="en-US" sz="7200">
                <a:latin typeface=".VnAvant" panose="020B7200000000000000" charset="0"/>
                <a:cs typeface=".VnAvant" panose="020B7200000000000000" charset="0"/>
              </a:rPr>
              <a:t>Î</a:t>
            </a:r>
            <a:endParaRPr lang="en-US" sz="7200">
              <a:latin typeface=".VnAvant" panose="020B7200000000000000" charset="0"/>
              <a:cs typeface=".VnAvant" panose="020B7200000000000000" charset="0"/>
            </a:endParaRPr>
          </a:p>
        </p:txBody>
      </p:sp>
      <p:pic>
        <p:nvPicPr>
          <p:cNvPr id="8" name="Content Placeholder 7"/>
          <p:cNvPicPr>
            <a:picLocks noChangeAspect="1"/>
          </p:cNvPicPr>
          <p:nvPr>
            <p:ph sz="half" idx="2"/>
          </p:nvPr>
        </p:nvPicPr>
        <p:blipFill>
          <a:blip r:embed="rId1"/>
          <a:srcRect l="54902" t="22636" r="13603" b="27865"/>
          <a:stretch>
            <a:fillRect/>
          </a:stretch>
        </p:blipFill>
        <p:spPr>
          <a:xfrm>
            <a:off x="7681595" y="1368425"/>
            <a:ext cx="3031490" cy="2497455"/>
          </a:xfrm>
          <a:prstGeom prst="rect">
            <a:avLst/>
          </a:prstGeom>
        </p:spPr>
      </p:pic>
      <p:sp>
        <p:nvSpPr>
          <p:cNvPr id="9" name="Text Box 8"/>
          <p:cNvSpPr txBox="1"/>
          <p:nvPr/>
        </p:nvSpPr>
        <p:spPr>
          <a:xfrm>
            <a:off x="7806690" y="3912870"/>
            <a:ext cx="2906395" cy="110680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p>
            <a:pPr algn="ctr"/>
            <a:r>
              <a:rPr lang="en-US" sz="66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x</a:t>
            </a:r>
            <a:r>
              <a:rPr lang="en-US" sz="6600">
                <a:latin typeface=".VnAvant" panose="020B7200000000000000" charset="0"/>
                <a:cs typeface=".VnAvant" panose="020B7200000000000000" charset="0"/>
              </a:rPr>
              <a:t>e ca</a:t>
            </a:r>
            <a:endParaRPr lang="en-US" sz="66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10" name="Text Box 9"/>
          <p:cNvSpPr txBox="1"/>
          <p:nvPr/>
        </p:nvSpPr>
        <p:spPr>
          <a:xfrm>
            <a:off x="7806055" y="5019675"/>
            <a:ext cx="1383030" cy="110680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p>
            <a:r>
              <a:rPr lang="en-US" sz="66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x</a:t>
            </a:r>
            <a:r>
              <a:rPr lang="en-US" sz="6600">
                <a:latin typeface=".VnAvant" panose="020B7200000000000000" charset="0"/>
                <a:cs typeface=".VnAvant" panose="020B7200000000000000" charset="0"/>
              </a:rPr>
              <a:t>e</a:t>
            </a:r>
            <a:endParaRPr lang="en-US" sz="6600"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11" name="Text Box 10"/>
          <p:cNvSpPr txBox="1"/>
          <p:nvPr/>
        </p:nvSpPr>
        <p:spPr>
          <a:xfrm>
            <a:off x="9189085" y="5019675"/>
            <a:ext cx="1524635" cy="110680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p>
            <a:pPr algn="ctr"/>
            <a:r>
              <a:rPr lang="en-US" sz="6600">
                <a:latin typeface=".VnAvant" panose="020B7200000000000000" charset="0"/>
                <a:cs typeface=".VnAvant" panose="020B7200000000000000" charset="0"/>
              </a:rPr>
              <a:t>ca</a:t>
            </a:r>
            <a:endParaRPr lang="en-US" sz="6600">
              <a:latin typeface=".VnAvant" panose="020B7200000000000000" charset="0"/>
              <a:cs typeface=".VnAvant" panose="020B720000000000000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331</Words>
  <Application>WPS Presentation</Application>
  <PresentationFormat>Màn hình rộng</PresentationFormat>
  <Paragraphs>72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9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Calibri Light</vt:lpstr>
      <vt:lpstr>.VnAvant</vt:lpstr>
      <vt:lpstr>.VnTime</vt:lpstr>
      <vt:lpstr>.VnAvantH</vt:lpstr>
      <vt:lpstr>Calibri</vt:lpstr>
      <vt:lpstr>.VnAristote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ACER</cp:lastModifiedBy>
  <cp:revision>17</cp:revision>
  <dcterms:created xsi:type="dcterms:W3CDTF">2018-05-01T14:03:00Z</dcterms:created>
  <dcterms:modified xsi:type="dcterms:W3CDTF">2020-08-10T04:02:53Z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