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0"/>
  </p:notesMasterIdLst>
  <p:sldIdLst>
    <p:sldId id="256" r:id="rId3"/>
    <p:sldId id="257" r:id="rId4"/>
    <p:sldId id="274" r:id="rId5"/>
    <p:sldId id="262" r:id="rId6"/>
    <p:sldId id="263" r:id="rId7"/>
    <p:sldId id="266" r:id="rId8"/>
    <p:sldId id="261" r:id="rId9"/>
    <p:sldId id="267" r:id="rId10"/>
    <p:sldId id="268" r:id="rId11"/>
    <p:sldId id="265" r:id="rId12"/>
    <p:sldId id="264" r:id="rId13"/>
    <p:sldId id="269" r:id="rId14"/>
    <p:sldId id="270" r:id="rId15"/>
    <p:sldId id="271" r:id="rId16"/>
    <p:sldId id="272" r:id="rId17"/>
    <p:sldId id="273" r:id="rId18"/>
    <p:sldId id="25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D2853-A80B-43FB-BE14-C06A2DB1F92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DFDF2-3754-44FF-99DF-66823DCB6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8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4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7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2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37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4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55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306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63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324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57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862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5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254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29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60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31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271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4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21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8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6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2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6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7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368AF-7499-44CB-90A2-25AF467B052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95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microsoft.com/office/2007/relationships/hdphoto" Target="../media/hdphoto3.wdp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9883" y="3429000"/>
            <a:ext cx="6941712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4400" b="1" dirty="0" smtClean="0">
                <a:ln/>
                <a:solidFill>
                  <a:schemeClr val="accent4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4400" b="1" dirty="0" smtClean="0">
                <a:ln/>
                <a:solidFill>
                  <a:schemeClr val="accent4"/>
                </a:solidFill>
                <a:latin typeface="UTM Avo" panose="02040603050506020204" pitchFamily="18" charset="0"/>
              </a:rPr>
              <a:t>ĐẾN VỚI TIẾT HỌC</a:t>
            </a:r>
            <a:endParaRPr lang="en-US" sz="4400" b="1" dirty="0">
              <a:ln/>
              <a:solidFill>
                <a:schemeClr val="accent4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24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4" t="16140" r="26104" b="15024"/>
          <a:stretch/>
        </p:blipFill>
        <p:spPr>
          <a:xfrm>
            <a:off x="2103118" y="91440"/>
            <a:ext cx="7747899" cy="6257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21577" y="1776548"/>
            <a:ext cx="1423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nấm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34982" y="1776548"/>
            <a:ext cx="1689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mầm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256" y="6150114"/>
            <a:ext cx="2460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tập múa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34982" y="6150114"/>
            <a:ext cx="2563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sâm cầm</a:t>
            </a:r>
            <a:endParaRPr lang="en-US" sz="4000" dirty="0">
              <a:latin typeface="UTM Avo" panose="020406030505060202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245428" y="1593669"/>
            <a:ext cx="718459" cy="12801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281749" y="1490411"/>
            <a:ext cx="2265851" cy="14879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54405" y="3888377"/>
            <a:ext cx="2339618" cy="11669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533502" y="3789781"/>
            <a:ext cx="3199848" cy="151373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458618" y="2628872"/>
            <a:ext cx="1549533" cy="976897"/>
            <a:chOff x="458618" y="2628872"/>
            <a:chExt cx="1549533" cy="976897"/>
          </a:xfrm>
        </p:grpSpPr>
        <p:sp>
          <p:nvSpPr>
            <p:cNvPr id="16" name="TextBox 15"/>
            <p:cNvSpPr txBox="1"/>
            <p:nvPr/>
          </p:nvSpPr>
          <p:spPr>
            <a:xfrm>
              <a:off x="892126" y="2872339"/>
              <a:ext cx="1116025" cy="726894"/>
            </a:xfrm>
            <a:prstGeom prst="rect">
              <a:avLst/>
            </a:prstGeom>
            <a:solidFill>
              <a:srgbClr val="FFCC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latin typeface="UTM Avo" panose="02040603050506020204" pitchFamily="18" charset="0"/>
                </a:rPr>
                <a:t>Nối</a:t>
              </a:r>
              <a:endParaRPr lang="en-US" sz="4000" dirty="0">
                <a:latin typeface="UTM Avo" panose="02040603050506020204" pitchFamily="18" charset="0"/>
              </a:endParaRPr>
            </a:p>
          </p:txBody>
        </p:sp>
        <p:pic>
          <p:nvPicPr>
            <p:cNvPr id="17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458618" y="2628872"/>
              <a:ext cx="599679" cy="976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3182923" y="1776548"/>
            <a:ext cx="10150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408006" y="1784324"/>
            <a:ext cx="10150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66230" y="6159135"/>
            <a:ext cx="10150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356569" y="6146072"/>
            <a:ext cx="10150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16445" y="6148563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âp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39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404625" y="248297"/>
            <a:ext cx="3642246" cy="872111"/>
            <a:chOff x="4576903" y="50544"/>
            <a:chExt cx="3642246" cy="872111"/>
          </a:xfrm>
        </p:grpSpPr>
        <p:sp>
          <p:nvSpPr>
            <p:cNvPr id="2" name="Rounded Rectangle 1"/>
            <p:cNvSpPr/>
            <p:nvPr/>
          </p:nvSpPr>
          <p:spPr>
            <a:xfrm>
              <a:off x="5409129" y="341986"/>
              <a:ext cx="2810020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Ghép đúng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2050" name="Picture 2" descr="hình ảnh hoạt hình của cô bé hoạt hình bay bằng bút chì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27" t="21098" r="5287" b="27979"/>
            <a:stretch/>
          </p:blipFill>
          <p:spPr bwMode="auto">
            <a:xfrm flipH="1">
              <a:off x="4576903" y="50544"/>
              <a:ext cx="1095028" cy="872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ounded Rectangle 6"/>
          <p:cNvSpPr/>
          <p:nvPr/>
        </p:nvSpPr>
        <p:spPr>
          <a:xfrm>
            <a:off x="2425149" y="1842053"/>
            <a:ext cx="2438400" cy="768626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schemeClr val="tx1"/>
                </a:solidFill>
                <a:latin typeface="UTM Avo" panose="02040603050506020204" pitchFamily="18" charset="0"/>
              </a:rPr>
              <a:t>đ</a:t>
            </a:r>
            <a:r>
              <a:rPr lang="vi-VN" sz="4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ầm</a:t>
            </a:r>
            <a:endParaRPr lang="en-US" sz="4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25149" y="3173897"/>
            <a:ext cx="2438400" cy="768626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đập</a:t>
            </a:r>
            <a:endParaRPr lang="en-US" sz="4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25149" y="4513703"/>
            <a:ext cx="2438400" cy="768626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tấp</a:t>
            </a:r>
            <a:endParaRPr lang="en-US" sz="4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569792" y="1842053"/>
            <a:ext cx="2438400" cy="7686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nập</a:t>
            </a:r>
            <a:endParaRPr lang="en-US" sz="4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69792" y="3173897"/>
            <a:ext cx="2438400" cy="7686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cá</a:t>
            </a:r>
            <a:endParaRPr lang="en-US" sz="4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569792" y="4513703"/>
            <a:ext cx="2438400" cy="7686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lúa</a:t>
            </a:r>
            <a:endParaRPr lang="en-US" sz="4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cxnSp>
        <p:nvCxnSpPr>
          <p:cNvPr id="18" name="Straight Connector 17"/>
          <p:cNvCxnSpPr>
            <a:stCxn id="7" idx="3"/>
            <a:endCxn id="16" idx="1"/>
          </p:cNvCxnSpPr>
          <p:nvPr/>
        </p:nvCxnSpPr>
        <p:spPr>
          <a:xfrm>
            <a:off x="4863549" y="2226366"/>
            <a:ext cx="2706243" cy="13318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2" idx="1"/>
          </p:cNvCxnSpPr>
          <p:nvPr/>
        </p:nvCxnSpPr>
        <p:spPr>
          <a:xfrm flipV="1">
            <a:off x="4863548" y="2226366"/>
            <a:ext cx="2706244" cy="26617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863548" y="3567163"/>
            <a:ext cx="2706243" cy="13318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486786" y="117170"/>
            <a:ext cx="3811553" cy="846266"/>
            <a:chOff x="3864257" y="161682"/>
            <a:chExt cx="3811553" cy="846266"/>
          </a:xfrm>
        </p:grpSpPr>
        <p:sp>
          <p:nvSpPr>
            <p:cNvPr id="2" name="Rounded Rectangle 1"/>
            <p:cNvSpPr/>
            <p:nvPr/>
          </p:nvSpPr>
          <p:spPr>
            <a:xfrm>
              <a:off x="5409129" y="341986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3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4257" y="161682"/>
              <a:ext cx="1712256" cy="846266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116725" y="1047331"/>
            <a:ext cx="10096543" cy="1868134"/>
            <a:chOff x="369195" y="1214756"/>
            <a:chExt cx="11234670" cy="1868134"/>
          </a:xfrm>
        </p:grpSpPr>
        <p:sp>
          <p:nvSpPr>
            <p:cNvPr id="7" name="TextBox 6"/>
            <p:cNvSpPr txBox="1"/>
            <p:nvPr/>
          </p:nvSpPr>
          <p:spPr>
            <a:xfrm>
              <a:off x="369195" y="1214756"/>
              <a:ext cx="1123467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dirty="0" smtClean="0">
                  <a:solidFill>
                    <a:srgbClr val="C00000"/>
                  </a:solidFill>
                  <a:latin typeface="UTM Avo" panose="02040603050506020204" pitchFamily="18" charset="0"/>
                </a:rPr>
                <a:t>Bé Lê</a:t>
              </a:r>
            </a:p>
            <a:p>
              <a:pPr algn="just"/>
              <a:r>
                <a:rPr lang="vi-VN" sz="2800" dirty="0" smtClean="0">
                  <a:latin typeface="UTM Avo" panose="02040603050506020204" pitchFamily="18" charset="0"/>
                </a:rPr>
                <a:t>	Bé Lê mê ti vi.  Ti vi có sâm cầm.  Bé chỉ:  Cò... Cò... .</a:t>
              </a:r>
            </a:p>
            <a:p>
              <a:pPr algn="just"/>
              <a:r>
                <a:rPr lang="vi-VN" sz="2800" dirty="0" smtClean="0">
                  <a:latin typeface="UTM Avo" panose="02040603050506020204" pitchFamily="18" charset="0"/>
                </a:rPr>
                <a:t>Ti vi có cá mập.  Bé la:  Sợ! .  Má bế bé, vỗ về:  Cá mập ở ti vi mà  .  Má ấm quá,  bé chả sợ nữa.</a:t>
              </a:r>
              <a:endParaRPr lang="en-US" sz="2800" dirty="0">
                <a:latin typeface="UTM Avo" panose="020406030505060202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flipH="1" flipV="1">
              <a:off x="9624691" y="1830309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107450" y="1652709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37164" y="2498115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 flipH="1" flipV="1">
              <a:off x="9074018" y="1412589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4" name="TextBox 13"/>
            <p:cNvSpPr txBox="1"/>
            <p:nvPr/>
          </p:nvSpPr>
          <p:spPr>
            <a:xfrm flipH="1" flipV="1">
              <a:off x="4910374" y="1853655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32822" y="2040716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2" t="36409" r="34059" b="26925"/>
          <a:stretch/>
        </p:blipFill>
        <p:spPr>
          <a:xfrm>
            <a:off x="3539454" y="3167571"/>
            <a:ext cx="5251087" cy="350798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338405" y="1326075"/>
            <a:ext cx="467221" cy="658757"/>
            <a:chOff x="8790541" y="117170"/>
            <a:chExt cx="467221" cy="658757"/>
          </a:xfrm>
        </p:grpSpPr>
        <p:sp>
          <p:nvSpPr>
            <p:cNvPr id="6" name="TextBox 5"/>
            <p:cNvSpPr txBox="1"/>
            <p:nvPr/>
          </p:nvSpPr>
          <p:spPr>
            <a:xfrm>
              <a:off x="8790541" y="117170"/>
              <a:ext cx="467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874358" y="129596"/>
              <a:ext cx="334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483754" y="1319861"/>
            <a:ext cx="467221" cy="658757"/>
            <a:chOff x="8790541" y="117170"/>
            <a:chExt cx="467221" cy="658757"/>
          </a:xfrm>
        </p:grpSpPr>
        <p:sp>
          <p:nvSpPr>
            <p:cNvPr id="19" name="TextBox 18"/>
            <p:cNvSpPr txBox="1"/>
            <p:nvPr/>
          </p:nvSpPr>
          <p:spPr>
            <a:xfrm>
              <a:off x="8790541" y="117170"/>
              <a:ext cx="467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874358" y="129596"/>
              <a:ext cx="334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973110" y="1326073"/>
            <a:ext cx="467221" cy="658757"/>
            <a:chOff x="8790541" y="117170"/>
            <a:chExt cx="467221" cy="658757"/>
          </a:xfrm>
        </p:grpSpPr>
        <p:sp>
          <p:nvSpPr>
            <p:cNvPr id="22" name="TextBox 21"/>
            <p:cNvSpPr txBox="1"/>
            <p:nvPr/>
          </p:nvSpPr>
          <p:spPr>
            <a:xfrm>
              <a:off x="8790541" y="117170"/>
              <a:ext cx="467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874358" y="129596"/>
              <a:ext cx="334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888103" y="1773271"/>
            <a:ext cx="467221" cy="658757"/>
            <a:chOff x="8790541" y="117170"/>
            <a:chExt cx="467221" cy="658757"/>
          </a:xfrm>
        </p:grpSpPr>
        <p:sp>
          <p:nvSpPr>
            <p:cNvPr id="25" name="TextBox 24"/>
            <p:cNvSpPr txBox="1"/>
            <p:nvPr/>
          </p:nvSpPr>
          <p:spPr>
            <a:xfrm>
              <a:off x="8790541" y="117170"/>
              <a:ext cx="467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874358" y="129596"/>
              <a:ext cx="334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037057" y="1766973"/>
            <a:ext cx="467221" cy="658757"/>
            <a:chOff x="8790541" y="117170"/>
            <a:chExt cx="467221" cy="658757"/>
          </a:xfrm>
        </p:grpSpPr>
        <p:sp>
          <p:nvSpPr>
            <p:cNvPr id="28" name="TextBox 27"/>
            <p:cNvSpPr txBox="1"/>
            <p:nvPr/>
          </p:nvSpPr>
          <p:spPr>
            <a:xfrm>
              <a:off x="8790541" y="117170"/>
              <a:ext cx="467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874358" y="129596"/>
              <a:ext cx="334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922310" y="2187646"/>
            <a:ext cx="467221" cy="658757"/>
            <a:chOff x="8790541" y="117170"/>
            <a:chExt cx="467221" cy="658757"/>
          </a:xfrm>
        </p:grpSpPr>
        <p:sp>
          <p:nvSpPr>
            <p:cNvPr id="31" name="TextBox 30"/>
            <p:cNvSpPr txBox="1"/>
            <p:nvPr/>
          </p:nvSpPr>
          <p:spPr>
            <a:xfrm>
              <a:off x="8790541" y="117170"/>
              <a:ext cx="467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874358" y="129596"/>
              <a:ext cx="334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120646" y="2204456"/>
            <a:ext cx="467221" cy="658757"/>
            <a:chOff x="8790541" y="117170"/>
            <a:chExt cx="467221" cy="658757"/>
          </a:xfrm>
        </p:grpSpPr>
        <p:sp>
          <p:nvSpPr>
            <p:cNvPr id="34" name="TextBox 33"/>
            <p:cNvSpPr txBox="1"/>
            <p:nvPr/>
          </p:nvSpPr>
          <p:spPr>
            <a:xfrm>
              <a:off x="8790541" y="117170"/>
              <a:ext cx="467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874358" y="129596"/>
              <a:ext cx="334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/</a:t>
              </a:r>
              <a:endParaRPr lang="en-US" sz="36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261658" y="2222873"/>
            <a:ext cx="467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/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735523" y="4391489"/>
            <a:ext cx="33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74504" y="1776819"/>
            <a:ext cx="467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/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9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182195" y="630403"/>
            <a:ext cx="3611155" cy="802947"/>
            <a:chOff x="4913715" y="264643"/>
            <a:chExt cx="3611155" cy="802947"/>
          </a:xfrm>
        </p:grpSpPr>
        <p:sp>
          <p:nvSpPr>
            <p:cNvPr id="7" name="Rounded Rectangle 6"/>
            <p:cNvSpPr/>
            <p:nvPr/>
          </p:nvSpPr>
          <p:spPr>
            <a:xfrm>
              <a:off x="5140235" y="526677"/>
              <a:ext cx="3384635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Chọn ý đúng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L-Shape 9"/>
            <p:cNvSpPr/>
            <p:nvPr/>
          </p:nvSpPr>
          <p:spPr>
            <a:xfrm rot="18531968">
              <a:off x="4715692" y="462666"/>
              <a:ext cx="770708" cy="374661"/>
            </a:xfrm>
            <a:prstGeom prst="corne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180524" y="2220686"/>
            <a:ext cx="7439577" cy="2379540"/>
            <a:chOff x="3219713" y="2220686"/>
            <a:chExt cx="7439577" cy="2379540"/>
          </a:xfrm>
        </p:grpSpPr>
        <p:sp>
          <p:nvSpPr>
            <p:cNvPr id="12" name="TextBox 11"/>
            <p:cNvSpPr txBox="1"/>
            <p:nvPr/>
          </p:nvSpPr>
          <p:spPr>
            <a:xfrm>
              <a:off x="3866606" y="2220686"/>
              <a:ext cx="49638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latin typeface="UTM Avo" panose="02040603050506020204" pitchFamily="18" charset="0"/>
                </a:rPr>
                <a:t>a) Bé Lê chả mê ti vi.</a:t>
              </a:r>
              <a:endParaRPr lang="en-US" sz="3600" dirty="0">
                <a:latin typeface="UTM Avo" panose="0204060305050602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66606" y="3086399"/>
              <a:ext cx="49638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latin typeface="UTM Avo" panose="02040603050506020204" pitchFamily="18" charset="0"/>
                </a:rPr>
                <a:t>b) Bé Lê sợ cá mập.</a:t>
              </a:r>
              <a:endParaRPr lang="en-US" sz="3600" dirty="0">
                <a:latin typeface="UTM Avo" panose="020406030505060202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66605" y="3953895"/>
              <a:ext cx="67926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 smtClean="0">
                  <a:latin typeface="UTM Avo" panose="02040603050506020204" pitchFamily="18" charset="0"/>
                </a:rPr>
                <a:t>c) Có má, bé Lê chả sợ nữa.</a:t>
              </a:r>
              <a:endParaRPr lang="en-US" sz="3600" dirty="0">
                <a:latin typeface="UTM Avo" panose="02040603050506020204" pitchFamily="18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226526" y="2285999"/>
              <a:ext cx="515703" cy="515703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226525" y="3151712"/>
              <a:ext cx="515703" cy="515703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219713" y="4019208"/>
              <a:ext cx="515703" cy="515703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L-Shape 19"/>
          <p:cNvSpPr/>
          <p:nvPr/>
        </p:nvSpPr>
        <p:spPr>
          <a:xfrm rot="18531968">
            <a:off x="3208483" y="2374785"/>
            <a:ext cx="544973" cy="231878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-Shape 20"/>
          <p:cNvSpPr/>
          <p:nvPr/>
        </p:nvSpPr>
        <p:spPr>
          <a:xfrm rot="18531968">
            <a:off x="3207920" y="4134058"/>
            <a:ext cx="544973" cy="231878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77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486786" y="117170"/>
            <a:ext cx="3811553" cy="846266"/>
            <a:chOff x="3864257" y="161682"/>
            <a:chExt cx="3811553" cy="846266"/>
          </a:xfrm>
        </p:grpSpPr>
        <p:sp>
          <p:nvSpPr>
            <p:cNvPr id="2" name="Rounded Rectangle 1"/>
            <p:cNvSpPr/>
            <p:nvPr/>
          </p:nvSpPr>
          <p:spPr>
            <a:xfrm>
              <a:off x="5409129" y="341986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3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4257" y="161682"/>
              <a:ext cx="1712256" cy="846266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69195" y="1034452"/>
            <a:ext cx="11234670" cy="2062103"/>
            <a:chOff x="369195" y="1214756"/>
            <a:chExt cx="11234670" cy="2062103"/>
          </a:xfrm>
        </p:grpSpPr>
        <p:sp>
          <p:nvSpPr>
            <p:cNvPr id="7" name="TextBox 6"/>
            <p:cNvSpPr txBox="1"/>
            <p:nvPr/>
          </p:nvSpPr>
          <p:spPr>
            <a:xfrm>
              <a:off x="369195" y="1214756"/>
              <a:ext cx="1123467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 smtClean="0">
                  <a:solidFill>
                    <a:srgbClr val="C00000"/>
                  </a:solidFill>
                  <a:latin typeface="UTM Avo" panose="02040603050506020204" pitchFamily="18" charset="0"/>
                </a:rPr>
                <a:t>Bé Lê</a:t>
              </a:r>
            </a:p>
            <a:p>
              <a:pPr algn="just"/>
              <a:r>
                <a:rPr lang="vi-VN" sz="3200" dirty="0" smtClean="0">
                  <a:latin typeface="UTM Avo" panose="02040603050506020204" pitchFamily="18" charset="0"/>
                </a:rPr>
                <a:t>	Bé Lê mê ti vi. Ti vi có sâm cầm. Bé chỉ:  Cò... Cò... .</a:t>
              </a:r>
            </a:p>
            <a:p>
              <a:pPr algn="just"/>
              <a:r>
                <a:rPr lang="vi-VN" sz="3200" dirty="0" smtClean="0">
                  <a:latin typeface="UTM Avo" panose="02040603050506020204" pitchFamily="18" charset="0"/>
                </a:rPr>
                <a:t>Ti vi có cá mập. Bé la:  Sợ!  .Má bế bé, vỗ về:  Cá mập ở ti vi mà  . Má ấm quá, bé chả sợ nữa.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flipH="1" flipV="1">
              <a:off x="9531304" y="1964201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073683" y="1712548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84179" y="2666326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 flipH="1" flipV="1">
              <a:off x="8922911" y="1487929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4" name="TextBox 13"/>
            <p:cNvSpPr txBox="1"/>
            <p:nvPr/>
          </p:nvSpPr>
          <p:spPr>
            <a:xfrm flipH="1" flipV="1">
              <a:off x="4866537" y="1977081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77437" y="2203055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2" t="36409" r="34059" b="26925"/>
          <a:stretch/>
        </p:blipFill>
        <p:spPr>
          <a:xfrm>
            <a:off x="3539454" y="3167571"/>
            <a:ext cx="5251087" cy="35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15163" y="117564"/>
            <a:ext cx="3513992" cy="1358621"/>
            <a:chOff x="4036340" y="35415"/>
            <a:chExt cx="3853626" cy="1554564"/>
          </a:xfrm>
        </p:grpSpPr>
        <p:sp>
          <p:nvSpPr>
            <p:cNvPr id="5" name="Rounded Rectangle 4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36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6" name="Picture 2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6073" r="17533" b="57065"/>
          <a:stretch/>
        </p:blipFill>
        <p:spPr>
          <a:xfrm>
            <a:off x="742446" y="2690949"/>
            <a:ext cx="10773355" cy="16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1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D âm â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1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="" xmlns:a16="http://schemas.microsoft.com/office/drawing/2014/main" id="{80E0D7EB-6EE9-4323-A84B-ED8C498E440B}"/>
              </a:ext>
            </a:extLst>
          </p:cNvPr>
          <p:cNvGrpSpPr/>
          <p:nvPr/>
        </p:nvGrpSpPr>
        <p:grpSpPr>
          <a:xfrm>
            <a:off x="589343" y="411740"/>
            <a:ext cx="10829664" cy="6034520"/>
            <a:chOff x="616017" y="411741"/>
            <a:chExt cx="10829664" cy="6034520"/>
          </a:xfrm>
        </p:grpSpPr>
        <p:sp>
          <p:nvSpPr>
            <p:cNvPr id="3" name="矩形: 圆角 2">
              <a:extLst>
                <a:ext uri="{FF2B5EF4-FFF2-40B4-BE49-F238E27FC236}">
                  <a16:creationId xmlns="" xmlns:a16="http://schemas.microsoft.com/office/drawing/2014/main" id="{298D20F4-79B6-4831-AD6C-F5DBED4AFBAC}"/>
                </a:ext>
              </a:extLst>
            </p:cNvPr>
            <p:cNvSpPr/>
            <p:nvPr/>
          </p:nvSpPr>
          <p:spPr>
            <a:xfrm>
              <a:off x="616017" y="411741"/>
              <a:ext cx="10829664" cy="6034520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="" xmlns:a16="http://schemas.microsoft.com/office/drawing/2014/main" id="{83F2E639-42A3-4EFD-962F-8B3BFE435496}"/>
                </a:ext>
              </a:extLst>
            </p:cNvPr>
            <p:cNvSpPr/>
            <p:nvPr/>
          </p:nvSpPr>
          <p:spPr>
            <a:xfrm>
              <a:off x="801441" y="584542"/>
              <a:ext cx="10454861" cy="5633378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</a:t>
              </a: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3040800"/>
            <a:ext cx="857250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0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="" xmlns:a16="http://schemas.microsoft.com/office/drawing/2014/main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89" y="1220972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="" xmlns:a16="http://schemas.microsoft.com/office/drawing/2014/main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71370" y="45347"/>
            <a:ext cx="1028700" cy="12001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="" xmlns:a16="http://schemas.microsoft.com/office/drawing/2014/main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1" y="4491394"/>
            <a:ext cx="723398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0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="" xmlns:a16="http://schemas.microsoft.com/office/drawing/2014/main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0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4" y="102687"/>
            <a:ext cx="664091" cy="74525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="" xmlns:a16="http://schemas.microsoft.com/office/drawing/2014/main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7" y="5474144"/>
            <a:ext cx="891001" cy="1143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5A2F1B6D-9D15-4C84-A8B6-F0482B2E13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754" y="2226948"/>
            <a:ext cx="3436206" cy="343620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3ABBE59-6086-4F44-9FEF-325A81E5CF27}"/>
              </a:ext>
            </a:extLst>
          </p:cNvPr>
          <p:cNvGrpSpPr/>
          <p:nvPr/>
        </p:nvGrpSpPr>
        <p:grpSpPr>
          <a:xfrm>
            <a:off x="1599715" y="1340561"/>
            <a:ext cx="6212047" cy="3232919"/>
            <a:chOff x="1593845" y="1357993"/>
            <a:chExt cx="5281800" cy="3232919"/>
          </a:xfrm>
        </p:grpSpPr>
        <p:sp>
          <p:nvSpPr>
            <p:cNvPr id="7" name="思想气泡: 云 6">
              <a:extLst>
                <a:ext uri="{FF2B5EF4-FFF2-40B4-BE49-F238E27FC236}">
                  <a16:creationId xmlns="" xmlns:a16="http://schemas.microsoft.com/office/drawing/2014/main" id="{84493B8D-0103-4268-86C3-CA5C97ABD342}"/>
                </a:ext>
              </a:extLst>
            </p:cNvPr>
            <p:cNvSpPr/>
            <p:nvPr/>
          </p:nvSpPr>
          <p:spPr>
            <a:xfrm>
              <a:off x="1593845" y="1357993"/>
              <a:ext cx="5281800" cy="3232919"/>
            </a:xfrm>
            <a:prstGeom prst="cloudCallout">
              <a:avLst>
                <a:gd name="adj1" fmla="val 72724"/>
                <a:gd name="adj2" fmla="val 47294"/>
              </a:avLst>
            </a:prstGeom>
            <a:solidFill>
              <a:srgbClr val="7DC3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6F4EE2F4-2376-41CC-8EB4-6D188A92FABB}"/>
                </a:ext>
              </a:extLst>
            </p:cNvPr>
            <p:cNvSpPr/>
            <p:nvPr/>
          </p:nvSpPr>
          <p:spPr>
            <a:xfrm>
              <a:off x="2473890" y="2248746"/>
              <a:ext cx="36244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32198" y="1711509"/>
            <a:ext cx="56575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FF00"/>
                </a:solidFill>
                <a:latin typeface="UTM Conestoga" panose="02040603050506020204" pitchFamily="18" charset="0"/>
              </a:rPr>
              <a:t>THANK  YOU</a:t>
            </a:r>
          </a:p>
        </p:txBody>
      </p:sp>
    </p:spTree>
    <p:extLst>
      <p:ext uri="{BB962C8B-B14F-4D97-AF65-F5344CB8AC3E}">
        <p14:creationId xmlns:p14="http://schemas.microsoft.com/office/powerpoint/2010/main" val="139478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7209" y="581758"/>
            <a:ext cx="519901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 smtClean="0">
                <a:solidFill>
                  <a:srgbClr val="FF0000"/>
                </a:solidFill>
              </a:rPr>
              <a:t>KHỞI ĐỘNG</a:t>
            </a:r>
          </a:p>
          <a:p>
            <a:pPr algn="ctr"/>
            <a:r>
              <a:rPr lang="vi-VN" sz="2800" dirty="0" smtClean="0"/>
              <a:t>(Baby Shark)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280" y="2240925"/>
            <a:ext cx="7872605" cy="441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9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67437" y="2203824"/>
            <a:ext cx="4038600" cy="3682896"/>
            <a:chOff x="1828800" y="2641705"/>
            <a:chExt cx="4038600" cy="3682896"/>
          </a:xfrm>
          <a:solidFill>
            <a:srgbClr val="FFCCCC"/>
          </a:solidFill>
        </p:grpSpPr>
        <p:sp>
          <p:nvSpPr>
            <p:cNvPr id="5" name="Oval 4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vi-VN" sz="13000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â</a:t>
              </a:r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m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439437" y="2305319"/>
            <a:ext cx="4038600" cy="3682896"/>
            <a:chOff x="6400800" y="2743200"/>
            <a:chExt cx="4038600" cy="3682896"/>
          </a:xfrm>
          <a:solidFill>
            <a:srgbClr val="FFCCCC"/>
          </a:solidFill>
        </p:grpSpPr>
        <p:sp>
          <p:nvSpPr>
            <p:cNvPr id="8" name="Oval 7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grp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vi-VN" sz="13000" dirty="0">
                  <a:solidFill>
                    <a:srgbClr val="008000"/>
                  </a:solidFill>
                  <a:latin typeface="UTM Avo" panose="02040603050506020204" pitchFamily="18" charset="0"/>
                </a:rPr>
                <a:t>â</a:t>
              </a:r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p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456336" y="656602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40: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 - âp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46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87635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âp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âp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â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p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895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(â - pờ - âp)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8372" y="331873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40: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 - âp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5250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âm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â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m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34136" y="4998541"/>
            <a:ext cx="5210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(â - mờ - âm)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87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Nhân sâm 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17" y="1234960"/>
            <a:ext cx="4348697" cy="326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07203" y="4851023"/>
            <a:ext cx="27927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củ sâm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56317" y="4851023"/>
            <a:ext cx="13436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14875" y="1234960"/>
            <a:ext cx="1950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s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93777" y="2377898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sâm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s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â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m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868269" y="4804856"/>
            <a:ext cx="5844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(sờ - âm - sâm)</a:t>
            </a:r>
            <a:endParaRPr lang="en-US" sz="5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3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193777" y="2570922"/>
            <a:ext cx="3129666" cy="2057806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mập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m</a:t>
              </a:r>
              <a:endParaRPr lang="en-US" sz="48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ập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718577" y="4821814"/>
            <a:ext cx="7534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(mờ - âp - mâp - nặng - mập)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425" y="1011524"/>
            <a:ext cx="3354729" cy="3334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41719" y="4821814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dirty="0">
                <a:latin typeface="UTM Avo" panose="02040603050506020204" pitchFamily="18" charset="0"/>
              </a:rPr>
              <a:t>c</a:t>
            </a:r>
            <a:r>
              <a:rPr lang="vi-VN" sz="4000" b="1" dirty="0" smtClean="0">
                <a:latin typeface="UTM Avo" panose="02040603050506020204" pitchFamily="18" charset="0"/>
              </a:rPr>
              <a:t>á mập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93051" y="4821814"/>
            <a:ext cx="902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â</a:t>
            </a:r>
            <a:r>
              <a:rPr lang="vi-VN" sz="4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94008" y="1251331"/>
            <a:ext cx="2321902" cy="830997"/>
            <a:chOff x="7814875" y="1234960"/>
            <a:chExt cx="2321902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7814875" y="1234960"/>
              <a:ext cx="23219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 smtClean="0">
                  <a:latin typeface="UTM Avo" panose="02040603050506020204" pitchFamily="18" charset="0"/>
                </a:rPr>
                <a:t>mập</a:t>
              </a:r>
              <a:endParaRPr lang="en-US" sz="4800" b="1" dirty="0"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406465" y="1234960"/>
              <a:ext cx="104708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8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â</a:t>
              </a:r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p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26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160" y="1769940"/>
            <a:ext cx="3354729" cy="3334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673634" y="5476821"/>
            <a:ext cx="2460930" cy="769441"/>
            <a:chOff x="2228684" y="5861543"/>
            <a:chExt cx="2460930" cy="769441"/>
          </a:xfrm>
        </p:grpSpPr>
        <p:sp>
          <p:nvSpPr>
            <p:cNvPr id="5" name="TextBox 4"/>
            <p:cNvSpPr txBox="1"/>
            <p:nvPr/>
          </p:nvSpPr>
          <p:spPr>
            <a:xfrm>
              <a:off x="2228684" y="5861543"/>
              <a:ext cx="246093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400" b="1" dirty="0">
                  <a:latin typeface="UTM Avo" panose="02040603050506020204" pitchFamily="18" charset="0"/>
                </a:rPr>
                <a:t>c</a:t>
              </a:r>
              <a:r>
                <a:rPr lang="vi-VN" sz="4400" b="1" dirty="0" smtClean="0">
                  <a:latin typeface="UTM Avo" panose="02040603050506020204" pitchFamily="18" charset="0"/>
                </a:rPr>
                <a:t>á mập</a:t>
              </a:r>
              <a:endParaRPr lang="en-US" sz="4400" b="1" dirty="0">
                <a:latin typeface="UTM Avo" panose="02040603050506020204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702009" y="5861543"/>
              <a:ext cx="974947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â</a:t>
              </a:r>
              <a:r>
                <a:rPr lang="vi-VN" sz="4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p</a:t>
              </a:r>
              <a:endParaRPr lang="en-US" sz="4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7" name="Picture 4" descr="Nhân sâm 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920" y="1673947"/>
            <a:ext cx="4348697" cy="326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161625" y="5476822"/>
            <a:ext cx="2308645" cy="769442"/>
            <a:chOff x="8300335" y="5861542"/>
            <a:chExt cx="2308645" cy="769442"/>
          </a:xfrm>
        </p:grpSpPr>
        <p:sp>
          <p:nvSpPr>
            <p:cNvPr id="8" name="TextBox 7"/>
            <p:cNvSpPr txBox="1"/>
            <p:nvPr/>
          </p:nvSpPr>
          <p:spPr>
            <a:xfrm>
              <a:off x="8300335" y="5861542"/>
              <a:ext cx="230864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400" b="1" dirty="0" smtClean="0">
                  <a:latin typeface="UTM Avo" panose="02040603050506020204" pitchFamily="18" charset="0"/>
                </a:rPr>
                <a:t>củ sâm</a:t>
              </a:r>
              <a:endParaRPr lang="en-US" sz="4400" b="1" dirty="0"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480145" y="5861543"/>
              <a:ext cx="1128835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âm</a:t>
              </a:r>
              <a:endParaRPr lang="en-US" sz="4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456336" y="656602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40: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 - âp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1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2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58" y="0"/>
            <a:ext cx="1028700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48089" y="3193961"/>
            <a:ext cx="4517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dirty="0" smtClean="0">
                <a:solidFill>
                  <a:srgbClr val="7030A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56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299</Words>
  <Application>Microsoft Office PowerPoint</Application>
  <PresentationFormat>Widescreen</PresentationFormat>
  <Paragraphs>100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宋体</vt:lpstr>
      <vt:lpstr>UTM Conestoga</vt:lpstr>
      <vt:lpstr>思源黑体 CN Medium</vt:lpstr>
      <vt:lpstr>Arial</vt:lpstr>
      <vt:lpstr>Calibri</vt:lpstr>
      <vt:lpstr>Calibri Light</vt:lpstr>
      <vt:lpstr>HP001 4 hàng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91</cp:revision>
  <dcterms:created xsi:type="dcterms:W3CDTF">2020-08-09T11:49:32Z</dcterms:created>
  <dcterms:modified xsi:type="dcterms:W3CDTF">2020-08-11T08:36:32Z</dcterms:modified>
</cp:coreProperties>
</file>