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96" r:id="rId3"/>
    <p:sldId id="289" r:id="rId4"/>
    <p:sldId id="295" r:id="rId5"/>
    <p:sldId id="284" r:id="rId6"/>
    <p:sldId id="290" r:id="rId7"/>
    <p:sldId id="297" r:id="rId8"/>
    <p:sldId id="293" r:id="rId9"/>
    <p:sldId id="285" r:id="rId10"/>
    <p:sldId id="291" r:id="rId11"/>
    <p:sldId id="294" r:id="rId12"/>
    <p:sldId id="281" r:id="rId13"/>
  </p:sldIdLst>
  <p:sldSz cx="12192000" cy="6858000"/>
  <p:notesSz cx="7104063" cy="10234613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4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0" d="100"/>
          <a:sy n="60" d="100"/>
        </p:scale>
        <p:origin x="-294" y="-4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2020/8/11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15917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60432-858A-4F24-8214-B61DB53ED13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39512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2020/8/11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2020/8/11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2020/8/11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Click="0" advTm="3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3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2020/8/11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1" r:id="rId4"/>
  </p:sldLayoutIdLst>
  <p:transition spd="slow" advClick="0" advTm="300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VT-P\Downloads\2c3bda00-eb2a-40a7-ac49-8adbec9f975f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" name="图片 3" descr="1a0e45f1285c02103820eb8b7fd0c901"/>
          <p:cNvPicPr>
            <a:picLocks noChangeAspect="1"/>
          </p:cNvPicPr>
          <p:nvPr/>
        </p:nvPicPr>
        <p:blipFill>
          <a:blip r:embed="rId3" cstate="print"/>
          <a:srcRect t="3935" r="114" b="7533"/>
          <a:stretch>
            <a:fillRect/>
          </a:stretch>
        </p:blipFill>
        <p:spPr>
          <a:xfrm>
            <a:off x="-23495" y="29845"/>
            <a:ext cx="12215495" cy="68281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777" y="735543"/>
            <a:ext cx="44021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UTM Avo" pitchFamily="18" charset="0"/>
              </a:rPr>
              <a:t>HỌC VẦN</a:t>
            </a:r>
            <a:endParaRPr lang="en-US" sz="66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002697" y="2661711"/>
            <a:ext cx="3575713" cy="3417900"/>
            <a:chOff x="1828800" y="2641705"/>
            <a:chExt cx="4038600" cy="3682896"/>
          </a:xfrm>
        </p:grpSpPr>
        <p:sp>
          <p:nvSpPr>
            <p:cNvPr id="7" name="Oval 6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26328" y="3366363"/>
              <a:ext cx="3505201" cy="2255137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êm</a:t>
              </a:r>
              <a:endParaRPr lang="en-US" sz="130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315316" y="2616685"/>
            <a:ext cx="3575713" cy="3417900"/>
            <a:chOff x="1828800" y="2641705"/>
            <a:chExt cx="4038600" cy="3682896"/>
          </a:xfrm>
        </p:grpSpPr>
        <p:sp>
          <p:nvSpPr>
            <p:cNvPr id="11" name="Oval 10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95499" y="3366364"/>
              <a:ext cx="3505201" cy="2255137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êp</a:t>
              </a:r>
              <a:endParaRPr lang="en-US" sz="13000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712189" y="1651379"/>
            <a:ext cx="3507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UTM Avo" pitchFamily="18" charset="0"/>
              </a:rPr>
              <a:t>Bài</a:t>
            </a:r>
            <a:r>
              <a:rPr lang="en-US" sz="3600" dirty="0" smtClean="0">
                <a:latin typeface="UTM Avo" pitchFamily="18" charset="0"/>
              </a:rPr>
              <a:t> 42: </a:t>
            </a:r>
            <a:r>
              <a:rPr lang="en-US" sz="3600" dirty="0" err="1" smtClean="0">
                <a:latin typeface="UTM Avo" pitchFamily="18" charset="0"/>
              </a:rPr>
              <a:t>êm</a:t>
            </a:r>
            <a:r>
              <a:rPr lang="en-US" sz="3600" dirty="0" smtClean="0">
                <a:latin typeface="UTM Avo" pitchFamily="18" charset="0"/>
              </a:rPr>
              <a:t> - </a:t>
            </a:r>
            <a:r>
              <a:rPr lang="en-US" sz="3600" dirty="0" err="1" smtClean="0">
                <a:latin typeface="UTM Avo" pitchFamily="18" charset="0"/>
              </a:rPr>
              <a:t>êp</a:t>
            </a:r>
            <a:endParaRPr lang="en-US" sz="3600" dirty="0">
              <a:latin typeface="UTM Avo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1950" y="-685800"/>
            <a:ext cx="11830049" cy="727709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20351" t="19531" r="27087" b="64063"/>
          <a:stretch>
            <a:fillRect/>
          </a:stretch>
        </p:blipFill>
        <p:spPr bwMode="auto">
          <a:xfrm>
            <a:off x="1734207" y="2704442"/>
            <a:ext cx="8213835" cy="2498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162050" y="1104900"/>
            <a:ext cx="35210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4. 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Luyện</a:t>
            </a:r>
            <a:r>
              <a:rPr lang="en-US" sz="4000" dirty="0" smtClean="0">
                <a:latin typeface="UTM Avo" pitchFamily="18" charset="0"/>
              </a:rPr>
              <a:t> </a:t>
            </a:r>
            <a:r>
              <a:rPr lang="en-US" sz="4000" dirty="0" err="1" smtClean="0">
                <a:latin typeface="UTM Avo" pitchFamily="18" charset="0"/>
              </a:rPr>
              <a:t>viết</a:t>
            </a:r>
            <a:endParaRPr lang="en-US" sz="4000" dirty="0">
              <a:latin typeface="UTM Avo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c3bda00-eb2a-40a7-ac49-8adbec9f975f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1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4" name="图片 3" descr="1a0e45f1285c02103820eb8b7fd0c901"/>
          <p:cNvPicPr>
            <a:picLocks noChangeAspect="1"/>
          </p:cNvPicPr>
          <p:nvPr/>
        </p:nvPicPr>
        <p:blipFill>
          <a:blip r:embed="rId3" cstate="print"/>
          <a:srcRect t="3935" r="114" b="7533"/>
          <a:stretch>
            <a:fillRect/>
          </a:stretch>
        </p:blipFill>
        <p:spPr>
          <a:xfrm>
            <a:off x="-19050" y="3175"/>
            <a:ext cx="12215495" cy="68281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28900" y="2419350"/>
            <a:ext cx="68291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  <a:latin typeface="UTM Avo" pitchFamily="18" charset="0"/>
              </a:rPr>
              <a:t>HẸN GẶP LẠI</a:t>
            </a:r>
            <a:endParaRPr lang="en-US" sz="8000" b="1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34687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087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4536" y="180474"/>
            <a:ext cx="2036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1. </a:t>
            </a:r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Làm</a:t>
            </a:r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quen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2995" y="1018368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êm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85591" y="1848548"/>
            <a:ext cx="1542053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m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2994" y="1844538"/>
            <a:ext cx="1366949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ê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22563" t="28783" r="56723" b="38652"/>
          <a:stretch>
            <a:fillRect/>
          </a:stretch>
        </p:blipFill>
        <p:spPr bwMode="auto">
          <a:xfrm>
            <a:off x="914399" y="2561786"/>
            <a:ext cx="4271749" cy="2079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649362" y="2602769"/>
            <a:ext cx="31470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UTM Avo" pitchFamily="18" charset="0"/>
              </a:rPr>
              <a:t>ê – </a:t>
            </a:r>
            <a:r>
              <a:rPr lang="en-US" sz="4000" dirty="0" err="1" smtClean="0">
                <a:latin typeface="UTM Avo" pitchFamily="18" charset="0"/>
              </a:rPr>
              <a:t>mờ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êm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05977" y="6150114"/>
            <a:ext cx="3762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đờ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êm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đêm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69752" y="5385592"/>
            <a:ext cx="1542053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êm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697155" y="5395230"/>
            <a:ext cx="1366949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đ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97155" y="4555413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UTM Avo" pitchFamily="18" charset="0"/>
              </a:rPr>
              <a:t>đ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êm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567398" y="1067530"/>
            <a:ext cx="3181349" cy="1455823"/>
            <a:chOff x="1804736" y="4102764"/>
            <a:chExt cx="2069432" cy="1455823"/>
          </a:xfrm>
        </p:grpSpPr>
        <p:sp>
          <p:nvSpPr>
            <p:cNvPr id="22" name="Rectangle 21"/>
            <p:cNvSpPr/>
            <p:nvPr/>
          </p:nvSpPr>
          <p:spPr>
            <a:xfrm>
              <a:off x="1804737" y="4102764"/>
              <a:ext cx="2057400" cy="818147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 err="1" smtClean="0">
                  <a:solidFill>
                    <a:srgbClr val="FF0000"/>
                  </a:solidFill>
                  <a:latin typeface="UTM Avo" pitchFamily="18" charset="0"/>
                </a:rPr>
                <a:t>êp</a:t>
              </a:r>
              <a:endParaRPr lang="en-US" sz="60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779294" y="4932945"/>
              <a:ext cx="1094874" cy="625642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FF0000"/>
                  </a:solidFill>
                  <a:latin typeface="UTM Avo" pitchFamily="18" charset="0"/>
                </a:rPr>
                <a:t>p</a:t>
              </a:r>
              <a:endParaRPr lang="en-US" sz="4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804736" y="4928934"/>
              <a:ext cx="970548" cy="62564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rgbClr val="FF0000"/>
                  </a:solidFill>
                  <a:latin typeface="UTM Avo" pitchFamily="18" charset="0"/>
                </a:rPr>
                <a:t>ê</a:t>
              </a:r>
              <a:endParaRPr lang="en-US" sz="4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724895" y="2577747"/>
            <a:ext cx="28841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UTM Avo" pitchFamily="18" charset="0"/>
              </a:rPr>
              <a:t>ê – </a:t>
            </a:r>
            <a:r>
              <a:rPr lang="en-US" sz="4000" dirty="0" err="1" smtClean="0">
                <a:latin typeface="UTM Avo" pitchFamily="18" charset="0"/>
              </a:rPr>
              <a:t>pờ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êp</a:t>
            </a:r>
            <a:endParaRPr lang="en-US" sz="4000" dirty="0">
              <a:latin typeface="UTM Avo" pitchFamily="18" charset="0"/>
            </a:endParaRP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/>
          <a:srcRect l="53002" t="31366" r="36100" b="50000"/>
          <a:stretch>
            <a:fillRect/>
          </a:stretch>
        </p:blipFill>
        <p:spPr bwMode="auto">
          <a:xfrm>
            <a:off x="7342497" y="2579426"/>
            <a:ext cx="3671248" cy="2156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6"/>
          <p:cNvSpPr/>
          <p:nvPr/>
        </p:nvSpPr>
        <p:spPr>
          <a:xfrm>
            <a:off x="7827275" y="4530392"/>
            <a:ext cx="2897704" cy="81814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UTM Avo" pitchFamily="18" charset="0"/>
              </a:rPr>
              <a:t>b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ếp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69984" y="4449173"/>
            <a:ext cx="19335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latin typeface="UTM Avo" pitchFamily="18" charset="0"/>
              </a:rPr>
              <a:t>đ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êm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26901" y="4437797"/>
            <a:ext cx="30941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latin typeface="UTM Avo" pitchFamily="18" charset="0"/>
              </a:rPr>
              <a:t>b</a:t>
            </a:r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ếp</a:t>
            </a:r>
            <a:r>
              <a:rPr lang="en-US" sz="6000" dirty="0" smtClean="0">
                <a:latin typeface="UTM Avo" pitchFamily="18" charset="0"/>
              </a:rPr>
              <a:t> </a:t>
            </a:r>
            <a:r>
              <a:rPr lang="en-US" sz="6000" dirty="0" err="1" smtClean="0">
                <a:latin typeface="UTM Avo" pitchFamily="18" charset="0"/>
              </a:rPr>
              <a:t>lửa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240815" y="5346923"/>
            <a:ext cx="1542053" cy="78547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UTM Avo" pitchFamily="18" charset="0"/>
              </a:rPr>
              <a:t>ếp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868218" y="5356561"/>
            <a:ext cx="1366949" cy="7894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UTM Avo" pitchFamily="18" charset="0"/>
              </a:rPr>
              <a:t>b</a:t>
            </a:r>
            <a:endParaRPr lang="en-US" sz="60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40562" y="6150114"/>
            <a:ext cx="3583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UTM Avo" pitchFamily="18" charset="0"/>
              </a:rPr>
              <a:t>bờ</a:t>
            </a:r>
            <a:r>
              <a:rPr lang="en-US" sz="4000" dirty="0" smtClean="0">
                <a:latin typeface="UTM Avo" pitchFamily="18" charset="0"/>
              </a:rPr>
              <a:t> - </a:t>
            </a:r>
            <a:r>
              <a:rPr lang="en-US" sz="4000" dirty="0" err="1" smtClean="0">
                <a:latin typeface="UTM Avo" pitchFamily="18" charset="0"/>
              </a:rPr>
              <a:t>ếp</a:t>
            </a:r>
            <a:r>
              <a:rPr lang="en-US" sz="4000" dirty="0" smtClean="0">
                <a:latin typeface="UTM Avo" pitchFamily="18" charset="0"/>
              </a:rPr>
              <a:t> – </a:t>
            </a:r>
            <a:r>
              <a:rPr lang="en-US" sz="4000" dirty="0" err="1" smtClean="0">
                <a:latin typeface="UTM Avo" pitchFamily="18" charset="0"/>
              </a:rPr>
              <a:t>bếp</a:t>
            </a:r>
            <a:endParaRPr lang="en-US" sz="4000" dirty="0">
              <a:latin typeface="UTM Avo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/>
      <p:bldP spid="11" grpId="1"/>
      <p:bldP spid="15" grpId="0"/>
      <p:bldP spid="15" grpId="1"/>
      <p:bldP spid="16" grpId="0" animBg="1"/>
      <p:bldP spid="17" grpId="0" animBg="1"/>
      <p:bldP spid="18" grpId="0" animBg="1"/>
      <p:bldP spid="25" grpId="0"/>
      <p:bldP spid="25" grpId="1"/>
      <p:bldP spid="27" grpId="0" animBg="1"/>
      <p:bldP spid="28" grpId="0"/>
      <p:bldP spid="28" grpId="1"/>
      <p:bldP spid="29" grpId="0"/>
      <p:bldP spid="29" grpId="1"/>
      <p:bldP spid="30" grpId="0" animBg="1"/>
      <p:bldP spid="31" grpId="0" animBg="1"/>
      <p:bldP spid="32" grpId="0"/>
      <p:bldP spid="3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3060" t="24193" r="52279" b="13307"/>
          <a:stretch>
            <a:fillRect/>
          </a:stretch>
        </p:blipFill>
        <p:spPr bwMode="auto">
          <a:xfrm>
            <a:off x="1" y="1"/>
            <a:ext cx="12192000" cy="682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8998" y="73745"/>
            <a:ext cx="5202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UTM Avo" pitchFamily="18" charset="0"/>
              </a:rPr>
              <a:t>2</a:t>
            </a:r>
            <a:r>
              <a:rPr lang="en-US" dirty="0" smtClean="0">
                <a:latin typeface="UTM Avo" pitchFamily="18" charset="0"/>
              </a:rPr>
              <a:t>. </a:t>
            </a:r>
            <a:r>
              <a:rPr lang="en-US" dirty="0" err="1" smtClean="0">
                <a:latin typeface="UTM Avo" pitchFamily="18" charset="0"/>
              </a:rPr>
              <a:t>Hái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quả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trên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cây</a:t>
            </a:r>
            <a:r>
              <a:rPr lang="en-US" dirty="0" smtClean="0">
                <a:latin typeface="UTM Avo" pitchFamily="18" charset="0"/>
              </a:rPr>
              <a:t>, </a:t>
            </a:r>
            <a:r>
              <a:rPr lang="en-US" dirty="0" err="1" smtClean="0">
                <a:latin typeface="UTM Avo" pitchFamily="18" charset="0"/>
              </a:rPr>
              <a:t>xếp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vào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hai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rổ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cho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đúng</a:t>
            </a:r>
            <a:endParaRPr lang="en-US" dirty="0">
              <a:latin typeface="UTM Avo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2971800"/>
            <a:ext cx="1295400" cy="1257300"/>
            <a:chOff x="0" y="2724150"/>
            <a:chExt cx="1295400" cy="1257300"/>
          </a:xfrm>
        </p:grpSpPr>
        <p:pic>
          <p:nvPicPr>
            <p:cNvPr id="8195" name="Picture 3" descr="C:\Users\VT-P\Desktop\ảnh\istockphoto-495691488-612x61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724150"/>
              <a:ext cx="1257300" cy="125730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228600" y="3371851"/>
              <a:ext cx="1066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UTM Avo" pitchFamily="18" charset="0"/>
                </a:rPr>
                <a:t>nệm</a:t>
              </a:r>
              <a:endParaRPr lang="en-US" sz="2400" dirty="0">
                <a:latin typeface="UTM Avo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295400" y="2533650"/>
            <a:ext cx="1257300" cy="1352550"/>
            <a:chOff x="1143000" y="2476500"/>
            <a:chExt cx="1257300" cy="1257300"/>
          </a:xfrm>
        </p:grpSpPr>
        <p:pic>
          <p:nvPicPr>
            <p:cNvPr id="10" name="Picture 3" descr="C:\Users\VT-P\Desktop\ảnh\istockphoto-495691488-612x61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43000" y="2476500"/>
              <a:ext cx="1257300" cy="1257300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1333500" y="2914651"/>
              <a:ext cx="1066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UTM Avo" pitchFamily="18" charset="0"/>
                </a:rPr>
                <a:t>nếm</a:t>
              </a:r>
              <a:endParaRPr lang="en-US" sz="2400" dirty="0">
                <a:latin typeface="UTM Avo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400300" y="3676650"/>
            <a:ext cx="1295400" cy="1257300"/>
            <a:chOff x="0" y="2895600"/>
            <a:chExt cx="1295400" cy="1257300"/>
          </a:xfrm>
        </p:grpSpPr>
        <p:pic>
          <p:nvPicPr>
            <p:cNvPr id="13" name="Picture 3" descr="C:\Users\VT-P\Desktop\ảnh\istockphoto-495691488-612x61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895600"/>
              <a:ext cx="1257300" cy="1257300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228600" y="3371851"/>
              <a:ext cx="1066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UTM Avo" pitchFamily="18" charset="0"/>
                </a:rPr>
                <a:t>đếm</a:t>
              </a:r>
              <a:endParaRPr lang="en-US" sz="2400" dirty="0">
                <a:latin typeface="UTM Avo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181100" y="4476750"/>
            <a:ext cx="1146362" cy="1028700"/>
            <a:chOff x="0" y="2895600"/>
            <a:chExt cx="1257300" cy="1257300"/>
          </a:xfrm>
        </p:grpSpPr>
        <p:pic>
          <p:nvPicPr>
            <p:cNvPr id="16" name="Picture 3" descr="C:\Users\VT-P\Desktop\ảnh\istockphoto-495691488-612x612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2895600"/>
              <a:ext cx="1257300" cy="1257300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>
            <a:xfrm>
              <a:off x="145025" y="3278718"/>
              <a:ext cx="1066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UTM Avo" pitchFamily="18" charset="0"/>
                </a:rPr>
                <a:t>mềm</a:t>
              </a:r>
              <a:endParaRPr lang="en-US" sz="2400" dirty="0">
                <a:latin typeface="UTM Avo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0515600" y="2800350"/>
            <a:ext cx="1295400" cy="1257300"/>
            <a:chOff x="0" y="2895600"/>
            <a:chExt cx="1295400" cy="1257300"/>
          </a:xfrm>
        </p:grpSpPr>
        <p:pic>
          <p:nvPicPr>
            <p:cNvPr id="19" name="Picture 3" descr="C:\Users\VT-P\Desktop\ảnh\istockphoto-495691488-612x61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895600"/>
              <a:ext cx="1257300" cy="1257300"/>
            </a:xfrm>
            <a:prstGeom prst="rect">
              <a:avLst/>
            </a:prstGeom>
            <a:noFill/>
          </p:spPr>
        </p:pic>
        <p:sp>
          <p:nvSpPr>
            <p:cNvPr id="20" name="TextBox 19"/>
            <p:cNvSpPr txBox="1"/>
            <p:nvPr/>
          </p:nvSpPr>
          <p:spPr>
            <a:xfrm>
              <a:off x="228600" y="3371851"/>
              <a:ext cx="1066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UTM Avo" pitchFamily="18" charset="0"/>
                </a:rPr>
                <a:t>xếp</a:t>
              </a:r>
              <a:endParaRPr lang="en-US" sz="2400" dirty="0">
                <a:latin typeface="UTM Avo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201150" y="2743200"/>
            <a:ext cx="1295400" cy="1257300"/>
            <a:chOff x="0" y="2895600"/>
            <a:chExt cx="1295400" cy="1257300"/>
          </a:xfrm>
        </p:grpSpPr>
        <p:pic>
          <p:nvPicPr>
            <p:cNvPr id="22" name="Picture 3" descr="C:\Users\VT-P\Desktop\ảnh\istockphoto-495691488-612x61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895600"/>
              <a:ext cx="1257300" cy="1257300"/>
            </a:xfrm>
            <a:prstGeom prst="rect">
              <a:avLst/>
            </a:prstGeom>
            <a:noFill/>
          </p:spPr>
        </p:pic>
        <p:sp>
          <p:nvSpPr>
            <p:cNvPr id="23" name="TextBox 22"/>
            <p:cNvSpPr txBox="1"/>
            <p:nvPr/>
          </p:nvSpPr>
          <p:spPr>
            <a:xfrm>
              <a:off x="228600" y="3371851"/>
              <a:ext cx="1066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UTM Avo" pitchFamily="18" charset="0"/>
                </a:rPr>
                <a:t>nếp</a:t>
              </a:r>
              <a:endParaRPr lang="en-US" sz="2400" dirty="0">
                <a:latin typeface="UTM Avo" pitchFamily="18" charset="0"/>
              </a:endParaRP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VT-P\Desktop\NỀN PP\71015840_605997153267447_41855341062782976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76550" y="2686050"/>
            <a:ext cx="6535764" cy="1107996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UTM Avo" pitchFamily="18" charset="0"/>
              </a:rPr>
              <a:t>NGHỈ GIỮA </a:t>
            </a:r>
            <a:r>
              <a:rPr lang="en-US" sz="6600" dirty="0" err="1" smtClean="0">
                <a:solidFill>
                  <a:srgbClr val="FF0000"/>
                </a:solidFill>
                <a:latin typeface="UTM Avo" pitchFamily="18" charset="0"/>
              </a:rPr>
              <a:t>GiỜ</a:t>
            </a:r>
            <a:endParaRPr lang="en-US" sz="66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2228" y="3141406"/>
            <a:ext cx="11779045" cy="3716594"/>
            <a:chOff x="0" y="0"/>
            <a:chExt cx="12192000" cy="3716594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17910" t="45363" r="23487" b="25403"/>
            <a:stretch>
              <a:fillRect/>
            </a:stretch>
          </p:blipFill>
          <p:spPr bwMode="auto">
            <a:xfrm>
              <a:off x="0" y="0"/>
              <a:ext cx="12192000" cy="3716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>
              <a:off x="9630697" y="0"/>
              <a:ext cx="191729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0" y="0"/>
            <a:ext cx="2037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3</a:t>
            </a:r>
            <a:r>
              <a:rPr lang="en-US" sz="2800" dirty="0" smtClean="0">
                <a:latin typeface="UTM Avo" pitchFamily="18" charset="0"/>
              </a:rPr>
              <a:t>. </a:t>
            </a:r>
            <a:r>
              <a:rPr lang="en-US" sz="2800" dirty="0" err="1" smtClean="0">
                <a:latin typeface="UTM Avo" pitchFamily="18" charset="0"/>
              </a:rPr>
              <a:t>Tập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đọc</a:t>
            </a:r>
            <a:endParaRPr lang="en-US" sz="2800" dirty="0">
              <a:latin typeface="UTM Avo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30963" y="34417"/>
            <a:ext cx="11107450" cy="3534252"/>
            <a:chOff x="530963" y="34417"/>
            <a:chExt cx="11107450" cy="3534252"/>
          </a:xfrm>
        </p:grpSpPr>
        <p:sp>
          <p:nvSpPr>
            <p:cNvPr id="9" name="TextBox 8"/>
            <p:cNvSpPr txBox="1"/>
            <p:nvPr/>
          </p:nvSpPr>
          <p:spPr>
            <a:xfrm>
              <a:off x="4694903" y="34417"/>
              <a:ext cx="35493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 smtClean="0">
                  <a:solidFill>
                    <a:srgbClr val="FF0000"/>
                  </a:solidFill>
                  <a:latin typeface="UTM Avo" pitchFamily="18" charset="0"/>
                </a:rPr>
                <a:t>Lúa</a:t>
              </a:r>
              <a:r>
                <a:rPr lang="en-US" sz="36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  <a:latin typeface="UTM Avo" pitchFamily="18" charset="0"/>
                </a:rPr>
                <a:t>nếp</a:t>
              </a:r>
              <a:r>
                <a:rPr lang="en-US" sz="3600" dirty="0" smtClean="0">
                  <a:solidFill>
                    <a:srgbClr val="FF0000"/>
                  </a:solidFill>
                  <a:latin typeface="UTM Avo" pitchFamily="18" charset="0"/>
                </a:rPr>
                <a:t>, </a:t>
              </a:r>
              <a:r>
                <a:rPr lang="en-US" sz="3600" dirty="0" err="1" smtClean="0">
                  <a:solidFill>
                    <a:srgbClr val="FF0000"/>
                  </a:solidFill>
                  <a:latin typeface="UTM Avo" pitchFamily="18" charset="0"/>
                </a:rPr>
                <a:t>lúa</a:t>
              </a:r>
              <a:r>
                <a:rPr lang="en-US" sz="36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600" dirty="0" err="1" smtClean="0">
                  <a:solidFill>
                    <a:srgbClr val="FF0000"/>
                  </a:solidFill>
                  <a:latin typeface="UTM Avo" pitchFamily="18" charset="0"/>
                </a:rPr>
                <a:t>tẻ</a:t>
              </a:r>
              <a:endParaRPr lang="en-US" sz="3600" dirty="0">
                <a:latin typeface="UTM Avo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63457" y="894744"/>
              <a:ext cx="1037495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latin typeface="UTM Avo" pitchFamily="18" charset="0"/>
                </a:rPr>
                <a:t>Lúa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tẻ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cho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là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nó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thua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kém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lúa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nếp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vì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trẻ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em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chỉ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ưa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30963" y="1445351"/>
              <a:ext cx="1019221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đồ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nếp</a:t>
              </a:r>
              <a:r>
                <a:rPr lang="en-US" sz="3200" dirty="0" smtClean="0">
                  <a:latin typeface="UTM Avo" pitchFamily="18" charset="0"/>
                </a:rPr>
                <a:t>. </a:t>
              </a:r>
              <a:r>
                <a:rPr lang="en-US" sz="3200" dirty="0" err="1" smtClean="0">
                  <a:latin typeface="UTM Avo" pitchFamily="18" charset="0"/>
                </a:rPr>
                <a:t>Đêm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đó</a:t>
              </a:r>
              <a:r>
                <a:rPr lang="en-US" sz="3200" dirty="0" smtClean="0">
                  <a:latin typeface="UTM Avo" pitchFamily="18" charset="0"/>
                </a:rPr>
                <a:t>, </a:t>
              </a:r>
              <a:r>
                <a:rPr lang="en-US" sz="3200" dirty="0" err="1" smtClean="0">
                  <a:latin typeface="UTM Avo" pitchFamily="18" charset="0"/>
                </a:rPr>
                <a:t>nghe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lúa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tẻ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thổ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lộ</a:t>
              </a:r>
              <a:r>
                <a:rPr lang="en-US" sz="3200" dirty="0" smtClean="0">
                  <a:latin typeface="UTM Avo" pitchFamily="18" charset="0"/>
                </a:rPr>
                <a:t>, </a:t>
              </a:r>
              <a:r>
                <a:rPr lang="en-US" sz="3200" dirty="0" err="1" smtClean="0">
                  <a:latin typeface="UTM Avo" pitchFamily="18" charset="0"/>
                </a:rPr>
                <a:t>lúa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nếp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đáp</a:t>
              </a:r>
              <a:r>
                <a:rPr lang="en-US" sz="3200" dirty="0" smtClean="0">
                  <a:latin typeface="UTM Avo" pitchFamily="18" charset="0"/>
                </a:rPr>
                <a:t>: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11051" y="2040209"/>
              <a:ext cx="1030602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UTM Avo" pitchFamily="18" charset="0"/>
                </a:rPr>
                <a:t> </a:t>
              </a:r>
              <a:r>
                <a:rPr lang="en-US" sz="3200" dirty="0" smtClean="0">
                  <a:latin typeface="UTM Avo" pitchFamily="18" charset="0"/>
                </a:rPr>
                <a:t>- </a:t>
              </a:r>
              <a:r>
                <a:rPr lang="en-US" sz="3200" dirty="0" err="1" smtClean="0">
                  <a:latin typeface="UTM Avo" pitchFamily="18" charset="0"/>
                </a:rPr>
                <a:t>Chị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nhầm</a:t>
              </a:r>
              <a:r>
                <a:rPr lang="en-US" sz="3200" dirty="0" smtClean="0">
                  <a:latin typeface="UTM Avo" pitchFamily="18" charset="0"/>
                </a:rPr>
                <a:t>. </a:t>
              </a:r>
              <a:r>
                <a:rPr lang="en-US" sz="3200" dirty="0" err="1" smtClean="0">
                  <a:latin typeface="UTM Avo" pitchFamily="18" charset="0"/>
                </a:rPr>
                <a:t>Lúa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tẻ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là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vua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cả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năm</a:t>
              </a:r>
              <a:r>
                <a:rPr lang="en-US" sz="3200" dirty="0" smtClean="0">
                  <a:latin typeface="UTM Avo" pitchFamily="18" charset="0"/>
                </a:rPr>
                <a:t>. </a:t>
              </a:r>
              <a:r>
                <a:rPr lang="en-US" sz="3200" dirty="0" err="1" smtClean="0">
                  <a:latin typeface="UTM Avo" pitchFamily="18" charset="0"/>
                </a:rPr>
                <a:t>Đồ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nếp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chỉ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là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80133" y="2541648"/>
              <a:ext cx="213231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bữa</a:t>
              </a:r>
              <a:r>
                <a:rPr lang="en-US" sz="3200" dirty="0" smtClean="0">
                  <a:latin typeface="UTM Avo" pitchFamily="18" charset="0"/>
                </a:rPr>
                <a:t> </a:t>
              </a:r>
              <a:r>
                <a:rPr lang="en-US" sz="3200" dirty="0" err="1" smtClean="0">
                  <a:latin typeface="UTM Avo" pitchFamily="18" charset="0"/>
                </a:rPr>
                <a:t>phụ</a:t>
              </a:r>
              <a:r>
                <a:rPr lang="en-US" sz="3200" dirty="0" smtClean="0">
                  <a:latin typeface="UTM Avo" pitchFamily="18" charset="0"/>
                </a:rPr>
                <a:t>.</a:t>
              </a:r>
              <a:endParaRPr lang="en-US" sz="3200" dirty="0"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19332" y="3107004"/>
              <a:ext cx="198804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UTM Avo" pitchFamily="18" charset="0"/>
                </a:rPr>
                <a:t>THU HƯƠNG</a:t>
              </a:r>
              <a:endParaRPr lang="en-US" sz="2400" dirty="0">
                <a:latin typeface="UTM Avo" pitchFamily="18" charset="0"/>
              </a:endParaRPr>
            </a:p>
          </p:txBody>
        </p:sp>
      </p:grpSp>
      <p:cxnSp>
        <p:nvCxnSpPr>
          <p:cNvPr id="23" name="Straight Connector 22"/>
          <p:cNvCxnSpPr/>
          <p:nvPr/>
        </p:nvCxnSpPr>
        <p:spPr>
          <a:xfrm>
            <a:off x="6648450" y="1447800"/>
            <a:ext cx="1524000" cy="190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200150" y="1466850"/>
            <a:ext cx="1524000" cy="190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780981" y="1450074"/>
            <a:ext cx="1524000" cy="190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500599" y="2060812"/>
            <a:ext cx="1264977" cy="34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151979" y="2637430"/>
            <a:ext cx="1524000" cy="190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474510" y="2064223"/>
            <a:ext cx="1524000" cy="190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297089" y="2637430"/>
            <a:ext cx="1155795" cy="102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877722" y="3152633"/>
            <a:ext cx="1483341" cy="34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69683" y="196648"/>
            <a:ext cx="1898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lúa</a:t>
            </a:r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nếp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49149" y="290057"/>
            <a:ext cx="1459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lúa</a:t>
            </a:r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tẻ</a:t>
            </a:r>
            <a:endParaRPr lang="en-US" sz="3600" dirty="0">
              <a:latin typeface="UTM Avo" pitchFamily="18" charset="0"/>
            </a:endParaRPr>
          </a:p>
        </p:txBody>
      </p:sp>
      <p:pic>
        <p:nvPicPr>
          <p:cNvPr id="10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7480" y="541303"/>
            <a:ext cx="5044520" cy="3467564"/>
          </a:xfrm>
          <a:prstGeom prst="rect">
            <a:avLst/>
          </a:prstGeom>
        </p:spPr>
      </p:pic>
      <p:pic>
        <p:nvPicPr>
          <p:cNvPr id="11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0213" y="3390436"/>
            <a:ext cx="5113342" cy="3467564"/>
          </a:xfrm>
          <a:prstGeom prst="rect">
            <a:avLst/>
          </a:prstGeom>
        </p:spPr>
      </p:pic>
      <p:pic>
        <p:nvPicPr>
          <p:cNvPr id="9219" name="Picture 3" descr="C:\Users\VT-P\Desktop\ảnh\bong-lua-chin-la-bong-lua-cui-da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3296" y="1627238"/>
            <a:ext cx="3694471" cy="2015613"/>
          </a:xfrm>
          <a:prstGeom prst="rect">
            <a:avLst/>
          </a:prstGeom>
          <a:noFill/>
        </p:spPr>
      </p:pic>
      <p:pic>
        <p:nvPicPr>
          <p:cNvPr id="9220" name="Picture 4" descr="C:\Users\VT-P\Desktop\ảnh\go-nh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4916" y="4393946"/>
            <a:ext cx="3923071" cy="2257577"/>
          </a:xfrm>
          <a:prstGeom prst="rect">
            <a:avLst/>
          </a:prstGeom>
          <a:noFill/>
        </p:spPr>
      </p:pic>
      <p:grpSp>
        <p:nvGrpSpPr>
          <p:cNvPr id="17" name="Group 16"/>
          <p:cNvGrpSpPr/>
          <p:nvPr/>
        </p:nvGrpSpPr>
        <p:grpSpPr>
          <a:xfrm>
            <a:off x="638523" y="654374"/>
            <a:ext cx="5113342" cy="6203626"/>
            <a:chOff x="638523" y="654374"/>
            <a:chExt cx="5113342" cy="6203626"/>
          </a:xfrm>
        </p:grpSpPr>
        <p:pic>
          <p:nvPicPr>
            <p:cNvPr id="7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63100" y="654374"/>
              <a:ext cx="5044520" cy="3467564"/>
            </a:xfrm>
            <a:prstGeom prst="rect">
              <a:avLst/>
            </a:prstGeom>
          </p:spPr>
        </p:pic>
        <p:pic>
          <p:nvPicPr>
            <p:cNvPr id="9" name="图片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38523" y="3390436"/>
              <a:ext cx="5113342" cy="3467564"/>
            </a:xfrm>
            <a:prstGeom prst="rect">
              <a:avLst/>
            </a:prstGeom>
          </p:spPr>
        </p:pic>
        <p:pic>
          <p:nvPicPr>
            <p:cNvPr id="9218" name="Picture 2" descr="C:\Users\VT-P\Desktop\ảnh\img_20181019100950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23950" y="1634921"/>
              <a:ext cx="3684024" cy="2007932"/>
            </a:xfrm>
            <a:prstGeom prst="rect">
              <a:avLst/>
            </a:prstGeom>
            <a:noFill/>
          </p:spPr>
        </p:pic>
        <p:pic>
          <p:nvPicPr>
            <p:cNvPr id="9221" name="Picture 5" descr="C:\Users\VT-P\Desktop\ảnh\unnamed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73395" y="4410689"/>
              <a:ext cx="3878826" cy="223299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96" y="-725214"/>
            <a:ext cx="13179972" cy="758321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78559" y="259008"/>
            <a:ext cx="3293017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UTM Avo" pitchFamily="18" charset="0"/>
              </a:rPr>
              <a:t>Luyện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đọc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từ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khó</a:t>
            </a:r>
            <a:r>
              <a:rPr lang="en-US" sz="2800" dirty="0" smtClean="0">
                <a:latin typeface="UTM Avo" pitchFamily="18" charset="0"/>
              </a:rPr>
              <a:t> </a:t>
            </a:r>
            <a:endParaRPr lang="en-US" sz="2800" dirty="0">
              <a:latin typeface="UTM Avo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749995" y="1688630"/>
            <a:ext cx="8716218" cy="4370723"/>
            <a:chOff x="5740213" y="1814754"/>
            <a:chExt cx="4330437" cy="4370723"/>
          </a:xfrm>
        </p:grpSpPr>
        <p:sp>
          <p:nvSpPr>
            <p:cNvPr id="9" name="TextBox 8"/>
            <p:cNvSpPr txBox="1"/>
            <p:nvPr/>
          </p:nvSpPr>
          <p:spPr>
            <a:xfrm>
              <a:off x="5750723" y="1814754"/>
              <a:ext cx="136759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lúa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nếp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72901" y="1825262"/>
              <a:ext cx="143051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đêm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đó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40213" y="2923595"/>
              <a:ext cx="104027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lúa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tẻ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45583" y="4163816"/>
              <a:ext cx="167660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thua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kém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794709" y="5262147"/>
              <a:ext cx="131583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đồ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nếp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562239" y="2907830"/>
              <a:ext cx="103231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thổ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lộ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572749" y="4148049"/>
              <a:ext cx="106814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nhầm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551733" y="5262144"/>
              <a:ext cx="151891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bữa</a:t>
              </a:r>
              <a:r>
                <a:rPr lang="en-US" sz="54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5400" dirty="0" err="1" smtClean="0">
                  <a:solidFill>
                    <a:srgbClr val="FF0000"/>
                  </a:solidFill>
                  <a:latin typeface="UTM Avo" pitchFamily="18" charset="0"/>
                </a:rPr>
                <a:t>phụ</a:t>
              </a:r>
              <a:endParaRPr lang="en-US" sz="54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150" y="-552450"/>
            <a:ext cx="12573000" cy="71246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42453" y="1596517"/>
            <a:ext cx="39212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Lúa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nếp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lúa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tẻ</a:t>
            </a:r>
            <a:endParaRPr lang="en-US" sz="4000" dirty="0">
              <a:latin typeface="UTM Avo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5357" y="2628294"/>
            <a:ext cx="103749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Lúa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tẻ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cho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là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nó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thua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kém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lúa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nếp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vì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trẻ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em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chỉ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ưa</a:t>
            </a:r>
            <a:r>
              <a:rPr lang="en-US" sz="3200" dirty="0" smtClean="0">
                <a:latin typeface="UTM Avo" pitchFamily="18" charset="0"/>
              </a:rPr>
              <a:t> 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8113" y="3350351"/>
            <a:ext cx="10192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đồ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nếp</a:t>
            </a:r>
            <a:r>
              <a:rPr lang="en-US" sz="3200" dirty="0" smtClean="0">
                <a:latin typeface="UTM Avo" pitchFamily="18" charset="0"/>
              </a:rPr>
              <a:t>. </a:t>
            </a:r>
            <a:r>
              <a:rPr lang="en-US" sz="3200" dirty="0" err="1" smtClean="0">
                <a:latin typeface="UTM Avo" pitchFamily="18" charset="0"/>
              </a:rPr>
              <a:t>Đêm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đó</a:t>
            </a:r>
            <a:r>
              <a:rPr lang="en-US" sz="3200" dirty="0" smtClean="0">
                <a:latin typeface="UTM Avo" pitchFamily="18" charset="0"/>
              </a:rPr>
              <a:t>, </a:t>
            </a:r>
            <a:r>
              <a:rPr lang="en-US" sz="3200" dirty="0" err="1" smtClean="0">
                <a:latin typeface="UTM Avo" pitchFamily="18" charset="0"/>
              </a:rPr>
              <a:t>nghe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lúa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tẻ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thổ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lộ</a:t>
            </a:r>
            <a:r>
              <a:rPr lang="en-US" sz="3200" dirty="0" smtClean="0">
                <a:latin typeface="UTM Avo" pitchFamily="18" charset="0"/>
              </a:rPr>
              <a:t>, </a:t>
            </a:r>
            <a:r>
              <a:rPr lang="en-US" sz="3200" dirty="0" err="1" smtClean="0">
                <a:latin typeface="UTM Avo" pitchFamily="18" charset="0"/>
              </a:rPr>
              <a:t>lúa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nếp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đáp</a:t>
            </a:r>
            <a:r>
              <a:rPr lang="en-US" sz="3200" dirty="0" smtClean="0">
                <a:latin typeface="UTM Avo" pitchFamily="18" charset="0"/>
              </a:rPr>
              <a:t>: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2951" y="4002359"/>
            <a:ext cx="10306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UTM Avo" pitchFamily="18" charset="0"/>
              </a:rPr>
              <a:t> </a:t>
            </a:r>
            <a:r>
              <a:rPr lang="en-US" sz="3200" dirty="0" smtClean="0">
                <a:latin typeface="UTM Avo" pitchFamily="18" charset="0"/>
              </a:rPr>
              <a:t>- </a:t>
            </a:r>
            <a:r>
              <a:rPr lang="en-US" sz="3200" dirty="0" err="1" smtClean="0">
                <a:latin typeface="UTM Avo" pitchFamily="18" charset="0"/>
              </a:rPr>
              <a:t>Chị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nhầm</a:t>
            </a:r>
            <a:r>
              <a:rPr lang="en-US" sz="3200" dirty="0" smtClean="0">
                <a:latin typeface="UTM Avo" pitchFamily="18" charset="0"/>
              </a:rPr>
              <a:t>. </a:t>
            </a:r>
            <a:r>
              <a:rPr lang="en-US" sz="3200" dirty="0" err="1" smtClean="0">
                <a:latin typeface="UTM Avo" pitchFamily="18" charset="0"/>
              </a:rPr>
              <a:t>Lúa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tẻ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là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vua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cả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năm</a:t>
            </a:r>
            <a:r>
              <a:rPr lang="en-US" sz="3200" dirty="0" smtClean="0">
                <a:latin typeface="UTM Avo" pitchFamily="18" charset="0"/>
              </a:rPr>
              <a:t>. </a:t>
            </a:r>
            <a:r>
              <a:rPr lang="en-US" sz="3200" dirty="0" err="1" smtClean="0">
                <a:latin typeface="UTM Avo" pitchFamily="18" charset="0"/>
              </a:rPr>
              <a:t>Đồ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nếp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chỉ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là</a:t>
            </a:r>
            <a:r>
              <a:rPr lang="en-US" sz="3200" dirty="0" smtClean="0">
                <a:latin typeface="UTM Avo" pitchFamily="18" charset="0"/>
              </a:rPr>
              <a:t> 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8233" y="4694298"/>
            <a:ext cx="21323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bữa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phụ</a:t>
            </a:r>
            <a:r>
              <a:rPr lang="en-US" sz="3200" dirty="0" smtClean="0">
                <a:latin typeface="UTM Avo" pitchFamily="18" charset="0"/>
              </a:rPr>
              <a:t>.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05032" y="5412054"/>
            <a:ext cx="1988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UTM Avo" pitchFamily="18" charset="0"/>
              </a:rPr>
              <a:t>THU HƯƠNG</a:t>
            </a:r>
            <a:endParaRPr lang="en-US" sz="2400" dirty="0">
              <a:latin typeface="UTM Avo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2171700" y="339090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2247900" y="339090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4076700" y="342900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753350" y="340995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0477500" y="340995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0553700" y="340995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390900" y="405765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467100" y="405765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867650" y="407670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943850" y="407670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2571750" y="472440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2495550" y="4724400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3850728" y="2651235"/>
            <a:ext cx="247650" cy="5524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9619" t="32813" r="25036" b="15625"/>
          <a:stretch>
            <a:fillRect/>
          </a:stretch>
        </p:blipFill>
        <p:spPr bwMode="auto">
          <a:xfrm>
            <a:off x="0" y="628650"/>
            <a:ext cx="12192000" cy="618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770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?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Mỗi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món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dưới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đây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được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làm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từ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loại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gạo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nào</a:t>
            </a:r>
            <a:r>
              <a:rPr lang="en-US" sz="3200" dirty="0" smtClean="0">
                <a:latin typeface="UTM Avo" pitchFamily="18" charset="0"/>
              </a:rPr>
              <a:t>?</a:t>
            </a:r>
            <a:endParaRPr lang="en-US" sz="3200" dirty="0">
              <a:latin typeface="UTM Avo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762250" y="2724150"/>
            <a:ext cx="6229350" cy="1981200"/>
            <a:chOff x="2762250" y="2724150"/>
            <a:chExt cx="6229350" cy="19812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762250" y="2724150"/>
              <a:ext cx="4000500" cy="6477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5181600" y="2781300"/>
              <a:ext cx="647700" cy="4953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8305800" y="2857500"/>
              <a:ext cx="685800" cy="4572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 flipV="1">
              <a:off x="8229600" y="4267200"/>
              <a:ext cx="723900" cy="4191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 flipV="1">
              <a:off x="5200650" y="4191000"/>
              <a:ext cx="819150" cy="47625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2762250" y="4171950"/>
              <a:ext cx="933450" cy="5334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931395" y="2526680"/>
            <a:ext cx="11047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cơm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34678" y="6260476"/>
            <a:ext cx="2217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bánh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giầy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82563" y="6260476"/>
            <a:ext cx="2651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bánh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chưng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123003" y="6273225"/>
            <a:ext cx="1920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bánh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đa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314574" y="2284937"/>
            <a:ext cx="23952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bánh</a:t>
            </a:r>
            <a:r>
              <a:rPr lang="en-US" sz="32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cuốn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19358" y="2137798"/>
            <a:ext cx="7328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UTM Avo" pitchFamily="18" charset="0"/>
              </a:rPr>
              <a:t>xôi</a:t>
            </a:r>
            <a:endParaRPr lang="en-US" sz="3200" dirty="0">
              <a:latin typeface="UTM Avo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1" grpId="0"/>
      <p:bldP spid="22" grpId="0"/>
      <p:bldP spid="23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演示文稿11"/>
</p:tagLst>
</file>

<file path=ppt/theme/theme1.xml><?xml version="1.0" encoding="utf-8"?>
<a:theme xmlns:a="http://schemas.openxmlformats.org/drawingml/2006/main" name="Office 主题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248</Words>
  <Application>Microsoft Office PowerPoint</Application>
  <PresentationFormat>Custom</PresentationFormat>
  <Paragraphs>67</Paragraphs>
  <Slides>12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主题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演示文稿11</dc:title>
  <dc:creator>Administrator</dc:creator>
  <cp:lastModifiedBy>VT-P</cp:lastModifiedBy>
  <cp:revision>10</cp:revision>
  <dcterms:created xsi:type="dcterms:W3CDTF">2017-09-16T09:15:00Z</dcterms:created>
  <dcterms:modified xsi:type="dcterms:W3CDTF">2020-08-11T03:09:44Z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2052-10.1.0.6747</vt:lpwstr>
  </property>
</Properties>
</file>