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8" r:id="rId5"/>
    <p:sldId id="256" r:id="rId6"/>
    <p:sldId id="261" r:id="rId7"/>
    <p:sldId id="271" r:id="rId8"/>
    <p:sldId id="263" r:id="rId9"/>
    <p:sldId id="264" r:id="rId10"/>
    <p:sldId id="272" r:id="rId11"/>
    <p:sldId id="265" r:id="rId12"/>
    <p:sldId id="266" r:id="rId13"/>
    <p:sldId id="273" r:id="rId14"/>
    <p:sldId id="267" r:id="rId15"/>
    <p:sldId id="274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-120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410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397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767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188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516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633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33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2877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24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735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141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5A6F0-59F2-4F59-B8D8-7987C6C4BFA5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713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V="1">
            <a:off x="1524000" y="5257800"/>
            <a:ext cx="9144000" cy="1600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" y="1210614"/>
            <a:ext cx="1129085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smtClean="0">
                <a:solidFill>
                  <a:srgbClr val="FF0000"/>
                </a:solidFill>
                <a:latin typeface="UTM Avo" pitchFamily="18" charset="0"/>
              </a:rPr>
              <a:t>  Chào mừng các con đến tiết học vần</a:t>
            </a:r>
            <a:endParaRPr lang="vi-VN" sz="8000" b="1">
              <a:solidFill>
                <a:srgbClr val="FF0000"/>
              </a:solidFill>
            </a:endParaRPr>
          </a:p>
        </p:txBody>
      </p:sp>
      <p:pic>
        <p:nvPicPr>
          <p:cNvPr id="3074" name="Picture 2" descr="C:\Users\Administrator\Desktop\24-hinh-nen-powerpoint-tuyet-dep-danh-cho-cac-be-mam-non-1487092771-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618" y="0"/>
            <a:ext cx="12246617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" y="1043189"/>
            <a:ext cx="121919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solidFill>
                  <a:srgbClr val="FF0000"/>
                </a:solidFill>
                <a:latin typeface="UTM Avo" pitchFamily="18" charset="0"/>
              </a:rPr>
              <a:t>Chào mừng các con đến tiết học vần</a:t>
            </a:r>
            <a:endParaRPr lang="vi-VN" sz="60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96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1" t="19541" r="51399" b="19543"/>
          <a:stretch/>
        </p:blipFill>
        <p:spPr bwMode="auto">
          <a:xfrm>
            <a:off x="0" y="0"/>
            <a:ext cx="12192000" cy="6967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435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0" y="0"/>
            <a:ext cx="12192000" cy="6400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UTM Avo" panose="02040603050506020204" pitchFamily="18" charset="0"/>
              </a:rPr>
              <a:t>2. </a:t>
            </a:r>
            <a:r>
              <a:rPr lang="en-US" sz="3600" dirty="0" err="1" smtClean="0">
                <a:latin typeface="UTM Avo" panose="02040603050506020204" pitchFamily="18" charset="0"/>
              </a:rPr>
              <a:t>Tiếng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nào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err="1" smtClean="0">
                <a:latin typeface="UTM Avo" panose="02040603050506020204" pitchFamily="18" charset="0"/>
              </a:rPr>
              <a:t>có</a:t>
            </a:r>
            <a:r>
              <a:rPr lang="en-US" sz="3600" smtClean="0">
                <a:latin typeface="UTM Avo" panose="02040603050506020204" pitchFamily="18" charset="0"/>
              </a:rPr>
              <a:t> vần </a:t>
            </a:r>
            <a:r>
              <a:rPr lang="en-US" sz="3600" smtClean="0">
                <a:solidFill>
                  <a:srgbClr val="FF0000"/>
                </a:solidFill>
                <a:latin typeface="UTM Avo" panose="02040603050506020204" pitchFamily="18" charset="0"/>
              </a:rPr>
              <a:t>om</a:t>
            </a:r>
            <a:r>
              <a:rPr lang="en-US" sz="3600" smtClean="0">
                <a:latin typeface="UTM Avo" panose="02040603050506020204" pitchFamily="18" charset="0"/>
              </a:rPr>
              <a:t>? </a:t>
            </a:r>
            <a:r>
              <a:rPr lang="en-US" sz="3600" dirty="0" err="1" smtClean="0">
                <a:latin typeface="UTM Avo" panose="02040603050506020204" pitchFamily="18" charset="0"/>
              </a:rPr>
              <a:t>Tiếng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nào</a:t>
            </a:r>
            <a:r>
              <a:rPr lang="en-US" sz="3600" dirty="0" smtClean="0">
                <a:latin typeface="UTM Avo" panose="02040603050506020204" pitchFamily="18" charset="0"/>
              </a:rPr>
              <a:t> co </a:t>
            </a:r>
            <a:r>
              <a:rPr lang="en-US" sz="3600" err="1" smtClean="0">
                <a:latin typeface="UTM Avo" panose="02040603050506020204" pitchFamily="18" charset="0"/>
              </a:rPr>
              <a:t>vần</a:t>
            </a:r>
            <a:r>
              <a:rPr lang="en-US" sz="3600" smtClean="0">
                <a:latin typeface="UTM Avo" panose="02040603050506020204" pitchFamily="18" charset="0"/>
              </a:rPr>
              <a:t> </a:t>
            </a:r>
            <a:r>
              <a:rPr lang="en-US" sz="3600" smtClean="0">
                <a:solidFill>
                  <a:srgbClr val="FF0000"/>
                </a:solidFill>
                <a:latin typeface="UTM Avo" panose="02040603050506020204" pitchFamily="18" charset="0"/>
              </a:rPr>
              <a:t>op</a:t>
            </a:r>
            <a:r>
              <a:rPr lang="en-US" sz="3600" dirty="0" smtClean="0">
                <a:latin typeface="UTM Avo" panose="02040603050506020204" pitchFamily="18" charset="0"/>
              </a:rPr>
              <a:t>?</a:t>
            </a:r>
            <a:endParaRPr lang="en-US" sz="3600" dirty="0">
              <a:latin typeface="UTM Avo" panose="020406030505060202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4" t="19109" r="24083" b="15032"/>
          <a:stretch/>
        </p:blipFill>
        <p:spPr bwMode="auto">
          <a:xfrm>
            <a:off x="0" y="614320"/>
            <a:ext cx="12192000" cy="6217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3078051" y="2459865"/>
            <a:ext cx="953036" cy="6697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4958366" y="2665927"/>
            <a:ext cx="1091251" cy="5924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5267459" y="2665927"/>
            <a:ext cx="4005330" cy="8628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5048518" y="4134118"/>
            <a:ext cx="455473" cy="9015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9028090" y="4237149"/>
            <a:ext cx="360609" cy="9659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1764406" y="4134118"/>
            <a:ext cx="1056067" cy="9015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0324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0" y="0"/>
            <a:ext cx="2915431" cy="6400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UTM Avo" panose="02040603050506020204" pitchFamily="18" charset="0"/>
              </a:rPr>
              <a:t>3. </a:t>
            </a:r>
            <a:r>
              <a:rPr lang="en-US" sz="3600" dirty="0" err="1" smtClean="0">
                <a:latin typeface="UTM Avo" panose="02040603050506020204" pitchFamily="18" charset="0"/>
              </a:rPr>
              <a:t>Tập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đọc</a:t>
            </a:r>
            <a:endParaRPr lang="en-US" sz="3600" dirty="0">
              <a:latin typeface="UTM Avo" panose="02040603050506020204" pitchFamily="18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6805749" y="1946365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6884126" y="1946365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6252755" y="2281644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6331132" y="2281644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228012" y="2577734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4306389" y="2577734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6648995" y="2880410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6727372" y="2880410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6213566" y="3211230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6291943" y="3211230"/>
            <a:ext cx="78377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4219304" y="2880410"/>
            <a:ext cx="100149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4116146" y="3235123"/>
            <a:ext cx="100149" cy="26125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24" t="20270" r="22179" b="13408"/>
          <a:stretch/>
        </p:blipFill>
        <p:spPr bwMode="auto">
          <a:xfrm>
            <a:off x="150499" y="928048"/>
            <a:ext cx="12041502" cy="5929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594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98" t="20232" r="22713" b="11753"/>
          <a:stretch/>
        </p:blipFill>
        <p:spPr bwMode="auto">
          <a:xfrm>
            <a:off x="-1" y="818865"/>
            <a:ext cx="12091917" cy="5759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0" y="0"/>
            <a:ext cx="2915431" cy="6400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UTM Avo" panose="02040603050506020204" pitchFamily="18" charset="0"/>
              </a:rPr>
              <a:t>3. </a:t>
            </a:r>
            <a:r>
              <a:rPr lang="en-US" sz="3600" dirty="0" err="1" smtClean="0">
                <a:latin typeface="UTM Avo" panose="02040603050506020204" pitchFamily="18" charset="0"/>
              </a:rPr>
              <a:t>Tập</a:t>
            </a:r>
            <a:r>
              <a:rPr lang="en-US" sz="3600" dirty="0" smtClean="0">
                <a:latin typeface="UTM Avo" panose="02040603050506020204" pitchFamily="18" charset="0"/>
              </a:rPr>
              <a:t> </a:t>
            </a:r>
            <a:r>
              <a:rPr lang="en-US" sz="3600" dirty="0" err="1" smtClean="0">
                <a:latin typeface="UTM Avo" panose="02040603050506020204" pitchFamily="18" charset="0"/>
              </a:rPr>
              <a:t>đọc</a:t>
            </a:r>
            <a:endParaRPr lang="en-US" sz="36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75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/>
          <p:nvPr/>
        </p:nvSpPr>
        <p:spPr>
          <a:xfrm>
            <a:off x="0" y="0"/>
            <a:ext cx="3580327" cy="758281"/>
          </a:xfrm>
          <a:prstGeom prst="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UTM Avo" panose="02040603050506020204" pitchFamily="18" charset="0"/>
              </a:rPr>
              <a:t>4</a:t>
            </a:r>
            <a:r>
              <a:rPr lang="en-US" dirty="0" smtClean="0">
                <a:solidFill>
                  <a:schemeClr val="bg1"/>
                </a:solidFill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Tập</a:t>
            </a:r>
            <a:r>
              <a:rPr lang="en-US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viết</a:t>
            </a:r>
            <a:endParaRPr lang="en-US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85" t="28171" r="12625" b="54105"/>
          <a:stretch/>
        </p:blipFill>
        <p:spPr bwMode="auto">
          <a:xfrm>
            <a:off x="0" y="1378425"/>
            <a:ext cx="12192000" cy="3016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298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loudBook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58282"/>
            <a:ext cx="12192000" cy="5533336"/>
          </a:xfrm>
          <a:prstGeom prst="rect">
            <a:avLst/>
          </a:prstGeom>
        </p:spPr>
      </p:pic>
      <p:sp>
        <p:nvSpPr>
          <p:cNvPr id="3" name="Title 1"/>
          <p:cNvSpPr txBox="1"/>
          <p:nvPr/>
        </p:nvSpPr>
        <p:spPr>
          <a:xfrm>
            <a:off x="0" y="0"/>
            <a:ext cx="3580327" cy="758281"/>
          </a:xfrm>
          <a:prstGeom prst="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  <a:latin typeface="UTM Avo" panose="02040603050506020204" pitchFamily="18" charset="0"/>
              </a:rPr>
              <a:t>4</a:t>
            </a:r>
            <a:r>
              <a:rPr lang="en-US" dirty="0" smtClean="0">
                <a:solidFill>
                  <a:schemeClr val="bg1"/>
                </a:solidFill>
                <a:latin typeface="UTM Avo" panose="02040603050506020204" pitchFamily="18" charset="0"/>
              </a:rPr>
              <a:t>. </a:t>
            </a:r>
            <a:r>
              <a:rPr lang="en-US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Tập</a:t>
            </a:r>
            <a:r>
              <a:rPr lang="en-US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viết</a:t>
            </a:r>
            <a:endParaRPr lang="en-US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51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Administrator\Pictures\Các-câu-nói-tạm-biệt-trong-tiếng-Trun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453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3037" y="4571198"/>
            <a:ext cx="3017060" cy="259160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261568" y="1297145"/>
            <a:ext cx="1167507" cy="1048433"/>
            <a:chOff x="2341807" y="722423"/>
            <a:chExt cx="1167507" cy="104843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5989" y="722423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8"/>
            <p:cNvSpPr txBox="1"/>
            <p:nvPr/>
          </p:nvSpPr>
          <p:spPr>
            <a:xfrm>
              <a:off x="2341807" y="1001415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1</a:t>
              </a:r>
              <a:endParaRPr lang="es-ES" sz="28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315201" y="4697370"/>
            <a:ext cx="2809460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" sz="5400" smtClean="0">
                <a:latin typeface="UTM Avo" panose="02040603050506020204" pitchFamily="18" charset="0"/>
              </a:rPr>
              <a:t>diêm</a:t>
            </a:r>
            <a:endParaRPr lang="es-ES" sz="5400" dirty="0">
              <a:latin typeface="UTM Avo" panose="02040603050506020204" pitchFamily="18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650058" y="3144335"/>
            <a:ext cx="1167507" cy="1048433"/>
            <a:chOff x="5632842" y="2105111"/>
            <a:chExt cx="1167507" cy="104843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07024" y="2105111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TextBox 12"/>
            <p:cNvSpPr txBox="1"/>
            <p:nvPr/>
          </p:nvSpPr>
          <p:spPr>
            <a:xfrm>
              <a:off x="5632842" y="2384103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2</a:t>
              </a:r>
              <a:endParaRPr lang="es-ES" sz="28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2277079" y="2839196"/>
            <a:ext cx="1167507" cy="1048433"/>
            <a:chOff x="1559230" y="2459387"/>
            <a:chExt cx="1167507" cy="104843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6" name="TextBox 15"/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3</a:t>
              </a:r>
              <a:endParaRPr lang="es-ES" sz="28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28496" y="1436641"/>
            <a:ext cx="1167507" cy="1048433"/>
            <a:chOff x="1559230" y="2459387"/>
            <a:chExt cx="1167507" cy="104843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9" name="TextBox 18"/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4</a:t>
              </a:r>
              <a:endParaRPr lang="es-ES" sz="2800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3556735" y="2380907"/>
            <a:ext cx="1167507" cy="1048433"/>
            <a:chOff x="1559230" y="2459387"/>
            <a:chExt cx="1167507" cy="1048431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2" name="TextBox 21"/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5</a:t>
              </a:r>
              <a:endParaRPr lang="es-ES" sz="2800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648998" y="2380907"/>
            <a:ext cx="1167507" cy="1048433"/>
            <a:chOff x="1559230" y="2459387"/>
            <a:chExt cx="1167507" cy="1048431"/>
          </a:xfrm>
        </p:grpSpPr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3412" y="2459387"/>
              <a:ext cx="994475" cy="994475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TextBox 24"/>
            <p:cNvSpPr txBox="1"/>
            <p:nvPr/>
          </p:nvSpPr>
          <p:spPr>
            <a:xfrm>
              <a:off x="1559230" y="2738379"/>
              <a:ext cx="1167507" cy="769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_tradnl" sz="4400" b="1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</a:rPr>
                <a:t>6</a:t>
              </a:r>
              <a:endParaRPr lang="es-ES" sz="2800" dirty="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7023652" y="4697370"/>
            <a:ext cx="3101009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" sz="5400" smtClean="0">
                <a:latin typeface="UTM Avo" panose="02040603050506020204" pitchFamily="18" charset="0"/>
              </a:rPr>
              <a:t>Yếm</a:t>
            </a:r>
            <a:endParaRPr lang="es-ES" sz="5400" dirty="0">
              <a:latin typeface="UTM Avo" panose="02040603050506020204" pitchFamily="18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8391528" y="2017654"/>
            <a:ext cx="990599" cy="1026962"/>
          </a:xfrm>
          <a:prstGeom prst="ellipse">
            <a:avLst/>
          </a:prstGeom>
          <a:solidFill>
            <a:srgbClr val="FFC000"/>
          </a:solidFill>
          <a:ln>
            <a:solidFill>
              <a:srgbClr val="F4A9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7209183" y="4571197"/>
            <a:ext cx="3160969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" sz="5400" smtClean="0">
                <a:latin typeface="UTM Avo" panose="02040603050506020204" pitchFamily="18" charset="0"/>
              </a:rPr>
              <a:t>Diếp cá</a:t>
            </a:r>
            <a:endParaRPr lang="es-ES" sz="5400" dirty="0">
              <a:latin typeface="UTM Avo" panose="020406030505060202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023651" y="4697370"/>
            <a:ext cx="3567439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" sz="5400" smtClean="0">
                <a:latin typeface="UTM Avo" panose="02040603050506020204" pitchFamily="18" charset="0"/>
              </a:rPr>
              <a:t>Múa kiếm</a:t>
            </a:r>
            <a:endParaRPr lang="es-ES" sz="5400" dirty="0">
              <a:latin typeface="UTM Avo" panose="020406030505060202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209182" y="4697370"/>
            <a:ext cx="3591339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" sz="5400" smtClean="0">
                <a:latin typeface="UTM Avo" panose="02040603050506020204" pitchFamily="18" charset="0"/>
              </a:rPr>
              <a:t>Múa kiếm</a:t>
            </a:r>
            <a:endParaRPr lang="es-ES" sz="5400" dirty="0">
              <a:latin typeface="UTM Avo" panose="020406030505060202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15200" y="4697370"/>
            <a:ext cx="3631095" cy="923322"/>
          </a:xfrm>
          <a:prstGeom prst="rect">
            <a:avLst/>
          </a:prstGeom>
          <a:solidFill>
            <a:schemeClr val="bg1"/>
          </a:solidFill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s-ES" sz="5400" smtClean="0">
                <a:latin typeface="UTM Avo" panose="02040603050506020204" pitchFamily="18" charset="0"/>
              </a:rPr>
              <a:t>Tấm thiếp</a:t>
            </a:r>
            <a:endParaRPr lang="es-ES" sz="5400" dirty="0">
              <a:latin typeface="UTM Avo" panose="02040603050506020204" pitchFamily="18" charset="0"/>
            </a:endParaRPr>
          </a:p>
        </p:txBody>
      </p:sp>
      <p:pic>
        <p:nvPicPr>
          <p:cNvPr id="2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3" y="498496"/>
            <a:ext cx="487363" cy="487363"/>
          </a:xfrm>
          <a:prstGeom prst="rect">
            <a:avLst/>
          </a:prstGeom>
        </p:spPr>
      </p:pic>
      <p:pic>
        <p:nvPicPr>
          <p:cNvPr id="33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4" y="1192959"/>
            <a:ext cx="487363" cy="487363"/>
          </a:xfrm>
          <a:prstGeom prst="rect">
            <a:avLst/>
          </a:prstGeom>
        </p:spPr>
      </p:pic>
      <p:pic>
        <p:nvPicPr>
          <p:cNvPr id="34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52565" y="1717176"/>
            <a:ext cx="487363" cy="487363"/>
          </a:xfrm>
          <a:prstGeom prst="rect">
            <a:avLst/>
          </a:prstGeom>
        </p:spPr>
      </p:pic>
      <p:pic>
        <p:nvPicPr>
          <p:cNvPr id="35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43691" y="2187436"/>
            <a:ext cx="487363" cy="487363"/>
          </a:xfrm>
          <a:prstGeom prst="rect">
            <a:avLst/>
          </a:prstGeom>
        </p:spPr>
      </p:pic>
      <p:pic>
        <p:nvPicPr>
          <p:cNvPr id="36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74013" y="2674799"/>
            <a:ext cx="487363" cy="487363"/>
          </a:xfrm>
          <a:prstGeom prst="rect">
            <a:avLst/>
          </a:prstGeom>
        </p:spPr>
      </p:pic>
      <p:pic>
        <p:nvPicPr>
          <p:cNvPr id="37" name="Tieng-tinh-tinh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74013" y="31670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0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9 -0.03217 L -0.06215 0.54051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2" y="28634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1" dur="3422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85185E-6 L -0.23906 0.26504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62" y="13241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34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22222E-6 L -0.01285 0.29861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42" y="14931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3422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67 -0.01921 L -0.27778 0.50602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2" y="2625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2" dur="3422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9758E-6 -3.7037E-6 L -0.05883 0.38519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42" y="19259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9" dur="3422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0.00139 L -0.28993 0.375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97" y="18819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6" dur="3422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  <p:audio>
              <p:cMediaNode vol="80000">
                <p:cTn id="1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1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1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10" grpId="0" animBg="1"/>
      <p:bldP spid="10" grpId="1" animBg="1"/>
      <p:bldP spid="10" grpId="2" animBg="1"/>
      <p:bldP spid="26" grpId="0" animBg="1"/>
      <p:bldP spid="26" grpId="1" animBg="1"/>
      <p:bldP spid="26" grpId="2" animBg="1"/>
      <p:bldP spid="28" grpId="0" animBg="1"/>
      <p:bldP spid="28" grpId="1" animBg="1"/>
      <p:bldP spid="28" grpId="2" animBg="1"/>
      <p:bldP spid="29" grpId="0" animBg="1"/>
      <p:bldP spid="29" grpId="1" animBg="1"/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  <p:bldP spid="31" grpId="3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28800" y="2641705"/>
            <a:ext cx="4038600" cy="3682896"/>
            <a:chOff x="1828800" y="2641705"/>
            <a:chExt cx="4038600" cy="3682896"/>
          </a:xfrm>
        </p:grpSpPr>
        <p:sp>
          <p:nvSpPr>
            <p:cNvPr id="5" name="Oval 4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095499" y="3366363"/>
              <a:ext cx="3505201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om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400800" y="2743200"/>
            <a:ext cx="4038600" cy="3682896"/>
            <a:chOff x="6400800" y="2743200"/>
            <a:chExt cx="4038600" cy="3682896"/>
          </a:xfrm>
        </p:grpSpPr>
        <p:sp>
          <p:nvSpPr>
            <p:cNvPr id="11" name="Oval 10"/>
            <p:cNvSpPr/>
            <p:nvPr/>
          </p:nvSpPr>
          <p:spPr>
            <a:xfrm>
              <a:off x="6400800" y="2743200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856927" y="3436716"/>
              <a:ext cx="3201473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op</a:t>
              </a:r>
              <a:endParaRPr lang="en-US" sz="130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362200" y="106740"/>
            <a:ext cx="7696200" cy="1754318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>
                <a:latin typeface="UTM Avo" pitchFamily="18" charset="0"/>
                <a:cs typeface="Times New Roman" panose="02020603050405020304" pitchFamily="18" charset="0"/>
              </a:rPr>
              <a:t>Thứ  </a:t>
            </a:r>
            <a:r>
              <a:rPr lang="en-US" sz="3200" b="1" smtClean="0">
                <a:latin typeface="UTM Avo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>
                <a:latin typeface="UTM Avo" pitchFamily="18" charset="0"/>
                <a:cs typeface="Times New Roman" panose="02020603050405020304" pitchFamily="18" charset="0"/>
              </a:rPr>
              <a:t>ngày </a:t>
            </a:r>
            <a:r>
              <a:rPr lang="en-US" sz="3200" b="1" smtClean="0">
                <a:latin typeface="UTM Avo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>
                <a:latin typeface="UTM Avo" pitchFamily="18" charset="0"/>
                <a:cs typeface="Times New Roman" panose="02020603050405020304" pitchFamily="18" charset="0"/>
              </a:rPr>
              <a:t>tháng </a:t>
            </a:r>
            <a:r>
              <a:rPr lang="en-US" sz="3200" b="1" smtClean="0">
                <a:latin typeface="UTM Avo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>
                <a:latin typeface="UTM Avo" pitchFamily="18" charset="0"/>
                <a:cs typeface="Times New Roman" panose="02020603050405020304" pitchFamily="18" charset="0"/>
              </a:rPr>
              <a:t>năm 2020</a:t>
            </a:r>
          </a:p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rgbClr val="0070C0"/>
                </a:solidFill>
                <a:latin typeface="UTM Avo" pitchFamily="18" charset="0"/>
                <a:cs typeface="Times New Roman" panose="02020603050405020304" pitchFamily="18" charset="0"/>
              </a:rPr>
              <a:t>Tiếng Việt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0599" y="1531204"/>
            <a:ext cx="9673107" cy="101565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err="1" smtClean="0">
                <a:solidFill>
                  <a:srgbClr val="7030A0"/>
                </a:solidFill>
                <a:latin typeface="UTM Avo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smtClean="0">
                <a:solidFill>
                  <a:srgbClr val="7030A0"/>
                </a:solidFill>
                <a:latin typeface="UTM Avo" pitchFamily="18" charset="0"/>
                <a:cs typeface="Times New Roman" panose="02020603050405020304" pitchFamily="18" charset="0"/>
              </a:rPr>
              <a:t> 47: </a:t>
            </a:r>
            <a:r>
              <a:rPr lang="en-US" sz="4000" b="1" smtClean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Om - op</a:t>
            </a:r>
            <a:endParaRPr lang="en-US" sz="4000" b="1" dirty="0">
              <a:solidFill>
                <a:srgbClr val="FF0000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757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28800" y="2029732"/>
            <a:ext cx="1855694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smtClean="0">
                <a:solidFill>
                  <a:srgbClr val="008000"/>
                </a:solidFill>
                <a:latin typeface="UTM Avo" panose="02040603050506020204" pitchFamily="18" charset="0"/>
              </a:rPr>
              <a:t>om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815353" y="3230053"/>
            <a:ext cx="941294" cy="871300"/>
          </a:xfrm>
          <a:prstGeom prst="round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770094" y="3230053"/>
            <a:ext cx="914400" cy="8713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UTM Avo" panose="02040603050506020204" pitchFamily="18" charset="0"/>
              </a:rPr>
              <a:t>m</a:t>
            </a:r>
            <a:endParaRPr lang="en-US" sz="5400" dirty="0">
              <a:latin typeface="UTM Avo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180294" y="2029731"/>
            <a:ext cx="1855694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>
                <a:solidFill>
                  <a:srgbClr val="008000"/>
                </a:solidFill>
                <a:latin typeface="UTM Avo" panose="02040603050506020204" pitchFamily="18" charset="0"/>
              </a:rPr>
              <a:t>o</a:t>
            </a:r>
            <a:r>
              <a:rPr lang="en-US" sz="7200" smtClean="0">
                <a:solidFill>
                  <a:srgbClr val="008000"/>
                </a:solidFill>
                <a:latin typeface="UTM Avo" panose="02040603050506020204" pitchFamily="18" charset="0"/>
              </a:rPr>
              <a:t>p</a:t>
            </a:r>
            <a:endParaRPr lang="en-US" sz="7200" dirty="0">
              <a:solidFill>
                <a:srgbClr val="008000"/>
              </a:solidFill>
              <a:latin typeface="UTM Avo" panose="02040603050506020204" pitchFamily="18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8180294" y="3230053"/>
            <a:ext cx="1869141" cy="871300"/>
            <a:chOff x="6606988" y="3665703"/>
            <a:chExt cx="1869141" cy="871300"/>
          </a:xfrm>
        </p:grpSpPr>
        <p:sp>
          <p:nvSpPr>
            <p:cNvPr id="10" name="Rounded Rectangle 9"/>
            <p:cNvSpPr/>
            <p:nvPr/>
          </p:nvSpPr>
          <p:spPr>
            <a:xfrm>
              <a:off x="6606988" y="3665703"/>
              <a:ext cx="941294" cy="871300"/>
            </a:xfrm>
            <a:prstGeom prst="roundRect">
              <a:avLst/>
            </a:prstGeom>
            <a:effectLst>
              <a:innerShdw blurRad="63500" dist="50800" dir="13500000">
                <a:prstClr val="black">
                  <a:alpha val="50000"/>
                </a:prstClr>
              </a:inn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0" dirty="0">
                  <a:latin typeface="UTM Avo" panose="02040603050506020204" pitchFamily="18" charset="0"/>
                </a:rPr>
                <a:t>o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7561729" y="3665703"/>
              <a:ext cx="914400" cy="871300"/>
            </a:xfrm>
            <a:prstGeom prst="roundRect">
              <a:avLst/>
            </a:pr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5400" dirty="0">
                  <a:latin typeface="UTM Avo" panose="02040603050506020204" pitchFamily="18" charset="0"/>
                </a:rPr>
                <a:t>p</a:t>
              </a: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2971929" y="2465381"/>
            <a:ext cx="1855694" cy="120032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7200" dirty="0" smtClean="0">
                <a:solidFill>
                  <a:srgbClr val="008000"/>
                </a:solidFill>
                <a:latin typeface="UTM Avo" panose="02040603050506020204" pitchFamily="18" charset="0"/>
              </a:rPr>
              <a:t>e</a:t>
            </a:r>
            <a:r>
              <a:rPr lang="en-US" sz="7200" dirty="0">
                <a:solidFill>
                  <a:srgbClr val="008000"/>
                </a:solidFill>
                <a:latin typeface="UTM Avo" panose="02040603050506020204" pitchFamily="18" charset="0"/>
              </a:rPr>
              <a:t>p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28600" y="4719918"/>
            <a:ext cx="5513294" cy="90095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o</a:t>
            </a:r>
            <a:r>
              <a:rPr lang="en-US" sz="6000" smtClean="0">
                <a:latin typeface="UTM Avo" panose="02040603050506020204" pitchFamily="18" charset="0"/>
              </a:rPr>
              <a:t> </a:t>
            </a:r>
            <a:r>
              <a:rPr lang="en-US" sz="6000" dirty="0" smtClean="0">
                <a:latin typeface="UTM Avo" panose="02040603050506020204" pitchFamily="18" charset="0"/>
              </a:rPr>
              <a:t>- </a:t>
            </a:r>
            <a:r>
              <a:rPr lang="en-US" sz="6000" dirty="0" err="1" smtClean="0">
                <a:latin typeface="UTM Avo" panose="02040603050506020204" pitchFamily="18" charset="0"/>
              </a:rPr>
              <a:t>mờ</a:t>
            </a:r>
            <a:r>
              <a:rPr lang="en-US" sz="6000" dirty="0" smtClean="0">
                <a:latin typeface="UTM Avo" panose="02040603050506020204" pitchFamily="18" charset="0"/>
              </a:rPr>
              <a:t> </a:t>
            </a:r>
            <a:r>
              <a:rPr lang="en-US" sz="6000" smtClean="0">
                <a:latin typeface="UTM Avo" panose="02040603050506020204" pitchFamily="18" charset="0"/>
              </a:rPr>
              <a:t>- </a:t>
            </a:r>
            <a:r>
              <a:rPr lang="en-US" sz="6000" dirty="0" err="1">
                <a:latin typeface="UTM Avo" panose="02040603050506020204" pitchFamily="18" charset="0"/>
              </a:rPr>
              <a:t>o</a:t>
            </a:r>
            <a:r>
              <a:rPr lang="en-US" sz="6000" smtClean="0">
                <a:latin typeface="UTM Avo" panose="02040603050506020204" pitchFamily="18" charset="0"/>
              </a:rPr>
              <a:t>m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5894294" y="4719917"/>
            <a:ext cx="6046694" cy="900953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>
                <a:latin typeface="UTM Avo" panose="02040603050506020204" pitchFamily="18" charset="0"/>
              </a:rPr>
              <a:t>o</a:t>
            </a:r>
            <a:r>
              <a:rPr lang="en-US" sz="6000" smtClean="0">
                <a:latin typeface="UTM Avo" panose="02040603050506020204" pitchFamily="18" charset="0"/>
              </a:rPr>
              <a:t> </a:t>
            </a:r>
            <a:r>
              <a:rPr lang="en-US" sz="6000" dirty="0" smtClean="0">
                <a:latin typeface="UTM Avo" panose="02040603050506020204" pitchFamily="18" charset="0"/>
              </a:rPr>
              <a:t>- </a:t>
            </a:r>
            <a:r>
              <a:rPr lang="en-US" sz="6000" dirty="0" err="1" smtClean="0">
                <a:latin typeface="UTM Avo" panose="02040603050506020204" pitchFamily="18" charset="0"/>
              </a:rPr>
              <a:t>pờ</a:t>
            </a:r>
            <a:r>
              <a:rPr lang="en-US" sz="6000" dirty="0" smtClean="0">
                <a:latin typeface="UTM Avo" panose="02040603050506020204" pitchFamily="18" charset="0"/>
              </a:rPr>
              <a:t> </a:t>
            </a:r>
            <a:r>
              <a:rPr lang="en-US" sz="6000" smtClean="0">
                <a:latin typeface="UTM Avo" panose="02040603050506020204" pitchFamily="18" charset="0"/>
              </a:rPr>
              <a:t>- op</a:t>
            </a:r>
            <a:endParaRPr lang="en-US" sz="6000" dirty="0">
              <a:latin typeface="UTM Avo" panose="02040603050506020204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87128" y="0"/>
            <a:ext cx="3411446" cy="64007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UTM Avo" pitchFamily="18" charset="0"/>
              </a:rPr>
              <a:t>1. Làm quen</a:t>
            </a:r>
            <a:endParaRPr lang="en-US" sz="360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24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53610" y="4814506"/>
            <a:ext cx="2527452" cy="1641808"/>
            <a:chOff x="3798706" y="1238820"/>
            <a:chExt cx="2221094" cy="1510622"/>
          </a:xfrm>
        </p:grpSpPr>
        <p:sp>
          <p:nvSpPr>
            <p:cNvPr id="10" name="Rectangle 9"/>
            <p:cNvSpPr/>
            <p:nvPr/>
          </p:nvSpPr>
          <p:spPr>
            <a:xfrm>
              <a:off x="3798706" y="123882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UTM Avo" pitchFamily="18" charset="0"/>
                </a:rPr>
                <a:t>đom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810000" y="2063642"/>
              <a:ext cx="1104900" cy="6858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 dirty="0">
                  <a:solidFill>
                    <a:srgbClr val="008000"/>
                  </a:solidFill>
                  <a:latin typeface="UTM Avo" pitchFamily="18" charset="0"/>
                </a:rPr>
                <a:t>đ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914900" y="2063642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000" smtClean="0">
                  <a:solidFill>
                    <a:schemeClr val="tx1"/>
                  </a:solidFill>
                  <a:latin typeface="UTM Avo" pitchFamily="18" charset="0"/>
                </a:rPr>
                <a:t>óm</a:t>
              </a:r>
              <a:endParaRPr lang="en-US" sz="40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7614771" y="4799967"/>
            <a:ext cx="2514600" cy="1656347"/>
            <a:chOff x="3810000" y="1447800"/>
            <a:chExt cx="2209800" cy="1524000"/>
          </a:xfrm>
        </p:grpSpPr>
        <p:sp>
          <p:nvSpPr>
            <p:cNvPr id="15" name="Rectangle 14"/>
            <p:cNvSpPr/>
            <p:nvPr/>
          </p:nvSpPr>
          <p:spPr>
            <a:xfrm>
              <a:off x="3810000" y="1447800"/>
              <a:ext cx="2209800" cy="838200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4800">
                  <a:solidFill>
                    <a:schemeClr val="tx1"/>
                  </a:solidFill>
                  <a:latin typeface="UTM Avo" pitchFamily="18" charset="0"/>
                </a:rPr>
                <a:t>h</a:t>
              </a:r>
              <a:r>
                <a:rPr lang="en-US" sz="4800" smtClean="0">
                  <a:solidFill>
                    <a:schemeClr val="tx1"/>
                  </a:solidFill>
                  <a:latin typeface="UTM Avo" pitchFamily="18" charset="0"/>
                </a:rPr>
                <a:t>ọp</a:t>
              </a:r>
              <a:endParaRPr lang="en-US" sz="48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810000" y="2286000"/>
              <a:ext cx="1206760" cy="685799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5400" smtClean="0">
                  <a:solidFill>
                    <a:srgbClr val="008000"/>
                  </a:solidFill>
                  <a:latin typeface="UTM Avo" panose="02040603050506020204" pitchFamily="18" charset="0"/>
                </a:rPr>
                <a:t>h</a:t>
              </a:r>
              <a:endParaRPr lang="en-US" sz="5400" dirty="0">
                <a:solidFill>
                  <a:srgbClr val="008000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914900" y="2286000"/>
              <a:ext cx="1104900" cy="685800"/>
            </a:xfrm>
            <a:prstGeom prst="rect">
              <a:avLst/>
            </a:prstGeom>
            <a:solidFill>
              <a:srgbClr val="E9A5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smtClean="0">
                  <a:solidFill>
                    <a:schemeClr val="tx1"/>
                  </a:solidFill>
                  <a:latin typeface="UTM Avo" pitchFamily="18" charset="0"/>
                </a:rPr>
                <a:t>ỌP</a:t>
              </a:r>
              <a:endParaRPr lang="en-US" sz="3600" dirty="0">
                <a:solidFill>
                  <a:schemeClr val="tx1"/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7" t="33939" r="50312" b="30145"/>
          <a:stretch/>
        </p:blipFill>
        <p:spPr bwMode="auto">
          <a:xfrm>
            <a:off x="2241503" y="1751251"/>
            <a:ext cx="2931431" cy="2627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52" t="24323" r="15869" b="33436"/>
          <a:stretch/>
        </p:blipFill>
        <p:spPr bwMode="auto">
          <a:xfrm>
            <a:off x="6748047" y="0"/>
            <a:ext cx="4479868" cy="4765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ounded Rectangle 18"/>
          <p:cNvSpPr/>
          <p:nvPr/>
        </p:nvSpPr>
        <p:spPr>
          <a:xfrm>
            <a:off x="1" y="0"/>
            <a:ext cx="3707218" cy="757645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UTM Avo" pitchFamily="18" charset="0"/>
              </a:rPr>
              <a:t>1. Làm quen</a:t>
            </a:r>
            <a:endParaRPr lang="en-US" sz="360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51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3031" y="5396162"/>
            <a:ext cx="530609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UTM Avo" panose="02040603050506020204" pitchFamily="18" charset="0"/>
              </a:rPr>
              <a:t>  </a:t>
            </a:r>
            <a:r>
              <a:rPr lang="en-US" sz="2800">
                <a:latin typeface="UTM Avo" panose="02040603050506020204" pitchFamily="18" charset="0"/>
              </a:rPr>
              <a:t>đ</a:t>
            </a:r>
            <a:r>
              <a:rPr lang="en-US" sz="2800" smtClean="0">
                <a:latin typeface="UTM Avo" panose="02040603050506020204" pitchFamily="18" charset="0"/>
              </a:rPr>
              <a:t>ờ </a:t>
            </a:r>
            <a:r>
              <a:rPr lang="en-US" sz="2800" smtClean="0">
                <a:latin typeface="UTM Avo" panose="02040603050506020204" pitchFamily="18" charset="0"/>
              </a:rPr>
              <a:t>- om – đom – sắc - đóm</a:t>
            </a:r>
            <a:endParaRPr lang="en-US" sz="2800" dirty="0"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7466" y="5396162"/>
            <a:ext cx="5640946" cy="523220"/>
          </a:xfrm>
          <a:prstGeom prst="rect">
            <a:avLst/>
          </a:prstGeom>
          <a:solidFill>
            <a:srgbClr val="FFFF00"/>
          </a:solidFill>
          <a:ln>
            <a:solidFill>
              <a:schemeClr val="bg2">
                <a:lumMod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smtClean="0">
                <a:latin typeface="UTM Avo" panose="02040603050506020204" pitchFamily="18" charset="0"/>
              </a:rPr>
              <a:t>    hờ - óp – hóp – nặng – họp</a:t>
            </a:r>
            <a:endParaRPr lang="en-US" sz="2800" dirty="0">
              <a:latin typeface="UTM Avo" panose="02040603050506020204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7" t="33939" r="50312" b="30145"/>
          <a:stretch/>
        </p:blipFill>
        <p:spPr bwMode="auto">
          <a:xfrm>
            <a:off x="1198315" y="1707481"/>
            <a:ext cx="2931431" cy="2627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52" t="24323" r="15869" b="33436"/>
          <a:stretch/>
        </p:blipFill>
        <p:spPr bwMode="auto">
          <a:xfrm>
            <a:off x="6632137" y="273253"/>
            <a:ext cx="4479868" cy="4765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1" y="0"/>
            <a:ext cx="3490174" cy="757645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UTM Avo" pitchFamily="18" charset="0"/>
              </a:rPr>
              <a:t>1. Làm quen</a:t>
            </a:r>
            <a:endParaRPr lang="en-US" sz="360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352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8" t="22122" r="14082" b="20950"/>
          <a:stretch/>
        </p:blipFill>
        <p:spPr bwMode="auto">
          <a:xfrm>
            <a:off x="13002" y="-90152"/>
            <a:ext cx="12178998" cy="6948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13002" y="592428"/>
            <a:ext cx="3490174" cy="757645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smtClean="0">
                <a:latin typeface="UTM Avo" pitchFamily="18" charset="0"/>
              </a:rPr>
              <a:t>1. Làm quen</a:t>
            </a:r>
            <a:endParaRPr lang="en-US" sz="360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462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042" y="365126"/>
            <a:ext cx="8487178" cy="60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91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2567" y="0"/>
            <a:ext cx="4211979" cy="913186"/>
          </a:xfr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mtClean="0">
                <a:latin typeface="UTM Avo" panose="02040603050506020204" pitchFamily="18" charset="0"/>
              </a:rPr>
              <a:t>Nghỉ giải lao</a:t>
            </a:r>
            <a:endParaRPr lang="en-US">
              <a:latin typeface="UTM Avo" panose="02040603050506020204" pitchFamily="18" charset="0"/>
            </a:endParaRPr>
          </a:p>
        </p:txBody>
      </p:sp>
      <p:pic>
        <p:nvPicPr>
          <p:cNvPr id="5" name="Picture 4" descr="unnam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2934"/>
            <a:ext cx="1094491" cy="1096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Users\Administrator\Desktop\24-hinh-nen-powerpoint-tuyet-dep-danh-cho-cac-be-mam-non-1487092770-1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7132"/>
            <a:ext cx="12192000" cy="517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Con Cào Cào Remix Nhạc Thiếu Nhi Remix Sôi Động Hay Nhất Cho Bé Yêu HEO CON TV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534" y="913186"/>
            <a:ext cx="12096466" cy="45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467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461</TotalTime>
  <Words>140</Words>
  <Application>Microsoft Office PowerPoint</Application>
  <PresentationFormat>Custom</PresentationFormat>
  <Paragraphs>46</Paragraphs>
  <Slides>16</Slides>
  <Notes>0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Nghỉ giải lao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</cp:lastModifiedBy>
  <cp:revision>58</cp:revision>
  <dcterms:created xsi:type="dcterms:W3CDTF">2020-08-08T01:31:20Z</dcterms:created>
  <dcterms:modified xsi:type="dcterms:W3CDTF">2020-08-11T03:57:57Z</dcterms:modified>
</cp:coreProperties>
</file>