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7" r:id="rId3"/>
    <p:sldId id="259" r:id="rId4"/>
    <p:sldId id="256" r:id="rId5"/>
    <p:sldId id="264" r:id="rId6"/>
    <p:sldId id="265" r:id="rId7"/>
    <p:sldId id="266" r:id="rId8"/>
    <p:sldId id="267" r:id="rId9"/>
    <p:sldId id="268" r:id="rId10"/>
    <p:sldId id="260" r:id="rId11"/>
    <p:sldId id="261" r:id="rId12"/>
    <p:sldId id="262" r:id="rId13"/>
    <p:sldId id="272" r:id="rId14"/>
    <p:sldId id="271" r:id="rId15"/>
    <p:sldId id="263" r:id="rId16"/>
    <p:sldId id="269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1D"/>
    <a:srgbClr val="FF0066"/>
    <a:srgbClr val="FFCCCC"/>
    <a:srgbClr val="AD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94623-EC2F-45A7-836D-5F5D137439DC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77FE8-3CEF-4929-A795-7D552EF77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87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6C87AD-9F09-4EC7-99B3-077516D9F90A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7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7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2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3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47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719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02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729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21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36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311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8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5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351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383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50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2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4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2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8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2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6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7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368AF-7499-44CB-90A2-25AF467B0520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080CF-9B70-4AC9-9B54-7BB2ED7CF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368AF-7499-44CB-90A2-25AF467B05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080CF-9B70-4AC9-9B54-7BB2ED7CF2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11" Type="http://schemas.microsoft.com/office/2007/relationships/hdphoto" Target="../media/hdphoto3.wdp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9883" y="3429000"/>
            <a:ext cx="6941712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4400" b="1" dirty="0" smtClean="0">
                <a:ln/>
                <a:solidFill>
                  <a:schemeClr val="accent4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4400" b="1" dirty="0" smtClean="0">
                <a:ln/>
                <a:solidFill>
                  <a:schemeClr val="accent4"/>
                </a:solidFill>
                <a:latin typeface="UTM Avo" panose="02040603050506020204" pitchFamily="18" charset="0"/>
              </a:rPr>
              <a:t>ĐẾN VỚI TIẾT HỌC</a:t>
            </a:r>
            <a:endParaRPr lang="en-US" sz="4400" b="1" dirty="0">
              <a:ln/>
              <a:solidFill>
                <a:schemeClr val="accent4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03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81051" y="0"/>
            <a:ext cx="9248503" cy="6804646"/>
            <a:chOff x="1881051" y="0"/>
            <a:chExt cx="9248503" cy="680464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24" t="17525" r="25844" b="21058"/>
            <a:stretch/>
          </p:blipFill>
          <p:spPr>
            <a:xfrm>
              <a:off x="1881051" y="0"/>
              <a:ext cx="8655270" cy="619179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129244" y="1737360"/>
              <a:ext cx="142385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vi-VN" sz="3200" dirty="0" smtClean="0">
                  <a:latin typeface="UTM Avo" panose="02040603050506020204" pitchFamily="18" charset="0"/>
                </a:rPr>
                <a:t>bơm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717176" y="1737360"/>
              <a:ext cx="142385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latin typeface="UTM Avo" panose="02040603050506020204" pitchFamily="18" charset="0"/>
                </a:rPr>
                <a:t>lớp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638902" y="1737360"/>
              <a:ext cx="249065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latin typeface="UTM Avo" panose="02040603050506020204" pitchFamily="18" charset="0"/>
                </a:rPr>
                <a:t>bờm ngựa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29244" y="6149552"/>
              <a:ext cx="186363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latin typeface="UTM Avo" panose="02040603050506020204" pitchFamily="18" charset="0"/>
                </a:rPr>
                <a:t>đ</a:t>
              </a:r>
              <a:r>
                <a:rPr lang="vi-VN" sz="3200" dirty="0" smtClean="0">
                  <a:latin typeface="UTM Avo" panose="02040603050506020204" pitchFamily="18" charset="0"/>
                </a:rPr>
                <a:t>ớp cá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36473" y="6219871"/>
              <a:ext cx="1785258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latin typeface="UTM Avo" panose="02040603050506020204" pitchFamily="18" charset="0"/>
                </a:rPr>
                <a:t>lợp nhà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897982" y="6171649"/>
              <a:ext cx="142385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 smtClean="0">
                  <a:latin typeface="UTM Avo" panose="02040603050506020204" pitchFamily="18" charset="0"/>
                </a:rPr>
                <a:t>nơm</a:t>
              </a:r>
              <a:endParaRPr lang="en-US" sz="3200" dirty="0">
                <a:latin typeface="UTM Avo" panose="02040603050506020204" pitchFamily="18" charset="0"/>
              </a:endParaRPr>
            </a:p>
          </p:txBody>
        </p:sp>
      </p:grpSp>
      <p:cxnSp>
        <p:nvCxnSpPr>
          <p:cNvPr id="12" name="Straight Connector 11"/>
          <p:cNvCxnSpPr>
            <a:stCxn id="3" idx="3"/>
          </p:cNvCxnSpPr>
          <p:nvPr/>
        </p:nvCxnSpPr>
        <p:spPr>
          <a:xfrm>
            <a:off x="3553096" y="2029748"/>
            <a:ext cx="1071155" cy="8048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017518" y="3709851"/>
            <a:ext cx="3944985" cy="147262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962503" y="1737360"/>
            <a:ext cx="1136467" cy="107353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309360" y="4072134"/>
            <a:ext cx="1221376" cy="75803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307350" y="1580606"/>
            <a:ext cx="3590632" cy="15152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36473" y="3709851"/>
            <a:ext cx="2961478" cy="14240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29158" y="2607448"/>
            <a:ext cx="1549533" cy="976897"/>
            <a:chOff x="390727" y="2611311"/>
            <a:chExt cx="1549533" cy="976897"/>
          </a:xfrm>
        </p:grpSpPr>
        <p:sp>
          <p:nvSpPr>
            <p:cNvPr id="28" name="TextBox 27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00B0F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29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</p:spTree>
    <p:extLst>
      <p:ext uri="{BB962C8B-B14F-4D97-AF65-F5344CB8AC3E}">
        <p14:creationId xmlns:p14="http://schemas.microsoft.com/office/powerpoint/2010/main" val="115477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18033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7" t="51949" r="37022" b="15712"/>
          <a:stretch/>
        </p:blipFill>
        <p:spPr>
          <a:xfrm>
            <a:off x="1618529" y="4136882"/>
            <a:ext cx="3271393" cy="238863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790807" y="846266"/>
            <a:ext cx="9499916" cy="3539430"/>
            <a:chOff x="1618529" y="998943"/>
            <a:chExt cx="9499916" cy="3539430"/>
          </a:xfrm>
        </p:grpSpPr>
        <p:sp>
          <p:nvSpPr>
            <p:cNvPr id="7" name="TextBox 6"/>
            <p:cNvSpPr txBox="1"/>
            <p:nvPr/>
          </p:nvSpPr>
          <p:spPr>
            <a:xfrm>
              <a:off x="1618529" y="998943"/>
              <a:ext cx="9499916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dirty="0" smtClean="0">
                  <a:solidFill>
                    <a:srgbClr val="C00000"/>
                  </a:solidFill>
                  <a:latin typeface="UTM Avo" panose="02040603050506020204" pitchFamily="18" charset="0"/>
                </a:rPr>
                <a:t>Ví dụ</a:t>
              </a:r>
            </a:p>
            <a:p>
              <a:pPr algn="just"/>
              <a:r>
                <a:rPr lang="vi-VN" sz="2800" dirty="0" smtClean="0">
                  <a:latin typeface="UTM Avo" panose="02040603050506020204" pitchFamily="18" charset="0"/>
                </a:rPr>
                <a:t>Chị Thơm ra đề:  Cặp của Bi có 3 quả cam...  .</a:t>
              </a:r>
            </a:p>
            <a:p>
              <a:pPr algn="just"/>
              <a:r>
                <a:rPr lang="vi-VN" sz="2800" dirty="0" smtClean="0">
                  <a:latin typeface="UTM Avo" panose="02040603050506020204" pitchFamily="18" charset="0"/>
                </a:rPr>
                <a:t>Bi đáp: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Em chả đem cam ra lớp.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Chị ví dụ mà... Chị tiếp nhé: Bi cho em Bốp 1 quả...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Chị nhầm ạ. Em Bốp chỉ bú tí mẹ.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Thì chị ví dụ mà...</a:t>
              </a:r>
            </a:p>
            <a:p>
              <a:pPr algn="r"/>
              <a:r>
                <a:rPr lang="vi-VN" sz="2800" dirty="0" smtClean="0">
                  <a:latin typeface="UTM Avo" panose="02040603050506020204" pitchFamily="18" charset="0"/>
                </a:rPr>
                <a:t>				Phỏng theo Chuyện vui dạy học</a:t>
              </a:r>
              <a:endParaRPr lang="en-US" sz="2800" dirty="0">
                <a:latin typeface="UTM Avo" panose="020406030505060202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342783" y="1417983"/>
              <a:ext cx="3843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”</a:t>
              </a:r>
              <a:endParaRPr 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 flipV="1">
              <a:off x="4320144" y="1249137"/>
              <a:ext cx="3843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”</a:t>
              </a:r>
              <a:endParaRPr lang="en-US" sz="2800" dirty="0"/>
            </a:p>
          </p:txBody>
        </p:sp>
      </p:grpSp>
      <p:sp>
        <p:nvSpPr>
          <p:cNvPr id="5" name="Oval 4"/>
          <p:cNvSpPr/>
          <p:nvPr/>
        </p:nvSpPr>
        <p:spPr>
          <a:xfrm>
            <a:off x="1592403" y="1265306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1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592402" y="1714885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2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592402" y="2194129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1563581" y="2649056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4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67492" y="2548503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5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550517" y="3122952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6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118033" y="2971627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7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563581" y="3523851"/>
            <a:ext cx="282175" cy="282175"/>
          </a:xfrm>
          <a:prstGeom prst="ellipse">
            <a:avLst/>
          </a:prstGeom>
          <a:solidFill>
            <a:srgbClr val="FFFA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8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17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18033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7" t="51949" r="37022" b="15712"/>
          <a:stretch/>
        </p:blipFill>
        <p:spPr>
          <a:xfrm>
            <a:off x="1618529" y="4136882"/>
            <a:ext cx="3271393" cy="238863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790807" y="846266"/>
            <a:ext cx="9499916" cy="3539430"/>
            <a:chOff x="1618529" y="998943"/>
            <a:chExt cx="9499916" cy="3539430"/>
          </a:xfrm>
        </p:grpSpPr>
        <p:sp>
          <p:nvSpPr>
            <p:cNvPr id="7" name="TextBox 6"/>
            <p:cNvSpPr txBox="1"/>
            <p:nvPr/>
          </p:nvSpPr>
          <p:spPr>
            <a:xfrm>
              <a:off x="1618529" y="998943"/>
              <a:ext cx="9499916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b="1" dirty="0" smtClean="0">
                  <a:solidFill>
                    <a:srgbClr val="C00000"/>
                  </a:solidFill>
                  <a:latin typeface="UTM Avo" panose="02040603050506020204" pitchFamily="18" charset="0"/>
                </a:rPr>
                <a:t>Ví dụ</a:t>
              </a:r>
            </a:p>
            <a:p>
              <a:pPr algn="just"/>
              <a:r>
                <a:rPr lang="vi-VN" sz="2800" dirty="0" smtClean="0">
                  <a:latin typeface="UTM Avo" panose="02040603050506020204" pitchFamily="18" charset="0"/>
                </a:rPr>
                <a:t>Chị Thơm ra đề:  Cặp của Bi có 3 quả cam...  .</a:t>
              </a:r>
            </a:p>
            <a:p>
              <a:pPr algn="just"/>
              <a:r>
                <a:rPr lang="vi-VN" sz="2800" dirty="0" smtClean="0">
                  <a:latin typeface="UTM Avo" panose="02040603050506020204" pitchFamily="18" charset="0"/>
                </a:rPr>
                <a:t>Bi đáp: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Em chả đem cam ra lớp.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Chị ví dụ mà... Chị tiếp nhé: Bi cho em Bốp 1 quả...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Chị nhầm ạ. Em Bốp chỉ bú tí mẹ.</a:t>
              </a:r>
            </a:p>
            <a:p>
              <a:pPr marL="285750" indent="-285750" algn="just">
                <a:buFontTx/>
                <a:buChar char="-"/>
              </a:pPr>
              <a:r>
                <a:rPr lang="vi-VN" sz="2800" dirty="0" smtClean="0">
                  <a:latin typeface="UTM Avo" panose="02040603050506020204" pitchFamily="18" charset="0"/>
                </a:rPr>
                <a:t>Thì chị ví dụ mà...</a:t>
              </a:r>
            </a:p>
            <a:p>
              <a:pPr algn="r"/>
              <a:r>
                <a:rPr lang="vi-VN" sz="2800" dirty="0" smtClean="0">
                  <a:latin typeface="UTM Avo" panose="02040603050506020204" pitchFamily="18" charset="0"/>
                </a:rPr>
                <a:t>				Phỏng theo Chuyện vui dạy học</a:t>
              </a:r>
              <a:endParaRPr lang="en-US" sz="2800" dirty="0">
                <a:latin typeface="UTM Avo" panose="020406030505060202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342783" y="1417983"/>
              <a:ext cx="3843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”</a:t>
              </a:r>
              <a:endParaRPr 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 flipV="1">
              <a:off x="4320144" y="1249137"/>
              <a:ext cx="3843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”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0765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449978" y="2272936"/>
            <a:ext cx="2390503" cy="711090"/>
          </a:xfrm>
          <a:prstGeom prst="roundRect">
            <a:avLst/>
          </a:prstGeom>
          <a:solidFill>
            <a:srgbClr val="FFCC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Chị Thơm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49977" y="3730281"/>
            <a:ext cx="2390503" cy="711090"/>
          </a:xfrm>
          <a:prstGeom prst="roundRect">
            <a:avLst/>
          </a:prstGeom>
          <a:solidFill>
            <a:srgbClr val="FFCCCC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Bi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04561" y="2272936"/>
            <a:ext cx="4811485" cy="711090"/>
          </a:xfrm>
          <a:prstGeom prst="roundRect">
            <a:avLst/>
          </a:prstGeom>
          <a:solidFill>
            <a:srgbClr val="FFFA1D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cho là chị Thơm nhầm.  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04560" y="3730281"/>
            <a:ext cx="4811485" cy="711090"/>
          </a:xfrm>
          <a:prstGeom prst="roundRect">
            <a:avLst/>
          </a:prstGeom>
          <a:solidFill>
            <a:srgbClr val="FFFA1D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chỉ đưa ra ví dụ.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541788" y="0"/>
            <a:ext cx="3559070" cy="976897"/>
            <a:chOff x="390727" y="2611311"/>
            <a:chExt cx="3559070" cy="976897"/>
          </a:xfrm>
        </p:grpSpPr>
        <p:sp>
          <p:nvSpPr>
            <p:cNvPr id="10" name="TextBox 9"/>
            <p:cNvSpPr txBox="1"/>
            <p:nvPr/>
          </p:nvSpPr>
          <p:spPr>
            <a:xfrm>
              <a:off x="824235" y="2854778"/>
              <a:ext cx="3125562" cy="707886"/>
            </a:xfrm>
            <a:prstGeom prst="rect">
              <a:avLst/>
            </a:prstGeom>
            <a:noFill/>
            <a:ln w="28575">
              <a:solidFill>
                <a:srgbClr val="0070C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latin typeface="UTM Avo" panose="02040603050506020204" pitchFamily="18" charset="0"/>
                </a:rPr>
                <a:t>Ghép đúng</a:t>
              </a:r>
              <a:endParaRPr lang="en-US" sz="4000" dirty="0">
                <a:latin typeface="UTM Avo" panose="02040603050506020204" pitchFamily="18" charset="0"/>
              </a:endParaRPr>
            </a:p>
          </p:txBody>
        </p:sp>
        <p:pic>
          <p:nvPicPr>
            <p:cNvPr id="11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xtLst/>
          </p:spPr>
        </p:pic>
      </p:grpSp>
      <p:cxnSp>
        <p:nvCxnSpPr>
          <p:cNvPr id="13" name="Straight Connector 12"/>
          <p:cNvCxnSpPr>
            <a:stCxn id="5" idx="3"/>
            <a:endCxn id="8" idx="1"/>
          </p:cNvCxnSpPr>
          <p:nvPr/>
        </p:nvCxnSpPr>
        <p:spPr>
          <a:xfrm>
            <a:off x="3840481" y="2628481"/>
            <a:ext cx="2164079" cy="14573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7" idx="1"/>
          </p:cNvCxnSpPr>
          <p:nvPr/>
        </p:nvCxnSpPr>
        <p:spPr>
          <a:xfrm flipV="1">
            <a:off x="3840480" y="2628481"/>
            <a:ext cx="2164081" cy="14749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71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2" name="Rounded Rectangle 1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3" name="Picture 2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t="23238" r="17392" b="58718"/>
          <a:stretch/>
        </p:blipFill>
        <p:spPr>
          <a:xfrm>
            <a:off x="816711" y="2536692"/>
            <a:ext cx="10717791" cy="172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2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D ơm ơ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7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80E0D7EB-6EE9-4323-A84B-ED8C498E440B}"/>
              </a:ext>
            </a:extLst>
          </p:cNvPr>
          <p:cNvGrpSpPr/>
          <p:nvPr/>
        </p:nvGrpSpPr>
        <p:grpSpPr>
          <a:xfrm>
            <a:off x="589343" y="411740"/>
            <a:ext cx="10829664" cy="6034520"/>
            <a:chOff x="616017" y="411741"/>
            <a:chExt cx="10829664" cy="6034520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xmlns="" id="{298D20F4-79B6-4831-AD6C-F5DBED4AFBAC}"/>
                </a:ext>
              </a:extLst>
            </p:cNvPr>
            <p:cNvSpPr/>
            <p:nvPr/>
          </p:nvSpPr>
          <p:spPr>
            <a:xfrm>
              <a:off x="616017" y="411741"/>
              <a:ext cx="10829664" cy="6034520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xmlns="" id="{83F2E639-42A3-4EFD-962F-8B3BFE435496}"/>
                </a:ext>
              </a:extLst>
            </p:cNvPr>
            <p:cNvSpPr/>
            <p:nvPr/>
          </p:nvSpPr>
          <p:spPr>
            <a:xfrm>
              <a:off x="801441" y="584542"/>
              <a:ext cx="10454861" cy="5633378"/>
            </a:xfrm>
            <a:prstGeom prst="roundRect">
              <a:avLst>
                <a:gd name="adj" fmla="val 7735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prstClr val="white"/>
                  </a:solidFill>
                </a:rPr>
                <a:t>请替换文字内容，添加相关标题，修改文字内容，也可以直接复制你的内容到此。请替换文字内容，添加相关标题，修改文字内容，也可以直接复制你的内容到此。请替换文字内容，添加相关标题，修改文字内容，也可以直接复制你的内容到此。</a:t>
              </a: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53B7836A-7BB4-4009-A41E-4304F22B1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3040800"/>
            <a:ext cx="857250" cy="8382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78133A03-42E9-46B8-BD56-B5B4478D8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82" y="2294509"/>
            <a:ext cx="1028700" cy="12001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F9BD2C5A-B820-4DDC-B7DF-E3579CE24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60" y="5874759"/>
            <a:ext cx="523875" cy="8382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17E48AAF-6C1B-496D-83EB-464DD9D63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10466581" y="5312366"/>
            <a:ext cx="762000" cy="13525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260ABAFA-761E-4E8C-9180-F75999FB3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89" y="1220972"/>
            <a:ext cx="542925" cy="9810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335056B8-11AA-476A-B084-B1D240A543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977" y="345825"/>
            <a:ext cx="753783" cy="71888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1B17BD8E-615F-4552-871F-604F45E730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78594">
            <a:off x="471370" y="45347"/>
            <a:ext cx="1028700" cy="12001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148541A9-3BEE-4C41-9A83-EA7E0594282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9041" y="4491394"/>
            <a:ext cx="723398" cy="81181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0764492" y="4478201"/>
            <a:ext cx="857250" cy="8382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0B6E1DD9-897F-478E-884F-C31D6C8B4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6" y="1483669"/>
            <a:ext cx="753783" cy="71888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xmlns="" id="{5E91D5A6-4818-42EF-B2C5-A01CB805C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992" y="56216"/>
            <a:ext cx="857250" cy="838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904316B7-7002-4550-882F-280800612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334" y="102687"/>
            <a:ext cx="664091" cy="745258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6DE93E95-5B1F-4B36-8E49-DD3528FFC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87" y="5474144"/>
            <a:ext cx="891001" cy="1143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A2F1B6D-9D15-4C84-A8B6-F0482B2E13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754" y="2226948"/>
            <a:ext cx="3436206" cy="343620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3ABBE59-6086-4F44-9FEF-325A81E5CF27}"/>
              </a:ext>
            </a:extLst>
          </p:cNvPr>
          <p:cNvGrpSpPr/>
          <p:nvPr/>
        </p:nvGrpSpPr>
        <p:grpSpPr>
          <a:xfrm>
            <a:off x="1599715" y="1340561"/>
            <a:ext cx="6212047" cy="3232919"/>
            <a:chOff x="1593845" y="1357993"/>
            <a:chExt cx="5281800" cy="3232919"/>
          </a:xfrm>
        </p:grpSpPr>
        <p:sp>
          <p:nvSpPr>
            <p:cNvPr id="7" name="思想气泡: 云 6">
              <a:extLst>
                <a:ext uri="{FF2B5EF4-FFF2-40B4-BE49-F238E27FC236}">
                  <a16:creationId xmlns:a16="http://schemas.microsoft.com/office/drawing/2014/main" xmlns="" id="{84493B8D-0103-4268-86C3-CA5C97ABD342}"/>
                </a:ext>
              </a:extLst>
            </p:cNvPr>
            <p:cNvSpPr/>
            <p:nvPr/>
          </p:nvSpPr>
          <p:spPr>
            <a:xfrm>
              <a:off x="1593845" y="1357993"/>
              <a:ext cx="5281800" cy="3232919"/>
            </a:xfrm>
            <a:prstGeom prst="cloudCallout">
              <a:avLst>
                <a:gd name="adj1" fmla="val 72724"/>
                <a:gd name="adj2" fmla="val 47294"/>
              </a:avLst>
            </a:prstGeom>
            <a:solidFill>
              <a:srgbClr val="7DC3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xmlns="" id="{6F4EE2F4-2376-41CC-8EB4-6D188A92FABB}"/>
                </a:ext>
              </a:extLst>
            </p:cNvPr>
            <p:cNvSpPr/>
            <p:nvPr/>
          </p:nvSpPr>
          <p:spPr>
            <a:xfrm>
              <a:off x="2473890" y="2248746"/>
              <a:ext cx="36244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>
                <a:solidFill>
                  <a:prstClr val="white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2198" y="1711509"/>
            <a:ext cx="56575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FF00"/>
                </a:solidFill>
                <a:latin typeface="UTM Conestoga" panose="02040603050506020204" pitchFamily="18" charset="0"/>
              </a:rPr>
              <a:t>THANK  YOU</a:t>
            </a:r>
          </a:p>
        </p:txBody>
      </p:sp>
    </p:spTree>
    <p:extLst>
      <p:ext uri="{BB962C8B-B14F-4D97-AF65-F5344CB8AC3E}">
        <p14:creationId xmlns:p14="http://schemas.microsoft.com/office/powerpoint/2010/main" val="420070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58195" y="0"/>
            <a:ext cx="5686559" cy="2356835"/>
            <a:chOff x="3238500" y="2021982"/>
            <a:chExt cx="5686559" cy="235683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36" r="498" b="22705"/>
            <a:stretch/>
          </p:blipFill>
          <p:spPr>
            <a:xfrm>
              <a:off x="3238500" y="2021982"/>
              <a:ext cx="5686559" cy="235683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670478" y="3160190"/>
              <a:ext cx="4855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400" b="1" dirty="0" smtClean="0">
                  <a:solidFill>
                    <a:srgbClr val="ADDE00"/>
                  </a:solidFill>
                  <a:latin typeface="UTM Avo" panose="02040603050506020204" pitchFamily="18" charset="0"/>
                </a:rPr>
                <a:t>Đọc các từ sau:</a:t>
              </a:r>
              <a:endParaRPr lang="en-US" sz="4400" b="1" dirty="0">
                <a:solidFill>
                  <a:srgbClr val="ADDE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7" name="Cloud 6"/>
          <p:cNvSpPr/>
          <p:nvPr/>
        </p:nvSpPr>
        <p:spPr>
          <a:xfrm>
            <a:off x="565259" y="4700788"/>
            <a:ext cx="2717443" cy="1352282"/>
          </a:xfrm>
          <a:prstGeom prst="cloud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hộp sữa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4748812" y="4700788"/>
            <a:ext cx="2991389" cy="1352282"/>
          </a:xfrm>
          <a:prstGeom prst="cloud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UTM Avo" panose="02040603050506020204" pitchFamily="18" charset="0"/>
              </a:rPr>
              <a:t>đ</a:t>
            </a:r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ốm lửa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8744754" y="4700788"/>
            <a:ext cx="2991389" cy="1352282"/>
          </a:xfrm>
          <a:prstGeom prst="cloud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lốp xe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1923981" y="2650901"/>
            <a:ext cx="3768481" cy="1352282"/>
          </a:xfrm>
          <a:prstGeom prst="cloud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phốp pháp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Cloud 10"/>
          <p:cNvSpPr/>
          <p:nvPr/>
        </p:nvSpPr>
        <p:spPr>
          <a:xfrm>
            <a:off x="6338917" y="2650901"/>
            <a:ext cx="4013181" cy="1352282"/>
          </a:xfrm>
          <a:prstGeom prst="cloud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chemeClr val="tx1"/>
                </a:solidFill>
                <a:latin typeface="UTM Avo" panose="02040603050506020204" pitchFamily="18" charset="0"/>
              </a:rPr>
              <a:t>chôm chôm</a:t>
            </a:r>
            <a:endParaRPr lang="en-US" sz="32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27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49: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ơm - ơp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65323" y="2450957"/>
            <a:ext cx="3427928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ơp</a:t>
            </a:r>
            <a:endParaRPr lang="en-US" sz="96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08597" y="2450957"/>
            <a:ext cx="3427928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ơm</a:t>
            </a:r>
            <a:endParaRPr lang="en-US" sz="96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2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87635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>
                  <a:solidFill>
                    <a:prstClr val="black"/>
                  </a:solidFill>
                  <a:latin typeface="UTM Avo" panose="02040603050506020204" pitchFamily="18" charset="0"/>
                </a:rPr>
                <a:t>ơ</a:t>
              </a:r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p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ơ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p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7895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(ơ - pờ - </a:t>
            </a:r>
            <a:r>
              <a:rPr lang="vi-VN" sz="6000" dirty="0">
                <a:latin typeface="UTM Avo" panose="02040603050506020204" pitchFamily="18" charset="0"/>
              </a:rPr>
              <a:t>ơ</a:t>
            </a:r>
            <a:r>
              <a:rPr lang="vi-VN" sz="6000" dirty="0" smtClean="0">
                <a:latin typeface="UTM Avo" panose="02040603050506020204" pitchFamily="18" charset="0"/>
              </a:rPr>
              <a:t>p)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8372" y="331873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49: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ơm - 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5250" y="1382478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>
                  <a:solidFill>
                    <a:prstClr val="black"/>
                  </a:solidFill>
                  <a:latin typeface="UTM Avo" panose="02040603050506020204" pitchFamily="18" charset="0"/>
                </a:rPr>
                <a:t>ơ</a:t>
              </a:r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m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008000"/>
                  </a:solidFill>
                  <a:latin typeface="UTM Avo" panose="02040603050506020204" pitchFamily="18" charset="0"/>
                </a:rPr>
                <a:t>ơ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m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210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(ơ - mờ - </a:t>
            </a:r>
            <a:r>
              <a:rPr lang="vi-VN" sz="6000" dirty="0">
                <a:latin typeface="UTM Avo" panose="02040603050506020204" pitchFamily="18" charset="0"/>
              </a:rPr>
              <a:t>ơ</a:t>
            </a:r>
            <a:r>
              <a:rPr lang="vi-VN" sz="6000" dirty="0" smtClean="0">
                <a:latin typeface="UTM Avo" panose="02040603050506020204" pitchFamily="18" charset="0"/>
              </a:rPr>
              <a:t>m)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4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30293" y="4804856"/>
            <a:ext cx="17700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cơm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82339" y="4804856"/>
            <a:ext cx="1317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14875" y="1234960"/>
            <a:ext cx="1950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c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193777" y="2377898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cơm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ơ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m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68269" y="4804856"/>
            <a:ext cx="5844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(cờ - </a:t>
            </a:r>
            <a:r>
              <a:rPr lang="vi-VN" sz="5400" dirty="0">
                <a:latin typeface="UTM Avo" panose="02040603050506020204" pitchFamily="18" charset="0"/>
              </a:rPr>
              <a:t>ơ</a:t>
            </a:r>
            <a:r>
              <a:rPr lang="vi-VN" sz="5400" dirty="0" smtClean="0">
                <a:latin typeface="UTM Avo" panose="02040603050506020204" pitchFamily="18" charset="0"/>
              </a:rPr>
              <a:t>m - cơm)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6" t="34359" r="55442" b="40134"/>
          <a:stretch/>
        </p:blipFill>
        <p:spPr>
          <a:xfrm>
            <a:off x="1213425" y="1679053"/>
            <a:ext cx="4203773" cy="290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5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396684" y="4849313"/>
            <a:ext cx="7534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(chờ - </a:t>
            </a:r>
            <a:r>
              <a:rPr lang="vi-VN" sz="4000" dirty="0">
                <a:latin typeface="UTM Avo" panose="02040603050506020204" pitchFamily="18" charset="0"/>
              </a:rPr>
              <a:t>ơ</a:t>
            </a:r>
            <a:r>
              <a:rPr lang="vi-VN" sz="4000" dirty="0" smtClean="0">
                <a:latin typeface="UTM Avo" panose="02040603050506020204" pitchFamily="18" charset="0"/>
              </a:rPr>
              <a:t>p - chơp - sắc - chớp)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51220" y="4821814"/>
            <a:ext cx="24458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dirty="0" smtClean="0">
                <a:latin typeface="UTM Avo" panose="02040603050506020204" pitchFamily="18" charset="0"/>
              </a:rPr>
              <a:t>tia chớp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49112" y="4821814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4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379572" y="1214877"/>
            <a:ext cx="2321902" cy="832432"/>
            <a:chOff x="7814875" y="1233525"/>
            <a:chExt cx="2321902" cy="832432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 smtClean="0">
                  <a:latin typeface="UTM Avo" panose="02040603050506020204" pitchFamily="18" charset="0"/>
                </a:rPr>
                <a:t>chớp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599009" y="1233525"/>
              <a:ext cx="102463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8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ơ</a:t>
              </a:r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p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9" t="21606" r="21895" b="40589"/>
          <a:stretch/>
        </p:blipFill>
        <p:spPr>
          <a:xfrm>
            <a:off x="203048" y="1214877"/>
            <a:ext cx="4513329" cy="354550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332451" y="2555306"/>
            <a:ext cx="3662509" cy="2620451"/>
            <a:chOff x="6954592" y="2421733"/>
            <a:chExt cx="3662509" cy="2620451"/>
          </a:xfrm>
        </p:grpSpPr>
        <p:grpSp>
          <p:nvGrpSpPr>
            <p:cNvPr id="9" name="Group 8"/>
            <p:cNvGrpSpPr/>
            <p:nvPr/>
          </p:nvGrpSpPr>
          <p:grpSpPr>
            <a:xfrm>
              <a:off x="6954592" y="2421733"/>
              <a:ext cx="3662509" cy="2057806"/>
              <a:chOff x="3810000" y="1447800"/>
              <a:chExt cx="2209800" cy="15240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/>
                <a:r>
                  <a:rPr lang="vi-VN" sz="4800" dirty="0" smtClean="0">
                    <a:solidFill>
                      <a:prstClr val="black"/>
                    </a:solidFill>
                    <a:latin typeface="UTM Avo" panose="02040603050506020204" pitchFamily="18" charset="0"/>
                  </a:rPr>
                  <a:t>chớp</a:t>
                </a:r>
                <a:endParaRPr lang="en-US" sz="4800" dirty="0">
                  <a:solidFill>
                    <a:prstClr val="black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/>
                <a:r>
                  <a:rPr lang="vi-VN" sz="4800" b="1" dirty="0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ch</a:t>
                </a:r>
                <a:r>
                  <a:rPr lang="vi-VN" sz="4800" b="1" dirty="0" smtClean="0">
                    <a:solidFill>
                      <a:srgbClr val="FF0000"/>
                    </a:solidFill>
                    <a:latin typeface="UTM Avo" panose="02040603050506020204" pitchFamily="18" charset="0"/>
                  </a:rPr>
                  <a:t>ơp</a:t>
                </a:r>
                <a:endParaRPr lang="en-US" sz="48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09"/>
                <a:endParaRPr lang="en-US" sz="48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 rot="1060721">
              <a:off x="9304343" y="3595634"/>
              <a:ext cx="50227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 smtClean="0">
                  <a:latin typeface="UTM Avo" panose="02040603050506020204" pitchFamily="18" charset="0"/>
                </a:rPr>
                <a:t>’</a:t>
              </a:r>
              <a:endParaRPr lang="en-US" sz="8800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752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56336" y="656602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49: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ơm - </a:t>
            </a:r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ơ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65897" y="5334527"/>
            <a:ext cx="1770036" cy="923330"/>
            <a:chOff x="2430293" y="4804856"/>
            <a:chExt cx="17700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430293" y="4804856"/>
              <a:ext cx="177003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 smtClean="0">
                  <a:latin typeface="UTM Avo" panose="02040603050506020204" pitchFamily="18" charset="0"/>
                </a:rPr>
                <a:t>cơm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882339" y="4804856"/>
              <a:ext cx="131799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ơ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m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6" t="34359" r="55442" b="40134"/>
          <a:stretch/>
        </p:blipFill>
        <p:spPr>
          <a:xfrm>
            <a:off x="1149029" y="2314947"/>
            <a:ext cx="4203773" cy="290631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216245" y="5334527"/>
            <a:ext cx="3158237" cy="929034"/>
            <a:chOff x="7126093" y="5526507"/>
            <a:chExt cx="3158237" cy="929034"/>
          </a:xfrm>
        </p:grpSpPr>
        <p:sp>
          <p:nvSpPr>
            <p:cNvPr id="16" name="TextBox 15"/>
            <p:cNvSpPr txBox="1"/>
            <p:nvPr/>
          </p:nvSpPr>
          <p:spPr>
            <a:xfrm>
              <a:off x="7126093" y="5532211"/>
              <a:ext cx="315823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 smtClean="0">
                  <a:latin typeface="UTM Avo" panose="02040603050506020204" pitchFamily="18" charset="0"/>
                </a:rPr>
                <a:t>tia chớp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142616" y="5526507"/>
              <a:ext cx="112883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ơ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p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9" t="21606" r="21895" b="40589"/>
          <a:stretch/>
        </p:blipFill>
        <p:spPr>
          <a:xfrm>
            <a:off x="6538700" y="1579932"/>
            <a:ext cx="4513329" cy="354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9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0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21" y="1397726"/>
            <a:ext cx="8449514" cy="54602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4975" y="1397726"/>
            <a:ext cx="3866605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7200" dirty="0" smtClean="0">
                <a:solidFill>
                  <a:srgbClr val="92D05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92D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1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378</Words>
  <Application>Microsoft Office PowerPoint</Application>
  <PresentationFormat>Widescreen</PresentationFormat>
  <Paragraphs>89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宋体</vt:lpstr>
      <vt:lpstr>UTM Conestoga</vt:lpstr>
      <vt:lpstr>思源黑体 CN Medium</vt:lpstr>
      <vt:lpstr>Arial</vt:lpstr>
      <vt:lpstr>Calibri</vt:lpstr>
      <vt:lpstr>Calibri Light</vt:lpstr>
      <vt:lpstr>HP001 4 hàng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70</cp:revision>
  <dcterms:created xsi:type="dcterms:W3CDTF">2020-08-09T11:49:32Z</dcterms:created>
  <dcterms:modified xsi:type="dcterms:W3CDTF">2020-08-12T03:47:56Z</dcterms:modified>
</cp:coreProperties>
</file>