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93" r:id="rId1"/>
  </p:sldMasterIdLst>
  <p:notesMasterIdLst>
    <p:notesMasterId r:id="rId25"/>
  </p:notesMasterIdLst>
  <p:sldIdLst>
    <p:sldId id="311" r:id="rId2"/>
    <p:sldId id="299" r:id="rId3"/>
    <p:sldId id="304" r:id="rId4"/>
    <p:sldId id="312" r:id="rId5"/>
    <p:sldId id="292" r:id="rId6"/>
    <p:sldId id="294" r:id="rId7"/>
    <p:sldId id="326" r:id="rId8"/>
    <p:sldId id="313" r:id="rId9"/>
    <p:sldId id="327" r:id="rId10"/>
    <p:sldId id="328" r:id="rId11"/>
    <p:sldId id="329" r:id="rId12"/>
    <p:sldId id="319" r:id="rId13"/>
    <p:sldId id="331" r:id="rId14"/>
    <p:sldId id="332" r:id="rId15"/>
    <p:sldId id="333" r:id="rId16"/>
    <p:sldId id="334" r:id="rId17"/>
    <p:sldId id="335" r:id="rId18"/>
    <p:sldId id="336" r:id="rId19"/>
    <p:sldId id="337" r:id="rId20"/>
    <p:sldId id="338" r:id="rId21"/>
    <p:sldId id="339" r:id="rId22"/>
    <p:sldId id="321" r:id="rId23"/>
    <p:sldId id="276" r:id="rId2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99"/>
    <a:srgbClr val="00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91" autoAdjust="0"/>
    <p:restoredTop sz="94849" autoAdjust="0"/>
  </p:normalViewPr>
  <p:slideViewPr>
    <p:cSldViewPr>
      <p:cViewPr varScale="1">
        <p:scale>
          <a:sx n="65" d="100"/>
          <a:sy n="65" d="100"/>
        </p:scale>
        <p:origin x="1536" y="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66DB4D9-CB78-4D56-B892-028D3778355C}" type="datetimeFigureOut">
              <a:rPr lang="en-US" smtClean="0"/>
              <a:pPr/>
              <a:t>9/16/2023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64A2CC9-6214-4A4F-A7F2-C474977A49D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9981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4A2CC9-6214-4A4F-A7F2-C474977A49D9}" type="slidenum">
              <a:rPr lang="en-US" smtClean="0"/>
              <a:pPr/>
              <a:t>12</a:t>
            </a:fld>
            <a:endParaRPr lang="en-US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1986B4-AC75-45C1-9D7B-3F0728E6A5FB}" type="slidenum">
              <a:rPr lang="en-US" smtClean="0"/>
              <a:pPr/>
              <a:t>14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9967A-7568-4B43-ADFF-F109EFF199E4}" type="datetimeFigureOut">
              <a:rPr lang="en-US" smtClean="0"/>
              <a:pPr/>
              <a:t>9/16/2023</a:t>
            </a:fld>
            <a:endParaRPr lang="en-US" dirty="0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6FE75-3C93-430E-A11F-0729BD227234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9967A-7568-4B43-ADFF-F109EFF199E4}" type="datetimeFigureOut">
              <a:rPr lang="en-US" smtClean="0"/>
              <a:pPr/>
              <a:t>9/16/2023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6FE75-3C93-430E-A11F-0729BD227234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9967A-7568-4B43-ADFF-F109EFF199E4}" type="datetimeFigureOut">
              <a:rPr lang="en-US" smtClean="0"/>
              <a:pPr/>
              <a:t>9/16/2023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6FE75-3C93-430E-A11F-0729BD227234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101850"/>
            <a:ext cx="2949575" cy="37592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5117518-C007-4C20-9FB3-A0C5308DF146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233454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>
            <a:spLocks noChangeArrowheads="1"/>
          </p:cNvSpPr>
          <p:nvPr userDrawn="1"/>
        </p:nvSpPr>
        <p:spPr bwMode="auto">
          <a:xfrm>
            <a:off x="533400" y="609600"/>
            <a:ext cx="53340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1" i="0" u="sng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BT&amp;TH số 3: Thao tác trên bảng</a:t>
            </a:r>
            <a:endParaRPr kumimoji="0" lang="vi-VN" altLang="en-US" sz="2400" b="1" i="0" u="sng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D17EB14-D66A-4676-92A4-03881C61F091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154845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44DE8D5-FADB-4070-88E7-7B5CF0C5DCB3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997481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667000" y="1981200"/>
            <a:ext cx="2819400" cy="411480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38800" y="1981200"/>
            <a:ext cx="2819400" cy="411480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A81D8597-DE7C-46D9-AA0A-98318070A285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752344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1489075"/>
            <a:ext cx="3867150" cy="64135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3888" y="2193925"/>
            <a:ext cx="3867150" cy="3978275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1850" y="1489075"/>
            <a:ext cx="3868738" cy="64135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1850" y="2193925"/>
            <a:ext cx="3868738" cy="3978275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2EDA07B-E8E9-4AD7-9D49-812C4BDF930A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910941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E1447C7-73A7-49A8-9072-0AB4175D801C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276451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>
            <a:spLocks noChangeArrowheads="1"/>
          </p:cNvSpPr>
          <p:nvPr userDrawn="1"/>
        </p:nvSpPr>
        <p:spPr bwMode="auto">
          <a:xfrm>
            <a:off x="533400" y="609600"/>
            <a:ext cx="53340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1" i="0" u="sng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BT&amp;TH số 3: Thao tác trên bảng</a:t>
            </a:r>
            <a:endParaRPr kumimoji="0" lang="vi-VN" altLang="en-US" sz="2400" b="1" i="0" u="sng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D17EB14-D66A-4676-92A4-03881C61F091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769195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44DE8D5-FADB-4070-88E7-7B5CF0C5DCB3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23292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9967A-7568-4B43-ADFF-F109EFF199E4}" type="datetimeFigureOut">
              <a:rPr lang="en-US" smtClean="0"/>
              <a:pPr/>
              <a:t>9/16/2023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6FE75-3C93-430E-A11F-0729BD227234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667000" y="1981200"/>
            <a:ext cx="2819400" cy="411480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38800" y="1981200"/>
            <a:ext cx="2819400" cy="411480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A81D8597-DE7C-46D9-AA0A-98318070A285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718370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1489075"/>
            <a:ext cx="3867150" cy="64135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3888" y="2193925"/>
            <a:ext cx="3867150" cy="3978275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1850" y="1489075"/>
            <a:ext cx="3868738" cy="64135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1850" y="2193925"/>
            <a:ext cx="3868738" cy="3978275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2EDA07B-E8E9-4AD7-9D49-812C4BDF930A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634312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E1447C7-73A7-49A8-9072-0AB4175D801C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433444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101850"/>
            <a:ext cx="2949575" cy="37592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5117518-C007-4C20-9FB3-A0C5308DF146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61483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9967A-7568-4B43-ADFF-F109EFF199E4}" type="datetimeFigureOut">
              <a:rPr lang="en-US" smtClean="0"/>
              <a:pPr/>
              <a:t>9/16/2023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6FE75-3C93-430E-A11F-0729BD227234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9967A-7568-4B43-ADFF-F109EFF199E4}" type="datetimeFigureOut">
              <a:rPr lang="en-US" smtClean="0"/>
              <a:pPr/>
              <a:t>9/16/2023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6FE75-3C93-430E-A11F-0729BD227234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9967A-7568-4B43-ADFF-F109EFF199E4}" type="datetimeFigureOut">
              <a:rPr lang="en-US" smtClean="0"/>
              <a:pPr/>
              <a:t>9/16/2023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6FE75-3C93-430E-A11F-0729BD227234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9967A-7568-4B43-ADFF-F109EFF199E4}" type="datetimeFigureOut">
              <a:rPr lang="en-US" smtClean="0"/>
              <a:pPr/>
              <a:t>9/16/2023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6FE75-3C93-430E-A11F-0729BD227234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9967A-7568-4B43-ADFF-F109EFF199E4}" type="datetimeFigureOut">
              <a:rPr lang="en-US" smtClean="0"/>
              <a:pPr/>
              <a:t>9/16/2023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6FE75-3C93-430E-A11F-0729BD227234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9967A-7568-4B43-ADFF-F109EFF199E4}" type="datetimeFigureOut">
              <a:rPr lang="en-US" smtClean="0"/>
              <a:pPr/>
              <a:t>9/16/2023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6FE75-3C93-430E-A11F-0729BD227234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9967A-7568-4B43-ADFF-F109EFF199E4}" type="datetimeFigureOut">
              <a:rPr lang="en-US" smtClean="0"/>
              <a:pPr/>
              <a:t>9/16/2023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DDE6FE75-3C93-430E-A11F-0729BD22723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8E29967A-7568-4B43-ADFF-F109EFF199E4}" type="datetimeFigureOut">
              <a:rPr lang="en-US" smtClean="0"/>
              <a:pPr/>
              <a:t>9/16/2023</a:t>
            </a:fld>
            <a:endParaRPr lang="en-US" dirty="0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DDE6FE75-3C93-430E-A11F-0729BD227234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8F7325A7-BC28-3BB5-FC56-6D977D6087D3}"/>
              </a:ext>
            </a:extLst>
          </p:cNvPr>
          <p:cNvGrpSpPr/>
          <p:nvPr userDrawn="1"/>
        </p:nvGrpSpPr>
        <p:grpSpPr>
          <a:xfrm>
            <a:off x="-3578963" y="1645486"/>
            <a:ext cx="4036163" cy="3758144"/>
            <a:chOff x="-2709316" y="1348651"/>
            <a:chExt cx="2889587" cy="2750868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06890320-F424-607D-A6A1-968DBCFBE2E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2239438" y="1884793"/>
              <a:ext cx="1949831" cy="1936338"/>
            </a:xfrm>
            <a:prstGeom prst="rect">
              <a:avLst/>
            </a:prstGeom>
          </p:spPr>
        </p:pic>
        <p:sp>
          <p:nvSpPr>
            <p:cNvPr id="5" name="TextBox 6">
              <a:extLst>
                <a:ext uri="{FF2B5EF4-FFF2-40B4-BE49-F238E27FC236}">
                  <a16:creationId xmlns:a16="http://schemas.microsoft.com/office/drawing/2014/main" id="{482051EE-0263-4A53-4686-5F88D7A7E2FB}"/>
                </a:ext>
              </a:extLst>
            </p:cNvPr>
            <p:cNvSpPr txBox="1"/>
            <p:nvPr userDrawn="1"/>
          </p:nvSpPr>
          <p:spPr>
            <a:xfrm>
              <a:off x="-2444839" y="1348651"/>
              <a:ext cx="2180411" cy="3829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2800" b="1" dirty="0">
                  <a:solidFill>
                    <a:srgbClr val="FF0000"/>
                  </a:solidFill>
                </a:rPr>
                <a:t>     </a:t>
              </a:r>
              <a:r>
                <a:rPr lang="en-US" sz="2800" b="1" dirty="0" err="1">
                  <a:solidFill>
                    <a:srgbClr val="FF0000"/>
                  </a:solidFill>
                </a:rPr>
                <a:t>Nhóm</a:t>
              </a:r>
              <a:r>
                <a:rPr lang="en-US" sz="2800" b="1" dirty="0">
                  <a:solidFill>
                    <a:srgbClr val="FF0000"/>
                  </a:solidFill>
                </a:rPr>
                <a:t> ZALO</a:t>
              </a:r>
            </a:p>
          </p:txBody>
        </p:sp>
        <p:sp>
          <p:nvSpPr>
            <p:cNvPr id="6" name="TextBox 7">
              <a:extLst>
                <a:ext uri="{FF2B5EF4-FFF2-40B4-BE49-F238E27FC236}">
                  <a16:creationId xmlns:a16="http://schemas.microsoft.com/office/drawing/2014/main" id="{FD3F4B56-F618-8C64-627E-C84F3D2DB40D}"/>
                </a:ext>
              </a:extLst>
            </p:cNvPr>
            <p:cNvSpPr txBox="1"/>
            <p:nvPr userDrawn="1"/>
          </p:nvSpPr>
          <p:spPr>
            <a:xfrm>
              <a:off x="-2205072" y="3636362"/>
              <a:ext cx="1949831" cy="3379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1200" b="1" dirty="0">
                  <a:solidFill>
                    <a:schemeClr val="accent1"/>
                  </a:solidFill>
                </a:rPr>
                <a:t>NGUỒN THẦY ĐÔNG VŨ</a:t>
              </a:r>
            </a:p>
            <a:p>
              <a:endParaRPr lang="en-US" sz="1200" b="1" dirty="0">
                <a:solidFill>
                  <a:srgbClr val="FF0000"/>
                </a:solidFill>
              </a:endParaRPr>
            </a:p>
          </p:txBody>
        </p:sp>
        <p:sp>
          <p:nvSpPr>
            <p:cNvPr id="11" name="TextBox 8">
              <a:extLst>
                <a:ext uri="{FF2B5EF4-FFF2-40B4-BE49-F238E27FC236}">
                  <a16:creationId xmlns:a16="http://schemas.microsoft.com/office/drawing/2014/main" id="{B4CEAE87-9FFF-F4FA-F686-4EF768346F25}"/>
                </a:ext>
              </a:extLst>
            </p:cNvPr>
            <p:cNvSpPr txBox="1"/>
            <p:nvPr userDrawn="1"/>
          </p:nvSpPr>
          <p:spPr>
            <a:xfrm>
              <a:off x="-2709316" y="3694006"/>
              <a:ext cx="2889587" cy="4055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1800" b="1" dirty="0">
                  <a:solidFill>
                    <a:srgbClr val="FF0000"/>
                  </a:solidFill>
                </a:rPr>
                <a:t>                 www.Hanhtranggiaovien.com</a:t>
              </a:r>
            </a:p>
            <a:p>
              <a:endParaRPr lang="en-US" sz="1200" b="1" dirty="0">
                <a:solidFill>
                  <a:srgbClr val="FF0000"/>
                </a:solidFill>
              </a:endParaRP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94" r:id="rId1"/>
    <p:sldLayoutId id="2147483895" r:id="rId2"/>
    <p:sldLayoutId id="2147483896" r:id="rId3"/>
    <p:sldLayoutId id="2147483897" r:id="rId4"/>
    <p:sldLayoutId id="2147483898" r:id="rId5"/>
    <p:sldLayoutId id="2147483899" r:id="rId6"/>
    <p:sldLayoutId id="2147483900" r:id="rId7"/>
    <p:sldLayoutId id="2147483901" r:id="rId8"/>
    <p:sldLayoutId id="2147483902" r:id="rId9"/>
    <p:sldLayoutId id="2147483903" r:id="rId10"/>
    <p:sldLayoutId id="2147483904" r:id="rId11"/>
    <p:sldLayoutId id="2147483905" r:id="rId12"/>
    <p:sldLayoutId id="2147483869" r:id="rId13"/>
    <p:sldLayoutId id="2147483870" r:id="rId14"/>
    <p:sldLayoutId id="2147483871" r:id="rId15"/>
    <p:sldLayoutId id="2147483872" r:id="rId16"/>
    <p:sldLayoutId id="2147483873" r:id="rId17"/>
    <p:sldLayoutId id="2147483875" r:id="rId18"/>
    <p:sldLayoutId id="2147483876" r:id="rId19"/>
    <p:sldLayoutId id="2147483877" r:id="rId20"/>
    <p:sldLayoutId id="2147483878" r:id="rId21"/>
    <p:sldLayoutId id="2147483879" r:id="rId22"/>
    <p:sldLayoutId id="2147483880" r:id="rId23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notesSlide" Target="../notesSlides/notesSlide1.xml"/><Relationship Id="rId7" Type="http://schemas.openxmlformats.org/officeDocument/2006/relationships/image" Target="../media/image27.sv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Relationship Id="rId6" Type="http://schemas.openxmlformats.org/officeDocument/2006/relationships/image" Target="../media/image26.png"/><Relationship Id="rId5" Type="http://schemas.openxmlformats.org/officeDocument/2006/relationships/image" Target="../media/image25.svg"/><Relationship Id="rId4" Type="http://schemas.openxmlformats.org/officeDocument/2006/relationships/image" Target="../media/image24.png"/><Relationship Id="rId9" Type="http://schemas.openxmlformats.org/officeDocument/2006/relationships/image" Target="../media/image29.sv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7" Type="http://schemas.openxmlformats.org/officeDocument/2006/relationships/image" Target="../media/image32.png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Documents%20and%20Settings\Administrator\Desktop\Mr_Turtle.mp3" TargetMode="External"/><Relationship Id="rId6" Type="http://schemas.openxmlformats.org/officeDocument/2006/relationships/slide" Target="slide14.xml"/><Relationship Id="rId5" Type="http://schemas.openxmlformats.org/officeDocument/2006/relationships/image" Target="../media/image31.png"/><Relationship Id="rId4" Type="http://schemas.openxmlformats.org/officeDocument/2006/relationships/slide" Target="slide3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slide" Target="slide17.xml"/><Relationship Id="rId13" Type="http://schemas.openxmlformats.org/officeDocument/2006/relationships/image" Target="../media/image36.png"/><Relationship Id="rId3" Type="http://schemas.openxmlformats.org/officeDocument/2006/relationships/image" Target="../media/image33.png"/><Relationship Id="rId7" Type="http://schemas.openxmlformats.org/officeDocument/2006/relationships/slide" Target="slide16.xml"/><Relationship Id="rId12" Type="http://schemas.openxmlformats.org/officeDocument/2006/relationships/image" Target="../media/image3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slide" Target="slide21.xml"/><Relationship Id="rId11" Type="http://schemas.openxmlformats.org/officeDocument/2006/relationships/slide" Target="slide19.xml"/><Relationship Id="rId5" Type="http://schemas.openxmlformats.org/officeDocument/2006/relationships/image" Target="../media/image34.png"/><Relationship Id="rId10" Type="http://schemas.openxmlformats.org/officeDocument/2006/relationships/slide" Target="slide15.xml"/><Relationship Id="rId4" Type="http://schemas.openxmlformats.org/officeDocument/2006/relationships/slide" Target="slide20.xml"/><Relationship Id="rId9" Type="http://schemas.openxmlformats.org/officeDocument/2006/relationships/slide" Target="slide18.xml"/><Relationship Id="rId14" Type="http://schemas.microsoft.com/office/2007/relationships/hdphoto" Target="../media/hdphoto1.wdp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slide" Target="slide14.xml"/><Relationship Id="rId3" Type="http://schemas.openxmlformats.org/officeDocument/2006/relationships/image" Target="../media/image36.png"/><Relationship Id="rId7" Type="http://schemas.openxmlformats.org/officeDocument/2006/relationships/image" Target="../media/image38.png"/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png"/><Relationship Id="rId5" Type="http://schemas.openxmlformats.org/officeDocument/2006/relationships/slide" Target="slide11.xml"/><Relationship Id="rId4" Type="http://schemas.microsoft.com/office/2007/relationships/hdphoto" Target="../media/hdphoto1.wdp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slide" Target="slide14.xml"/><Relationship Id="rId3" Type="http://schemas.openxmlformats.org/officeDocument/2006/relationships/image" Target="../media/image36.png"/><Relationship Id="rId7" Type="http://schemas.openxmlformats.org/officeDocument/2006/relationships/image" Target="../media/image39.png"/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png"/><Relationship Id="rId5" Type="http://schemas.openxmlformats.org/officeDocument/2006/relationships/slide" Target="slide12.xml"/><Relationship Id="rId4" Type="http://schemas.microsoft.com/office/2007/relationships/hdphoto" Target="../media/hdphoto1.wdp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slide" Target="slide14.xml"/><Relationship Id="rId3" Type="http://schemas.openxmlformats.org/officeDocument/2006/relationships/image" Target="../media/image36.png"/><Relationship Id="rId7" Type="http://schemas.openxmlformats.org/officeDocument/2006/relationships/image" Target="../media/image40.png"/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png"/><Relationship Id="rId5" Type="http://schemas.openxmlformats.org/officeDocument/2006/relationships/slide" Target="slide13.xml"/><Relationship Id="rId4" Type="http://schemas.microsoft.com/office/2007/relationships/hdphoto" Target="../media/hdphoto1.wdp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7" Type="http://schemas.openxmlformats.org/officeDocument/2006/relationships/image" Target="../media/image41.png"/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png"/><Relationship Id="rId5" Type="http://schemas.openxmlformats.org/officeDocument/2006/relationships/slide" Target="slide14.xml"/><Relationship Id="rId4" Type="http://schemas.microsoft.com/office/2007/relationships/hdphoto" Target="../media/hdphoto1.wdp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slide" Target="slide14.xml"/><Relationship Id="rId3" Type="http://schemas.openxmlformats.org/officeDocument/2006/relationships/image" Target="../media/image36.png"/><Relationship Id="rId7" Type="http://schemas.openxmlformats.org/officeDocument/2006/relationships/image" Target="../media/image43.png"/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2.png"/><Relationship Id="rId5" Type="http://schemas.openxmlformats.org/officeDocument/2006/relationships/slide" Target="slide15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slide" Target="slide14.xml"/><Relationship Id="rId3" Type="http://schemas.openxmlformats.org/officeDocument/2006/relationships/image" Target="../media/image36.png"/><Relationship Id="rId7" Type="http://schemas.openxmlformats.org/officeDocument/2006/relationships/image" Target="../media/image44.png"/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png"/><Relationship Id="rId5" Type="http://schemas.openxmlformats.org/officeDocument/2006/relationships/slide" Target="slide16.xml"/><Relationship Id="rId4" Type="http://schemas.microsoft.com/office/2007/relationships/hdphoto" Target="../media/hdphoto1.wdp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slide" Target="slide14.xml"/><Relationship Id="rId3" Type="http://schemas.openxmlformats.org/officeDocument/2006/relationships/image" Target="../media/image36.png"/><Relationship Id="rId7" Type="http://schemas.openxmlformats.org/officeDocument/2006/relationships/image" Target="../media/image45.png"/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png"/><Relationship Id="rId5" Type="http://schemas.openxmlformats.org/officeDocument/2006/relationships/slide" Target="slide17.xml"/><Relationship Id="rId4" Type="http://schemas.microsoft.com/office/2007/relationships/hdphoto" Target="../media/hdphoto1.wdp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gif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0.gif"/><Relationship Id="rId4" Type="http://schemas.openxmlformats.org/officeDocument/2006/relationships/image" Target="../media/image49.gif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11" Type="http://schemas.openxmlformats.org/officeDocument/2006/relationships/image" Target="../media/image14.png"/><Relationship Id="rId5" Type="http://schemas.openxmlformats.org/officeDocument/2006/relationships/image" Target="../media/image8.png"/><Relationship Id="rId10" Type="http://schemas.openxmlformats.org/officeDocument/2006/relationships/image" Target="../media/image13.png"/><Relationship Id="rId4" Type="http://schemas.openxmlformats.org/officeDocument/2006/relationships/image" Target="../media/image7.png"/><Relationship Id="rId9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D2A936B4-8D89-4C8B-90BD-1F11A0265D2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65234" y="0"/>
            <a:ext cx="9525000" cy="6858000"/>
          </a:xfr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C2CBD656-CDC8-4CFB-812C-9E0E93C1454C}"/>
              </a:ext>
            </a:extLst>
          </p:cNvPr>
          <p:cNvSpPr txBox="1"/>
          <p:nvPr/>
        </p:nvSpPr>
        <p:spPr>
          <a:xfrm>
            <a:off x="1369943" y="1007478"/>
            <a:ext cx="6629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</a:t>
            </a:r>
            <a:r>
              <a:rPr lang="vi-VN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ỜNG TIỂU HỌC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E31B2D7-5E71-4F5A-A968-20B952FF6C9D}"/>
              </a:ext>
            </a:extLst>
          </p:cNvPr>
          <p:cNvSpPr txBox="1"/>
          <p:nvPr/>
        </p:nvSpPr>
        <p:spPr>
          <a:xfrm>
            <a:off x="1712843" y="2302014"/>
            <a:ext cx="59436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CÔNG NGHỆ</a:t>
            </a:r>
          </a:p>
          <a:p>
            <a:pPr algn="ctr"/>
            <a:r>
              <a:rPr lang="en-US" sz="4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LỚP</a:t>
            </a:r>
            <a:r>
              <a:rPr lang="en-US" sz="4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4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29963B5-E2C3-480F-9E99-8535295ED004}"/>
              </a:ext>
            </a:extLst>
          </p:cNvPr>
          <p:cNvSpPr txBox="1"/>
          <p:nvPr/>
        </p:nvSpPr>
        <p:spPr>
          <a:xfrm>
            <a:off x="2055743" y="4335214"/>
            <a:ext cx="59436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Giáo</a:t>
            </a:r>
            <a:r>
              <a:rPr lang="en-US" sz="3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viên</a:t>
            </a:r>
            <a:r>
              <a:rPr lang="en-US" sz="3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2554446360"/>
      </p:ext>
    </p:extLst>
  </p:cSld>
  <p:clrMapOvr>
    <a:masterClrMapping/>
  </p:clrMapOvr>
  <p:transition spd="slow" advTm="19959"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97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2667000" y="342900"/>
            <a:ext cx="403860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KẾT LUẬN</a:t>
            </a:r>
          </a:p>
        </p:txBody>
      </p:sp>
      <p:sp>
        <p:nvSpPr>
          <p:cNvPr id="40961" name="Rectangle 1"/>
          <p:cNvSpPr>
            <a:spLocks noChangeArrowheads="1"/>
          </p:cNvSpPr>
          <p:nvPr/>
        </p:nvSpPr>
        <p:spPr bwMode="auto">
          <a:xfrm>
            <a:off x="500034" y="3429000"/>
            <a:ext cx="8643966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0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Bước</a:t>
            </a:r>
            <a:r>
              <a:rPr kumimoji="0" lang="en-US" sz="3200" b="0" i="0" u="none" strike="noStrike" cap="none" normalizeH="0" dirty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3:</a:t>
            </a:r>
            <a:r>
              <a:rPr kumimoji="0" lang="en-US" sz="32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Dùng</a:t>
            </a:r>
            <a:r>
              <a:rPr kumimoji="0" lang="en-US" sz="32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hai</a:t>
            </a:r>
            <a:r>
              <a:rPr kumimoji="0" lang="en-US" sz="32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tay</a:t>
            </a:r>
            <a:r>
              <a:rPr kumimoji="0" lang="en-US" sz="32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ấn</a:t>
            </a:r>
            <a:r>
              <a:rPr kumimoji="0" lang="en-US" sz="32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nhẹ</a:t>
            </a:r>
            <a:r>
              <a:rPr kumimoji="0" lang="en-US" sz="32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giá</a:t>
            </a:r>
            <a:r>
              <a:rPr kumimoji="0" lang="en-US" sz="32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thể</a:t>
            </a:r>
            <a:r>
              <a:rPr kumimoji="0" lang="en-US" sz="32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xung</a:t>
            </a:r>
            <a:r>
              <a:rPr kumimoji="0" lang="en-US" sz="32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quanh</a:t>
            </a:r>
            <a:r>
              <a:rPr kumimoji="0" lang="en-US" sz="32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gốc</a:t>
            </a:r>
            <a:r>
              <a:rPr kumimoji="0" lang="en-US" sz="32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cây</a:t>
            </a:r>
            <a:r>
              <a:rPr kumimoji="0" lang="en-US" sz="32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cho</a:t>
            </a:r>
            <a:r>
              <a:rPr kumimoji="0" lang="en-US" sz="32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chắc</a:t>
            </a:r>
            <a:r>
              <a:rPr kumimoji="0" lang="en-US" sz="32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chắn</a:t>
            </a:r>
            <a:endParaRPr kumimoji="0" lang="en-US" sz="3200" b="0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500034" y="1785926"/>
            <a:ext cx="803446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en-US" sz="3200" dirty="0" err="1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Bước</a:t>
            </a:r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1:</a:t>
            </a:r>
            <a:r>
              <a:rPr lang="vi-VN" sz="3200" dirty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Dùng</a:t>
            </a:r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xẻng</a:t>
            </a:r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nhỏ</a:t>
            </a:r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tạo</a:t>
            </a:r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gốc</a:t>
            </a:r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giữa</a:t>
            </a:r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chậu</a:t>
            </a:r>
            <a:endParaRPr lang="en-US" sz="3200" dirty="0">
              <a:solidFill>
                <a:srgbClr val="FF000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500034" y="2357430"/>
            <a:ext cx="807249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3200" dirty="0" err="1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Bước</a:t>
            </a:r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2: </a:t>
            </a:r>
            <a:r>
              <a:rPr lang="en-US" sz="3200" dirty="0" err="1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Đạt</a:t>
            </a:r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cây</a:t>
            </a:r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con </a:t>
            </a:r>
            <a:r>
              <a:rPr lang="en-US" sz="3200" dirty="0" err="1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đứng</a:t>
            </a:r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thẳng</a:t>
            </a:r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vào</a:t>
            </a:r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hốc</a:t>
            </a:r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dùng</a:t>
            </a:r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xẻng</a:t>
            </a:r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nhỏ</a:t>
            </a:r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xúc</a:t>
            </a:r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giá</a:t>
            </a:r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thể</a:t>
            </a:r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lấp</a:t>
            </a:r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vừa</a:t>
            </a:r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kín</a:t>
            </a:r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gốc</a:t>
            </a:r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và</a:t>
            </a:r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dễ</a:t>
            </a:r>
            <a:endParaRPr lang="en-US" sz="3200" dirty="0">
              <a:solidFill>
                <a:srgbClr val="FF000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31907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1" dur="500"/>
                                        <p:tgtEl>
                                          <p:spTgt spid="409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40961" grpId="0"/>
      <p:bldP spid="8" grpId="0"/>
      <p:bldP spid="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Vì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sao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nên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gieo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hạt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trồng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cây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con </a:t>
            </a:r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quá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sâu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hoặc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quá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nông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600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Vì</a:t>
            </a:r>
            <a:r>
              <a:rPr lang="en-US" sz="3600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khi</a:t>
            </a:r>
            <a:r>
              <a:rPr lang="en-US" sz="3600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trồng</a:t>
            </a:r>
            <a:r>
              <a:rPr lang="en-US" sz="3600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cây</a:t>
            </a:r>
            <a:r>
              <a:rPr lang="en-US" sz="3600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quá</a:t>
            </a:r>
            <a:r>
              <a:rPr lang="en-US" sz="3600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sâu</a:t>
            </a:r>
            <a:r>
              <a:rPr lang="en-US" sz="3600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cây</a:t>
            </a:r>
            <a:r>
              <a:rPr lang="en-US" sz="3600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sẽ</a:t>
            </a:r>
            <a:r>
              <a:rPr lang="en-US" sz="3600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bị</a:t>
            </a:r>
            <a:r>
              <a:rPr lang="en-US" sz="3600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chặt</a:t>
            </a:r>
            <a:r>
              <a:rPr lang="en-US" sz="3600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rễ</a:t>
            </a:r>
            <a:r>
              <a:rPr lang="en-US" sz="3600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600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bị</a:t>
            </a:r>
            <a:r>
              <a:rPr lang="en-US" sz="3600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chết</a:t>
            </a:r>
            <a:r>
              <a:rPr lang="en-US" sz="3600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quá</a:t>
            </a:r>
            <a:r>
              <a:rPr lang="en-US" sz="3600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nông</a:t>
            </a:r>
            <a:r>
              <a:rPr lang="en-US" sz="3600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thì</a:t>
            </a:r>
            <a:r>
              <a:rPr lang="en-US" sz="3600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cây</a:t>
            </a:r>
            <a:r>
              <a:rPr lang="en-US" sz="3600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sẽ</a:t>
            </a:r>
            <a:r>
              <a:rPr lang="en-US" sz="3600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bị</a:t>
            </a:r>
            <a:r>
              <a:rPr lang="en-US" sz="3600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hở</a:t>
            </a:r>
            <a:r>
              <a:rPr lang="en-US" sz="3600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gốc</a:t>
            </a:r>
            <a:r>
              <a:rPr lang="en-US" sz="3600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600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dẫn</a:t>
            </a:r>
            <a:r>
              <a:rPr lang="en-US" sz="3600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đến</a:t>
            </a:r>
            <a:r>
              <a:rPr lang="en-US" sz="3600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cây</a:t>
            </a:r>
            <a:r>
              <a:rPr lang="en-US" sz="3600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sẽ</a:t>
            </a:r>
            <a:r>
              <a:rPr lang="en-US" sz="3600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bị</a:t>
            </a:r>
            <a:r>
              <a:rPr lang="en-US" sz="3600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chết</a:t>
            </a:r>
            <a:endParaRPr lang="en-US" sz="36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val 16"/>
          <p:cNvSpPr/>
          <p:nvPr/>
        </p:nvSpPr>
        <p:spPr>
          <a:xfrm>
            <a:off x="642910" y="285728"/>
            <a:ext cx="7429552" cy="1785950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C0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TRÒ CHƠI: </a:t>
            </a:r>
          </a:p>
          <a:p>
            <a:pPr algn="ctr"/>
            <a:r>
              <a:rPr lang="en-US" sz="3600" b="1" dirty="0">
                <a:solidFill>
                  <a:srgbClr val="C0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“ </a:t>
            </a:r>
            <a:r>
              <a:rPr lang="en-US" sz="3600" b="1" dirty="0" err="1">
                <a:solidFill>
                  <a:srgbClr val="C0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Giúp</a:t>
            </a:r>
            <a:r>
              <a:rPr lang="en-US" sz="3600" b="1" dirty="0">
                <a:solidFill>
                  <a:srgbClr val="C0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khỉ</a:t>
            </a:r>
            <a:r>
              <a:rPr lang="en-US" sz="3600" b="1" dirty="0">
                <a:solidFill>
                  <a:srgbClr val="C0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chọn</a:t>
            </a:r>
            <a:r>
              <a:rPr lang="en-US" sz="3600" b="1" dirty="0">
                <a:solidFill>
                  <a:srgbClr val="C0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hạt</a:t>
            </a:r>
            <a:r>
              <a:rPr lang="en-US" sz="3600" b="1" dirty="0">
                <a:solidFill>
                  <a:srgbClr val="C0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giống</a:t>
            </a:r>
            <a:r>
              <a:rPr lang="en-US" sz="3600" b="1" dirty="0">
                <a:solidFill>
                  <a:srgbClr val="C0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để</a:t>
            </a:r>
            <a:r>
              <a:rPr lang="en-US" sz="3600" b="1" dirty="0">
                <a:solidFill>
                  <a:srgbClr val="C0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gieo</a:t>
            </a:r>
            <a:r>
              <a:rPr lang="en-US" sz="3600" b="1" dirty="0">
                <a:solidFill>
                  <a:srgbClr val="C0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hạt</a:t>
            </a:r>
            <a:r>
              <a:rPr lang="en-US" sz="4000" b="1" dirty="0">
                <a:solidFill>
                  <a:srgbClr val="C0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”</a:t>
            </a:r>
          </a:p>
        </p:txBody>
      </p:sp>
      <p:pic>
        <p:nvPicPr>
          <p:cNvPr id="19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4679888" y="6307216"/>
            <a:ext cx="758423" cy="481489"/>
          </a:xfrm>
          <a:prstGeom prst="rect">
            <a:avLst/>
          </a:prstGeom>
        </p:spPr>
      </p:pic>
      <p:pic>
        <p:nvPicPr>
          <p:cNvPr id="20" name="Picture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19509" y="5638800"/>
            <a:ext cx="818691" cy="790409"/>
          </a:xfrm>
          <a:prstGeom prst="rect">
            <a:avLst/>
          </a:prstGeom>
        </p:spPr>
      </p:pic>
      <p:pic>
        <p:nvPicPr>
          <p:cNvPr id="21" name="Picture 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1447800" y="44649"/>
            <a:ext cx="1011548" cy="274528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214282" y="2214554"/>
            <a:ext cx="864399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/>
              <a:t>Em</a:t>
            </a:r>
            <a:r>
              <a:rPr lang="en-US" sz="3600" dirty="0"/>
              <a:t> </a:t>
            </a:r>
            <a:r>
              <a:rPr lang="en-US" sz="3600" dirty="0" err="1"/>
              <a:t>hãy</a:t>
            </a:r>
            <a:r>
              <a:rPr lang="en-US" sz="3600" dirty="0"/>
              <a:t> </a:t>
            </a:r>
            <a:r>
              <a:rPr lang="en-US" sz="3600" dirty="0" err="1"/>
              <a:t>cùng</a:t>
            </a:r>
            <a:r>
              <a:rPr lang="en-US" sz="3600" dirty="0"/>
              <a:t> </a:t>
            </a:r>
            <a:r>
              <a:rPr lang="en-US" sz="3600" dirty="0" err="1"/>
              <a:t>các</a:t>
            </a:r>
            <a:r>
              <a:rPr lang="en-US" sz="3600" dirty="0"/>
              <a:t> </a:t>
            </a:r>
            <a:r>
              <a:rPr lang="en-US" sz="3600" dirty="0" err="1"/>
              <a:t>bạn</a:t>
            </a:r>
            <a:r>
              <a:rPr lang="en-US" sz="3600" dirty="0"/>
              <a:t> </a:t>
            </a:r>
            <a:r>
              <a:rPr lang="en-US" sz="3600" dirty="0" err="1"/>
              <a:t>chọn</a:t>
            </a:r>
            <a:r>
              <a:rPr lang="en-US" sz="3600" dirty="0"/>
              <a:t> </a:t>
            </a:r>
            <a:r>
              <a:rPr lang="en-US" sz="3600" dirty="0" err="1"/>
              <a:t>ra</a:t>
            </a:r>
            <a:r>
              <a:rPr lang="en-US" sz="3600" dirty="0"/>
              <a:t> </a:t>
            </a:r>
            <a:r>
              <a:rPr lang="en-US" sz="3600" dirty="0" err="1"/>
              <a:t>các</a:t>
            </a:r>
            <a:r>
              <a:rPr lang="en-US" sz="3600" dirty="0"/>
              <a:t> </a:t>
            </a:r>
            <a:r>
              <a:rPr lang="en-US" sz="3600" dirty="0" err="1"/>
              <a:t>hạt</a:t>
            </a:r>
            <a:r>
              <a:rPr lang="en-US" sz="3600" dirty="0"/>
              <a:t> </a:t>
            </a:r>
            <a:r>
              <a:rPr lang="en-US" sz="3600" dirty="0" err="1"/>
              <a:t>giống</a:t>
            </a:r>
            <a:r>
              <a:rPr lang="en-US" sz="3600" dirty="0"/>
              <a:t> </a:t>
            </a:r>
            <a:r>
              <a:rPr lang="en-US" sz="3600" dirty="0" err="1"/>
              <a:t>có</a:t>
            </a:r>
            <a:r>
              <a:rPr lang="en-US" sz="3600" dirty="0"/>
              <a:t> </a:t>
            </a:r>
            <a:r>
              <a:rPr lang="en-US" sz="3600" dirty="0" err="1"/>
              <a:t>thể</a:t>
            </a:r>
            <a:r>
              <a:rPr lang="en-US" sz="3600" dirty="0"/>
              <a:t> </a:t>
            </a:r>
            <a:r>
              <a:rPr lang="en-US" sz="3600" dirty="0" err="1"/>
              <a:t>gieo</a:t>
            </a:r>
            <a:r>
              <a:rPr lang="en-US" sz="3600" dirty="0"/>
              <a:t> </a:t>
            </a:r>
            <a:r>
              <a:rPr lang="en-US" sz="3600" dirty="0" err="1"/>
              <a:t>hạt</a:t>
            </a:r>
            <a:r>
              <a:rPr lang="en-US" sz="3600" dirty="0"/>
              <a:t>?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9889294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8596" y="714356"/>
            <a:ext cx="8229600" cy="775542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en-US" dirty="0" err="1">
                <a:latin typeface="Times New Roman" pitchFamily="18" charset="0"/>
                <a:cs typeface="Times New Roman" pitchFamily="18" charset="0"/>
              </a:rPr>
              <a:t>Giúp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Khỉ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chọn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hạt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giống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gieo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hạt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3" descr="038b4ff17003114c478d29a567a6daaf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743200" y="1447800"/>
            <a:ext cx="2993754" cy="4800600"/>
          </a:xfrm>
          <a:prstGeom prst="rect">
            <a:avLst/>
          </a:prstGeom>
        </p:spPr>
      </p:pic>
      <p:pic>
        <p:nvPicPr>
          <p:cNvPr id="5" name="Picture 4" descr="4a28406e86abb27c8f54aaa4fce82474.png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857995" y="4733540"/>
            <a:ext cx="2286005" cy="2124460"/>
          </a:xfrm>
          <a:prstGeom prst="rect">
            <a:avLst/>
          </a:prstGeom>
        </p:spPr>
      </p:pic>
      <p:sp>
        <p:nvSpPr>
          <p:cNvPr id="6" name="TextBox 5">
            <a:hlinkClick r:id="rId6" action="ppaction://hlinksldjump"/>
          </p:cNvPr>
          <p:cNvSpPr txBox="1"/>
          <p:nvPr/>
        </p:nvSpPr>
        <p:spPr>
          <a:xfrm>
            <a:off x="7239000" y="5029200"/>
            <a:ext cx="1524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>
                <a:solidFill>
                  <a:srgbClr val="FF0000"/>
                </a:solidFill>
              </a:rPr>
              <a:t>PLAY</a:t>
            </a:r>
          </a:p>
        </p:txBody>
      </p:sp>
      <p:pic>
        <p:nvPicPr>
          <p:cNvPr id="7" name="Mr_Turtle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7" cstate="print"/>
          <a:stretch>
            <a:fillRect/>
          </a:stretch>
        </p:blipFill>
        <p:spPr>
          <a:xfrm>
            <a:off x="-838200" y="2514600"/>
            <a:ext cx="914400" cy="914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numSld="2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e871ae532f8a54d4c42f4a31c510cfee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648200" y="1219200"/>
            <a:ext cx="4495800" cy="4992320"/>
          </a:xfrm>
          <a:prstGeom prst="rect">
            <a:avLst/>
          </a:prstGeom>
        </p:spPr>
      </p:pic>
      <p:pic>
        <p:nvPicPr>
          <p:cNvPr id="5" name="Picture 4" descr="40f9fda41d493f5ee4f319e5666124a8.png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flipH="1">
            <a:off x="7467600" y="2286000"/>
            <a:ext cx="1295400" cy="1219200"/>
          </a:xfrm>
          <a:prstGeom prst="rect">
            <a:avLst/>
          </a:prstGeom>
        </p:spPr>
      </p:pic>
      <p:pic>
        <p:nvPicPr>
          <p:cNvPr id="6" name="Picture 5" descr="40f9fda41d493f5ee4f319e5666124a8.png">
            <a:hlinkClick r:id="rId6" action="ppaction://hlinksldjump"/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flipH="1">
            <a:off x="7162800" y="3657600"/>
            <a:ext cx="1295400" cy="1219200"/>
          </a:xfrm>
          <a:prstGeom prst="rect">
            <a:avLst/>
          </a:prstGeom>
        </p:spPr>
      </p:pic>
      <p:pic>
        <p:nvPicPr>
          <p:cNvPr id="7" name="Picture 6" descr="40f9fda41d493f5ee4f319e5666124a8.png">
            <a:hlinkClick r:id="rId7" action="ppaction://hlinksldjump"/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flipH="1">
            <a:off x="5105400" y="2286000"/>
            <a:ext cx="1219200" cy="1219200"/>
          </a:xfrm>
          <a:prstGeom prst="rect">
            <a:avLst/>
          </a:prstGeom>
        </p:spPr>
      </p:pic>
      <p:pic>
        <p:nvPicPr>
          <p:cNvPr id="8" name="Picture 7" descr="40f9fda41d493f5ee4f319e5666124a8.png">
            <a:hlinkClick r:id="rId8" action="ppaction://hlinksldjump"/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flipH="1">
            <a:off x="5638800" y="1295400"/>
            <a:ext cx="1295400" cy="1295400"/>
          </a:xfrm>
          <a:prstGeom prst="rect">
            <a:avLst/>
          </a:prstGeom>
        </p:spPr>
      </p:pic>
      <p:pic>
        <p:nvPicPr>
          <p:cNvPr id="9" name="Picture 8" descr="40f9fda41d493f5ee4f319e5666124a8.png">
            <a:hlinkClick r:id="rId9" action="ppaction://hlinksldjump"/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flipH="1">
            <a:off x="6781799" y="1447800"/>
            <a:ext cx="1219201" cy="1219200"/>
          </a:xfrm>
          <a:prstGeom prst="rect">
            <a:avLst/>
          </a:prstGeom>
        </p:spPr>
      </p:pic>
      <p:pic>
        <p:nvPicPr>
          <p:cNvPr id="10" name="Picture 9" descr="40f9fda41d493f5ee4f319e5666124a8.png">
            <a:hlinkClick r:id="rId10" action="ppaction://hlinksldjump"/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flipH="1">
            <a:off x="4724398" y="3581400"/>
            <a:ext cx="1219201" cy="1143000"/>
          </a:xfrm>
          <a:prstGeom prst="rect">
            <a:avLst/>
          </a:prstGeom>
        </p:spPr>
      </p:pic>
      <p:pic>
        <p:nvPicPr>
          <p:cNvPr id="11" name="Picture 10" descr="40f9fda41d493f5ee4f319e5666124a8.png">
            <a:hlinkClick r:id="rId11" action="ppaction://hlinksldjump"/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flipH="1">
            <a:off x="6248400" y="2514600"/>
            <a:ext cx="1295400" cy="1295400"/>
          </a:xfrm>
          <a:prstGeom prst="rect">
            <a:avLst/>
          </a:prstGeom>
        </p:spPr>
      </p:pic>
      <p:pic>
        <p:nvPicPr>
          <p:cNvPr id="13" name="Picture 12" descr="886255f75f86d6f948235e2659cdd1c2.png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1828800" y="4864894"/>
            <a:ext cx="2057400" cy="1993106"/>
          </a:xfrm>
          <a:prstGeom prst="rect">
            <a:avLst/>
          </a:prstGeom>
        </p:spPr>
      </p:pic>
      <p:pic>
        <p:nvPicPr>
          <p:cNvPr id="16" name="Picture 2" descr="Kết quả hình ảnh cho tree apple cartoon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0" b="100000" l="0" r="100000">
                        <a14:foregroundMark x1="25240" y1="8836" x2="7348" y2="27209"/>
                        <a14:foregroundMark x1="15176" y1="15708" x2="5112" y2="26087"/>
                        <a14:foregroundMark x1="6869" y1="31136" x2="1597" y2="39972"/>
                        <a14:foregroundMark x1="7348" y1="43338" x2="7348" y2="49930"/>
                        <a14:foregroundMark x1="33067" y1="7714" x2="70128" y2="5470"/>
                        <a14:foregroundMark x1="40415" y1="4628" x2="53994" y2="3506"/>
                        <a14:foregroundMark x1="79393" y1="10379" x2="90256" y2="25386"/>
                        <a14:foregroundMark x1="91054" y1="20757" x2="96326" y2="4572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3124200"/>
            <a:ext cx="1752600" cy="1981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05556E-6 -3.33333E-6 L 0.18768 -3.33333E-6 " pathEditMode="relative" rAng="0" ptsTypes="AA">
                                      <p:cBhvr>
                                        <p:cTn id="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4" y="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4.44444E-6 L -3.33333E-6 0.17222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8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47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8768 -3.33333E-6 L 0.26268 -3.33333E-6 " pathEditMode="relative" rAng="0" ptsTypes="AA">
                                      <p:cBhvr>
                                        <p:cTn id="19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8" y="0"/>
                                    </p:animMotion>
                                  </p:childTnLst>
                                </p:cTn>
                              </p:par>
                              <p:par>
                                <p:cTn id="20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022E-16 -2.22222E-6 L 1.11022E-16 0.34445 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7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47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6267 0 L 0.34601 0 " pathEditMode="relative" rAng="0" ptsTypes="AA">
                                      <p:cBhvr>
                                        <p:cTn id="32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2" y="0"/>
                                    </p:animMotion>
                                  </p:childTnLst>
                                </p:cTn>
                              </p:par>
                              <p:par>
                                <p:cTn id="33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022E-16 -3.33333E-6 L -0.00417 0.48334 " pathEditMode="relative" rAng="0" ptsTypes="AA">
                                      <p:cBhvr>
                                        <p:cTn id="34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" y="24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000"/>
                            </p:stCondLst>
                            <p:childTnLst>
                              <p:par>
                                <p:cTn id="36" presetID="47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346 -3.33333E-6 L 0.396 -3.33333E-6 " pathEditMode="relative" rAng="0" ptsTypes="AA">
                                      <p:cBhvr>
                                        <p:cTn id="45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" y="0"/>
                                    </p:animMotion>
                                  </p:childTnLst>
                                </p:cTn>
                              </p:par>
                              <p:par>
                                <p:cTn id="46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1.11111E-6 L -0.00417 0.29445 " pathEditMode="relative" rAng="0" ptsTypes="AA">
                                      <p:cBhvr>
                                        <p:cTn id="47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" y="14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2000"/>
                            </p:stCondLst>
                            <p:childTnLst>
                              <p:par>
                                <p:cTn id="49" presetID="47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39601 -2.22222E-6 L 0.47934 -2.22222E-6 " pathEditMode="relative" rAng="0" ptsTypes="AA">
                                      <p:cBhvr>
                                        <p:cTn id="58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2" y="0"/>
                                    </p:animMotion>
                                  </p:childTnLst>
                                </p:cTn>
                              </p:par>
                              <p:par>
                                <p:cTn id="59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5.55112E-17 L -3.33333E-6 0.45556 " pathEditMode="relative" rAng="0" ptsTypes="AA">
                                      <p:cBhvr>
                                        <p:cTn id="60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22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2000"/>
                            </p:stCondLst>
                            <p:childTnLst>
                              <p:par>
                                <p:cTn id="62" presetID="47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6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8" fill="hold">
                      <p:stCondLst>
                        <p:cond delay="0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47934 -3.33333E-6 L 0.52934 -3.33333E-6 " pathEditMode="relative" rAng="0" ptsTypes="AA">
                                      <p:cBhvr>
                                        <p:cTn id="71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" y="0"/>
                                    </p:animMotion>
                                  </p:childTnLst>
                                </p:cTn>
                              </p:par>
                              <p:par>
                                <p:cTn id="72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2.22222E-6 L 0.00416 0.13334 " pathEditMode="relative" rAng="0" ptsTypes="AA">
                                      <p:cBhvr>
                                        <p:cTn id="7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" y="6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2000"/>
                            </p:stCondLst>
                            <p:childTnLst>
                              <p:par>
                                <p:cTn id="75" presetID="47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7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80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1" fill="hold">
                      <p:stCondLst>
                        <p:cond delay="0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2083 -2.22222E-6 L 0.02083 0.33334 " pathEditMode="relative" rAng="0" ptsTypes="AA">
                                      <p:cBhvr>
                                        <p:cTn id="8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67"/>
                                    </p:animMotion>
                                  </p:childTnLst>
                                </p:cTn>
                              </p:par>
                              <p:par>
                                <p:cTn id="85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52934 -3.33333E-6 L 0.571 -3.33333E-6 " pathEditMode="relative" rAng="0" ptsTypes="AA">
                                      <p:cBhvr>
                                        <p:cTn id="8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2000"/>
                            </p:stCondLst>
                            <p:childTnLst>
                              <p:par>
                                <p:cTn id="88" presetID="47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0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928662" y="214290"/>
            <a:ext cx="5943600" cy="20574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1643042" y="914400"/>
            <a:ext cx="528641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/>
              <a:t>Đố</a:t>
            </a:r>
            <a:r>
              <a:rPr lang="en-US" sz="4000" dirty="0"/>
              <a:t> </a:t>
            </a:r>
            <a:r>
              <a:rPr lang="en-US" sz="4000" dirty="0" err="1"/>
              <a:t>bạn</a:t>
            </a:r>
            <a:r>
              <a:rPr lang="en-US" sz="4000" dirty="0"/>
              <a:t> </a:t>
            </a:r>
            <a:r>
              <a:rPr lang="en-US" sz="4000" dirty="0" err="1"/>
              <a:t>tớ</a:t>
            </a:r>
            <a:r>
              <a:rPr lang="en-US" sz="4000" dirty="0"/>
              <a:t> </a:t>
            </a:r>
            <a:r>
              <a:rPr lang="en-US" sz="4000" dirty="0" err="1"/>
              <a:t>là</a:t>
            </a:r>
            <a:r>
              <a:rPr lang="en-US" sz="4000" dirty="0"/>
              <a:t> </a:t>
            </a:r>
            <a:r>
              <a:rPr lang="en-US" sz="4000" dirty="0" err="1"/>
              <a:t>hạt</a:t>
            </a:r>
            <a:r>
              <a:rPr lang="en-US" sz="4000" dirty="0"/>
              <a:t> </a:t>
            </a:r>
            <a:r>
              <a:rPr lang="en-US" sz="4000" dirty="0" err="1"/>
              <a:t>gì</a:t>
            </a:r>
            <a:r>
              <a:rPr lang="en-US" sz="4000" dirty="0"/>
              <a:t>?</a:t>
            </a:r>
          </a:p>
        </p:txBody>
      </p:sp>
      <p:pic>
        <p:nvPicPr>
          <p:cNvPr id="4" name="Picture 2" descr="Kết quả hình ảnh cho tree apple cartoon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25240" y1="8836" x2="7348" y2="27209"/>
                        <a14:foregroundMark x1="15176" y1="15708" x2="5112" y2="26087"/>
                        <a14:foregroundMark x1="6869" y1="31136" x2="1597" y2="39972"/>
                        <a14:foregroundMark x1="7348" y1="43338" x2="7348" y2="49930"/>
                        <a14:foregroundMark x1="33067" y1="7714" x2="70128" y2="5470"/>
                        <a14:foregroundMark x1="40415" y1="4628" x2="53994" y2="3506"/>
                        <a14:foregroundMark x1="79393" y1="10379" x2="90256" y2="25386"/>
                        <a14:foregroundMark x1="91054" y1="20757" x2="96326" y2="4572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97941" y="2590800"/>
            <a:ext cx="3146059" cy="34786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 descr="886255f75f86d6f948235e2659cdd1c2.png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7429520" y="214290"/>
            <a:ext cx="1900084" cy="1840706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1285852" y="2500305"/>
            <a:ext cx="4419603" cy="34808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Action Button: Back or Previous 9">
            <a:hlinkClick r:id="rId8" action="ppaction://hlinksldjump" highlightClick="1"/>
          </p:cNvPr>
          <p:cNvSpPr/>
          <p:nvPr/>
        </p:nvSpPr>
        <p:spPr>
          <a:xfrm>
            <a:off x="8215338" y="6429396"/>
            <a:ext cx="642942" cy="428604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571472" y="857232"/>
            <a:ext cx="5943600" cy="78581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4" name="Picture 2" descr="Kết quả hình ảnh cho tree apple cartoon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25240" y1="8836" x2="7348" y2="27209"/>
                        <a14:foregroundMark x1="15176" y1="15708" x2="5112" y2="26087"/>
                        <a14:foregroundMark x1="6869" y1="31136" x2="1597" y2="39972"/>
                        <a14:foregroundMark x1="7348" y1="43338" x2="7348" y2="49930"/>
                        <a14:foregroundMark x1="33067" y1="7714" x2="70128" y2="5470"/>
                        <a14:foregroundMark x1="40415" y1="4628" x2="53994" y2="3506"/>
                        <a14:foregroundMark x1="79393" y1="10379" x2="90256" y2="25386"/>
                        <a14:foregroundMark x1="91054" y1="20757" x2="96326" y2="4572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97941" y="2590800"/>
            <a:ext cx="3146059" cy="34786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 descr="886255f75f86d6f948235e2659cdd1c2.png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7429520" y="214290"/>
            <a:ext cx="1900084" cy="1840706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785786" y="785794"/>
            <a:ext cx="528641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/>
              <a:t>Đố</a:t>
            </a:r>
            <a:r>
              <a:rPr lang="en-US" sz="4000" dirty="0"/>
              <a:t> </a:t>
            </a:r>
            <a:r>
              <a:rPr lang="en-US" sz="4000" dirty="0" err="1"/>
              <a:t>bạn</a:t>
            </a:r>
            <a:r>
              <a:rPr lang="en-US" sz="4000" dirty="0"/>
              <a:t> </a:t>
            </a:r>
            <a:r>
              <a:rPr lang="en-US" sz="4000" dirty="0" err="1"/>
              <a:t>tớ</a:t>
            </a:r>
            <a:r>
              <a:rPr lang="en-US" sz="4000" dirty="0"/>
              <a:t> </a:t>
            </a:r>
            <a:r>
              <a:rPr lang="en-US" sz="4000" dirty="0" err="1"/>
              <a:t>là</a:t>
            </a:r>
            <a:r>
              <a:rPr lang="en-US" sz="4000" dirty="0"/>
              <a:t> </a:t>
            </a:r>
            <a:r>
              <a:rPr lang="en-US" sz="4000" dirty="0" err="1"/>
              <a:t>hạt</a:t>
            </a:r>
            <a:r>
              <a:rPr lang="en-US" sz="4000" dirty="0"/>
              <a:t> </a:t>
            </a:r>
            <a:r>
              <a:rPr lang="en-US" sz="4000" dirty="0" err="1"/>
              <a:t>gì</a:t>
            </a:r>
            <a:r>
              <a:rPr lang="en-US" sz="4000" dirty="0"/>
              <a:t>?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1214414" y="2500306"/>
            <a:ext cx="4700396" cy="3857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1" name="Action Button: Back or Previous 10">
            <a:hlinkClick r:id="rId8" action="ppaction://hlinksldjump" highlightClick="1"/>
          </p:cNvPr>
          <p:cNvSpPr/>
          <p:nvPr/>
        </p:nvSpPr>
        <p:spPr>
          <a:xfrm>
            <a:off x="8286776" y="6215082"/>
            <a:ext cx="642942" cy="428604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0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428596" y="304800"/>
            <a:ext cx="6734204" cy="20574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4" name="Picture 2" descr="Kết quả hình ảnh cho tree apple cartoon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25240" y1="8836" x2="7348" y2="27209"/>
                        <a14:foregroundMark x1="15176" y1="15708" x2="5112" y2="26087"/>
                        <a14:foregroundMark x1="6869" y1="31136" x2="1597" y2="39972"/>
                        <a14:foregroundMark x1="7348" y1="43338" x2="7348" y2="49930"/>
                        <a14:foregroundMark x1="33067" y1="7714" x2="70128" y2="5470"/>
                        <a14:foregroundMark x1="40415" y1="4628" x2="53994" y2="3506"/>
                        <a14:foregroundMark x1="79393" y1="10379" x2="90256" y2="25386"/>
                        <a14:foregroundMark x1="91054" y1="20757" x2="96326" y2="4572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97941" y="2590800"/>
            <a:ext cx="3146059" cy="34786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 descr="886255f75f86d6f948235e2659cdd1c2.png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7243916" y="0"/>
            <a:ext cx="1900084" cy="1840706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785786" y="857232"/>
            <a:ext cx="528641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/>
              <a:t>Đố</a:t>
            </a:r>
            <a:r>
              <a:rPr lang="en-US" sz="4000" dirty="0"/>
              <a:t> </a:t>
            </a:r>
            <a:r>
              <a:rPr lang="en-US" sz="4000" dirty="0" err="1"/>
              <a:t>bạn</a:t>
            </a:r>
            <a:r>
              <a:rPr lang="en-US" sz="4000" dirty="0"/>
              <a:t> </a:t>
            </a:r>
            <a:r>
              <a:rPr lang="en-US" sz="4000" dirty="0" err="1"/>
              <a:t>tớ</a:t>
            </a:r>
            <a:r>
              <a:rPr lang="en-US" sz="4000" dirty="0"/>
              <a:t> </a:t>
            </a:r>
            <a:r>
              <a:rPr lang="en-US" sz="4000" dirty="0" err="1"/>
              <a:t>là</a:t>
            </a:r>
            <a:r>
              <a:rPr lang="en-US" sz="4000" dirty="0"/>
              <a:t> </a:t>
            </a:r>
            <a:r>
              <a:rPr lang="en-US" sz="4000" dirty="0" err="1"/>
              <a:t>cây</a:t>
            </a:r>
            <a:r>
              <a:rPr lang="en-US" sz="4000" dirty="0"/>
              <a:t> </a:t>
            </a:r>
            <a:r>
              <a:rPr lang="en-US" sz="4000" dirty="0" err="1"/>
              <a:t>gì</a:t>
            </a:r>
            <a:r>
              <a:rPr lang="en-US" sz="4000" dirty="0"/>
              <a:t>?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1000100" y="2714620"/>
            <a:ext cx="4857784" cy="312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1" name="Action Button: Back or Previous 10">
            <a:hlinkClick r:id="rId8" action="ppaction://hlinksldjump" highlightClick="1"/>
          </p:cNvPr>
          <p:cNvSpPr/>
          <p:nvPr/>
        </p:nvSpPr>
        <p:spPr>
          <a:xfrm>
            <a:off x="8286776" y="6429396"/>
            <a:ext cx="642942" cy="428604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0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428596" y="304800"/>
            <a:ext cx="6000792" cy="20574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4" name="Picture 2" descr="Kết quả hình ảnh cho tree apple cartoon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25240" y1="8836" x2="7348" y2="27209"/>
                        <a14:foregroundMark x1="15176" y1="15708" x2="5112" y2="26087"/>
                        <a14:foregroundMark x1="6869" y1="31136" x2="1597" y2="39972"/>
                        <a14:foregroundMark x1="7348" y1="43338" x2="7348" y2="49930"/>
                        <a14:foregroundMark x1="33067" y1="7714" x2="70128" y2="5470"/>
                        <a14:foregroundMark x1="40415" y1="4628" x2="53994" y2="3506"/>
                        <a14:foregroundMark x1="79393" y1="10379" x2="90256" y2="25386"/>
                        <a14:foregroundMark x1="91054" y1="20757" x2="96326" y2="4572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97941" y="2590800"/>
            <a:ext cx="3146059" cy="34786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 descr="886255f75f86d6f948235e2659cdd1c2.png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7243916" y="285728"/>
            <a:ext cx="1900084" cy="1840706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1000100" y="928670"/>
            <a:ext cx="528641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/>
              <a:t>Đố</a:t>
            </a:r>
            <a:r>
              <a:rPr lang="en-US" sz="4000" dirty="0"/>
              <a:t> </a:t>
            </a:r>
            <a:r>
              <a:rPr lang="en-US" sz="4000" dirty="0" err="1"/>
              <a:t>bạn</a:t>
            </a:r>
            <a:r>
              <a:rPr lang="en-US" sz="4000" dirty="0"/>
              <a:t> </a:t>
            </a:r>
            <a:r>
              <a:rPr lang="en-US" sz="4000" dirty="0" err="1"/>
              <a:t>tớ</a:t>
            </a:r>
            <a:r>
              <a:rPr lang="en-US" sz="4000" dirty="0"/>
              <a:t> </a:t>
            </a:r>
            <a:r>
              <a:rPr lang="en-US" sz="4000" dirty="0" err="1"/>
              <a:t>là</a:t>
            </a:r>
            <a:r>
              <a:rPr lang="en-US" sz="4000" dirty="0"/>
              <a:t> </a:t>
            </a:r>
            <a:r>
              <a:rPr lang="en-US" sz="4000" dirty="0" err="1"/>
              <a:t>hạt</a:t>
            </a:r>
            <a:r>
              <a:rPr lang="en-US" sz="4000" dirty="0"/>
              <a:t> </a:t>
            </a:r>
            <a:r>
              <a:rPr lang="en-US" sz="4000" dirty="0" err="1"/>
              <a:t>gì</a:t>
            </a:r>
            <a:r>
              <a:rPr lang="en-US" sz="4000" dirty="0"/>
              <a:t>?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857224" y="2643182"/>
            <a:ext cx="4786346" cy="33192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1" name="Action Button: Back or Previous 10">
            <a:hlinkClick r:id="rId5" action="ppaction://hlinksldjump" highlightClick="1"/>
          </p:cNvPr>
          <p:cNvSpPr/>
          <p:nvPr/>
        </p:nvSpPr>
        <p:spPr>
          <a:xfrm>
            <a:off x="8286776" y="6215082"/>
            <a:ext cx="642942" cy="428604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0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219200" y="714356"/>
            <a:ext cx="5943600" cy="107157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4" name="Picture 2" descr="Kết quả hình ảnh cho tree apple cartoon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25240" y1="8836" x2="7348" y2="27209"/>
                        <a14:foregroundMark x1="15176" y1="15708" x2="5112" y2="26087"/>
                        <a14:foregroundMark x1="6869" y1="31136" x2="1597" y2="39972"/>
                        <a14:foregroundMark x1="7348" y1="43338" x2="7348" y2="49930"/>
                        <a14:foregroundMark x1="33067" y1="7714" x2="70128" y2="5470"/>
                        <a14:foregroundMark x1="40415" y1="4628" x2="53994" y2="3506"/>
                        <a14:foregroundMark x1="79393" y1="10379" x2="90256" y2="25386"/>
                        <a14:foregroundMark x1="91054" y1="20757" x2="96326" y2="4572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97941" y="2590800"/>
            <a:ext cx="3146059" cy="34786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 descr="886255f75f86d6f948235e2659cdd1c2.png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572132" y="5072074"/>
            <a:ext cx="1571636" cy="1522522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1643042" y="914400"/>
            <a:ext cx="528641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/>
              <a:t>Đố</a:t>
            </a:r>
            <a:r>
              <a:rPr lang="en-US" sz="4000" dirty="0"/>
              <a:t> </a:t>
            </a:r>
            <a:r>
              <a:rPr lang="en-US" sz="4000" dirty="0" err="1"/>
              <a:t>bạn</a:t>
            </a:r>
            <a:r>
              <a:rPr lang="en-US" sz="4000" dirty="0"/>
              <a:t> </a:t>
            </a:r>
            <a:r>
              <a:rPr lang="en-US" sz="4000" dirty="0" err="1"/>
              <a:t>tớ</a:t>
            </a:r>
            <a:r>
              <a:rPr lang="en-US" sz="4000" dirty="0"/>
              <a:t> </a:t>
            </a:r>
            <a:r>
              <a:rPr lang="en-US" sz="4000" dirty="0" err="1"/>
              <a:t>là</a:t>
            </a:r>
            <a:r>
              <a:rPr lang="en-US" sz="4000" dirty="0"/>
              <a:t> </a:t>
            </a:r>
            <a:r>
              <a:rPr lang="en-US" sz="4000" dirty="0" err="1"/>
              <a:t>hạt</a:t>
            </a:r>
            <a:r>
              <a:rPr lang="en-US" sz="4000" dirty="0"/>
              <a:t> </a:t>
            </a:r>
            <a:r>
              <a:rPr lang="en-US" sz="4000" dirty="0" err="1"/>
              <a:t>gì</a:t>
            </a:r>
            <a:r>
              <a:rPr lang="en-US" sz="4000" dirty="0"/>
              <a:t>?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1571604" y="2071678"/>
            <a:ext cx="3962400" cy="3609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1" name="Action Button: Back or Previous 10">
            <a:hlinkClick r:id="rId8" action="ppaction://hlinksldjump" highlightClick="1"/>
          </p:cNvPr>
          <p:cNvSpPr/>
          <p:nvPr/>
        </p:nvSpPr>
        <p:spPr>
          <a:xfrm>
            <a:off x="8286776" y="6429396"/>
            <a:ext cx="642942" cy="428604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19" descr="Pictur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AutoShape 8"/>
          <p:cNvSpPr>
            <a:spLocks noChangeArrowheads="1"/>
          </p:cNvSpPr>
          <p:nvPr/>
        </p:nvSpPr>
        <p:spPr bwMode="auto">
          <a:xfrm>
            <a:off x="7696200" y="76200"/>
            <a:ext cx="838200" cy="914400"/>
          </a:xfrm>
          <a:prstGeom prst="star5">
            <a:avLst/>
          </a:prstGeom>
          <a:solidFill>
            <a:schemeClr val="accent2"/>
          </a:solidFill>
          <a:ln w="57150">
            <a:solidFill>
              <a:srgbClr val="66FF33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en-US">
              <a:latin typeface="Arial" charset="0"/>
            </a:endParaRPr>
          </a:p>
        </p:txBody>
      </p:sp>
      <p:sp>
        <p:nvSpPr>
          <p:cNvPr id="13" name="Rectangle 1"/>
          <p:cNvSpPr txBox="1">
            <a:spLocks noChangeArrowheads="1"/>
          </p:cNvSpPr>
          <p:nvPr/>
        </p:nvSpPr>
        <p:spPr>
          <a:xfrm>
            <a:off x="76200" y="2300377"/>
            <a:ext cx="8622917" cy="2464777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68580" tIns="34290" rIns="68580" bIns="34290">
            <a:sp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indent="342900" algn="ctr">
              <a:lnSpc>
                <a:spcPct val="150000"/>
              </a:lnSpc>
              <a:spcBef>
                <a:spcPts val="1350"/>
              </a:spcBef>
            </a:pPr>
            <a:r>
              <a:rPr lang="en-US" sz="48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TRÒ</a:t>
            </a:r>
            <a:r>
              <a:rPr lang="en-US" sz="48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CHƠI</a:t>
            </a:r>
            <a:r>
              <a:rPr lang="en-US" sz="48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indent="342900" algn="ctr">
              <a:lnSpc>
                <a:spcPct val="150000"/>
              </a:lnSpc>
              <a:spcBef>
                <a:spcPts val="1350"/>
              </a:spcBef>
            </a:pPr>
            <a:r>
              <a:rPr lang="en-US" sz="48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“AI </a:t>
            </a:r>
            <a:r>
              <a:rPr lang="en-US" sz="48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NHANH</a:t>
            </a:r>
            <a:r>
              <a:rPr lang="en-US" sz="48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HƠN</a:t>
            </a:r>
            <a:r>
              <a:rPr lang="en-US" sz="48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</a:p>
        </p:txBody>
      </p:sp>
      <p:sp>
        <p:nvSpPr>
          <p:cNvPr id="3" name="Oval 2"/>
          <p:cNvSpPr/>
          <p:nvPr/>
        </p:nvSpPr>
        <p:spPr>
          <a:xfrm>
            <a:off x="1828800" y="533400"/>
            <a:ext cx="5562600" cy="1752600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solidFill>
                  <a:srgbClr val="002060"/>
                </a:solidFill>
              </a:rPr>
              <a:t>KHỞI ĐỘNG</a:t>
            </a:r>
          </a:p>
        </p:txBody>
      </p:sp>
    </p:spTree>
    <p:extLst>
      <p:ext uri="{BB962C8B-B14F-4D97-AF65-F5344CB8AC3E}">
        <p14:creationId xmlns:p14="http://schemas.microsoft.com/office/powerpoint/2010/main" val="226663795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Kết quả hình ảnh cho tree apple cartoon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25240" y1="8836" x2="7348" y2="27209"/>
                        <a14:foregroundMark x1="15176" y1="15708" x2="5112" y2="26087"/>
                        <a14:foregroundMark x1="6869" y1="31136" x2="1597" y2="39972"/>
                        <a14:foregroundMark x1="7348" y1="43338" x2="7348" y2="49930"/>
                        <a14:foregroundMark x1="33067" y1="7714" x2="70128" y2="5470"/>
                        <a14:foregroundMark x1="40415" y1="4628" x2="53994" y2="3506"/>
                        <a14:foregroundMark x1="79393" y1="10379" x2="90256" y2="25386"/>
                        <a14:foregroundMark x1="91054" y1="20757" x2="96326" y2="4572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97941" y="2590800"/>
            <a:ext cx="3146059" cy="34786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2743200" y="3048000"/>
            <a:ext cx="2667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ở </a:t>
            </a:r>
            <a:r>
              <a:rPr lang="en-US" dirty="0" err="1"/>
              <a:t>chỗ</a:t>
            </a:r>
            <a:r>
              <a:rPr lang="en-US" dirty="0"/>
              <a:t> </a:t>
            </a:r>
            <a:r>
              <a:rPr lang="en-US" dirty="0" err="1"/>
              <a:t>này</a:t>
            </a:r>
            <a:r>
              <a:rPr lang="en-US" dirty="0"/>
              <a:t> </a:t>
            </a:r>
            <a:r>
              <a:rPr lang="en-US" dirty="0" err="1"/>
              <a:t>quý</a:t>
            </a:r>
            <a:r>
              <a:rPr lang="en-US" dirty="0"/>
              <a:t> </a:t>
            </a:r>
            <a:r>
              <a:rPr lang="en-US" dirty="0" err="1"/>
              <a:t>thầy</a:t>
            </a:r>
            <a:r>
              <a:rPr lang="en-US" dirty="0"/>
              <a:t> </a:t>
            </a:r>
            <a:r>
              <a:rPr lang="en-US" dirty="0" err="1"/>
              <a:t>cô</a:t>
            </a:r>
            <a:r>
              <a:rPr lang="en-US" dirty="0"/>
              <a:t> </a:t>
            </a:r>
            <a:r>
              <a:rPr lang="en-US" dirty="0" err="1"/>
              <a:t>điền</a:t>
            </a:r>
            <a:r>
              <a:rPr lang="en-US" dirty="0"/>
              <a:t> </a:t>
            </a:r>
            <a:r>
              <a:rPr lang="en-US" dirty="0" err="1"/>
              <a:t>câu</a:t>
            </a:r>
            <a:r>
              <a:rPr lang="en-US" dirty="0"/>
              <a:t> </a:t>
            </a:r>
            <a:r>
              <a:rPr lang="en-US" dirty="0" err="1"/>
              <a:t>trả</a:t>
            </a:r>
            <a:r>
              <a:rPr lang="en-US" dirty="0"/>
              <a:t> </a:t>
            </a:r>
            <a:r>
              <a:rPr lang="en-US" dirty="0" err="1"/>
              <a:t>lời</a:t>
            </a:r>
            <a:endParaRPr lang="en-US" dirty="0"/>
          </a:p>
        </p:txBody>
      </p:sp>
      <p:pic>
        <p:nvPicPr>
          <p:cNvPr id="9" name="Picture 8" descr="886255f75f86d6f948235e2659cdd1c2.png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7243916" y="0"/>
            <a:ext cx="1900084" cy="1840706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1219200" y="714356"/>
            <a:ext cx="5943600" cy="107157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857224" y="2285992"/>
            <a:ext cx="4929222" cy="3571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2" name="Rectangle 11"/>
          <p:cNvSpPr/>
          <p:nvPr/>
        </p:nvSpPr>
        <p:spPr>
          <a:xfrm>
            <a:off x="1219200" y="714356"/>
            <a:ext cx="5943600" cy="107157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643042" y="914400"/>
            <a:ext cx="528641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/>
              <a:t>Đố</a:t>
            </a:r>
            <a:r>
              <a:rPr lang="en-US" sz="4000" dirty="0"/>
              <a:t> </a:t>
            </a:r>
            <a:r>
              <a:rPr lang="en-US" sz="4000" dirty="0" err="1"/>
              <a:t>bạn</a:t>
            </a:r>
            <a:r>
              <a:rPr lang="en-US" sz="4000" dirty="0"/>
              <a:t> </a:t>
            </a:r>
            <a:r>
              <a:rPr lang="en-US" sz="4000" dirty="0" err="1"/>
              <a:t>tớ</a:t>
            </a:r>
            <a:r>
              <a:rPr lang="en-US" sz="4000" dirty="0"/>
              <a:t> </a:t>
            </a:r>
            <a:r>
              <a:rPr lang="en-US" sz="4000" dirty="0" err="1"/>
              <a:t>là</a:t>
            </a:r>
            <a:r>
              <a:rPr lang="en-US" sz="4000" dirty="0"/>
              <a:t> </a:t>
            </a:r>
            <a:r>
              <a:rPr lang="en-US" sz="4000" dirty="0" err="1"/>
              <a:t>hạt</a:t>
            </a:r>
            <a:r>
              <a:rPr lang="en-US" sz="4000" dirty="0"/>
              <a:t> </a:t>
            </a:r>
            <a:r>
              <a:rPr lang="en-US" sz="4000" dirty="0" err="1"/>
              <a:t>gì</a:t>
            </a:r>
            <a:r>
              <a:rPr lang="en-US" sz="4000" dirty="0"/>
              <a:t>?</a:t>
            </a:r>
          </a:p>
        </p:txBody>
      </p:sp>
      <p:sp>
        <p:nvSpPr>
          <p:cNvPr id="14" name="Action Button: Back or Previous 13">
            <a:hlinkClick r:id="rId8" action="ppaction://hlinksldjump" highlightClick="1"/>
          </p:cNvPr>
          <p:cNvSpPr/>
          <p:nvPr/>
        </p:nvSpPr>
        <p:spPr>
          <a:xfrm>
            <a:off x="7000892" y="6429396"/>
            <a:ext cx="642942" cy="428604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1" grpId="0" animBg="1"/>
      <p:bldP spid="12" grpId="0" animBg="1"/>
      <p:bldP spid="13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785786" y="285728"/>
            <a:ext cx="5943600" cy="20574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4" name="Picture 2" descr="Kết quả hình ảnh cho tree apple cartoon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25240" y1="8836" x2="7348" y2="27209"/>
                        <a14:foregroundMark x1="15176" y1="15708" x2="5112" y2="26087"/>
                        <a14:foregroundMark x1="6869" y1="31136" x2="1597" y2="39972"/>
                        <a14:foregroundMark x1="7348" y1="43338" x2="7348" y2="49930"/>
                        <a14:foregroundMark x1="33067" y1="7714" x2="70128" y2="5470"/>
                        <a14:foregroundMark x1="40415" y1="4628" x2="53994" y2="3506"/>
                        <a14:foregroundMark x1="79393" y1="10379" x2="90256" y2="25386"/>
                        <a14:foregroundMark x1="91054" y1="20757" x2="96326" y2="4572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97941" y="2590800"/>
            <a:ext cx="3146059" cy="34786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 descr="886255f75f86d6f948235e2659cdd1c2.png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7243916" y="214290"/>
            <a:ext cx="1900084" cy="1840706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1214414" y="857232"/>
            <a:ext cx="528641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/>
              <a:t>Đố</a:t>
            </a:r>
            <a:r>
              <a:rPr lang="en-US" sz="4000" dirty="0"/>
              <a:t> </a:t>
            </a:r>
            <a:r>
              <a:rPr lang="en-US" sz="4000" dirty="0" err="1"/>
              <a:t>bạn</a:t>
            </a:r>
            <a:r>
              <a:rPr lang="en-US" sz="4000" dirty="0"/>
              <a:t> </a:t>
            </a:r>
            <a:r>
              <a:rPr lang="en-US" sz="4000" dirty="0" err="1"/>
              <a:t>tớ</a:t>
            </a:r>
            <a:r>
              <a:rPr lang="en-US" sz="4000" dirty="0"/>
              <a:t> </a:t>
            </a:r>
            <a:r>
              <a:rPr lang="en-US" sz="4000" dirty="0" err="1"/>
              <a:t>là</a:t>
            </a:r>
            <a:r>
              <a:rPr lang="en-US" sz="4000" dirty="0"/>
              <a:t> </a:t>
            </a:r>
            <a:r>
              <a:rPr lang="en-US" sz="4000" dirty="0" err="1"/>
              <a:t>quả</a:t>
            </a:r>
            <a:r>
              <a:rPr lang="en-US" sz="4000" dirty="0"/>
              <a:t> </a:t>
            </a:r>
            <a:r>
              <a:rPr lang="en-US" sz="4000" dirty="0" err="1"/>
              <a:t>gì</a:t>
            </a:r>
            <a:r>
              <a:rPr lang="en-US" sz="4000" dirty="0"/>
              <a:t>?</a:t>
            </a: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1428728" y="2571744"/>
            <a:ext cx="4429156" cy="3895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1" name="Action Button: Back or Previous 10">
            <a:hlinkClick r:id="rId8" action="ppaction://hlinksldjump" highlightClick="1"/>
          </p:cNvPr>
          <p:cNvSpPr/>
          <p:nvPr/>
        </p:nvSpPr>
        <p:spPr>
          <a:xfrm>
            <a:off x="8286776" y="6429396"/>
            <a:ext cx="642942" cy="428604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0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97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2667000" y="342900"/>
            <a:ext cx="403860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40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GHI NHỚ</a:t>
            </a:r>
            <a:endParaRPr lang="en-US" altLang="en-US" sz="4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596" y="2071678"/>
            <a:ext cx="7739083" cy="2286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7380618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1652" y="-457200"/>
            <a:ext cx="9175652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10" descr="Kết quả hình ảnh cho hình kết thúc slide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1143" y="4114800"/>
            <a:ext cx="2809875" cy="2676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4" descr="Kết quả hình ảnh cho hình kết thúc slide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991" y="1209675"/>
            <a:ext cx="1000125" cy="290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12" descr="Kết quả hình ảnh cho hình kết thúc slide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8600" y="5687"/>
            <a:ext cx="1828800" cy="1352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12" descr="Kết quả hình ảnh cho hình kết thúc slide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9800" y="381000"/>
            <a:ext cx="1828800" cy="1352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12" descr="Kết quả hình ảnh cho hình kết thúc slide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400" y="5687"/>
            <a:ext cx="1828800" cy="1352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12" descr="Kết quả hình ảnh cho hình kết thúc slide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2800" y="0"/>
            <a:ext cx="1828800" cy="1352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9"/>
          <p:cNvSpPr/>
          <p:nvPr/>
        </p:nvSpPr>
        <p:spPr>
          <a:xfrm>
            <a:off x="1447800" y="2695303"/>
            <a:ext cx="692022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CHÚC CÁC EM HỌC TỐT</a:t>
            </a:r>
            <a:endParaRPr lang="en-US" sz="5400" b="1" cap="none" spc="0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1045136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Box 3"/>
          <p:cNvSpPr txBox="1">
            <a:spLocks noChangeArrowheads="1"/>
          </p:cNvSpPr>
          <p:nvPr/>
        </p:nvSpPr>
        <p:spPr bwMode="auto">
          <a:xfrm>
            <a:off x="428596" y="357166"/>
            <a:ext cx="8005586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alt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alt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chọn</a:t>
            </a:r>
            <a:r>
              <a:rPr lang="en-US" alt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alt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alt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alt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liệu</a:t>
            </a:r>
            <a:r>
              <a:rPr lang="en-US" alt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alt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alt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cụ</a:t>
            </a:r>
            <a:r>
              <a:rPr lang="en-US" alt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dùng</a:t>
            </a:r>
            <a:r>
              <a:rPr lang="en-US" alt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alt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gieo</a:t>
            </a:r>
            <a:r>
              <a:rPr lang="en-US" alt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hạt</a:t>
            </a:r>
            <a:r>
              <a:rPr lang="en-US" alt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alt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trồng</a:t>
            </a:r>
            <a:r>
              <a:rPr lang="en-US" alt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en-US" alt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1785926"/>
            <a:ext cx="1660781" cy="1428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/>
          <a:srcRect r="5555" b="13043"/>
          <a:stretch>
            <a:fillRect/>
          </a:stretch>
        </p:blipFill>
        <p:spPr bwMode="auto">
          <a:xfrm>
            <a:off x="2285984" y="1857364"/>
            <a:ext cx="1500198" cy="14119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786314" y="1857364"/>
            <a:ext cx="1526453" cy="1428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429388" y="1928802"/>
            <a:ext cx="2335585" cy="1285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85720" y="3714752"/>
            <a:ext cx="2305050" cy="15001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000364" y="3714752"/>
            <a:ext cx="1799777" cy="15716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5214942" y="3714752"/>
            <a:ext cx="1829059" cy="15716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7143768" y="3643314"/>
            <a:ext cx="1872148" cy="15001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285720" y="5286388"/>
            <a:ext cx="1790700" cy="13382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5" name="Picture 11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3071802" y="5402264"/>
            <a:ext cx="1814685" cy="14557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5694197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1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3" dur="20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5" dur="5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0" dur="5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5" dur="500"/>
                                        <p:tgtEl>
                                          <p:spTgt spid="10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0" dur="500"/>
                                        <p:tgtEl>
                                          <p:spTgt spid="10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5" dur="500"/>
                                        <p:tgtEl>
                                          <p:spTgt spid="10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9" dur="500"/>
                                        <p:tgtEl>
                                          <p:spTgt spid="10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5" dur="500"/>
                                        <p:tgtEl>
                                          <p:spTgt spid="10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4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79" dur="500"/>
                                        <p:tgtEl>
                                          <p:spTgt spid="10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AE1E44-C633-4648-B7F8-2A960501AC6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C67D7C9-1020-46DE-8116-267E7525E09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A02DE6D-C1E9-4DFC-ADFC-86EB5CB4640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1000" y="0"/>
            <a:ext cx="9525000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BC395D1-9D38-4645-8D37-DB5F2116182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285784" y="2071678"/>
            <a:ext cx="9429784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en-US" sz="3200" b="1" dirty="0"/>
              <a:t> </a:t>
            </a:r>
            <a:r>
              <a:rPr lang="en-US" sz="3200" b="1" dirty="0" err="1">
                <a:solidFill>
                  <a:srgbClr val="FF0000"/>
                </a:solidFill>
              </a:rPr>
              <a:t>BÀI</a:t>
            </a:r>
            <a:r>
              <a:rPr lang="en-US" sz="3200" b="1" dirty="0">
                <a:solidFill>
                  <a:srgbClr val="FF0000"/>
                </a:solidFill>
              </a:rPr>
              <a:t> 5. </a:t>
            </a:r>
            <a:r>
              <a:rPr lang="en-US" sz="3200" b="1" dirty="0" err="1">
                <a:solidFill>
                  <a:srgbClr val="FF0000"/>
                </a:solidFill>
              </a:rPr>
              <a:t>GIEO</a:t>
            </a:r>
            <a:r>
              <a:rPr lang="en-US" sz="3200" b="1" dirty="0">
                <a:solidFill>
                  <a:srgbClr val="FF0000"/>
                </a:solidFill>
              </a:rPr>
              <a:t> </a:t>
            </a:r>
            <a:r>
              <a:rPr lang="en-US" sz="3200" b="1" dirty="0" err="1">
                <a:solidFill>
                  <a:srgbClr val="FF0000"/>
                </a:solidFill>
              </a:rPr>
              <a:t>HẠT</a:t>
            </a:r>
            <a:r>
              <a:rPr lang="en-US" sz="3200" b="1" dirty="0">
                <a:solidFill>
                  <a:srgbClr val="FF0000"/>
                </a:solidFill>
              </a:rPr>
              <a:t> </a:t>
            </a:r>
            <a:r>
              <a:rPr lang="en-US" sz="3200" b="1" dirty="0" err="1">
                <a:solidFill>
                  <a:srgbClr val="FF0000"/>
                </a:solidFill>
              </a:rPr>
              <a:t>VÀ</a:t>
            </a:r>
            <a:r>
              <a:rPr lang="en-US" sz="3200" b="1" dirty="0">
                <a:solidFill>
                  <a:srgbClr val="FF0000"/>
                </a:solidFill>
              </a:rPr>
              <a:t> </a:t>
            </a:r>
            <a:r>
              <a:rPr lang="en-US" sz="3200" b="1" dirty="0" err="1">
                <a:solidFill>
                  <a:srgbClr val="FF0000"/>
                </a:solidFill>
              </a:rPr>
              <a:t>TRỒNG</a:t>
            </a:r>
            <a:r>
              <a:rPr lang="en-US" sz="3200" b="1" dirty="0">
                <a:solidFill>
                  <a:srgbClr val="FF0000"/>
                </a:solidFill>
              </a:rPr>
              <a:t> </a:t>
            </a:r>
            <a:r>
              <a:rPr lang="en-US" sz="3200" b="1" dirty="0" err="1">
                <a:solidFill>
                  <a:srgbClr val="FF0000"/>
                </a:solidFill>
              </a:rPr>
              <a:t>CÂY</a:t>
            </a:r>
            <a:r>
              <a:rPr lang="en-US" sz="3200" b="1" dirty="0">
                <a:solidFill>
                  <a:srgbClr val="FF0000"/>
                </a:solidFill>
              </a:rPr>
              <a:t> CON </a:t>
            </a:r>
            <a:r>
              <a:rPr lang="en-US" sz="3200" b="1" dirty="0" err="1">
                <a:solidFill>
                  <a:srgbClr val="FF0000"/>
                </a:solidFill>
              </a:rPr>
              <a:t>TRONG</a:t>
            </a:r>
            <a:r>
              <a:rPr lang="en-US" sz="3200" b="1" dirty="0">
                <a:solidFill>
                  <a:srgbClr val="FF0000"/>
                </a:solidFill>
              </a:rPr>
              <a:t> </a:t>
            </a:r>
            <a:r>
              <a:rPr lang="en-US" sz="3200" b="1" dirty="0" err="1">
                <a:solidFill>
                  <a:srgbClr val="FF0000"/>
                </a:solidFill>
              </a:rPr>
              <a:t>CHẬU</a:t>
            </a:r>
            <a:r>
              <a:rPr lang="en-US" sz="3200" b="1" dirty="0">
                <a:solidFill>
                  <a:srgbClr val="FF0000"/>
                </a:solidFill>
              </a:rPr>
              <a:t> </a:t>
            </a:r>
            <a:r>
              <a:rPr lang="vi-VN" sz="3200" b="1" dirty="0">
                <a:solidFill>
                  <a:srgbClr val="FF0000"/>
                </a:solidFill>
              </a:rPr>
              <a:t>(Tiết 2)</a:t>
            </a:r>
            <a:endParaRPr lang="en-US" sz="3200" dirty="0">
              <a:solidFill>
                <a:srgbClr val="FF0000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F648B4A-963A-42A5-A38E-46B91D9B83E9}"/>
              </a:ext>
            </a:extLst>
          </p:cNvPr>
          <p:cNvSpPr txBox="1"/>
          <p:nvPr/>
        </p:nvSpPr>
        <p:spPr>
          <a:xfrm>
            <a:off x="914400" y="3075057"/>
            <a:ext cx="7315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Sách</a:t>
            </a:r>
            <a:r>
              <a:rPr lang="en-US" sz="40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giáo</a:t>
            </a:r>
            <a:r>
              <a:rPr lang="en-US" sz="40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khoa</a:t>
            </a:r>
            <a:r>
              <a:rPr lang="en-US" sz="40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trang</a:t>
            </a:r>
            <a:r>
              <a:rPr lang="en-US" sz="40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23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BC395D1-9D38-4645-8D37-DB5F2116182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5720" y="714356"/>
            <a:ext cx="9929882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lvl="0" algn="ctr"/>
            <a:r>
              <a:rPr lang="en-US" sz="32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</a:t>
            </a:r>
            <a:r>
              <a:rPr lang="en-US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….. </a:t>
            </a:r>
            <a:r>
              <a:rPr lang="en-US" sz="32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Ngày</a:t>
            </a:r>
            <a:r>
              <a:rPr lang="en-US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…. </a:t>
            </a:r>
            <a:r>
              <a:rPr lang="en-US" sz="32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Tháng</a:t>
            </a:r>
            <a:r>
              <a:rPr lang="en-US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9 </a:t>
            </a:r>
            <a:r>
              <a:rPr lang="en-US" sz="32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2023</a:t>
            </a:r>
            <a:endParaRPr kumimoji="0" lang="vi-VN" altLang="en-US" sz="32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BC395D1-9D38-4645-8D37-DB5F2116182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4282" y="1428736"/>
            <a:ext cx="9929882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lvl="0" algn="ctr"/>
            <a:r>
              <a:rPr lang="en-US" sz="3200" b="1" u="sng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sz="3200" b="1" u="sng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u="sng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NGHỆ</a:t>
            </a:r>
            <a:endParaRPr kumimoji="0" lang="vi-VN" altLang="en-US" sz="3200" b="1" i="0" u="sng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6501401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97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2667000" y="342900"/>
            <a:ext cx="403860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Mục</a:t>
            </a:r>
            <a:r>
              <a:rPr lang="en-US" alt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tiêu</a:t>
            </a:r>
            <a:r>
              <a:rPr lang="en-US" alt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alt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endParaRPr lang="en-US" altLang="en-US" sz="4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838200" y="2209800"/>
            <a:ext cx="7315200" cy="28500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sz="2800" dirty="0"/>
              <a:t>–  </a:t>
            </a:r>
            <a:r>
              <a:rPr lang="en-US" sz="2800" dirty="0" err="1"/>
              <a:t>Tóm</a:t>
            </a:r>
            <a:r>
              <a:rPr lang="en-US" sz="2800" dirty="0"/>
              <a:t> </a:t>
            </a:r>
            <a:r>
              <a:rPr lang="en-US" sz="2800" dirty="0" err="1"/>
              <a:t>tắt</a:t>
            </a:r>
            <a:r>
              <a:rPr lang="en-US" sz="2800" dirty="0"/>
              <a:t> </a:t>
            </a:r>
            <a:r>
              <a:rPr lang="en-US" sz="2800" dirty="0" err="1"/>
              <a:t>được</a:t>
            </a:r>
            <a:r>
              <a:rPr lang="en-US" sz="2800" dirty="0"/>
              <a:t> </a:t>
            </a:r>
            <a:r>
              <a:rPr lang="en-US" sz="2800" dirty="0" err="1"/>
              <a:t>nội</a:t>
            </a:r>
            <a:r>
              <a:rPr lang="en-US" sz="2800" dirty="0"/>
              <a:t> dung </a:t>
            </a:r>
            <a:r>
              <a:rPr lang="en-US" sz="2800" dirty="0" err="1"/>
              <a:t>các</a:t>
            </a:r>
            <a:r>
              <a:rPr lang="en-US" sz="2800" dirty="0"/>
              <a:t> </a:t>
            </a:r>
            <a:r>
              <a:rPr lang="en-US" sz="2800" dirty="0" err="1"/>
              <a:t>bước</a:t>
            </a:r>
            <a:r>
              <a:rPr lang="en-US" sz="2800" dirty="0"/>
              <a:t> </a:t>
            </a:r>
            <a:r>
              <a:rPr lang="en-US" sz="2800" dirty="0" err="1"/>
              <a:t>gieo</a:t>
            </a:r>
            <a:r>
              <a:rPr lang="en-US" sz="2800" dirty="0"/>
              <a:t> </a:t>
            </a:r>
            <a:r>
              <a:rPr lang="en-US" sz="2800" dirty="0" err="1"/>
              <a:t>hạt</a:t>
            </a:r>
            <a:r>
              <a:rPr lang="en-US" sz="2800" dirty="0"/>
              <a:t> </a:t>
            </a:r>
            <a:r>
              <a:rPr lang="en-US" sz="2800" dirty="0" err="1"/>
              <a:t>trong</a:t>
            </a:r>
            <a:r>
              <a:rPr lang="en-US" sz="2800" dirty="0"/>
              <a:t> </a:t>
            </a:r>
            <a:r>
              <a:rPr lang="en-US" sz="2800" dirty="0" err="1"/>
              <a:t>chậu</a:t>
            </a:r>
            <a:r>
              <a:rPr lang="en-US" sz="2800" dirty="0"/>
              <a:t>.</a:t>
            </a:r>
          </a:p>
          <a:p>
            <a:r>
              <a:rPr lang="en-US" sz="2800" dirty="0"/>
              <a:t>– </a:t>
            </a:r>
            <a:r>
              <a:rPr lang="en-US" sz="2800" dirty="0" err="1"/>
              <a:t>Thực</a:t>
            </a:r>
            <a:r>
              <a:rPr lang="en-US" sz="2800" dirty="0"/>
              <a:t> </a:t>
            </a:r>
            <a:r>
              <a:rPr lang="en-US" sz="2800" dirty="0" err="1"/>
              <a:t>hiện</a:t>
            </a:r>
            <a:r>
              <a:rPr lang="en-US" sz="2800" dirty="0"/>
              <a:t> </a:t>
            </a:r>
            <a:r>
              <a:rPr lang="en-US" sz="2800" dirty="0" err="1"/>
              <a:t>được</a:t>
            </a:r>
            <a:r>
              <a:rPr lang="en-US" sz="2800" dirty="0"/>
              <a:t> </a:t>
            </a:r>
            <a:r>
              <a:rPr lang="en-US" sz="2800" dirty="0" err="1"/>
              <a:t>việc</a:t>
            </a:r>
            <a:r>
              <a:rPr lang="en-US" sz="2800" dirty="0"/>
              <a:t> </a:t>
            </a:r>
            <a:r>
              <a:rPr lang="en-US" sz="2800" dirty="0" err="1"/>
              <a:t>gieo</a:t>
            </a:r>
            <a:r>
              <a:rPr lang="en-US" sz="2800" dirty="0"/>
              <a:t> </a:t>
            </a:r>
            <a:r>
              <a:rPr lang="en-US" sz="2800" dirty="0" err="1"/>
              <a:t>hạt</a:t>
            </a:r>
            <a:r>
              <a:rPr lang="en-US" sz="2800" dirty="0"/>
              <a:t> </a:t>
            </a:r>
            <a:r>
              <a:rPr lang="en-US" sz="2800" dirty="0" err="1"/>
              <a:t>trong</a:t>
            </a:r>
            <a:r>
              <a:rPr lang="en-US" sz="2800" dirty="0"/>
              <a:t> </a:t>
            </a:r>
            <a:r>
              <a:rPr lang="en-US" sz="2800" dirty="0" err="1"/>
              <a:t>chậu</a:t>
            </a:r>
            <a:r>
              <a:rPr lang="en-US" sz="2800" dirty="0"/>
              <a:t>.</a:t>
            </a:r>
          </a:p>
          <a:p>
            <a:r>
              <a:rPr lang="en-US" sz="2800" dirty="0"/>
              <a:t>–  </a:t>
            </a:r>
            <a:r>
              <a:rPr lang="en-US" sz="2800" dirty="0" err="1"/>
              <a:t>Trồng</a:t>
            </a:r>
            <a:r>
              <a:rPr lang="en-US" sz="2800" dirty="0"/>
              <a:t> </a:t>
            </a:r>
            <a:r>
              <a:rPr lang="en-US" sz="2800" dirty="0" err="1"/>
              <a:t>được</a:t>
            </a:r>
            <a:r>
              <a:rPr lang="en-US" sz="2800" dirty="0"/>
              <a:t> </a:t>
            </a:r>
            <a:r>
              <a:rPr lang="en-US" sz="2800" dirty="0" err="1"/>
              <a:t>một</a:t>
            </a:r>
            <a:r>
              <a:rPr lang="en-US" sz="2800" dirty="0"/>
              <a:t> </a:t>
            </a:r>
            <a:r>
              <a:rPr lang="en-US" sz="2800" dirty="0" err="1"/>
              <a:t>số</a:t>
            </a:r>
            <a:r>
              <a:rPr lang="en-US" sz="2800" dirty="0"/>
              <a:t> </a:t>
            </a:r>
            <a:r>
              <a:rPr lang="en-US" sz="2800" dirty="0" err="1"/>
              <a:t>loại</a:t>
            </a:r>
            <a:r>
              <a:rPr lang="en-US" sz="2800" dirty="0"/>
              <a:t> </a:t>
            </a:r>
            <a:r>
              <a:rPr lang="en-US" sz="2800" dirty="0" err="1"/>
              <a:t>cây</a:t>
            </a:r>
            <a:r>
              <a:rPr lang="en-US" sz="2800" dirty="0"/>
              <a:t> con </a:t>
            </a:r>
            <a:r>
              <a:rPr lang="en-US" sz="2800" dirty="0" err="1"/>
              <a:t>trong</a:t>
            </a:r>
            <a:r>
              <a:rPr lang="en-US" sz="2800" dirty="0"/>
              <a:t> </a:t>
            </a:r>
            <a:r>
              <a:rPr lang="en-US" sz="2800" dirty="0" err="1"/>
              <a:t>chậu</a:t>
            </a:r>
            <a:r>
              <a:rPr lang="en-US" sz="28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2968143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142812" y="0"/>
            <a:ext cx="9001188" cy="1754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None/>
            </a:pPr>
            <a:r>
              <a:rPr lang="en-US" alt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en-US" alt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Gieo</a:t>
            </a:r>
            <a:r>
              <a:rPr lang="en-US" alt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hạt</a:t>
            </a:r>
            <a:r>
              <a:rPr lang="en-US" alt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alt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trồng</a:t>
            </a:r>
            <a:r>
              <a:rPr lang="en-US" alt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en-US" alt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alt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alt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chậu</a:t>
            </a:r>
            <a:r>
              <a:rPr lang="nl-NL" sz="3600" b="1" dirty="0">
                <a:solidFill>
                  <a:srgbClr val="002060"/>
                </a:solidFill>
              </a:rPr>
              <a:t>.</a:t>
            </a:r>
          </a:p>
          <a:p>
            <a:pPr>
              <a:spcBef>
                <a:spcPct val="0"/>
              </a:spcBef>
              <a:buNone/>
            </a:pPr>
            <a:endParaRPr lang="en-US" sz="3600" dirty="0">
              <a:solidFill>
                <a:srgbClr val="002060"/>
              </a:solidFill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n-US" altLang="en-US" sz="3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14282" y="1357298"/>
            <a:ext cx="850112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>
                <a:cs typeface="Times New Roman" panose="02020603050405020304" pitchFamily="18" charset="0"/>
              </a:rPr>
              <a:t>Các</a:t>
            </a:r>
            <a:r>
              <a:rPr lang="en-US" sz="2800" b="1" dirty="0"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cs typeface="Times New Roman" panose="02020603050405020304" pitchFamily="18" charset="0"/>
              </a:rPr>
              <a:t>em</a:t>
            </a:r>
            <a:r>
              <a:rPr lang="en-US" sz="2800" b="1" dirty="0"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cs typeface="Times New Roman" panose="02020603050405020304" pitchFamily="18" charset="0"/>
              </a:rPr>
              <a:t>hãy</a:t>
            </a:r>
            <a:r>
              <a:rPr lang="en-US" sz="2800" b="1" dirty="0"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cs typeface="Times New Roman" panose="02020603050405020304" pitchFamily="18" charset="0"/>
              </a:rPr>
              <a:t>thảo</a:t>
            </a:r>
            <a:r>
              <a:rPr lang="en-US" sz="2800" b="1" dirty="0"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cs typeface="Times New Roman" panose="02020603050405020304" pitchFamily="18" charset="0"/>
              </a:rPr>
              <a:t>luận</a:t>
            </a:r>
            <a:r>
              <a:rPr lang="en-US" sz="2800" b="1" dirty="0"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cs typeface="Times New Roman" panose="02020603050405020304" pitchFamily="18" charset="0"/>
              </a:rPr>
              <a:t>nhóm</a:t>
            </a:r>
            <a:r>
              <a:rPr lang="en-US" sz="2800" b="1" dirty="0"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cs typeface="Times New Roman" panose="02020603050405020304" pitchFamily="18" charset="0"/>
              </a:rPr>
              <a:t>bàn</a:t>
            </a:r>
            <a:r>
              <a:rPr lang="en-US" sz="2800" b="1" dirty="0"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cs typeface="Times New Roman" panose="02020603050405020304" pitchFamily="18" charset="0"/>
              </a:rPr>
              <a:t>và</a:t>
            </a:r>
            <a:r>
              <a:rPr lang="en-US" sz="2800" b="1" dirty="0"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cs typeface="Times New Roman" panose="02020603050405020304" pitchFamily="18" charset="0"/>
              </a:rPr>
              <a:t>trả</a:t>
            </a:r>
            <a:r>
              <a:rPr lang="en-US" sz="2800" b="1" dirty="0"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cs typeface="Times New Roman" panose="02020603050405020304" pitchFamily="18" charset="0"/>
              </a:rPr>
              <a:t>lời</a:t>
            </a:r>
            <a:r>
              <a:rPr lang="en-US" sz="2800" b="1" dirty="0"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cs typeface="Times New Roman" panose="02020603050405020304" pitchFamily="18" charset="0"/>
              </a:rPr>
              <a:t>các</a:t>
            </a:r>
            <a:r>
              <a:rPr lang="en-US" sz="2800" b="1" dirty="0"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cs typeface="Times New Roman" panose="02020603050405020304" pitchFamily="18" charset="0"/>
              </a:rPr>
              <a:t>câu</a:t>
            </a:r>
            <a:r>
              <a:rPr lang="en-US" sz="2800" b="1" dirty="0"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cs typeface="Times New Roman" panose="02020603050405020304" pitchFamily="18" charset="0"/>
              </a:rPr>
              <a:t>hỏi</a:t>
            </a:r>
            <a:r>
              <a:rPr lang="en-US" sz="2800" b="1" dirty="0">
                <a:cs typeface="Times New Roman" panose="02020603050405020304" pitchFamily="18" charset="0"/>
              </a:rPr>
              <a:t>: </a:t>
            </a:r>
          </a:p>
          <a:p>
            <a:r>
              <a:rPr lang="nl-NL" sz="2800" dirty="0"/>
              <a:t>+ Em hãy nêu các thao tác gieo hạt?</a:t>
            </a:r>
            <a:endParaRPr lang="en-US" sz="2800" b="1" dirty="0"/>
          </a:p>
          <a:p>
            <a:pPr algn="just"/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2428868"/>
            <a:ext cx="7354887" cy="2019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596" y="2428868"/>
            <a:ext cx="3467100" cy="2352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214810" y="2357430"/>
            <a:ext cx="3533775" cy="2724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Rectangle 9"/>
          <p:cNvSpPr/>
          <p:nvPr/>
        </p:nvSpPr>
        <p:spPr>
          <a:xfrm>
            <a:off x="357158" y="714356"/>
            <a:ext cx="232627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ct val="0"/>
              </a:spcBef>
              <a:buNone/>
            </a:pPr>
            <a:r>
              <a:rPr lang="nl-NL" sz="3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a. Gieo hạt</a:t>
            </a:r>
          </a:p>
        </p:txBody>
      </p:sp>
    </p:spTree>
    <p:extLst>
      <p:ext uri="{BB962C8B-B14F-4D97-AF65-F5344CB8AC3E}">
        <p14:creationId xmlns:p14="http://schemas.microsoft.com/office/powerpoint/2010/main" val="32905511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6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" grpId="0"/>
      <p:bldP spid="1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97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2667000" y="342900"/>
            <a:ext cx="403860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KẾT LUẬN</a:t>
            </a: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285720" y="2362200"/>
            <a:ext cx="842968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457200" indent="-4572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sz="2800" dirty="0" err="1"/>
              <a:t>Bước</a:t>
            </a:r>
            <a:r>
              <a:rPr lang="en-US" sz="2800" dirty="0"/>
              <a:t> 1: </a:t>
            </a:r>
            <a:r>
              <a:rPr lang="en-US" sz="2800" dirty="0" err="1"/>
              <a:t>Gieo</a:t>
            </a:r>
            <a:r>
              <a:rPr lang="en-US" sz="2800" dirty="0"/>
              <a:t> </a:t>
            </a:r>
            <a:r>
              <a:rPr lang="en-US" sz="2800" dirty="0" err="1"/>
              <a:t>hạt</a:t>
            </a:r>
            <a:r>
              <a:rPr lang="en-US" sz="2800" dirty="0"/>
              <a:t> </a:t>
            </a:r>
            <a:r>
              <a:rPr lang="en-US" sz="2800" dirty="0" err="1"/>
              <a:t>giống</a:t>
            </a:r>
            <a:r>
              <a:rPr lang="en-US" sz="2800" dirty="0"/>
              <a:t> </a:t>
            </a:r>
            <a:r>
              <a:rPr lang="en-US" sz="2800" dirty="0" err="1"/>
              <a:t>trên</a:t>
            </a:r>
            <a:r>
              <a:rPr lang="en-US" sz="2800" dirty="0"/>
              <a:t> </a:t>
            </a:r>
            <a:r>
              <a:rPr lang="en-US" sz="2800" dirty="0" err="1"/>
              <a:t>mặt</a:t>
            </a:r>
            <a:r>
              <a:rPr lang="en-US" sz="2800" dirty="0"/>
              <a:t> </a:t>
            </a:r>
            <a:r>
              <a:rPr lang="en-US" sz="2800" dirty="0" err="1"/>
              <a:t>giá</a:t>
            </a:r>
            <a:r>
              <a:rPr lang="en-US" sz="2800" dirty="0"/>
              <a:t> </a:t>
            </a:r>
            <a:r>
              <a:rPr lang="en-US" sz="2800" dirty="0" err="1"/>
              <a:t>thể</a:t>
            </a:r>
            <a:endParaRPr lang="en-US" sz="2800" dirty="0"/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357158" y="3000372"/>
            <a:ext cx="8429684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457200" indent="-4572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sz="2800" dirty="0" err="1"/>
              <a:t>Bước</a:t>
            </a:r>
            <a:r>
              <a:rPr lang="en-US" sz="2800" dirty="0"/>
              <a:t> 2: </a:t>
            </a:r>
            <a:r>
              <a:rPr lang="en-US" sz="2800" dirty="0" err="1"/>
              <a:t>Giải</a:t>
            </a:r>
            <a:r>
              <a:rPr lang="en-US" sz="2800" dirty="0"/>
              <a:t> </a:t>
            </a:r>
            <a:r>
              <a:rPr lang="en-US" sz="2800" dirty="0" err="1"/>
              <a:t>một</a:t>
            </a:r>
            <a:r>
              <a:rPr lang="en-US" sz="2800" dirty="0"/>
              <a:t> </a:t>
            </a:r>
            <a:r>
              <a:rPr lang="en-US" sz="2800" dirty="0" err="1"/>
              <a:t>lớp</a:t>
            </a:r>
            <a:r>
              <a:rPr lang="en-US" sz="2800" dirty="0"/>
              <a:t> </a:t>
            </a:r>
            <a:r>
              <a:rPr lang="en-US" sz="2800" dirty="0" err="1"/>
              <a:t>giá</a:t>
            </a:r>
            <a:r>
              <a:rPr lang="en-US" sz="2800" dirty="0"/>
              <a:t> </a:t>
            </a:r>
            <a:r>
              <a:rPr lang="en-US" sz="2800" dirty="0" err="1"/>
              <a:t>thể</a:t>
            </a:r>
            <a:r>
              <a:rPr lang="en-US" sz="2800" dirty="0"/>
              <a:t> </a:t>
            </a:r>
            <a:r>
              <a:rPr lang="en-US" sz="2800" dirty="0" err="1"/>
              <a:t>mỏng</a:t>
            </a:r>
            <a:r>
              <a:rPr lang="en-US" sz="2800" dirty="0"/>
              <a:t> </a:t>
            </a:r>
            <a:r>
              <a:rPr lang="en-US" sz="2800" dirty="0" err="1"/>
              <a:t>lên</a:t>
            </a:r>
            <a:r>
              <a:rPr lang="en-US" sz="2800" dirty="0"/>
              <a:t> </a:t>
            </a:r>
            <a:r>
              <a:rPr lang="en-US" sz="2800" dirty="0" err="1"/>
              <a:t>trên</a:t>
            </a:r>
            <a:r>
              <a:rPr lang="en-US" sz="2800" dirty="0"/>
              <a:t> </a:t>
            </a:r>
            <a:r>
              <a:rPr lang="en-US" sz="2800" dirty="0" err="1"/>
              <a:t>để</a:t>
            </a:r>
            <a:r>
              <a:rPr lang="en-US" sz="2800" dirty="0"/>
              <a:t> </a:t>
            </a:r>
            <a:r>
              <a:rPr lang="en-US" sz="2800" dirty="0" err="1"/>
              <a:t>lấp</a:t>
            </a:r>
            <a:r>
              <a:rPr lang="en-US" sz="2800" dirty="0"/>
              <a:t> </a:t>
            </a:r>
            <a:r>
              <a:rPr lang="en-US" sz="2800" dirty="0" err="1"/>
              <a:t>kín</a:t>
            </a:r>
            <a:r>
              <a:rPr lang="en-US" sz="2800" dirty="0"/>
              <a:t> </a:t>
            </a:r>
            <a:r>
              <a:rPr lang="en-US" sz="2800" dirty="0" err="1"/>
              <a:t>hạt</a:t>
            </a:r>
            <a:r>
              <a:rPr lang="en-US" sz="2800" dirty="0"/>
              <a:t> </a:t>
            </a:r>
            <a:r>
              <a:rPr lang="en-US" sz="2800" dirty="0" err="1"/>
              <a:t>giống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7531907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6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97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285720" y="2362200"/>
            <a:ext cx="8429684" cy="1384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457200" indent="-4572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sz="2800" dirty="0" err="1"/>
              <a:t>Có</a:t>
            </a:r>
            <a:r>
              <a:rPr lang="en-US" sz="2800" dirty="0"/>
              <a:t> </a:t>
            </a:r>
            <a:r>
              <a:rPr lang="en-US" sz="2800" dirty="0" err="1"/>
              <a:t>thể</a:t>
            </a:r>
            <a:r>
              <a:rPr lang="en-US" sz="2800" dirty="0"/>
              <a:t> </a:t>
            </a:r>
            <a:r>
              <a:rPr lang="en-US" sz="2800" dirty="0" err="1"/>
              <a:t>gieo</a:t>
            </a:r>
            <a:r>
              <a:rPr lang="en-US" sz="2800" dirty="0"/>
              <a:t> </a:t>
            </a:r>
            <a:r>
              <a:rPr lang="en-US" sz="2800" dirty="0" err="1"/>
              <a:t>hạt</a:t>
            </a:r>
            <a:r>
              <a:rPr lang="en-US" sz="2800" dirty="0"/>
              <a:t> </a:t>
            </a:r>
            <a:r>
              <a:rPr lang="en-US" sz="2800" dirty="0" err="1"/>
              <a:t>bằng</a:t>
            </a:r>
            <a:r>
              <a:rPr lang="en-US" sz="2800" dirty="0"/>
              <a:t> </a:t>
            </a:r>
            <a:r>
              <a:rPr lang="en-US" sz="2800" dirty="0" err="1"/>
              <a:t>cách</a:t>
            </a:r>
            <a:r>
              <a:rPr lang="en-US" sz="2800" dirty="0"/>
              <a:t> </a:t>
            </a:r>
            <a:r>
              <a:rPr lang="en-US" sz="2800" dirty="0" err="1"/>
              <a:t>tạo</a:t>
            </a:r>
            <a:r>
              <a:rPr lang="en-US" sz="2800" dirty="0"/>
              <a:t> </a:t>
            </a:r>
            <a:r>
              <a:rPr lang="en-US" sz="2800" dirty="0" err="1"/>
              <a:t>một</a:t>
            </a:r>
            <a:r>
              <a:rPr lang="en-US" sz="2800" dirty="0"/>
              <a:t> </a:t>
            </a:r>
            <a:r>
              <a:rPr lang="en-US" sz="2800" dirty="0" err="1"/>
              <a:t>lỗ</a:t>
            </a:r>
            <a:r>
              <a:rPr lang="en-US" sz="2800" dirty="0"/>
              <a:t> </a:t>
            </a:r>
            <a:r>
              <a:rPr lang="en-US" sz="2800" dirty="0" err="1"/>
              <a:t>trên</a:t>
            </a:r>
            <a:r>
              <a:rPr lang="en-US" sz="2800" dirty="0"/>
              <a:t> </a:t>
            </a:r>
            <a:r>
              <a:rPr lang="en-US" sz="2800" dirty="0" err="1"/>
              <a:t>mặt</a:t>
            </a:r>
            <a:r>
              <a:rPr lang="en-US" sz="2800" dirty="0"/>
              <a:t> </a:t>
            </a:r>
            <a:r>
              <a:rPr lang="en-US" sz="2800" dirty="0" err="1"/>
              <a:t>cá</a:t>
            </a:r>
            <a:r>
              <a:rPr lang="en-US" sz="2800" dirty="0"/>
              <a:t> </a:t>
            </a:r>
            <a:r>
              <a:rPr lang="en-US" sz="2800" dirty="0" err="1"/>
              <a:t>thể</a:t>
            </a:r>
            <a:r>
              <a:rPr lang="en-US" sz="2800" dirty="0"/>
              <a:t>, </a:t>
            </a:r>
            <a:r>
              <a:rPr lang="en-US" sz="2800" dirty="0" err="1"/>
              <a:t>sau</a:t>
            </a:r>
            <a:r>
              <a:rPr lang="en-US" sz="2800" dirty="0"/>
              <a:t> </a:t>
            </a:r>
            <a:r>
              <a:rPr lang="en-US" sz="2800" dirty="0" err="1"/>
              <a:t>đó</a:t>
            </a:r>
            <a:r>
              <a:rPr lang="en-US" sz="2800" dirty="0"/>
              <a:t> </a:t>
            </a:r>
            <a:r>
              <a:rPr lang="en-US" sz="2800" dirty="0" err="1"/>
              <a:t>gieo</a:t>
            </a:r>
            <a:r>
              <a:rPr lang="en-US" sz="2800" dirty="0"/>
              <a:t> </a:t>
            </a:r>
            <a:r>
              <a:rPr lang="en-US" sz="2800" dirty="0" err="1"/>
              <a:t>hạt</a:t>
            </a:r>
            <a:r>
              <a:rPr lang="en-US" sz="2800" dirty="0"/>
              <a:t> </a:t>
            </a:r>
            <a:r>
              <a:rPr lang="en-US" sz="2800" dirty="0" err="1"/>
              <a:t>vào</a:t>
            </a:r>
            <a:r>
              <a:rPr lang="en-US" sz="2800" dirty="0"/>
              <a:t> </a:t>
            </a:r>
            <a:r>
              <a:rPr lang="en-US" sz="2800" dirty="0" err="1"/>
              <a:t>lỗ</a:t>
            </a:r>
            <a:r>
              <a:rPr lang="en-US" sz="2800" dirty="0"/>
              <a:t> </a:t>
            </a:r>
            <a:r>
              <a:rPr lang="en-US" sz="2800" dirty="0" err="1"/>
              <a:t>và</a:t>
            </a:r>
            <a:r>
              <a:rPr lang="en-US" sz="2800" dirty="0"/>
              <a:t> </a:t>
            </a:r>
            <a:r>
              <a:rPr lang="en-US" sz="2800" dirty="0" err="1"/>
              <a:t>lấp</a:t>
            </a:r>
            <a:r>
              <a:rPr lang="en-US" sz="2800" dirty="0"/>
              <a:t> </a:t>
            </a:r>
            <a:r>
              <a:rPr lang="en-US" sz="2800" dirty="0" err="1"/>
              <a:t>kín</a:t>
            </a:r>
            <a:r>
              <a:rPr lang="en-US" sz="2800" dirty="0"/>
              <a:t> </a:t>
            </a:r>
            <a:r>
              <a:rPr lang="en-US" sz="2800" dirty="0" err="1"/>
              <a:t>bằng</a:t>
            </a:r>
            <a:r>
              <a:rPr lang="en-US" sz="2800" dirty="0"/>
              <a:t> </a:t>
            </a:r>
            <a:r>
              <a:rPr lang="en-US" sz="2800" dirty="0" err="1"/>
              <a:t>giá</a:t>
            </a:r>
            <a:r>
              <a:rPr lang="en-US" sz="2800" dirty="0"/>
              <a:t> </a:t>
            </a:r>
            <a:r>
              <a:rPr lang="en-US" sz="2800" dirty="0" err="1"/>
              <a:t>thể</a:t>
            </a:r>
            <a:endParaRPr lang="en-US" sz="2800" dirty="0"/>
          </a:p>
        </p:txBody>
      </p:sp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642910" y="1714488"/>
            <a:ext cx="6942926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600" b="0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Có</a:t>
            </a:r>
            <a:r>
              <a:rPr kumimoji="0" lang="en-US" sz="36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thể</a:t>
            </a:r>
            <a:r>
              <a:rPr kumimoji="0" lang="en-US" sz="36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gieo</a:t>
            </a:r>
            <a:r>
              <a:rPr kumimoji="0" lang="en-US" sz="36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hạt</a:t>
            </a:r>
            <a:r>
              <a:rPr kumimoji="0" lang="en-US" sz="36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bằng</a:t>
            </a:r>
            <a:r>
              <a:rPr kumimoji="0" lang="en-US" sz="36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cách</a:t>
            </a:r>
            <a:r>
              <a:rPr kumimoji="0" lang="en-US" sz="36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nào</a:t>
            </a:r>
            <a:r>
              <a:rPr kumimoji="0" lang="en-US" sz="36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khác</a:t>
            </a:r>
            <a:r>
              <a:rPr kumimoji="0" lang="en-US" sz="36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?</a:t>
            </a:r>
            <a:endParaRPr kumimoji="0" lang="en-US" sz="3600" b="0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31907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142812" y="0"/>
            <a:ext cx="9001188" cy="1754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None/>
            </a:pPr>
            <a:r>
              <a:rPr lang="en-US" alt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en-US" alt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Gieo</a:t>
            </a:r>
            <a:r>
              <a:rPr lang="en-US" alt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hạt</a:t>
            </a:r>
            <a:r>
              <a:rPr lang="en-US" alt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alt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trồng</a:t>
            </a:r>
            <a:r>
              <a:rPr lang="en-US" alt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en-US" alt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alt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alt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chậu</a:t>
            </a:r>
            <a:r>
              <a:rPr lang="nl-NL" sz="3600" b="1" dirty="0">
                <a:solidFill>
                  <a:srgbClr val="002060"/>
                </a:solidFill>
              </a:rPr>
              <a:t>.</a:t>
            </a:r>
          </a:p>
          <a:p>
            <a:pPr>
              <a:spcBef>
                <a:spcPct val="0"/>
              </a:spcBef>
              <a:buNone/>
            </a:pPr>
            <a:endParaRPr lang="en-US" sz="3600" dirty="0">
              <a:solidFill>
                <a:srgbClr val="002060"/>
              </a:solidFill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n-US" altLang="en-US" sz="3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14282" y="1357298"/>
            <a:ext cx="850112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>
                <a:cs typeface="Times New Roman" panose="02020603050405020304" pitchFamily="18" charset="0"/>
              </a:rPr>
              <a:t>Các</a:t>
            </a:r>
            <a:r>
              <a:rPr lang="en-US" sz="2800" b="1" dirty="0"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cs typeface="Times New Roman" panose="02020603050405020304" pitchFamily="18" charset="0"/>
              </a:rPr>
              <a:t>em</a:t>
            </a:r>
            <a:r>
              <a:rPr lang="en-US" sz="2800" b="1" dirty="0"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cs typeface="Times New Roman" panose="02020603050405020304" pitchFamily="18" charset="0"/>
              </a:rPr>
              <a:t>hãy</a:t>
            </a:r>
            <a:r>
              <a:rPr lang="en-US" sz="2800" b="1" dirty="0"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cs typeface="Times New Roman" panose="02020603050405020304" pitchFamily="18" charset="0"/>
              </a:rPr>
              <a:t>thảo</a:t>
            </a:r>
            <a:r>
              <a:rPr lang="en-US" sz="2800" b="1" dirty="0"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cs typeface="Times New Roman" panose="02020603050405020304" pitchFamily="18" charset="0"/>
              </a:rPr>
              <a:t>luận</a:t>
            </a:r>
            <a:r>
              <a:rPr lang="en-US" sz="2800" b="1" dirty="0"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cs typeface="Times New Roman" panose="02020603050405020304" pitchFamily="18" charset="0"/>
              </a:rPr>
              <a:t>nhóm</a:t>
            </a:r>
            <a:r>
              <a:rPr lang="en-US" sz="2800" b="1" dirty="0"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cs typeface="Times New Roman" panose="02020603050405020304" pitchFamily="18" charset="0"/>
              </a:rPr>
              <a:t>bàn</a:t>
            </a:r>
            <a:r>
              <a:rPr lang="en-US" sz="2800" b="1" dirty="0"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cs typeface="Times New Roman" panose="02020603050405020304" pitchFamily="18" charset="0"/>
              </a:rPr>
              <a:t>và</a:t>
            </a:r>
            <a:r>
              <a:rPr lang="en-US" sz="2800" b="1" dirty="0"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cs typeface="Times New Roman" panose="02020603050405020304" pitchFamily="18" charset="0"/>
              </a:rPr>
              <a:t>trả</a:t>
            </a:r>
            <a:r>
              <a:rPr lang="en-US" sz="2800" b="1" dirty="0"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cs typeface="Times New Roman" panose="02020603050405020304" pitchFamily="18" charset="0"/>
              </a:rPr>
              <a:t>lời</a:t>
            </a:r>
            <a:r>
              <a:rPr lang="en-US" sz="2800" b="1" dirty="0"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cs typeface="Times New Roman" panose="02020603050405020304" pitchFamily="18" charset="0"/>
              </a:rPr>
              <a:t>các</a:t>
            </a:r>
            <a:r>
              <a:rPr lang="en-US" sz="2800" b="1" dirty="0"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cs typeface="Times New Roman" panose="02020603050405020304" pitchFamily="18" charset="0"/>
              </a:rPr>
              <a:t>câu</a:t>
            </a:r>
            <a:r>
              <a:rPr lang="en-US" sz="2800" b="1" dirty="0"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cs typeface="Times New Roman" panose="02020603050405020304" pitchFamily="18" charset="0"/>
              </a:rPr>
              <a:t>hỏi</a:t>
            </a:r>
            <a:r>
              <a:rPr lang="en-US" sz="2800" b="1" dirty="0">
                <a:cs typeface="Times New Roman" panose="02020603050405020304" pitchFamily="18" charset="0"/>
              </a:rPr>
              <a:t>: </a:t>
            </a:r>
          </a:p>
          <a:p>
            <a:r>
              <a:rPr lang="nl-NL" sz="2800" dirty="0"/>
              <a:t>+ Em hãy nêu các thao tác trồng cây con trong chậu?</a:t>
            </a:r>
            <a:endParaRPr lang="en-US" sz="2800" b="1" dirty="0"/>
          </a:p>
          <a:p>
            <a:pPr algn="just"/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57158" y="714356"/>
            <a:ext cx="345068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ct val="0"/>
              </a:spcBef>
              <a:buNone/>
            </a:pPr>
            <a:r>
              <a:rPr lang="nl-NL" sz="3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b. Trồng cây con</a:t>
            </a:r>
          </a:p>
        </p:txBody>
      </p:sp>
      <p:pic>
        <p:nvPicPr>
          <p:cNvPr id="3993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2571744"/>
            <a:ext cx="8288337" cy="2181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9939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2643182"/>
            <a:ext cx="2657475" cy="2838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9940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643206" y="2571744"/>
            <a:ext cx="2895600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9941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572164" y="2643182"/>
            <a:ext cx="2705100" cy="3114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2905511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399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6" dur="500"/>
                                        <p:tgtEl>
                                          <p:spTgt spid="399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9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399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500"/>
                                        <p:tgtEl>
                                          <p:spTgt spid="399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2" dur="500"/>
                                        <p:tgtEl>
                                          <p:spTgt spid="399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" grpId="0"/>
      <p:bldP spid="10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3.3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|0.3|0|0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1220</TotalTime>
  <Words>456</Words>
  <Application>Microsoft Office PowerPoint</Application>
  <PresentationFormat>On-screen Show (4:3)</PresentationFormat>
  <Paragraphs>52</Paragraphs>
  <Slides>23</Slides>
  <Notes>2</Notes>
  <HiddenSlides>0</HiddenSlides>
  <MMClips>1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30" baseType="lpstr">
      <vt:lpstr>Arial</vt:lpstr>
      <vt:lpstr>Arial Unicode MS</vt:lpstr>
      <vt:lpstr>Calibri</vt:lpstr>
      <vt:lpstr>Constantia</vt:lpstr>
      <vt:lpstr>Times New Roman</vt:lpstr>
      <vt:lpstr>Wingdings 2</vt:lpstr>
      <vt:lpstr>Flow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Vì sao không nên gieo hạt và trồng cây con quá sâu, hoặc quá nông?</vt:lpstr>
      <vt:lpstr>PowerPoint Presentation</vt:lpstr>
      <vt:lpstr>Giúp Khỉ chọn hạt giống gieo hạt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WELCOME</dc:creator>
  <cp:lastModifiedBy>Administrator</cp:lastModifiedBy>
  <cp:revision>172</cp:revision>
  <dcterms:created xsi:type="dcterms:W3CDTF">2017-10-03T01:20:28Z</dcterms:created>
  <dcterms:modified xsi:type="dcterms:W3CDTF">2023-09-16T09:17:32Z</dcterms:modified>
</cp:coreProperties>
</file>