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77" r:id="rId3"/>
    <p:sldId id="279" r:id="rId4"/>
    <p:sldId id="278" r:id="rId5"/>
    <p:sldId id="260" r:id="rId6"/>
    <p:sldId id="256" r:id="rId7"/>
    <p:sldId id="261" r:id="rId8"/>
    <p:sldId id="262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FBDB-570B-47DF-96E0-31EC931D542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slide" Target="slide2.xml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.xml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8.png"/><Relationship Id="rId1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7358" y="116757"/>
            <a:ext cx="3677771" cy="1325563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mtClean="0">
                <a:latin typeface="UTM Avo" panose="02040603050506020204" pitchFamily="18" charset="0"/>
              </a:rPr>
              <a:t>Nghỉ giải lao</a:t>
            </a:r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4" name="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1953" y="1442320"/>
            <a:ext cx="9628094" cy="54156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3635" y="116930"/>
            <a:ext cx="6607629" cy="758281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smtClean="0">
                <a:latin typeface="UTM Avo" panose="02040603050506020204" pitchFamily="18" charset="0"/>
              </a:rPr>
              <a:t>2. Tiếng nào có âm </a:t>
            </a:r>
            <a:r>
              <a:rPr lang="en-US" smtClean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en-US" smtClean="0">
                <a:latin typeface="UTM Avo" panose="02040603050506020204" pitchFamily="18" charset="0"/>
              </a:rPr>
              <a:t>?</a:t>
            </a:r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167" t="18199" r="25437" b="20286"/>
          <a:stretch>
            <a:fillRect/>
          </a:stretch>
        </p:blipFill>
        <p:spPr>
          <a:xfrm>
            <a:off x="653143" y="1254034"/>
            <a:ext cx="10672353" cy="573547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400800" y="2403566"/>
            <a:ext cx="13063" cy="7445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185955" y="3827417"/>
            <a:ext cx="627016" cy="29435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413863" y="3974594"/>
            <a:ext cx="13063" cy="7445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7067007" y="3030583"/>
            <a:ext cx="757644" cy="3788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2753635" y="116930"/>
            <a:ext cx="6607629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latin typeface="UTM Avo" panose="02040603050506020204" pitchFamily="18" charset="0"/>
              </a:rPr>
              <a:t>3. Tìm tiếng có âm </a:t>
            </a:r>
            <a:r>
              <a:rPr lang="en-US" smtClean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endParaRPr lang="en-US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202" t="22610" r="24417" b="20936"/>
          <a:stretch>
            <a:fillRect/>
          </a:stretch>
        </p:blipFill>
        <p:spPr>
          <a:xfrm>
            <a:off x="1891934" y="1175339"/>
            <a:ext cx="8331030" cy="546545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839097" y="2584014"/>
            <a:ext cx="13063" cy="7992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349931" y="3124293"/>
            <a:ext cx="901338" cy="49411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39097" y="4245429"/>
            <a:ext cx="13063" cy="6507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348549" y="4088675"/>
            <a:ext cx="940525" cy="31350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814" t="27574" r="12781" b="36478"/>
          <a:stretch>
            <a:fillRect/>
          </a:stretch>
        </p:blipFill>
        <p:spPr>
          <a:xfrm>
            <a:off x="838200" y="1825624"/>
            <a:ext cx="10543860" cy="4486276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4232366" y="116930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latin typeface="UTM Avo" panose="02040603050506020204" pitchFamily="18" charset="0"/>
              </a:rPr>
              <a:t>4</a:t>
            </a:r>
            <a:r>
              <a:rPr lang="en-US" smtClean="0">
                <a:latin typeface="UTM Avo" panose="02040603050506020204" pitchFamily="18" charset="0"/>
              </a:rPr>
              <a:t>. Tập đọc</a:t>
            </a:r>
            <a:endParaRPr lang="en-US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566" t="24447" r="21614" b="42097"/>
          <a:stretch>
            <a:fillRect/>
          </a:stretch>
        </p:blipFill>
        <p:spPr>
          <a:xfrm>
            <a:off x="1017366" y="1589442"/>
            <a:ext cx="9900298" cy="4249655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4232366" y="116930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latin typeface="UTM Avo" panose="02040603050506020204" pitchFamily="18" charset="0"/>
              </a:rPr>
              <a:t>5. Tập viết</a:t>
            </a:r>
            <a:endParaRPr lang="en-US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  <p:pic>
        <p:nvPicPr>
          <p:cNvPr id="5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491" y="365126"/>
            <a:ext cx="10026227" cy="6203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>
            <a:fillRect/>
          </a:stretch>
        </p:blipFill>
        <p:spPr>
          <a:xfrm>
            <a:off x="0" y="0"/>
            <a:ext cx="12192000" cy="66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49434" y="1825625"/>
            <a:ext cx="7093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Thank you</a:t>
            </a:r>
            <a:endParaRPr lang="en-US" sz="800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 LÊN NÀO</a:t>
            </a:r>
            <a:endParaRPr lang="en-US" sz="4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9410" y="2169795"/>
            <a:ext cx="7788275" cy="31076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Con giúp các con vật thực hiện ước mơ bay lên bầu trời cao bằng cách đọc đúng tất cả các âm, tiếng, từ , câu sau.</a:t>
            </a:r>
            <a:endParaRPr lang="en-US" sz="3600" b="1" dirty="0">
              <a:solidFill>
                <a:srgbClr val="008000"/>
              </a:solidFill>
            </a:endParaRPr>
          </a:p>
          <a:p>
            <a:endParaRPr lang="en-US" sz="3600" b="1" dirty="0">
              <a:solidFill>
                <a:srgbClr val="008000"/>
              </a:solidFill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705"/>
            <a:ext cx="1219200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1" y="1713151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92" y="2493037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953" y="1599190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197" y="3262184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90" y="1713151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86" y="3206950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1" action="ppaction://hlinksldjump"/>
          </p:cNvPr>
          <p:cNvSpPr/>
          <p:nvPr/>
        </p:nvSpPr>
        <p:spPr>
          <a:xfrm>
            <a:off x="227965" y="5928995"/>
            <a:ext cx="1316990" cy="75882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o</a:t>
            </a:r>
          </a:p>
        </p:txBody>
      </p:sp>
      <p:sp>
        <p:nvSpPr>
          <p:cNvPr id="29" name="Rounded Rectangle 28">
            <a:hlinkClick r:id="rId12" action="ppaction://hlinksldjump"/>
          </p:cNvPr>
          <p:cNvSpPr/>
          <p:nvPr/>
        </p:nvSpPr>
        <p:spPr>
          <a:xfrm>
            <a:off x="1984375" y="5133340"/>
            <a:ext cx="1468755" cy="111887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ô</a:t>
            </a:r>
          </a:p>
        </p:txBody>
      </p:sp>
      <p:sp>
        <p:nvSpPr>
          <p:cNvPr id="30" name="Rounded Rectangle 29">
            <a:hlinkClick r:id="rId13" action="ppaction://hlinksldjump"/>
          </p:cNvPr>
          <p:cNvSpPr/>
          <p:nvPr/>
        </p:nvSpPr>
        <p:spPr>
          <a:xfrm>
            <a:off x="3681730" y="5596890"/>
            <a:ext cx="1445260" cy="1090930"/>
          </a:xfrm>
          <a:prstGeom prst="roundRect">
            <a:avLst>
              <a:gd name="adj" fmla="val 25844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cỏ</a:t>
            </a:r>
          </a:p>
        </p:txBody>
      </p:sp>
      <p:sp>
        <p:nvSpPr>
          <p:cNvPr id="31" name="Rounded Rectangle 30">
            <a:hlinkClick r:id="rId13" action="ppaction://hlinksldjump"/>
          </p:cNvPr>
          <p:cNvSpPr/>
          <p:nvPr/>
        </p:nvSpPr>
        <p:spPr>
          <a:xfrm>
            <a:off x="5560060" y="4657725"/>
            <a:ext cx="1438910" cy="127190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cọ</a:t>
            </a:r>
          </a:p>
        </p:txBody>
      </p:sp>
      <p:sp>
        <p:nvSpPr>
          <p:cNvPr id="32" name="Rounded Rectangle 31">
            <a:hlinkClick r:id="rId13" action="ppaction://hlinksldjump"/>
          </p:cNvPr>
          <p:cNvSpPr/>
          <p:nvPr/>
        </p:nvSpPr>
        <p:spPr>
          <a:xfrm>
            <a:off x="6946900" y="5782945"/>
            <a:ext cx="1691640" cy="102235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</a:t>
            </a:r>
          </a:p>
        </p:txBody>
      </p:sp>
      <p:sp>
        <p:nvSpPr>
          <p:cNvPr id="33" name="Rounded Rectangle 32">
            <a:hlinkClick r:id="rId13" action="ppaction://hlinksldjump"/>
          </p:cNvPr>
          <p:cNvSpPr/>
          <p:nvPr/>
        </p:nvSpPr>
        <p:spPr>
          <a:xfrm>
            <a:off x="8638540" y="4570730"/>
            <a:ext cx="1871345" cy="135826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cộ</a:t>
            </a:r>
          </a:p>
        </p:txBody>
      </p:sp>
      <p:sp>
        <p:nvSpPr>
          <p:cNvPr id="34" name="Rounded Rectangle 33">
            <a:hlinkClick r:id="rId14" action="ppaction://hlinksldjump"/>
          </p:cNvPr>
          <p:cNvSpPr/>
          <p:nvPr/>
        </p:nvSpPr>
        <p:spPr>
          <a:xfrm>
            <a:off x="10274935" y="5930265"/>
            <a:ext cx="1863090" cy="87439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641705"/>
            <a:ext cx="4038600" cy="36828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95600" y="3441757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67600" y="353821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smtClean="0">
                <a:solidFill>
                  <a:srgbClr val="008000"/>
                </a:solidFill>
                <a:latin typeface=".VnAvant" panose="020B7200000000000000" pitchFamily="34" charset="0"/>
              </a:rPr>
              <a:t>d</a:t>
            </a:r>
            <a:endParaRPr lang="en-US" sz="1300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Thứ 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ngày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tháng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năm 2020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1531204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 6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: </a:t>
            </a:r>
            <a:endParaRPr lang="en-US" sz="4000" b="1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7629" y="1312966"/>
            <a:ext cx="769620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</a:t>
            </a:r>
            <a:endParaRPr lang="en-US" sz="540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095" t="24642" r="47291" b="26251"/>
          <a:stretch>
            <a:fillRect/>
          </a:stretch>
        </p:blipFill>
        <p:spPr>
          <a:xfrm>
            <a:off x="700784" y="-333103"/>
            <a:ext cx="4676502" cy="35922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944983" y="261259"/>
            <a:ext cx="4232365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78132" y="5159829"/>
            <a:ext cx="1430383" cy="1477328"/>
            <a:chOff x="1378132" y="5159829"/>
            <a:chExt cx="1430383" cy="1477328"/>
          </a:xfrm>
        </p:grpSpPr>
        <p:sp>
          <p:nvSpPr>
            <p:cNvPr id="6" name="TextBox 5"/>
            <p:cNvSpPr txBox="1"/>
            <p:nvPr/>
          </p:nvSpPr>
          <p:spPr>
            <a:xfrm>
              <a:off x="1378132" y="5159829"/>
              <a:ext cx="75111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latin typeface="UTM Avo" panose="02040603050506020204" pitchFamily="18" charset="0"/>
                </a:rPr>
                <a:t>c</a:t>
              </a:r>
              <a:endParaRPr lang="en-US" sz="9000">
                <a:latin typeface="UTM Avo" panose="020406030505060202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7401" y="5159829"/>
              <a:ext cx="75111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endParaRPr lang="en-US" sz="900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2429692" y="5368838"/>
              <a:ext cx="195943" cy="10450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62246" t="34284" r="14462" b="30717"/>
          <a:stretch>
            <a:fillRect/>
          </a:stretch>
        </p:blipFill>
        <p:spPr>
          <a:xfrm>
            <a:off x="6413863" y="1449977"/>
            <a:ext cx="4781006" cy="3161213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8118566" y="5159829"/>
            <a:ext cx="1691640" cy="1477328"/>
            <a:chOff x="8118566" y="5159829"/>
            <a:chExt cx="1691640" cy="1477328"/>
          </a:xfrm>
        </p:grpSpPr>
        <p:sp>
          <p:nvSpPr>
            <p:cNvPr id="18" name="TextBox 17"/>
            <p:cNvSpPr txBox="1"/>
            <p:nvPr/>
          </p:nvSpPr>
          <p:spPr>
            <a:xfrm>
              <a:off x="8118566" y="5159829"/>
              <a:ext cx="100584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</a:rPr>
                <a:t>d</a:t>
              </a:r>
              <a:endParaRPr lang="en-US" sz="900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804366" y="5159829"/>
              <a:ext cx="100584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latin typeface="UTM Avo" panose="02040603050506020204" pitchFamily="18" charset="0"/>
                </a:rPr>
                <a:t>a</a:t>
              </a:r>
              <a:endParaRPr lang="en-US" sz="9000">
                <a:latin typeface="UTM Avo" panose="020406030505060202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01316" y="5070319"/>
            <a:ext cx="2514600" cy="1656347"/>
            <a:chOff x="3810000" y="1447800"/>
            <a:chExt cx="2209800" cy="1524000"/>
          </a:xfrm>
        </p:grpSpPr>
        <p:sp>
          <p:nvSpPr>
            <p:cNvPr id="23" name="Rectangle 22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r>
                <a:rPr lang="en-US" sz="48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ờ</a:t>
              </a:r>
              <a:endParaRPr lang="en-US" sz="480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cơ</a:t>
              </a:r>
              <a:endParaRPr lang="en-US" sz="400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anose="020B7200000000000000" pitchFamily="34" charset="0"/>
                </a:rPr>
                <a:t>`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867106" y="5131439"/>
            <a:ext cx="2514600" cy="1656347"/>
            <a:chOff x="3810000" y="1447800"/>
            <a:chExt cx="2209800" cy="1524000"/>
          </a:xfrm>
        </p:grpSpPr>
        <p:sp>
          <p:nvSpPr>
            <p:cNvPr id="29" name="Rectangle 2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>
                  <a:solidFill>
                    <a:srgbClr val="008000"/>
                  </a:solidFill>
                  <a:latin typeface=".VnAvant" panose="020B7200000000000000" pitchFamily="34" charset="0"/>
                </a:rPr>
                <a:t>d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>
                  <a:solidFill>
                    <a:schemeClr val="tx1"/>
                  </a:solidFill>
                  <a:latin typeface=".VnAvant" panose="020B7200000000000000" pitchFamily="34" charset="0"/>
                </a:rPr>
                <a:t>a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.VnAvant" panose="020B7200000000000000" pitchFamily="34" charset="0"/>
                </a:rPr>
                <a:t>da</a:t>
              </a:r>
              <a:endParaRPr lang="en-US" sz="4800">
                <a:solidFill>
                  <a:schemeClr val="tx1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101316" y="4859099"/>
            <a:ext cx="9499962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ơ	     </a:t>
            </a:r>
            <a:r>
              <a:rPr lang="en-US" sz="9600" b="1">
                <a:solidFill>
                  <a:schemeClr val="tx1"/>
                </a:solidFill>
                <a:latin typeface="HP001 4 hàng" panose="020B0603050302020204" pitchFamily="34" charset="0"/>
              </a:rPr>
              <a:t>ơ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			Ơ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214846" y="4646766"/>
            <a:ext cx="9499962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d	     </a:t>
            </a:r>
            <a:r>
              <a:rPr lang="en-US" sz="9600" b="1">
                <a:solidFill>
                  <a:schemeClr val="tx1"/>
                </a:solidFill>
                <a:latin typeface="HP001 4 hàng" panose="020B0603050302020204" pitchFamily="34" charset="0"/>
              </a:rPr>
              <a:t>d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			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D</a:t>
            </a:r>
            <a:endParaRPr lang="en-US" sz="960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682" t="18392" r="12554" b="26251"/>
          <a:stretch>
            <a:fillRect/>
          </a:stretch>
        </p:blipFill>
        <p:spPr>
          <a:xfrm>
            <a:off x="0" y="0"/>
            <a:ext cx="12192000" cy="52643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7174" y="5530632"/>
            <a:ext cx="6194614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anose="02040603050506020204" pitchFamily="18" charset="0"/>
              </a:rPr>
              <a:t>cờ – ơ – cơ – huyền – cờ</a:t>
            </a:r>
            <a:endParaRPr lang="en-US" sz="400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58518" y="5530632"/>
            <a:ext cx="2595282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>
                <a:latin typeface="UTM Avo" panose="02040603050506020204" pitchFamily="18" charset="0"/>
              </a:rPr>
              <a:t>d</a:t>
            </a:r>
            <a:r>
              <a:rPr lang="en-US" sz="4000" smtClean="0">
                <a:latin typeface="UTM Avo" panose="02040603050506020204" pitchFamily="18" charset="0"/>
              </a:rPr>
              <a:t> – a - da</a:t>
            </a:r>
            <a:endParaRPr lang="en-US" sz="400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44983" y="261259"/>
            <a:ext cx="4232365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682" t="18392" r="12554" b="26251"/>
          <a:stretch>
            <a:fillRect/>
          </a:stretch>
        </p:blipFill>
        <p:spPr>
          <a:xfrm>
            <a:off x="0" y="0"/>
            <a:ext cx="12192000" cy="526433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378132" y="5159829"/>
            <a:ext cx="1430383" cy="1477328"/>
            <a:chOff x="1378132" y="5159829"/>
            <a:chExt cx="1430383" cy="1477328"/>
          </a:xfrm>
        </p:grpSpPr>
        <p:sp>
          <p:nvSpPr>
            <p:cNvPr id="6" name="TextBox 5"/>
            <p:cNvSpPr txBox="1"/>
            <p:nvPr/>
          </p:nvSpPr>
          <p:spPr>
            <a:xfrm>
              <a:off x="1378132" y="5159829"/>
              <a:ext cx="75111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latin typeface="UTM Avo" panose="02040603050506020204" pitchFamily="18" charset="0"/>
                </a:rPr>
                <a:t>c</a:t>
              </a:r>
              <a:endParaRPr lang="en-US" sz="9000">
                <a:latin typeface="UTM Avo" panose="020406030505060202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7401" y="5159829"/>
              <a:ext cx="75111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endParaRPr lang="en-US" sz="900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429692" y="5368838"/>
              <a:ext cx="195943" cy="10450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8118566" y="5159829"/>
            <a:ext cx="1691640" cy="1477328"/>
            <a:chOff x="8118566" y="5159829"/>
            <a:chExt cx="1691640" cy="1477328"/>
          </a:xfrm>
        </p:grpSpPr>
        <p:sp>
          <p:nvSpPr>
            <p:cNvPr id="10" name="TextBox 9"/>
            <p:cNvSpPr txBox="1"/>
            <p:nvPr/>
          </p:nvSpPr>
          <p:spPr>
            <a:xfrm>
              <a:off x="8118566" y="5159829"/>
              <a:ext cx="100584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</a:rPr>
                <a:t>d</a:t>
              </a:r>
              <a:endParaRPr lang="en-US" sz="900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804366" y="5159829"/>
              <a:ext cx="100584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smtClean="0">
                  <a:latin typeface="UTM Avo" panose="02040603050506020204" pitchFamily="18" charset="0"/>
                </a:rPr>
                <a:t>a</a:t>
              </a:r>
              <a:endParaRPr lang="en-US" sz="9000">
                <a:latin typeface="UTM Avo" panose="02040603050506020204" pitchFamily="18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3944983" y="261259"/>
            <a:ext cx="4232365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Widescreen</PresentationFormat>
  <Paragraphs>42</Paragraphs>
  <Slides>16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giải lao</vt:lpstr>
      <vt:lpstr>2. Tiếng nào có âm ơ?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HP</cp:lastModifiedBy>
  <cp:revision>24</cp:revision>
  <dcterms:created xsi:type="dcterms:W3CDTF">2020-08-03T08:34:00Z</dcterms:created>
  <dcterms:modified xsi:type="dcterms:W3CDTF">2020-08-23T04:36:33Z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